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42"/>
  </p:notesMasterIdLst>
  <p:sldIdLst>
    <p:sldId id="256" r:id="rId2"/>
    <p:sldId id="296" r:id="rId3"/>
    <p:sldId id="257" r:id="rId4"/>
    <p:sldId id="258" r:id="rId5"/>
    <p:sldId id="259" r:id="rId6"/>
    <p:sldId id="288" r:id="rId7"/>
    <p:sldId id="289" r:id="rId8"/>
    <p:sldId id="290" r:id="rId9"/>
    <p:sldId id="260" r:id="rId10"/>
    <p:sldId id="291" r:id="rId11"/>
    <p:sldId id="261" r:id="rId12"/>
    <p:sldId id="294" r:id="rId13"/>
    <p:sldId id="295" r:id="rId14"/>
    <p:sldId id="293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92" r:id="rId40"/>
    <p:sldId id="286" r:id="rId41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-124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-124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-124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-124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-124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358" autoAdjust="0"/>
  </p:normalViewPr>
  <p:slideViewPr>
    <p:cSldViewPr snapToGrid="0">
      <p:cViewPr varScale="1">
        <p:scale>
          <a:sx n="70" d="100"/>
          <a:sy n="70" d="100"/>
        </p:scale>
        <p:origin x="3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13" Type="http://schemas.openxmlformats.org/officeDocument/2006/relationships/slide" Target="slides/slide23.xml"/><Relationship Id="rId18" Type="http://schemas.openxmlformats.org/officeDocument/2006/relationships/slide" Target="slides/slide28.xml"/><Relationship Id="rId26" Type="http://schemas.openxmlformats.org/officeDocument/2006/relationships/slide" Target="slides/slide36.xml"/><Relationship Id="rId3" Type="http://schemas.openxmlformats.org/officeDocument/2006/relationships/slide" Target="slides/slide4.xml"/><Relationship Id="rId21" Type="http://schemas.openxmlformats.org/officeDocument/2006/relationships/slide" Target="slides/slide31.xml"/><Relationship Id="rId7" Type="http://schemas.openxmlformats.org/officeDocument/2006/relationships/slide" Target="slides/slide17.xml"/><Relationship Id="rId12" Type="http://schemas.openxmlformats.org/officeDocument/2006/relationships/slide" Target="slides/slide22.xml"/><Relationship Id="rId17" Type="http://schemas.openxmlformats.org/officeDocument/2006/relationships/slide" Target="slides/slide27.xml"/><Relationship Id="rId25" Type="http://schemas.openxmlformats.org/officeDocument/2006/relationships/slide" Target="slides/slide35.xml"/><Relationship Id="rId2" Type="http://schemas.openxmlformats.org/officeDocument/2006/relationships/slide" Target="slides/slide3.xml"/><Relationship Id="rId16" Type="http://schemas.openxmlformats.org/officeDocument/2006/relationships/slide" Target="slides/slide26.xml"/><Relationship Id="rId20" Type="http://schemas.openxmlformats.org/officeDocument/2006/relationships/slide" Target="slides/slide30.xml"/><Relationship Id="rId29" Type="http://schemas.openxmlformats.org/officeDocument/2006/relationships/slide" Target="slides/slide40.xml"/><Relationship Id="rId1" Type="http://schemas.openxmlformats.org/officeDocument/2006/relationships/slide" Target="slides/slide1.xml"/><Relationship Id="rId6" Type="http://schemas.openxmlformats.org/officeDocument/2006/relationships/slide" Target="slides/slide16.xml"/><Relationship Id="rId11" Type="http://schemas.openxmlformats.org/officeDocument/2006/relationships/slide" Target="slides/slide21.xml"/><Relationship Id="rId24" Type="http://schemas.openxmlformats.org/officeDocument/2006/relationships/slide" Target="slides/slide34.xml"/><Relationship Id="rId5" Type="http://schemas.openxmlformats.org/officeDocument/2006/relationships/slide" Target="slides/slide15.xml"/><Relationship Id="rId15" Type="http://schemas.openxmlformats.org/officeDocument/2006/relationships/slide" Target="slides/slide25.xml"/><Relationship Id="rId23" Type="http://schemas.openxmlformats.org/officeDocument/2006/relationships/slide" Target="slides/slide33.xml"/><Relationship Id="rId28" Type="http://schemas.openxmlformats.org/officeDocument/2006/relationships/slide" Target="slides/slide38.xml"/><Relationship Id="rId10" Type="http://schemas.openxmlformats.org/officeDocument/2006/relationships/slide" Target="slides/slide20.xml"/><Relationship Id="rId19" Type="http://schemas.openxmlformats.org/officeDocument/2006/relationships/slide" Target="slides/slide29.xml"/><Relationship Id="rId4" Type="http://schemas.openxmlformats.org/officeDocument/2006/relationships/slide" Target="slides/slide11.xml"/><Relationship Id="rId9" Type="http://schemas.openxmlformats.org/officeDocument/2006/relationships/slide" Target="slides/slide19.xml"/><Relationship Id="rId14" Type="http://schemas.openxmlformats.org/officeDocument/2006/relationships/slide" Target="slides/slide24.xml"/><Relationship Id="rId22" Type="http://schemas.openxmlformats.org/officeDocument/2006/relationships/slide" Target="slides/slide32.xml"/><Relationship Id="rId27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D3738727-D5C6-4FEE-A09D-8501D4A4C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29A52-EEC6-4EC6-A212-F4DDB8D71C8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738727-D5C6-4FEE-A09D-8501D4A4CE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72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32691-8D6E-4D02-A21F-B4D34C910EC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Stopped here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4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3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44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46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-124" charset="2"/>
              <a:buNone/>
              <a:defRPr sz="2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-124" charset="2"/>
              <a:buNone/>
              <a:defRPr/>
            </a:pPr>
            <a:fld id="{3A89E968-4EDE-4316-8BE4-B65064F308FC}" type="slidenum">
              <a:rPr lang="en-US" smtClean="0"/>
              <a:pPr>
                <a:buFont typeface="Wingdings" pitchFamily="-124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C42E5-4F98-4746-9A33-96263F407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03306-6320-4F9D-86F9-F6ECBFB7B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6C92F-18BF-409B-9293-9AFE24088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6C02F-0E22-4C1D-BB5B-3BAC1C0FC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B204B-F0E2-45BD-81BA-BEE2337DE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AE2B3-8441-43C5-A5D2-6C875329C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2414-2586-4C19-9A65-94D097FF2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576A4-AA17-4DD4-ABE8-7D7ECA9F0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DBD1-F456-4F41-8C8A-6CFA894D0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5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44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57416" name="Rectangle 40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7417" name="Rectangle 41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7418" name="Rectangle 42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7419" name="Rectangle 43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buFont typeface="Wingdings" pitchFamily="-124" charset="2"/>
              <a:buNone/>
              <a:defRPr/>
            </a:pPr>
            <a:fld id="{84B2F1E4-573A-494C-B5EE-41B97EC39A5A}" type="slidenum">
              <a:rPr lang="en-US" smtClean="0"/>
              <a:pPr>
                <a:buFont typeface="Wingdings" pitchFamily="-124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24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24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24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s.cmu.edu/~bam/uicourse/830spring09/lecture%2011%20-%20VAPS%20fig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016764238790035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windows/apps/hh700354.aspx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cs.cmu.edu/~bam/uicourse/830spring09/lecture%2011%20-%20OpenDialog%20fig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../../05830spring03/Copy%20Of%20Web/HomeWork_IIIFinal.frm.tx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Lecture 10:</a:t>
            </a:r>
            <a:br>
              <a:rPr lang="en-US" sz="3200" dirty="0" smtClean="0"/>
            </a:br>
            <a:r>
              <a:rPr lang="en-US" sz="3200" dirty="0"/>
              <a:t>Historical Perspectives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Menu </a:t>
            </a:r>
            <a:r>
              <a:rPr lang="en-US" sz="3200" dirty="0"/>
              <a:t>trees, Transition Networks, Grammars, Event Languages, </a:t>
            </a:r>
            <a:r>
              <a:rPr lang="en-US" sz="3200" dirty="0" err="1"/>
              <a:t>HyperTalk</a:t>
            </a:r>
            <a:r>
              <a:rPr lang="en-US" sz="3200" dirty="0"/>
              <a:t>, Declarative Languages</a:t>
            </a: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4191000"/>
            <a:ext cx="59436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Brad Myers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dirty="0" smtClean="0">
                <a:solidFill>
                  <a:srgbClr val="6E0000"/>
                </a:solidFill>
              </a:rPr>
              <a:t>05-830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Advanced User Interface Software</a:t>
            </a:r>
          </a:p>
          <a:p>
            <a:pPr eaLnBrk="1" hangingPunct="1"/>
            <a:r>
              <a:rPr lang="en-US" dirty="0" smtClean="0">
                <a:solidFill>
                  <a:srgbClr val="6E0000"/>
                </a:solidFill>
              </a:rPr>
              <a:t>Spring,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3A89E968-4EDE-4316-8BE4-B65064F308FC}" type="slidenum">
              <a:rPr lang="en-US" smtClean="0"/>
              <a:pPr>
                <a:buFont typeface="Wingdings" pitchFamily="-124" charset="2"/>
                <a:buNone/>
                <a:defRPr/>
              </a:pPr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2430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"</a:t>
            </a:r>
            <a:r>
              <a:rPr lang="en-US" sz="2400" i="1" smtClean="0"/>
              <a:t>Augmented</a:t>
            </a:r>
            <a:r>
              <a:rPr lang="en-US" sz="2400" smtClean="0"/>
              <a:t> transition networks"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local variables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function on arcs can determine transitions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"guards" determine whether transition is legal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"conditional transitions" calculate where to go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picture, Olsen p. 57 (Fig 3:14)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upgrades the power to context-free-grammar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914400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Transition Networks, in general, used in various UIMSs: </a:t>
            </a:r>
          </a:p>
          <a:p>
            <a:pPr lvl="1" eaLnBrk="1" hangingPunct="1"/>
            <a:r>
              <a:rPr lang="en-US" dirty="0" smtClean="0"/>
              <a:t>Research: Newman's "reaction handler", Jacob's RTN, Olsen's "Interactive Pushdown Automata", Stephen </a:t>
            </a:r>
            <a:r>
              <a:rPr lang="en-US" dirty="0" err="1" smtClean="0"/>
              <a:t>Oney’s</a:t>
            </a:r>
            <a:r>
              <a:rPr lang="en-US" dirty="0" smtClean="0"/>
              <a:t> </a:t>
            </a:r>
            <a:r>
              <a:rPr lang="en-US" dirty="0" err="1" smtClean="0"/>
              <a:t>Euclase</a:t>
            </a:r>
            <a:r>
              <a:rPr lang="en-US" dirty="0" smtClean="0"/>
              <a:t>, etc. </a:t>
            </a:r>
          </a:p>
          <a:p>
            <a:pPr lvl="1" eaLnBrk="1" hangingPunct="1"/>
            <a:r>
              <a:rPr lang="en-US" dirty="0" smtClean="0"/>
              <a:t>Commercial: IDE's RAPID/USE,</a:t>
            </a:r>
            <a:br>
              <a:rPr lang="en-US" dirty="0" smtClean="0"/>
            </a:br>
            <a:r>
              <a:rPr lang="en-US" dirty="0" smtClean="0"/>
              <a:t>Virtual </a:t>
            </a:r>
            <a:r>
              <a:rPr lang="en-US" dirty="0" err="1" smtClean="0"/>
              <a:t>Prototypes's</a:t>
            </a:r>
            <a:r>
              <a:rPr lang="en-US" dirty="0" smtClean="0"/>
              <a:t> VAPS </a:t>
            </a:r>
          </a:p>
          <a:p>
            <a:pPr lvl="1" eaLnBrk="1" hangingPunct="1"/>
            <a:r>
              <a:rPr lang="en-US" dirty="0" smtClean="0"/>
              <a:t>VAPS uses spreadsheet interface to the ATN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VAPS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Pictures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590" y="251002"/>
            <a:ext cx="4875410" cy="2572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0" y="2345769"/>
            <a:ext cx="5083419" cy="4380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509" y="3292227"/>
            <a:ext cx="3850067" cy="26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Diagrams for Widget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188"/>
            <a:ext cx="8229600" cy="4411662"/>
          </a:xfrm>
        </p:spPr>
        <p:txBody>
          <a:bodyPr/>
          <a:lstStyle/>
          <a:p>
            <a:r>
              <a:rPr lang="en-US" dirty="0" smtClean="0"/>
              <a:t>Used internally for Garnet / Amulet “Interactors” (lecture 13)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13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895601"/>
            <a:ext cx="7315199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7415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381" y="3410372"/>
            <a:ext cx="2847619" cy="2247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453"/>
          </a:xfrm>
        </p:spPr>
        <p:txBody>
          <a:bodyPr/>
          <a:lstStyle/>
          <a:p>
            <a:r>
              <a:rPr lang="en-US" dirty="0" err="1" smtClean="0"/>
              <a:t>StateCharts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14" y="990691"/>
            <a:ext cx="7693309" cy="44967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Invented by David Harel</a:t>
            </a:r>
            <a:br>
              <a:rPr lang="en-US" dirty="0" smtClean="0"/>
            </a:br>
            <a:r>
              <a:rPr lang="en-US" sz="1800" dirty="0" smtClean="0"/>
              <a:t>David Harel, “</a:t>
            </a:r>
            <a:r>
              <a:rPr lang="en-US" sz="1800" dirty="0" err="1" smtClean="0"/>
              <a:t>Statecharts</a:t>
            </a:r>
            <a:r>
              <a:rPr lang="en-US" sz="1800" dirty="0" smtClean="0"/>
              <a:t>: a visual formalism for complex systems</a:t>
            </a:r>
            <a:r>
              <a:rPr lang="en-US" sz="1800" dirty="0"/>
              <a:t>”, </a:t>
            </a:r>
            <a:r>
              <a:rPr lang="en-US" sz="1800" i="1" dirty="0"/>
              <a:t>Science of Computer </a:t>
            </a:r>
            <a:r>
              <a:rPr lang="en-US" sz="1800" i="1" dirty="0" smtClean="0"/>
              <a:t>Programming</a:t>
            </a:r>
            <a:r>
              <a:rPr lang="en-US" sz="1800" dirty="0" smtClean="0"/>
              <a:t>, Volume </a:t>
            </a:r>
            <a:r>
              <a:rPr lang="en-US" sz="1800" dirty="0"/>
              <a:t>8, Issue 3, </a:t>
            </a:r>
            <a:r>
              <a:rPr lang="en-US" sz="1800" dirty="0" smtClean="0"/>
              <a:t>(Elsevier) June </a:t>
            </a:r>
            <a:r>
              <a:rPr lang="en-US" sz="1800" dirty="0"/>
              <a:t>1987, Pages </a:t>
            </a:r>
            <a:r>
              <a:rPr lang="en-US" sz="1800" dirty="0" smtClean="0"/>
              <a:t>231-274, </a:t>
            </a:r>
            <a:r>
              <a:rPr lang="en-US" sz="1800" dirty="0" smtClean="0">
                <a:hlinkClick r:id="rId3"/>
              </a:rPr>
              <a:t>online</a:t>
            </a:r>
            <a:endParaRPr lang="en-US" dirty="0" smtClean="0"/>
          </a:p>
          <a:p>
            <a:r>
              <a:rPr lang="en-US" dirty="0" smtClean="0"/>
              <a:t>Generalization of state diagrams</a:t>
            </a:r>
          </a:p>
          <a:p>
            <a:pPr lvl="1"/>
            <a:r>
              <a:rPr lang="en-US" dirty="0" smtClean="0"/>
              <a:t>Reduce state explosion and other problems</a:t>
            </a:r>
          </a:p>
          <a:p>
            <a:r>
              <a:rPr lang="en-US" dirty="0" smtClean="0"/>
              <a:t>Cluster (nested) states for abstractions and identical behaviors</a:t>
            </a:r>
          </a:p>
          <a:p>
            <a:r>
              <a:rPr lang="en-US" dirty="0" smtClean="0"/>
              <a:t>“AND” states – system is in both A </a:t>
            </a:r>
            <a:r>
              <a:rPr lang="en-US" i="1" dirty="0" smtClean="0"/>
              <a:t>and</a:t>
            </a:r>
            <a:r>
              <a:rPr lang="en-US" dirty="0" smtClean="0"/>
              <a:t> D</a:t>
            </a:r>
          </a:p>
          <a:p>
            <a:pPr lvl="1"/>
            <a:r>
              <a:rPr lang="en-US" dirty="0" smtClean="0"/>
              <a:t>E.g., watch light is always on or off, may be</a:t>
            </a:r>
            <a:br>
              <a:rPr lang="en-US" dirty="0" smtClean="0"/>
            </a:br>
            <a:r>
              <a:rPr lang="en-US" dirty="0" smtClean="0"/>
              <a:t> independent of other modes</a:t>
            </a:r>
          </a:p>
          <a:p>
            <a:r>
              <a:rPr lang="en-US" dirty="0" smtClean="0"/>
              <a:t>Concurrent charts – can operate</a:t>
            </a:r>
            <a:br>
              <a:rPr lang="en-US" dirty="0" smtClean="0"/>
            </a:br>
            <a:r>
              <a:rPr lang="en-US" dirty="0" smtClean="0"/>
              <a:t>independently</a:t>
            </a:r>
          </a:p>
          <a:p>
            <a:r>
              <a:rPr lang="en-US" dirty="0" smtClean="0"/>
              <a:t>Many other features</a:t>
            </a:r>
          </a:p>
          <a:p>
            <a:r>
              <a:rPr lang="en-US" dirty="0" smtClean="0"/>
              <a:t>Used by Stephen </a:t>
            </a:r>
            <a:r>
              <a:rPr lang="en-US" dirty="0" err="1" smtClean="0"/>
              <a:t>Oney’s</a:t>
            </a:r>
            <a:r>
              <a:rPr lang="en-US" dirty="0" smtClean="0"/>
              <a:t> </a:t>
            </a:r>
            <a:r>
              <a:rPr lang="en-US" dirty="0" err="1" smtClean="0"/>
              <a:t>InterState</a:t>
            </a:r>
            <a:r>
              <a:rPr lang="en-US" dirty="0" smtClean="0"/>
              <a:t> </a:t>
            </a:r>
            <a:r>
              <a:rPr lang="en-US" sz="2100" dirty="0" smtClean="0"/>
              <a:t>(lecture 16)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071" y="990691"/>
            <a:ext cx="1428571" cy="145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099" y="5443918"/>
            <a:ext cx="7920901" cy="137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Transition Diagrams, evaluation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smtClean="0"/>
              <a:t>Good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Make explicit the interpretation of all events in each state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Emphasize the temporal sequence of user and system actions (unlike grammars)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Natural and easily understood if small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easy to teach, learn, and read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Appropriate for some parts of GUIs: widget behaviors, dialog box transitions,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May be appropriate to model transitions around web sites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3956">
            <a:off x="3924300" y="1066800"/>
            <a:ext cx="52197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Transition Diagrams, evaluation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686800" cy="4759325"/>
          </a:xfrm>
        </p:spPr>
        <p:txBody>
          <a:bodyPr/>
          <a:lstStyle/>
          <a:p>
            <a:pPr eaLnBrk="1" hangingPunct="1"/>
            <a:r>
              <a:rPr lang="en-US" sz="2800" b="1" i="1" dirty="0" smtClean="0"/>
              <a:t>Bad</a:t>
            </a:r>
            <a:r>
              <a:rPr lang="en-US" sz="2800" dirty="0" smtClean="0"/>
              <a:t> </a:t>
            </a:r>
          </a:p>
          <a:p>
            <a:pPr lvl="1" eaLnBrk="1" hangingPunct="1"/>
            <a:r>
              <a:rPr lang="en-US" sz="2400" dirty="0" smtClean="0"/>
              <a:t>Does not scale:</a:t>
            </a:r>
            <a:br>
              <a:rPr lang="en-US" sz="2400" dirty="0" smtClean="0"/>
            </a:br>
            <a:r>
              <a:rPr lang="en-US" sz="2400" dirty="0" smtClean="0"/>
              <a:t>150 commands with</a:t>
            </a:r>
            <a:br>
              <a:rPr lang="en-US" sz="2400" dirty="0" smtClean="0"/>
            </a:br>
            <a:r>
              <a:rPr lang="en-US" sz="2400" dirty="0" smtClean="0"/>
              <a:t>3 or 4 states each </a:t>
            </a:r>
          </a:p>
          <a:p>
            <a:pPr lvl="2" eaLnBrk="1" hangingPunct="1"/>
            <a:r>
              <a:rPr lang="en-US" sz="2000" dirty="0" smtClean="0"/>
              <a:t>explosion of lines and</a:t>
            </a:r>
            <a:br>
              <a:rPr lang="en-US" sz="2000" dirty="0" smtClean="0"/>
            </a:br>
            <a:r>
              <a:rPr lang="en-US" sz="2000" dirty="0" smtClean="0"/>
              <a:t>states for normal interfaces: "maze of wires" </a:t>
            </a:r>
          </a:p>
          <a:p>
            <a:pPr lvl="1" eaLnBrk="1" hangingPunct="1"/>
            <a:r>
              <a:rPr lang="en-US" sz="2400" dirty="0" smtClean="0"/>
              <a:t>unordered inputs </a:t>
            </a:r>
          </a:p>
          <a:p>
            <a:pPr lvl="2" eaLnBrk="1" hangingPunct="1"/>
            <a:r>
              <a:rPr lang="en-US" sz="2000" dirty="0" smtClean="0"/>
              <a:t>picture, Olsen p. 91 (Fig 6:1) </a:t>
            </a:r>
          </a:p>
          <a:p>
            <a:pPr lvl="1" eaLnBrk="1" hangingPunct="1"/>
            <a:r>
              <a:rPr lang="en-US" sz="2400" dirty="0" smtClean="0"/>
              <a:t>Textual form is like GOTO-based assembly language </a:t>
            </a:r>
          </a:p>
          <a:p>
            <a:pPr lvl="1" eaLnBrk="1" hangingPunct="1"/>
            <a:r>
              <a:rPr lang="en-US" sz="2400" dirty="0" smtClean="0"/>
              <a:t>Communication through global variables </a:t>
            </a:r>
          </a:p>
          <a:p>
            <a:pPr lvl="1" eaLnBrk="1" hangingPunct="1"/>
            <a:r>
              <a:rPr lang="en-US" sz="2400" dirty="0" smtClean="0"/>
              <a:t>Doesn't handle GUI mode-free style well </a:t>
            </a:r>
          </a:p>
          <a:p>
            <a:pPr lvl="1" eaLnBrk="1" hangingPunct="1"/>
            <a:r>
              <a:rPr lang="en-US" sz="2400" dirty="0" smtClean="0"/>
              <a:t>What to do with un-specified input? crash, ignore input </a:t>
            </a:r>
          </a:p>
          <a:p>
            <a:pPr lvl="1" eaLnBrk="1" hangingPunct="1"/>
            <a:r>
              <a:rPr lang="en-US" sz="2400" dirty="0" smtClean="0"/>
              <a:t>Doesn't address output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2895600" cy="457200"/>
          </a:xfrm>
        </p:spPr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Grammars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/>
              <a:t>Context-free grammars</a:t>
            </a:r>
            <a:r>
              <a:rPr lang="en-US" dirty="0" smtClean="0"/>
              <a:t> good for describing textual dialogs which have a formal syntax.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“BNF” for languages (Backus–Naur Form)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alphabet of symbols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sentences - legal sequences of symbols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language - set of all legal sentences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grammar - set of terminals, set of non-terminals, set of productions, start symbol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context-free-grammar: all productions of the form &lt;a&gt; ::= B where &lt;a&gt; is a single </a:t>
            </a:r>
            <a:r>
              <a:rPr lang="en-US" dirty="0" err="1" smtClean="0"/>
              <a:t>nontermimal</a:t>
            </a:r>
            <a:r>
              <a:rPr lang="en-US" dirty="0" smtClean="0"/>
              <a:t>, and B is a non-empty string of terminals and/or non-terminals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mtClean="0"/>
              <a:t>Grammars, cont.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000">
            <a:off x="2451100" y="4745038"/>
            <a:ext cx="67040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50288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Example: syntax of Lisp floating point numbers: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Picture below from Lisp book, p 17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Non-terminals, terminals. Listed in order.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Iteration by recursion, unless support *, +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Essentially the same power as STNs, certainly ATNs.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Eliminates the need to specify a lot of states as in STN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Attach semantic actions to the parsing of non-terminals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But not clear when processed: bottom-up or top-down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Used in only a few UIMSs: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Olsen's "</a:t>
            </a:r>
            <a:r>
              <a:rPr lang="en-US" sz="1800" dirty="0" err="1" smtClean="0"/>
              <a:t>SYNGraph</a:t>
            </a:r>
            <a:r>
              <a:rPr lang="en-US" sz="1800" dirty="0" smtClean="0"/>
              <a:t>"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special features for Undo and Cancel (Rubout)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others using YACC+LEX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Grammars, evaluation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00436"/>
            <a:ext cx="8686801" cy="4411662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Good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Handles complex dialogs </a:t>
            </a:r>
          </a:p>
          <a:p>
            <a:pPr lvl="1" eaLnBrk="1" hangingPunct="1"/>
            <a:r>
              <a:rPr lang="en-US" dirty="0" smtClean="0"/>
              <a:t>Handles both lexical and syntactic levels </a:t>
            </a:r>
          </a:p>
          <a:p>
            <a:pPr eaLnBrk="1" hangingPunct="1"/>
            <a:r>
              <a:rPr lang="en-US" b="1" i="1" dirty="0" smtClean="0"/>
              <a:t>Bad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Unintuitive for developer </a:t>
            </a:r>
          </a:p>
          <a:p>
            <a:pPr lvl="1" eaLnBrk="1" hangingPunct="1"/>
            <a:r>
              <a:rPr lang="en-US" dirty="0" smtClean="0"/>
              <a:t>Hard to know where to attach semantic actions </a:t>
            </a:r>
          </a:p>
          <a:p>
            <a:pPr lvl="1" eaLnBrk="1" hangingPunct="1"/>
            <a:r>
              <a:rPr lang="en-US" dirty="0" smtClean="0"/>
              <a:t>Bad error recovery: can't push forward looking for ";" </a:t>
            </a:r>
          </a:p>
          <a:p>
            <a:pPr lvl="1" eaLnBrk="1" hangingPunct="1"/>
            <a:r>
              <a:rPr lang="en-US" dirty="0" smtClean="0"/>
              <a:t>Doesn't address output </a:t>
            </a:r>
          </a:p>
          <a:p>
            <a:pPr lvl="1" eaLnBrk="1" hangingPunct="1"/>
            <a:r>
              <a:rPr lang="en-US" dirty="0" smtClean="0"/>
              <a:t>Doesn't handle GUI mode-free style well</a:t>
            </a:r>
          </a:p>
          <a:p>
            <a:pPr lvl="1" eaLnBrk="1" hangingPunct="1"/>
            <a:r>
              <a:rPr lang="en-US" dirty="0" smtClean="0"/>
              <a:t>Doesn’t scale to natural language grammars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201" y="458669"/>
            <a:ext cx="5329799" cy="5789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68" y="1719263"/>
            <a:ext cx="8229600" cy="4411662"/>
          </a:xfrm>
        </p:spPr>
        <p:txBody>
          <a:bodyPr/>
          <a:lstStyle/>
          <a:p>
            <a:r>
              <a:rPr lang="en-US" dirty="0" smtClean="0"/>
              <a:t>No common</a:t>
            </a:r>
            <a:br>
              <a:rPr lang="en-US" dirty="0" smtClean="0"/>
            </a:br>
            <a:r>
              <a:rPr lang="en-US" dirty="0" smtClean="0"/>
              <a:t>make-up times</a:t>
            </a:r>
          </a:p>
          <a:p>
            <a:pPr lvl="1"/>
            <a:r>
              <a:rPr lang="en-US" dirty="0" smtClean="0"/>
              <a:t>With 10 responses</a:t>
            </a:r>
          </a:p>
          <a:p>
            <a:r>
              <a:rPr lang="en-US" dirty="0" smtClean="0"/>
              <a:t>Guest lecture on</a:t>
            </a:r>
            <a:br>
              <a:rPr lang="en-US" dirty="0" smtClean="0"/>
            </a:br>
            <a:r>
              <a:rPr lang="en-US" dirty="0" smtClean="0"/>
              <a:t>Flutter on</a:t>
            </a:r>
            <a:br>
              <a:rPr lang="en-US" dirty="0" smtClean="0"/>
            </a:br>
            <a:r>
              <a:rPr lang="en-US" dirty="0" smtClean="0"/>
              <a:t>March 30</a:t>
            </a:r>
          </a:p>
          <a:p>
            <a:pPr lvl="1"/>
            <a:r>
              <a:rPr lang="en-US" dirty="0" smtClean="0"/>
              <a:t>Will adjust other</a:t>
            </a:r>
            <a:br>
              <a:rPr lang="en-US" dirty="0" smtClean="0"/>
            </a:br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81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 Languages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13247"/>
            <a:ext cx="8229600" cy="4411662"/>
          </a:xfrm>
        </p:spPr>
        <p:txBody>
          <a:bodyPr/>
          <a:lstStyle/>
          <a:p>
            <a:pPr eaLnBrk="1" hangingPunct="1"/>
            <a:r>
              <a:rPr lang="en-US" dirty="0" smtClean="0"/>
              <a:t>Since get a stream of events from window manager, design a language where receiving events is the central paradigm. </a:t>
            </a:r>
          </a:p>
          <a:p>
            <a:pPr eaLnBrk="1" hangingPunct="1"/>
            <a:r>
              <a:rPr lang="en-US" dirty="0" smtClean="0"/>
              <a:t>Central theme: interface designed in terms of input events and visual objects, not internal states (modes) and syntax </a:t>
            </a:r>
          </a:p>
          <a:p>
            <a:pPr eaLnBrk="1" hangingPunct="1"/>
            <a:r>
              <a:rPr lang="en-US" dirty="0" smtClean="0"/>
              <a:t>Designed to handle multiple processes: </a:t>
            </a:r>
          </a:p>
          <a:p>
            <a:pPr lvl="1" eaLnBrk="1" hangingPunct="1"/>
            <a:r>
              <a:rPr lang="en-US" dirty="0" smtClean="0"/>
              <a:t>Multiple input devices at the same time </a:t>
            </a:r>
          </a:p>
          <a:p>
            <a:pPr lvl="1" eaLnBrk="1" hangingPunct="1"/>
            <a:r>
              <a:rPr lang="en-US" dirty="0" smtClean="0"/>
              <a:t>Multiple interaction techniques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 Languages, cont.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9995"/>
            <a:ext cx="8229600" cy="481873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Note: different from the event </a:t>
            </a:r>
            <a:r>
              <a:rPr lang="en-US" i="1" dirty="0" smtClean="0"/>
              <a:t>model</a:t>
            </a:r>
            <a:r>
              <a:rPr lang="en-US" dirty="0" smtClean="0"/>
              <a:t> since has a </a:t>
            </a:r>
            <a:r>
              <a:rPr lang="en-US" i="1" dirty="0" smtClean="0"/>
              <a:t>special language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Event Languages have: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Events</a:t>
            </a:r>
            <a:r>
              <a:rPr lang="en-US" dirty="0" smtClean="0"/>
              <a:t>: any action from the user or program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input events: </a:t>
            </a:r>
            <a:r>
              <a:rPr lang="en-US" dirty="0" err="1" smtClean="0"/>
              <a:t>leftdown</a:t>
            </a:r>
            <a:r>
              <a:rPr lang="en-US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synthetic to control the program: </a:t>
            </a:r>
            <a:r>
              <a:rPr lang="en-US" dirty="0" err="1" smtClean="0"/>
              <a:t>modeDrawingLine</a:t>
            </a:r>
            <a:r>
              <a:rPr lang="en-US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usually have </a:t>
            </a:r>
            <a:r>
              <a:rPr lang="en-US" i="1" dirty="0" smtClean="0"/>
              <a:t>parameters</a:t>
            </a:r>
            <a:r>
              <a:rPr lang="en-US" dirty="0" smtClean="0"/>
              <a:t>, such as (X,Y) of event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Event handlers</a:t>
            </a:r>
            <a:r>
              <a:rPr lang="en-US" dirty="0" smtClean="0"/>
              <a:t>: procedures to process events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have an event that starts them and code that is executed.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Code can compute, interface with the application, generate new events, change internal state, etc.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Computation is arbitrary, so event languages have full power.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 Languages, cont.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93979"/>
            <a:ext cx="8229600" cy="44116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Sometimes called "production systems" since are similar to AI systems with "if -- then --" rules. </a:t>
            </a:r>
          </a:p>
          <a:p>
            <a:pPr lvl="1" eaLnBrk="1" hangingPunct="1"/>
            <a:r>
              <a:rPr lang="en-US" sz="2400" dirty="0" smtClean="0"/>
              <a:t>Distinction: Where events are qualified with the </a:t>
            </a:r>
            <a:r>
              <a:rPr lang="en-US" sz="2400" b="1" dirty="0" smtClean="0"/>
              <a:t>object</a:t>
            </a:r>
            <a:r>
              <a:rPr lang="en-US" sz="2400" dirty="0" smtClean="0"/>
              <a:t> performed over. </a:t>
            </a:r>
          </a:p>
          <a:p>
            <a:pPr eaLnBrk="1" hangingPunct="1"/>
            <a:r>
              <a:rPr lang="en-US" sz="2800" dirty="0" smtClean="0"/>
              <a:t>Examples: </a:t>
            </a:r>
          </a:p>
          <a:p>
            <a:pPr lvl="1" eaLnBrk="1" hangingPunct="1"/>
            <a:r>
              <a:rPr lang="en-US" sz="2400" dirty="0" err="1" smtClean="0"/>
              <a:t>Cardelli's</a:t>
            </a:r>
            <a:r>
              <a:rPr lang="en-US" sz="2400" dirty="0" smtClean="0"/>
              <a:t> Squeak (C) </a:t>
            </a:r>
          </a:p>
          <a:p>
            <a:pPr lvl="2" eaLnBrk="1" hangingPunct="1"/>
            <a:r>
              <a:rPr lang="en-US" sz="2000" dirty="0" smtClean="0"/>
              <a:t>textual language for communicating with mice </a:t>
            </a:r>
          </a:p>
          <a:p>
            <a:pPr lvl="1" eaLnBrk="1" hangingPunct="1"/>
            <a:r>
              <a:rPr lang="en-US" sz="2400" dirty="0" err="1" smtClean="0"/>
              <a:t>Flecchia</a:t>
            </a:r>
            <a:r>
              <a:rPr lang="en-US" sz="2400" dirty="0" smtClean="0"/>
              <a:t> &amp; Bergeron's ALGAE (Pascal) 1987 </a:t>
            </a:r>
          </a:p>
          <a:p>
            <a:pPr lvl="1" eaLnBrk="1" hangingPunct="1"/>
            <a:r>
              <a:rPr lang="en-US" sz="2400" dirty="0" smtClean="0"/>
              <a:t>Hill's SASSAFRAS &amp; ERL (lisp) 1986 </a:t>
            </a:r>
          </a:p>
          <a:p>
            <a:pPr lvl="1" eaLnBrk="1" hangingPunct="1"/>
            <a:r>
              <a:rPr lang="en-US" sz="2400" dirty="0" smtClean="0"/>
              <a:t>HyperCard's </a:t>
            </a:r>
            <a:r>
              <a:rPr lang="en-US" sz="2400" dirty="0" err="1" smtClean="0"/>
              <a:t>HyperTalk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sz="2400" dirty="0" smtClean="0"/>
              <a:t>Martin Frank's EET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Event Response Language (ERL), in "Sassafras”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Hill RD. Supporting Concurrency, Communication and Synchronization in Human-Computer Interaction -- The Sassafras UIMS. </a:t>
            </a:r>
            <a:r>
              <a:rPr lang="en-US" sz="1800" i="1" dirty="0" smtClean="0"/>
              <a:t>ACM Transactions on Graphics. Jul, 1986 1986;5(3):179-210.</a:t>
            </a:r>
            <a:endParaRPr lang="en-US" sz="1800" dirty="0" smtClean="0"/>
          </a:p>
          <a:p>
            <a:pPr eaLnBrk="1" hangingPunct="1"/>
            <a:r>
              <a:rPr lang="en-US" dirty="0" smtClean="0"/>
              <a:t>list of rules: condition -&gt; action </a:t>
            </a:r>
          </a:p>
          <a:p>
            <a:pPr eaLnBrk="1" hangingPunct="1"/>
            <a:r>
              <a:rPr lang="en-US" dirty="0" smtClean="0"/>
              <a:t>conditions: name of an event + list of flags or just a list of flags. </a:t>
            </a:r>
          </a:p>
          <a:p>
            <a:pPr eaLnBrk="1" hangingPunct="1"/>
            <a:r>
              <a:rPr lang="en-US" dirty="0" smtClean="0"/>
              <a:t>action: </a:t>
            </a:r>
          </a:p>
          <a:p>
            <a:pPr lvl="1" eaLnBrk="1" hangingPunct="1"/>
            <a:r>
              <a:rPr lang="en-US" dirty="0" smtClean="0"/>
              <a:t>flags to raise |</a:t>
            </a:r>
          </a:p>
          <a:p>
            <a:pPr lvl="1" eaLnBrk="1" hangingPunct="1"/>
            <a:r>
              <a:rPr lang="en-US" dirty="0" smtClean="0"/>
              <a:t> events to send !</a:t>
            </a:r>
          </a:p>
          <a:p>
            <a:pPr lvl="1" eaLnBrk="1" hangingPunct="1"/>
            <a:r>
              <a:rPr lang="en-US" dirty="0" smtClean="0"/>
              <a:t>assignments &lt;-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Sassafras, example rules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60239"/>
            <a:ext cx="82296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1. </a:t>
            </a:r>
            <a:r>
              <a:rPr lang="en-US" sz="2000" dirty="0" err="1" smtClean="0">
                <a:latin typeface="Courier New" pitchFamily="49" charset="0"/>
              </a:rPr>
              <a:t>MouseDown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waitingForLine</a:t>
            </a:r>
            <a:r>
              <a:rPr lang="en-US" sz="2000" dirty="0" smtClean="0">
                <a:latin typeface="Courier New" pitchFamily="49" charset="0"/>
              </a:rPr>
              <a:t> -&gt;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StartLine.X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MouseDown.X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StartLine.Y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MouseDown.Y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StartLine</a:t>
            </a:r>
            <a:r>
              <a:rPr lang="en-US" sz="2000" dirty="0" smtClean="0">
                <a:latin typeface="Courier New" pitchFamily="49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lineDragging</a:t>
            </a:r>
            <a:r>
              <a:rPr lang="en-US" sz="2000" dirty="0" smtClean="0">
                <a:latin typeface="Courier New" pitchFamily="49" charset="0"/>
              </a:rPr>
              <a:t> |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2. </a:t>
            </a:r>
            <a:r>
              <a:rPr lang="en-US" sz="2000" dirty="0" err="1" smtClean="0">
                <a:latin typeface="Courier New" pitchFamily="49" charset="0"/>
              </a:rPr>
              <a:t>MouseDown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waitingForCircle</a:t>
            </a:r>
            <a:r>
              <a:rPr lang="en-US" sz="2000" dirty="0" smtClean="0">
                <a:latin typeface="Courier New" pitchFamily="49" charset="0"/>
              </a:rPr>
              <a:t> -&gt;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CircleCenter.X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MouseDown.X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CircleCenter.Y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MouseDown.Y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CircleCenter</a:t>
            </a:r>
            <a:r>
              <a:rPr lang="en-US" sz="2000" dirty="0" smtClean="0">
                <a:latin typeface="Courier New" pitchFamily="49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circleDragging</a:t>
            </a:r>
            <a:r>
              <a:rPr lang="en-US" sz="2000" dirty="0" smtClean="0">
                <a:latin typeface="Courier New" pitchFamily="49" charset="0"/>
              </a:rPr>
              <a:t> |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3. </a:t>
            </a:r>
            <a:r>
              <a:rPr lang="en-US" sz="2000" dirty="0" err="1" smtClean="0">
                <a:latin typeface="Courier New" pitchFamily="49" charset="0"/>
              </a:rPr>
              <a:t>MouseUp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circleDragging</a:t>
            </a:r>
            <a:r>
              <a:rPr lang="en-US" sz="2000" dirty="0" smtClean="0">
                <a:latin typeface="Courier New" pitchFamily="49" charset="0"/>
              </a:rPr>
              <a:t> -&gt;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EnterCircle.X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MouseUp.X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EnterCircle.Y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MouseUp.Y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EnterCircle</a:t>
            </a:r>
            <a:r>
              <a:rPr lang="en-US" sz="2000" dirty="0" smtClean="0">
                <a:latin typeface="Courier New" pitchFamily="49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waitingForCircle</a:t>
            </a:r>
            <a:r>
              <a:rPr lang="en-US" sz="2000" dirty="0" smtClean="0">
                <a:latin typeface="Courier New" pitchFamily="49" charset="0"/>
              </a:rPr>
              <a:t>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Sassafras, example rules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3490"/>
            <a:ext cx="8229600" cy="488109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Note that </a:t>
            </a:r>
            <a:r>
              <a:rPr lang="en-US" dirty="0" err="1" smtClean="0"/>
              <a:t>CircleCenter</a:t>
            </a:r>
            <a:r>
              <a:rPr lang="en-US" dirty="0" smtClean="0"/>
              <a:t>! stores the center for </a:t>
            </a:r>
            <a:r>
              <a:rPr lang="en-US" dirty="0" err="1" smtClean="0"/>
              <a:t>EnterCenter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Another example (unordered inputs):</a:t>
            </a:r>
            <a:br>
              <a:rPr lang="en-US" dirty="0" smtClean="0"/>
            </a:br>
            <a:r>
              <a:rPr lang="en-US" sz="2800" dirty="0" smtClean="0">
                <a:latin typeface="Courier New" pitchFamily="49" charset="0"/>
              </a:rPr>
              <a:t>Command </a:t>
            </a:r>
            <a:r>
              <a:rPr lang="en-US" sz="2800" dirty="0" err="1" smtClean="0">
                <a:latin typeface="Courier New" pitchFamily="49" charset="0"/>
              </a:rPr>
              <a:t>getCmd</a:t>
            </a:r>
            <a:r>
              <a:rPr lang="en-US" sz="2800" dirty="0" smtClean="0">
                <a:latin typeface="Courier New" pitchFamily="49" charset="0"/>
              </a:rPr>
              <a:t> -&gt; </a:t>
            </a:r>
            <a:r>
              <a:rPr lang="en-US" sz="2800" dirty="0" err="1" smtClean="0">
                <a:latin typeface="Courier New" pitchFamily="49" charset="0"/>
              </a:rPr>
              <a:t>cmd</a:t>
            </a:r>
            <a:r>
              <a:rPr lang="en-US" sz="2800" dirty="0" smtClean="0">
                <a:latin typeface="Courier New" pitchFamily="49" charset="0"/>
              </a:rPr>
              <a:t> |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smtClean="0">
                <a:latin typeface="Courier New" pitchFamily="49" charset="0"/>
              </a:rPr>
              <a:t>Argument </a:t>
            </a:r>
            <a:r>
              <a:rPr lang="en-US" sz="2800" dirty="0" err="1" smtClean="0">
                <a:latin typeface="Courier New" pitchFamily="49" charset="0"/>
              </a:rPr>
              <a:t>getArg</a:t>
            </a:r>
            <a:r>
              <a:rPr lang="en-US" sz="2800" dirty="0" smtClean="0">
                <a:latin typeface="Courier New" pitchFamily="49" charset="0"/>
              </a:rPr>
              <a:t> -&gt; </a:t>
            </a:r>
            <a:r>
              <a:rPr lang="en-US" sz="2800" dirty="0" err="1" smtClean="0">
                <a:latin typeface="Courier New" pitchFamily="49" charset="0"/>
              </a:rPr>
              <a:t>arg</a:t>
            </a:r>
            <a:r>
              <a:rPr lang="en-US" sz="2800" dirty="0" smtClean="0">
                <a:latin typeface="Courier New" pitchFamily="49" charset="0"/>
              </a:rPr>
              <a:t> |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smtClean="0">
                <a:latin typeface="Courier New" pitchFamily="49" charset="0"/>
              </a:rPr>
              <a:t>- - - </a:t>
            </a:r>
            <a:r>
              <a:rPr lang="en-US" sz="2800" dirty="0" err="1" smtClean="0">
                <a:latin typeface="Courier New" pitchFamily="49" charset="0"/>
              </a:rPr>
              <a:t>cmd</a:t>
            </a:r>
            <a:r>
              <a:rPr lang="en-US" sz="2800" dirty="0" smtClean="0">
                <a:latin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</a:rPr>
              <a:t>arg</a:t>
            </a:r>
            <a:r>
              <a:rPr lang="en-US" sz="2800" dirty="0" smtClean="0">
                <a:latin typeface="Courier New" pitchFamily="49" charset="0"/>
              </a:rPr>
              <a:t> -&gt; Process!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err="1" smtClean="0">
                <a:latin typeface="Courier New" pitchFamily="49" charset="0"/>
              </a:rPr>
              <a:t>waitProcessing</a:t>
            </a:r>
            <a:r>
              <a:rPr lang="en-US" sz="2800" dirty="0" smtClean="0">
                <a:latin typeface="Courier New" pitchFamily="49" charset="0"/>
              </a:rPr>
              <a:t> |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err="1" smtClean="0">
                <a:latin typeface="Courier New" pitchFamily="49" charset="0"/>
              </a:rPr>
              <a:t>DoneProcessing</a:t>
            </a:r>
            <a:r>
              <a:rPr lang="en-US" sz="2800" dirty="0" smtClean="0">
                <a:latin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</a:rPr>
              <a:t>waitProcessing</a:t>
            </a:r>
            <a:r>
              <a:rPr lang="en-US" sz="2800" dirty="0" smtClean="0">
                <a:latin typeface="Courier New" pitchFamily="49" charset="0"/>
              </a:rPr>
              <a:t> -&gt;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smtClean="0">
                <a:latin typeface="Courier New" pitchFamily="49" charset="0"/>
              </a:rPr>
              <a:t>   </a:t>
            </a:r>
            <a:r>
              <a:rPr lang="en-US" sz="2800" dirty="0" err="1" smtClean="0">
                <a:latin typeface="Courier New" pitchFamily="49" charset="0"/>
              </a:rPr>
              <a:t>getCmd</a:t>
            </a:r>
            <a:r>
              <a:rPr lang="en-US" sz="2800" dirty="0" smtClean="0">
                <a:latin typeface="Courier New" pitchFamily="49" charset="0"/>
              </a:rPr>
              <a:t> |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smtClean="0">
                <a:latin typeface="Courier New" pitchFamily="49" charset="0"/>
              </a:rPr>
              <a:t>   </a:t>
            </a:r>
            <a:r>
              <a:rPr lang="en-US" sz="2800" dirty="0" err="1" smtClean="0">
                <a:latin typeface="Courier New" pitchFamily="49" charset="0"/>
              </a:rPr>
              <a:t>getArg</a:t>
            </a:r>
            <a:r>
              <a:rPr lang="en-US" sz="2800" dirty="0" smtClean="0">
                <a:latin typeface="Courier New" pitchFamily="49" charset="0"/>
              </a:rPr>
              <a:t> |</a:t>
            </a:r>
            <a:r>
              <a:rPr lang="en-US" dirty="0" smtClean="0">
                <a:latin typeface="Courier New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Note that more than one rule may fire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Issue: global rules, not based on objects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750"/>
            <a:ext cx="7543800" cy="1163224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HyperTalk</a:t>
            </a:r>
            <a:r>
              <a:rPr lang="en-US" sz="3600" dirty="0" smtClean="0"/>
              <a:t> in HyperCard</a:t>
            </a:r>
            <a:br>
              <a:rPr lang="en-US" sz="3600" dirty="0" smtClean="0"/>
            </a:br>
            <a:r>
              <a:rPr lang="en-US" sz="3600" dirty="0" smtClean="0"/>
              <a:t>(about 1988)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4466"/>
            <a:ext cx="8229600" cy="544353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Define scripts to be executed on events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Attempts to be "English-like" but is a real programming language:</a:t>
            </a:r>
            <a:br>
              <a:rPr lang="en-US" sz="2800" dirty="0" smtClean="0"/>
            </a:br>
            <a:r>
              <a:rPr lang="en-US" sz="2400" dirty="0" smtClean="0">
                <a:latin typeface="Courier New" pitchFamily="49" charset="0"/>
              </a:rPr>
              <a:t>on </a:t>
            </a:r>
            <a:r>
              <a:rPr lang="en-US" sz="2400" dirty="0" err="1" smtClean="0">
                <a:latin typeface="Courier New" pitchFamily="49" charset="0"/>
              </a:rPr>
              <a:t>mouseUp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 global </a:t>
            </a:r>
            <a:r>
              <a:rPr lang="en-US" sz="2400" dirty="0" err="1" smtClean="0">
                <a:latin typeface="Courier New" pitchFamily="49" charset="0"/>
              </a:rPr>
              <a:t>PreviousName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 put field "Name" into </a:t>
            </a:r>
            <a:r>
              <a:rPr lang="en-US" sz="2400" dirty="0" err="1" smtClean="0">
                <a:latin typeface="Courier New" pitchFamily="49" charset="0"/>
              </a:rPr>
              <a:t>PreviousName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 </a:t>
            </a:r>
            <a:r>
              <a:rPr lang="en-US" sz="2400" dirty="0" err="1" smtClean="0">
                <a:latin typeface="Courier New" pitchFamily="49" charset="0"/>
              </a:rPr>
              <a:t>PurgeName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end </a:t>
            </a:r>
            <a:r>
              <a:rPr lang="en-US" sz="2400" dirty="0" err="1" smtClean="0">
                <a:latin typeface="Courier New" pitchFamily="49" charset="0"/>
              </a:rPr>
              <a:t>mouseUp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on </a:t>
            </a:r>
            <a:r>
              <a:rPr lang="en-US" sz="2400" dirty="0" err="1" smtClean="0">
                <a:latin typeface="Courier New" pitchFamily="49" charset="0"/>
              </a:rPr>
              <a:t>PurgeName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 put "???" into field "Name"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end </a:t>
            </a:r>
            <a:r>
              <a:rPr lang="en-US" sz="2400" dirty="0" err="1" smtClean="0">
                <a:latin typeface="Courier New" pitchFamily="49" charset="0"/>
              </a:rPr>
              <a:t>PurgeName</a:t>
            </a:r>
            <a:r>
              <a:rPr lang="en-US" sz="2400" dirty="0" smtClean="0">
                <a:latin typeface="Courier New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"real" and synthetic events like Sassafras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Graphics model was based on “paint” rather than “draw”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</a:t>
            </a:r>
            <a:r>
              <a:rPr lang="en-US" sz="2800" dirty="0" smtClean="0"/>
              <a:t>as slow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lect15hyperev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371600"/>
            <a:ext cx="43576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HyperTalk, cont.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5257800" cy="5257800"/>
          </a:xfrm>
        </p:spPr>
        <p:txBody>
          <a:bodyPr/>
          <a:lstStyle/>
          <a:p>
            <a:pPr eaLnBrk="1" hangingPunct="1"/>
            <a:r>
              <a:rPr lang="en-US" smtClean="0"/>
              <a:t>Scripts can be associated with buttons, fields (text editing), cards, backgrounds, stacks, and global. Events given to the most specific first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554162"/>
          </a:xfrm>
        </p:spPr>
        <p:txBody>
          <a:bodyPr/>
          <a:lstStyle/>
          <a:p>
            <a:pPr eaLnBrk="1" hangingPunct="1"/>
            <a:r>
              <a:rPr lang="en-US" sz="3600" smtClean="0"/>
              <a:t>Martin Frank's "Elements, Events &amp; Transitions" (EET) Model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PhD, 1996, Georgia Tech </a:t>
            </a:r>
          </a:p>
          <a:p>
            <a:pPr eaLnBrk="1" hangingPunct="1"/>
            <a:r>
              <a:rPr lang="en-US" dirty="0" smtClean="0"/>
              <a:t>Define scripts to be executed on events </a:t>
            </a:r>
          </a:p>
          <a:p>
            <a:pPr eaLnBrk="1" hangingPunct="1"/>
            <a:r>
              <a:rPr lang="en-US" dirty="0" smtClean="0"/>
              <a:t>Per object, rather than global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EET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9995"/>
            <a:ext cx="8229600" cy="4411662"/>
          </a:xfrm>
        </p:spPr>
        <p:txBody>
          <a:bodyPr/>
          <a:lstStyle/>
          <a:p>
            <a:pPr eaLnBrk="1" hangingPunct="1"/>
            <a:r>
              <a:rPr lang="en-US" dirty="0" smtClean="0"/>
              <a:t>"Transitions" happen on events:</a:t>
            </a:r>
            <a:br>
              <a:rPr lang="en-US" dirty="0" smtClean="0"/>
            </a:br>
            <a:r>
              <a:rPr lang="en-US" sz="2400" dirty="0" smtClean="0">
                <a:latin typeface="Courier New" pitchFamily="49" charset="0"/>
              </a:rPr>
              <a:t>Transition </a:t>
            </a:r>
            <a:r>
              <a:rPr lang="en-US" sz="2400" dirty="0" err="1" smtClean="0">
                <a:latin typeface="Courier New" pitchFamily="49" charset="0"/>
              </a:rPr>
              <a:t>PropertiesButton.pressed</a:t>
            </a:r>
            <a:r>
              <a:rPr lang="en-US" sz="2400" dirty="0" smtClean="0">
                <a:latin typeface="Courier New" pitchFamily="49" charset="0"/>
              </a:rPr>
              <a:t>()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{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</a:t>
            </a:r>
            <a:r>
              <a:rPr lang="en-US" sz="2400" dirty="0" err="1" smtClean="0">
                <a:latin typeface="Courier New" pitchFamily="49" charset="0"/>
              </a:rPr>
              <a:t>PropertiesWindow.mapped</a:t>
            </a:r>
            <a:r>
              <a:rPr lang="en-US" sz="2400" dirty="0" smtClean="0">
                <a:latin typeface="Courier New" pitchFamily="49" charset="0"/>
              </a:rPr>
              <a:t> := 1;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</a:t>
            </a:r>
            <a:r>
              <a:rPr lang="en-US" sz="2400" dirty="0" err="1" smtClean="0">
                <a:latin typeface="Courier New" pitchFamily="49" charset="0"/>
              </a:rPr>
              <a:t>PropertiesButton.enabled</a:t>
            </a:r>
            <a:r>
              <a:rPr lang="en-US" sz="2400" dirty="0" smtClean="0">
                <a:latin typeface="Courier New" pitchFamily="49" charset="0"/>
              </a:rPr>
              <a:t> := false;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}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Transition </a:t>
            </a:r>
            <a:r>
              <a:rPr lang="en-US" sz="2400" dirty="0" err="1" smtClean="0">
                <a:latin typeface="Courier New" pitchFamily="49" charset="0"/>
              </a:rPr>
              <a:t>PropertiesCancelButton.pressed</a:t>
            </a:r>
            <a:r>
              <a:rPr lang="en-US" sz="2400" dirty="0" smtClean="0">
                <a:latin typeface="Courier New" pitchFamily="49" charset="0"/>
              </a:rPr>
              <a:t>()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{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</a:t>
            </a:r>
            <a:r>
              <a:rPr lang="en-US" sz="2400" dirty="0" err="1" smtClean="0">
                <a:latin typeface="Courier New" pitchFamily="49" charset="0"/>
              </a:rPr>
              <a:t>PropertiesWindow.mapped</a:t>
            </a:r>
            <a:r>
              <a:rPr lang="en-US" sz="2400" dirty="0" smtClean="0">
                <a:latin typeface="Courier New" pitchFamily="49" charset="0"/>
              </a:rPr>
              <a:t> := 0;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</a:t>
            </a:r>
            <a:r>
              <a:rPr lang="en-US" sz="2400" dirty="0" err="1" smtClean="0">
                <a:latin typeface="Courier New" pitchFamily="49" charset="0"/>
              </a:rPr>
              <a:t>PropertiesButton.enabled</a:t>
            </a:r>
            <a:r>
              <a:rPr lang="en-US" sz="2400" dirty="0" smtClean="0">
                <a:latin typeface="Courier New" pitchFamily="49" charset="0"/>
              </a:rPr>
              <a:t> := true;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term "User Interface Management System" associated with older systems that represent the </a:t>
            </a:r>
            <a:r>
              <a:rPr lang="en-US" sz="2400" i="1" dirty="0" smtClean="0"/>
              <a:t>dialog</a:t>
            </a:r>
            <a:r>
              <a:rPr lang="en-US" sz="2400" dirty="0" smtClean="0"/>
              <a:t> of the interface in a formal language.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Thus, most of the following UIMSs define a special (textual or graphical) language for programming the UI.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This is primarily only the </a:t>
            </a:r>
            <a:r>
              <a:rPr lang="en-US" sz="2400" i="1" dirty="0" smtClean="0"/>
              <a:t>input</a:t>
            </a:r>
            <a:r>
              <a:rPr lang="en-US" sz="2400" dirty="0" smtClean="0"/>
              <a:t> from the user to the computer, not the reverse.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Human-human dialog is symmetric, but not computer-human dialogs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Original forms were: menu trees, transition networks, grammars, and events.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Issues: Formal range vs. effective range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What can conceivably be represented vs. what is convenient and understandable.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EET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be conditional on values of events:</a:t>
            </a:r>
            <a:br>
              <a:rPr lang="en-US" smtClean="0"/>
            </a:br>
            <a:r>
              <a:rPr lang="en-US" sz="2400" smtClean="0">
                <a:latin typeface="Courier New" pitchFamily="49" charset="0"/>
              </a:rPr>
              <a:t>Transition(*.isSelectable=="true").pressed()</a:t>
            </a:r>
            <a:br>
              <a:rPr lang="en-US" sz="2400" smtClean="0">
                <a:latin typeface="Courier New" pitchFamily="49" charset="0"/>
              </a:rPr>
            </a:br>
            <a:r>
              <a:rPr lang="en-US" sz="2400" smtClean="0">
                <a:latin typeface="Courier New" pitchFamily="49" charset="0"/>
              </a:rPr>
              <a:t>{</a:t>
            </a:r>
            <a:br>
              <a:rPr lang="en-US" sz="2400" smtClean="0">
                <a:latin typeface="Courier New" pitchFamily="49" charset="0"/>
              </a:rPr>
            </a:br>
            <a:r>
              <a:rPr lang="en-US" sz="2400" smtClean="0">
                <a:latin typeface="Courier New" pitchFamily="49" charset="0"/>
              </a:rPr>
              <a:t>  self.color := "red";</a:t>
            </a:r>
            <a:br>
              <a:rPr lang="en-US" sz="2400" smtClean="0">
                <a:latin typeface="Courier New" pitchFamily="49" charset="0"/>
              </a:rPr>
            </a:br>
            <a:r>
              <a:rPr lang="en-US" sz="2400" smtClean="0">
                <a:latin typeface="Courier New" pitchFamily="49" charset="0"/>
              </a:rPr>
              <a:t>} </a:t>
            </a:r>
          </a:p>
          <a:p>
            <a:pPr lvl="1" eaLnBrk="1" hangingPunct="1"/>
            <a:r>
              <a:rPr lang="en-US" smtClean="0"/>
              <a:t>this transition invoked whenever a "press" event occurs on an element which has an "isSelectable" attribute with value equal "true" </a:t>
            </a:r>
          </a:p>
          <a:p>
            <a:pPr lvl="1" eaLnBrk="1" hangingPunct="1"/>
            <a:r>
              <a:rPr lang="en-US" smtClean="0"/>
              <a:t>operates on </a:t>
            </a:r>
            <a:r>
              <a:rPr lang="en-US" i="1" smtClean="0"/>
              <a:t>all</a:t>
            </a:r>
            <a:r>
              <a:rPr lang="en-US" smtClean="0"/>
              <a:t> items of set that it applies 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99738"/>
          </a:xfrm>
        </p:spPr>
        <p:txBody>
          <a:bodyPr/>
          <a:lstStyle/>
          <a:p>
            <a:pPr eaLnBrk="1" hangingPunct="1"/>
            <a:r>
              <a:rPr lang="en-US" dirty="0" smtClean="0"/>
              <a:t>EET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31265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"Implicit" events generated for parameter values changing, lists change size, etc.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for objects created, deleted or attributes changed</a:t>
            </a:r>
            <a:br>
              <a:rPr lang="en-US" sz="2400" dirty="0" smtClean="0"/>
            </a:br>
            <a:r>
              <a:rPr lang="en-US" sz="2000" dirty="0" smtClean="0">
                <a:latin typeface="Courier New" pitchFamily="49" charset="0"/>
              </a:rPr>
              <a:t>Transition </a:t>
            </a:r>
            <a:r>
              <a:rPr lang="en-US" sz="2000" dirty="0" err="1" smtClean="0">
                <a:latin typeface="Courier New" pitchFamily="49" charset="0"/>
              </a:rPr>
              <a:t>bb.changed</a:t>
            </a:r>
            <a:r>
              <a:rPr lang="en-US" sz="2000" dirty="0" smtClean="0">
                <a:latin typeface="Courier New" pitchFamily="49" charset="0"/>
              </a:rPr>
              <a:t>(string </a:t>
            </a:r>
            <a:r>
              <a:rPr lang="en-US" sz="2000" dirty="0" err="1" smtClean="0">
                <a:latin typeface="Courier New" pitchFamily="49" charset="0"/>
              </a:rPr>
              <a:t>attr</a:t>
            </a:r>
            <a:r>
              <a:rPr lang="en-US" sz="2000" dirty="0" smtClean="0">
                <a:latin typeface="Courier New" pitchFamily="49" charset="0"/>
              </a:rPr>
              <a:t> == "</a:t>
            </a:r>
            <a:r>
              <a:rPr lang="en-US" sz="2000" dirty="0" err="1" smtClean="0">
                <a:latin typeface="Courier New" pitchFamily="49" charset="0"/>
              </a:rPr>
              <a:t>selectedPins</a:t>
            </a:r>
            <a:r>
              <a:rPr lang="en-US" sz="2000" dirty="0" smtClean="0">
                <a:latin typeface="Courier New" pitchFamily="49" charset="0"/>
              </a:rPr>
              <a:t>",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                         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NewLength</a:t>
            </a:r>
            <a:r>
              <a:rPr lang="en-US" sz="2000" dirty="0" smtClean="0">
                <a:latin typeface="Courier New" pitchFamily="49" charset="0"/>
              </a:rPr>
              <a:t> != 2)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{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  </a:t>
            </a:r>
            <a:r>
              <a:rPr lang="en-US" sz="2000" dirty="0" err="1" smtClean="0">
                <a:latin typeface="Courier New" pitchFamily="49" charset="0"/>
              </a:rPr>
              <a:t>connectButton.enabled</a:t>
            </a:r>
            <a:r>
              <a:rPr lang="en-US" sz="2000" dirty="0" smtClean="0">
                <a:latin typeface="Courier New" pitchFamily="49" charset="0"/>
              </a:rPr>
              <a:t> := false;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}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Transition </a:t>
            </a:r>
            <a:r>
              <a:rPr lang="en-US" sz="2000" dirty="0" err="1" smtClean="0">
                <a:latin typeface="Courier New" pitchFamily="49" charset="0"/>
              </a:rPr>
              <a:t>bb.changed</a:t>
            </a:r>
            <a:r>
              <a:rPr lang="en-US" sz="2000" dirty="0" smtClean="0">
                <a:latin typeface="Courier New" pitchFamily="49" charset="0"/>
              </a:rPr>
              <a:t>(string </a:t>
            </a:r>
            <a:r>
              <a:rPr lang="en-US" sz="2000" dirty="0" err="1" smtClean="0">
                <a:latin typeface="Courier New" pitchFamily="49" charset="0"/>
              </a:rPr>
              <a:t>attr</a:t>
            </a:r>
            <a:r>
              <a:rPr lang="en-US" sz="2000" dirty="0" smtClean="0">
                <a:latin typeface="Courier New" pitchFamily="49" charset="0"/>
              </a:rPr>
              <a:t> == "</a:t>
            </a:r>
            <a:r>
              <a:rPr lang="en-US" sz="2000" dirty="0" err="1" smtClean="0">
                <a:latin typeface="Courier New" pitchFamily="49" charset="0"/>
              </a:rPr>
              <a:t>selectedPins</a:t>
            </a:r>
            <a:r>
              <a:rPr lang="en-US" sz="2000" dirty="0" smtClean="0">
                <a:latin typeface="Courier New" pitchFamily="49" charset="0"/>
              </a:rPr>
              <a:t>", 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                         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NewLength</a:t>
            </a:r>
            <a:r>
              <a:rPr lang="en-US" sz="2000" dirty="0" smtClean="0">
                <a:latin typeface="Courier New" pitchFamily="49" charset="0"/>
              </a:rPr>
              <a:t> == 2)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{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  </a:t>
            </a:r>
            <a:r>
              <a:rPr lang="en-US" sz="2000" dirty="0" err="1" smtClean="0">
                <a:latin typeface="Courier New" pitchFamily="49" charset="0"/>
              </a:rPr>
              <a:t>connectButton.enabled</a:t>
            </a:r>
            <a:r>
              <a:rPr lang="en-US" sz="2000" dirty="0" smtClean="0">
                <a:latin typeface="Courier New" pitchFamily="49" charset="0"/>
              </a:rPr>
              <a:t> := true;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}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button is enabled whenever the list in the bb element's </a:t>
            </a:r>
            <a:r>
              <a:rPr lang="en-US" sz="2400" dirty="0" err="1" smtClean="0"/>
              <a:t>selectedPins</a:t>
            </a:r>
            <a:r>
              <a:rPr lang="en-US" sz="2400" dirty="0" smtClean="0"/>
              <a:t> attribute is have length = 2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like "active variables"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can implement a form of constraints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EET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4467"/>
            <a:ext cx="8229600" cy="4411662"/>
          </a:xfrm>
        </p:spPr>
        <p:txBody>
          <a:bodyPr/>
          <a:lstStyle/>
          <a:p>
            <a:pPr eaLnBrk="1" hangingPunct="1"/>
            <a:r>
              <a:rPr lang="en-US" dirty="0" smtClean="0"/>
              <a:t>Programmer can "throw" events explicitly</a:t>
            </a:r>
            <a:br>
              <a:rPr lang="en-US" dirty="0" smtClean="0"/>
            </a:br>
            <a:r>
              <a:rPr lang="en-US" sz="2000" dirty="0" smtClean="0">
                <a:latin typeface="Courier New" pitchFamily="49" charset="0"/>
              </a:rPr>
              <a:t>Transition ((*.</a:t>
            </a:r>
            <a:r>
              <a:rPr lang="en-US" sz="2000" dirty="0" err="1" smtClean="0">
                <a:latin typeface="Courier New" pitchFamily="49" charset="0"/>
              </a:rPr>
              <a:t>isAButton</a:t>
            </a:r>
            <a:r>
              <a:rPr lang="en-US" sz="2000" dirty="0" smtClean="0">
                <a:latin typeface="Courier New" pitchFamily="49" charset="0"/>
              </a:rPr>
              <a:t>=="true") &amp;&amp; 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            (*.status =="enabled")).released()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{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  throw </a:t>
            </a:r>
            <a:r>
              <a:rPr lang="en-US" sz="2000" dirty="0" err="1" smtClean="0">
                <a:latin typeface="Courier New" pitchFamily="49" charset="0"/>
              </a:rPr>
              <a:t>self.invoke</a:t>
            </a:r>
            <a:r>
              <a:rPr lang="en-US" sz="2000" dirty="0" smtClean="0">
                <a:latin typeface="Courier New" pitchFamily="49" charset="0"/>
              </a:rPr>
              <a:t>();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} </a:t>
            </a:r>
          </a:p>
          <a:p>
            <a:pPr eaLnBrk="1" hangingPunct="1"/>
            <a:r>
              <a:rPr lang="en-US" dirty="0" smtClean="0"/>
              <a:t>+ Advantage over ERL: events </a:t>
            </a:r>
            <a:r>
              <a:rPr lang="en-US" i="1" dirty="0" smtClean="0"/>
              <a:t>on objects</a:t>
            </a:r>
            <a:r>
              <a:rPr lang="en-US" dirty="0" smtClean="0"/>
              <a:t>, like </a:t>
            </a:r>
            <a:r>
              <a:rPr lang="en-US" dirty="0" err="1" smtClean="0"/>
              <a:t>HyperTalk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- Difficult to figure out meaning of the transitions (when they will fire) </a:t>
            </a:r>
          </a:p>
          <a:p>
            <a:pPr eaLnBrk="1" hangingPunct="1"/>
            <a:r>
              <a:rPr lang="en-US" dirty="0" smtClean="0"/>
              <a:t>- Flow of control hard to program and read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 Languages, in General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Implementation: can be expensive if test every rule </a:t>
            </a:r>
          </a:p>
          <a:p>
            <a:pPr lvl="1" eaLnBrk="1" hangingPunct="1"/>
            <a:r>
              <a:rPr lang="en-US" smtClean="0"/>
              <a:t>Can hash off input events </a:t>
            </a:r>
          </a:p>
          <a:p>
            <a:pPr lvl="1" eaLnBrk="1" hangingPunct="1"/>
            <a:r>
              <a:rPr lang="en-US" smtClean="0"/>
              <a:t>Bit vector for flags so test if applicable is fast 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51188"/>
          </a:xfrm>
        </p:spPr>
        <p:txBody>
          <a:bodyPr/>
          <a:lstStyle/>
          <a:p>
            <a:pPr eaLnBrk="1" hangingPunct="1"/>
            <a:r>
              <a:rPr lang="en-US" dirty="0" smtClean="0"/>
              <a:t>Event Languages, Evaluation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53552"/>
            <a:ext cx="8650288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+ Seems more natural for GUIs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+ Can handle multi-threaded dialogs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+ Greater descriptive power [Green86]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Because conditions match any values for the unnamed states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+ More direct since deals with graphics and their events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Difficult to write correct code since flow of control not local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Hard to specify syntax: need to use synthetic events or flags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Need to learn a new programming language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Hard to understand code when it gets large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Where is the handler for this message?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Little (no?) separation UI code from application code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Still communicating through global variables and semantics has to store temporary information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Often no modularization: events and flags are global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May not be good for recognition-based UIs of the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67668"/>
            <a:ext cx="2895600" cy="457200"/>
          </a:xfrm>
        </p:spPr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474"/>
            <a:ext cx="7543800" cy="1295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Combined approach:</a:t>
            </a:r>
            <a:br>
              <a:rPr lang="en-US" sz="4000" dirty="0" smtClean="0"/>
            </a:br>
            <a:r>
              <a:rPr lang="en-US" sz="4000" dirty="0" smtClean="0"/>
              <a:t>Jacob's </a:t>
            </a:r>
            <a:r>
              <a:rPr lang="en-US" sz="4000" dirty="0" err="1" smtClean="0"/>
              <a:t>event+ATN</a:t>
            </a:r>
            <a:r>
              <a:rPr lang="en-US" sz="4000" dirty="0" smtClean="0"/>
              <a:t> system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7719"/>
            <a:ext cx="82296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[Robert J.K. Jacob, "A Specification Language for Direct Manipulation Interfaces," </a:t>
            </a:r>
            <a:r>
              <a:rPr lang="en-US" sz="2000" i="1" dirty="0" smtClean="0"/>
              <a:t>ACM Transactions on Graphics</a:t>
            </a:r>
            <a:r>
              <a:rPr lang="en-US" sz="2000" dirty="0" smtClean="0"/>
              <a:t>, Oct, 1986, vol. 5, no. 4, pp. 283-317.]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Interfaces are highly </a:t>
            </a:r>
            <a:r>
              <a:rPr lang="en-US" sz="2000" dirty="0" err="1" smtClean="0"/>
              <a:t>moded</a:t>
            </a:r>
            <a:r>
              <a:rPr lang="en-US" sz="2000" dirty="0" smtClean="0"/>
              <a:t>, in that mouse button will have different actions in different places, </a:t>
            </a:r>
            <a:r>
              <a:rPr lang="en-US" sz="2000" i="1" dirty="0" smtClean="0"/>
              <a:t>and</a:t>
            </a:r>
            <a:r>
              <a:rPr lang="en-US" sz="2000" dirty="0" smtClean="0"/>
              <a:t> depending on global state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but modes are highly visible and very quick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Conventional ATN for DM would be large, regular and uninformative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also, remembered state in each widget, e.g. partial file name, item awaiting confirmation, etc.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so "co-routines" are appropriate: suspended and resumed with remembered state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Define "interaction objects" that internally are programmed with state machines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"Events" are high level tokens, including location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All active interaction objects define event handlers and "executive" chooses the correct handler based on input event.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Evaluation: fundamentally, programmers generally prefer to program using textual languages.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90945"/>
          </a:xfrm>
        </p:spPr>
        <p:txBody>
          <a:bodyPr/>
          <a:lstStyle/>
          <a:p>
            <a:pPr eaLnBrk="1" hangingPunct="1"/>
            <a:r>
              <a:rPr lang="en-US" dirty="0" smtClean="0"/>
              <a:t>Declarative Languages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30694" y="1109662"/>
            <a:ext cx="8713305" cy="517186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For dialog boxes, forms and menus, just list the contents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But need to also list </a:t>
            </a:r>
            <a:r>
              <a:rPr lang="en-US" sz="2800" i="1" dirty="0" smtClean="0"/>
              <a:t>a lot</a:t>
            </a:r>
            <a:r>
              <a:rPr lang="en-US" sz="2800" dirty="0" smtClean="0"/>
              <a:t> of properties for each field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Used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CMU's COUSIN system (~1985),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Apollo's Domain/Dialog (later HP/Apollo's Open Dialog) ~1985-87.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Html forms (to some extent)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Goals: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less overall effort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Better separation UI and application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Multiple interfaces for same application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Consistency since UI part uses same package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Declarative Languages, cont.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87963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UI and application interface through "variables"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Either can set or access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Typed by the kind of data transmitted: string, integer, enumerated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"Domain Dialog" ("Open Dialog")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Call-back attached to each variable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HTML is basically another example of this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Also, Motif’s UIL, XUL, </a:t>
            </a:r>
            <a:r>
              <a:rPr lang="en-US" sz="2000" dirty="0" smtClean="0">
                <a:hlinkClick r:id="rId2"/>
              </a:rPr>
              <a:t>Microsoft’s XAML</a:t>
            </a:r>
            <a:r>
              <a:rPr lang="en-US" sz="2000" dirty="0" smtClean="0"/>
              <a:t>, Adobe’s MXML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- Can be edited by users (in theory) for customization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Cousin (1985):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Cousin supports push buttons, cycle buttons, text, table, windows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Cousin sends to application a single event encoding the user's interaction, application must do dispatch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different from callbacks on widgets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Cousin example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199"/>
            <a:ext cx="8229600" cy="537064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[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FormName</a:t>
            </a:r>
            <a:r>
              <a:rPr lang="en-US" sz="1400" dirty="0" smtClean="0">
                <a:latin typeface="Courier New" pitchFamily="49" charset="0"/>
              </a:rPr>
              <a:t>: "File System Manager"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Purpose: "For browsing and managing files"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]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[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Name: "Sort by"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ValueType</a:t>
            </a:r>
            <a:r>
              <a:rPr lang="en-US" sz="1400" dirty="0" smtClean="0">
                <a:latin typeface="Courier New" pitchFamily="49" charset="0"/>
              </a:rPr>
              <a:t>: String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DefaultValue</a:t>
            </a:r>
            <a:r>
              <a:rPr lang="en-US" sz="1400" dirty="0" smtClean="0">
                <a:latin typeface="Courier New" pitchFamily="49" charset="0"/>
              </a:rPr>
              <a:t>: Name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InteractionMode</a:t>
            </a:r>
            <a:r>
              <a:rPr lang="en-US" sz="1400" dirty="0" smtClean="0">
                <a:latin typeface="Courier New" pitchFamily="49" charset="0"/>
              </a:rPr>
              <a:t>: </a:t>
            </a:r>
            <a:r>
              <a:rPr lang="en-US" sz="1400" dirty="0" err="1" smtClean="0">
                <a:latin typeface="Courier New" pitchFamily="49" charset="0"/>
              </a:rPr>
              <a:t>CycleButton</a:t>
            </a:r>
            <a:endParaRPr lang="en-US" sz="1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ChangeResponse</a:t>
            </a:r>
            <a:r>
              <a:rPr lang="en-US" sz="1400" dirty="0" smtClean="0">
                <a:latin typeface="Courier New" pitchFamily="49" charset="0"/>
              </a:rPr>
              <a:t>: Active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EnumeratedValues</a:t>
            </a:r>
            <a:r>
              <a:rPr lang="en-US" sz="1400" dirty="0" smtClean="0">
                <a:latin typeface="Courier New" pitchFamily="49" charset="0"/>
              </a:rPr>
              <a:t>: (Name, "Last Change Date", Size)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Purpose: "How the files should be sorted"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Location: 10, 40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]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[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Name: Files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ValueType</a:t>
            </a:r>
            <a:r>
              <a:rPr lang="en-US" sz="1400" dirty="0" smtClean="0">
                <a:latin typeface="Courier New" pitchFamily="49" charset="0"/>
              </a:rPr>
              <a:t>: String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DefaultSource</a:t>
            </a:r>
            <a:r>
              <a:rPr lang="en-US" sz="1400" dirty="0" smtClean="0">
                <a:latin typeface="Courier New" pitchFamily="49" charset="0"/>
              </a:rPr>
              <a:t>: </a:t>
            </a:r>
            <a:r>
              <a:rPr lang="en-US" sz="1400" dirty="0" err="1" smtClean="0">
                <a:latin typeface="Courier New" pitchFamily="49" charset="0"/>
              </a:rPr>
              <a:t>NoDefault</a:t>
            </a:r>
            <a:endParaRPr lang="en-US" sz="1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MinNumber</a:t>
            </a:r>
            <a:r>
              <a:rPr lang="en-US" sz="1400" dirty="0" smtClean="0">
                <a:latin typeface="Courier New" pitchFamily="49" charset="0"/>
              </a:rPr>
              <a:t>: 1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MaxNumber</a:t>
            </a:r>
            <a:r>
              <a:rPr lang="en-US" sz="1400" dirty="0" smtClean="0">
                <a:latin typeface="Courier New" pitchFamily="49" charset="0"/>
              </a:rPr>
              <a:t>: 1000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InteractionMode</a:t>
            </a:r>
            <a:r>
              <a:rPr lang="en-US" sz="1400" dirty="0" smtClean="0">
                <a:latin typeface="Courier New" pitchFamily="49" charset="0"/>
              </a:rPr>
              <a:t>: Table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NumColumns</a:t>
            </a:r>
            <a:r>
              <a:rPr lang="en-US" sz="1400" dirty="0" smtClean="0">
                <a:latin typeface="Courier New" pitchFamily="49" charset="0"/>
              </a:rPr>
              <a:t>: 4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ChangeResponse</a:t>
            </a:r>
            <a:r>
              <a:rPr lang="en-US" sz="1400" dirty="0" smtClean="0">
                <a:latin typeface="Courier New" pitchFamily="49" charset="0"/>
              </a:rPr>
              <a:t>: Passive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Purpose: "List of files found matching the spec"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Location: 10, 40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Size: 400, 100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68625"/>
          </a:xfrm>
        </p:spPr>
        <p:txBody>
          <a:bodyPr/>
          <a:lstStyle/>
          <a:p>
            <a:pPr eaLnBrk="1" hangingPunct="1"/>
            <a:r>
              <a:rPr lang="en-US" dirty="0" smtClean="0"/>
              <a:t>Early Commercial Example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090863"/>
            <a:ext cx="8229600" cy="4411662"/>
          </a:xfrm>
        </p:spPr>
        <p:txBody>
          <a:bodyPr/>
          <a:lstStyle/>
          <a:p>
            <a:pPr eaLnBrk="1" hangingPunct="1"/>
            <a:r>
              <a:rPr lang="en-US" dirty="0" smtClean="0"/>
              <a:t>Apollo’s Open Dialog, 1987</a:t>
            </a:r>
          </a:p>
          <a:p>
            <a:pPr lvl="1" eaLnBrk="1" hangingPunct="1"/>
            <a:r>
              <a:rPr lang="en-US" dirty="0" smtClean="0">
                <a:hlinkClick r:id="rId2"/>
              </a:rPr>
              <a:t>Pictures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1026" name="Picture 2" descr="C:\Users\bam\AppData\Local\Temp\SNAGHTML1b9d38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9" y="2291157"/>
            <a:ext cx="2534653" cy="456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105" y="2398388"/>
            <a:ext cx="4076190" cy="43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eaLnBrk="1" hangingPunct="1"/>
            <a:r>
              <a:rPr lang="en-US" smtClean="0"/>
              <a:t>Menu Trees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331" y="4038600"/>
            <a:ext cx="658866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991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Also called "Dialog Trees"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Hierarchy of menus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picture, Olsen  UIMS book, p. 116  (Fig 7:1) (Dan R. Olsen, Jr., </a:t>
            </a:r>
            <a:r>
              <a:rPr lang="en-US" sz="1600" i="1" dirty="0" smtClean="0"/>
              <a:t>User Interface Management Systems: Models and Algorithms</a:t>
            </a:r>
            <a:r>
              <a:rPr lang="en-US" sz="1600" dirty="0" smtClean="0"/>
              <a:t>, Morgan Kaufmann, San Mateo, CA, 1992.)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Used in </a:t>
            </a:r>
            <a:r>
              <a:rPr lang="en-US" sz="2000" dirty="0" err="1" smtClean="0"/>
              <a:t>Kasik's</a:t>
            </a:r>
            <a:r>
              <a:rPr lang="en-US" sz="2000" dirty="0" smtClean="0"/>
              <a:t> "TIGER" UIMS, which was used for years to create Boeing's CAD tools (1982)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Interface is "command-line style" with menus to choose the keywords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Prefix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Operator defines the parameters that will come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Very large number of commands, e.g. 10 ways to draw a circle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Special facilities for jumping around the tree, and doing the right semantic actions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Aborting commands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70458"/>
          </a:xfrm>
        </p:spPr>
        <p:txBody>
          <a:bodyPr/>
          <a:lstStyle/>
          <a:p>
            <a:pPr eaLnBrk="1" hangingPunct="1"/>
            <a:r>
              <a:rPr lang="en-US" dirty="0" smtClean="0"/>
              <a:t>Declarative, evaluation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43948" y="1242189"/>
            <a:ext cx="82296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+ Specify "what" not "how" = declarative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+ Good for "coarse grain" interaction (forms)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+ Programmer doesn't have to worry about time sequence of events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+ Separate UI from application -- communicate through variables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- Fixed interactions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- Can't deal with non-widgets: need to use "graphic areas" and program by hand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- Can't dynamically change interface based on application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- Can't express dependencies: this widget is enabled when that widget has specific value.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- Interactive tools are easier to use for widgets and their properties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Motif's UIL or Microsoft Resource files designed to be written by such tools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Visual Basic has an internal format like this: </a:t>
            </a:r>
            <a:r>
              <a:rPr lang="en-US" sz="1800" dirty="0" smtClean="0">
                <a:hlinkClick r:id="rId2" action="ppaction://hlinkfile"/>
              </a:rPr>
              <a:t>xxx.frm file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XAML, MXML, html, etc. created by interactive tools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Next step: "Model-based" tools that take a specification of the contents and </a:t>
            </a:r>
            <a:r>
              <a:rPr lang="en-US" sz="2000" i="1" dirty="0" smtClean="0"/>
              <a:t>automatically</a:t>
            </a:r>
            <a:r>
              <a:rPr lang="en-US" sz="2000" dirty="0" smtClean="0"/>
              <a:t> decide on a layout, so fewer parameters have to be specified.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40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89024"/>
          </a:xfrm>
        </p:spPr>
        <p:txBody>
          <a:bodyPr/>
          <a:lstStyle/>
          <a:p>
            <a:pPr eaLnBrk="1" hangingPunct="1"/>
            <a:r>
              <a:rPr lang="en-US" dirty="0" smtClean="0"/>
              <a:t>Transition Diagrams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50552"/>
            <a:ext cx="8686800" cy="18212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Also: </a:t>
            </a:r>
            <a:r>
              <a:rPr lang="en-US" sz="2400" dirty="0"/>
              <a:t>state diagrams, </a:t>
            </a:r>
            <a:r>
              <a:rPr lang="en-US" sz="2400" dirty="0" smtClean="0"/>
              <a:t>finite-state machines (</a:t>
            </a:r>
            <a:r>
              <a:rPr lang="en-US" sz="2400" dirty="0"/>
              <a:t>FSM), finite automata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Set of states and set of arcs.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Probably the earliest UIMS: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William Newman's "Reaction Handler" in 1968</a:t>
            </a:r>
            <a:r>
              <a:rPr lang="en-US" sz="2800" dirty="0" smtClean="0"/>
              <a:t> </a:t>
            </a:r>
            <a:r>
              <a:rPr lang="en-US" sz="2400" u="sng" baseline="-12000" dirty="0" smtClean="0"/>
              <a:t>http://doi.acm.org/10.1145/1468075.1468083</a:t>
            </a:r>
            <a:endParaRPr lang="en-US" sz="2800" baseline="-1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32523"/>
            <a:ext cx="5181600" cy="382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71813"/>
            <a:ext cx="39624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Simplest form, arcs are user input events.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arcs can be extended by listing feedback (output) and semantic actions on the arcs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actions usually written in a conventional language (e.g. C)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picture, Olsen, p. 37 (Fig 3:1)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3600450"/>
            <a:ext cx="88487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525" y="990600"/>
            <a:ext cx="36734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Often, represented textually: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picture, Olsen p. 38 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55895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1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Sub-diagrams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To help modularize and simplify large networks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if call themselves, then "</a:t>
            </a:r>
            <a:r>
              <a:rPr lang="en-US" sz="2000" i="1" smtClean="0"/>
              <a:t>recursive</a:t>
            </a:r>
            <a:r>
              <a:rPr lang="en-US" sz="2000" smtClean="0"/>
              <a:t> transition network"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Picture Olsen, p. 41 (Fig 3:4)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Problem: when to enter and leave the sub-dialog: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don't want to use up a token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8</a:t>
            </a:fld>
            <a:endParaRPr lang="en-US" dirty="0"/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89313"/>
            <a:ext cx="830580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"Pervasive states" to handle help, abort, undo,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"Escape" transitions to abort (permanently leave) a dialog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picture, Olsen p. 53 (Fig 3:11)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"Re-enter" sub-dialogs for temporary excursions that return to same place. E.g., help, use calculator, etc.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picture, Olsen p. 55 (Fig 3:12)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Transitions are taken if no specific arcs from node 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7480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486275"/>
            <a:ext cx="63246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19476</TotalTime>
  <Words>3159</Words>
  <Application>Microsoft Office PowerPoint</Application>
  <PresentationFormat>On-screen Show (4:3)</PresentationFormat>
  <Paragraphs>403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Courier New</vt:lpstr>
      <vt:lpstr>Tahoma</vt:lpstr>
      <vt:lpstr>Wingdings</vt:lpstr>
      <vt:lpstr>lecture template_polo</vt:lpstr>
      <vt:lpstr>Lecture 10: Historical Perspectives: Menu trees, Transition Networks, Grammars, Event Languages, HyperTalk, Declarative Languages</vt:lpstr>
      <vt:lpstr>Logistics</vt:lpstr>
      <vt:lpstr>Overview</vt:lpstr>
      <vt:lpstr>Menu Trees</vt:lpstr>
      <vt:lpstr>Transition Diagrams</vt:lpstr>
      <vt:lpstr>Transition Diagrams, cont.</vt:lpstr>
      <vt:lpstr>Transition Diagrams, cont.</vt:lpstr>
      <vt:lpstr>Transition Diagrams, cont.</vt:lpstr>
      <vt:lpstr>Transition Diagrams, cont.</vt:lpstr>
      <vt:lpstr>Transition Diagrams, cont.</vt:lpstr>
      <vt:lpstr>Transition Diagrams, cont.</vt:lpstr>
      <vt:lpstr>VAPS pictures</vt:lpstr>
      <vt:lpstr>Transition Diagrams for Widget Behavior</vt:lpstr>
      <vt:lpstr>StateCharts</vt:lpstr>
      <vt:lpstr>Transition Diagrams, evaluation</vt:lpstr>
      <vt:lpstr>Transition Diagrams, evaluation</vt:lpstr>
      <vt:lpstr>Grammars </vt:lpstr>
      <vt:lpstr>Grammars, cont.</vt:lpstr>
      <vt:lpstr>Grammars, evaluation</vt:lpstr>
      <vt:lpstr>Event Languages </vt:lpstr>
      <vt:lpstr>Event Languages, cont.</vt:lpstr>
      <vt:lpstr>Event Languages, cont.</vt:lpstr>
      <vt:lpstr>Event Response Language (ERL), in "Sassafras”</vt:lpstr>
      <vt:lpstr>Sassafras, example rules</vt:lpstr>
      <vt:lpstr>Sassafras, example rules</vt:lpstr>
      <vt:lpstr>HyperTalk in HyperCard (about 1988)</vt:lpstr>
      <vt:lpstr>HyperTalk, cont.</vt:lpstr>
      <vt:lpstr>Martin Frank's "Elements, Events &amp; Transitions" (EET) Model</vt:lpstr>
      <vt:lpstr>EET</vt:lpstr>
      <vt:lpstr>EET</vt:lpstr>
      <vt:lpstr>EET</vt:lpstr>
      <vt:lpstr>EET</vt:lpstr>
      <vt:lpstr>Event Languages, in General </vt:lpstr>
      <vt:lpstr>Event Languages, Evaluation</vt:lpstr>
      <vt:lpstr>Combined approach: Jacob's event+ATN system</vt:lpstr>
      <vt:lpstr>Declarative Languages</vt:lpstr>
      <vt:lpstr>Declarative Languages, cont.</vt:lpstr>
      <vt:lpstr>Cousin example</vt:lpstr>
      <vt:lpstr>Early Commercial Example</vt:lpstr>
      <vt:lpstr>Declarative, evaluation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UIMS Techniques: Menu trees, Transition Networks, Grammars, Event Languages, HyperTalk, Production systems, Declarative Languages </dc:title>
  <dc:creator>Brad Myers</dc:creator>
  <cp:lastModifiedBy>Brad Myers</cp:lastModifiedBy>
  <cp:revision>122</cp:revision>
  <cp:lastPrinted>1601-01-01T00:00:00Z</cp:lastPrinted>
  <dcterms:created xsi:type="dcterms:W3CDTF">2001-06-15T20:03:27Z</dcterms:created>
  <dcterms:modified xsi:type="dcterms:W3CDTF">2020-02-17T03:16:25Z</dcterms:modified>
</cp:coreProperties>
</file>