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7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90" r:id="rId11"/>
    <p:sldId id="291" r:id="rId12"/>
    <p:sldId id="265" r:id="rId13"/>
    <p:sldId id="292" r:id="rId14"/>
    <p:sldId id="268" r:id="rId15"/>
    <p:sldId id="266" r:id="rId16"/>
    <p:sldId id="267" r:id="rId17"/>
    <p:sldId id="269" r:id="rId18"/>
    <p:sldId id="270" r:id="rId19"/>
    <p:sldId id="285" r:id="rId20"/>
    <p:sldId id="286" r:id="rId21"/>
    <p:sldId id="288" r:id="rId22"/>
    <p:sldId id="293" r:id="rId23"/>
    <p:sldId id="294" r:id="rId24"/>
    <p:sldId id="295" r:id="rId25"/>
    <p:sldId id="28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40" autoAdjust="0"/>
    <p:restoredTop sz="88183" autoAdjust="0"/>
  </p:normalViewPr>
  <p:slideViewPr>
    <p:cSldViewPr>
      <p:cViewPr varScale="1">
        <p:scale>
          <a:sx n="50" d="100"/>
          <a:sy n="50" d="100"/>
        </p:scale>
        <p:origin x="41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7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6.xml"/><Relationship Id="rId17" Type="http://schemas.openxmlformats.org/officeDocument/2006/relationships/slide" Target="slides/slide23.xml"/><Relationship Id="rId2" Type="http://schemas.openxmlformats.org/officeDocument/2006/relationships/slide" Target="slides/slide2.xml"/><Relationship Id="rId16" Type="http://schemas.openxmlformats.org/officeDocument/2006/relationships/slide" Target="slides/slide20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4.xml"/><Relationship Id="rId5" Type="http://schemas.openxmlformats.org/officeDocument/2006/relationships/slide" Target="slides/slide5.xml"/><Relationship Id="rId15" Type="http://schemas.openxmlformats.org/officeDocument/2006/relationships/slide" Target="slides/slide19.xml"/><Relationship Id="rId10" Type="http://schemas.openxmlformats.org/officeDocument/2006/relationships/slide" Target="slides/slide12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fld id="{3482585A-E783-4B3D-B73D-396A7617F7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503B6B-64FA-41D3-905C-9D8DA95DC94F}" type="slidenum">
              <a:rPr lang="en-US"/>
              <a:pPr/>
              <a:t>1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F72F7F-AB4D-44AE-A731-ED46F65E2CA9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7A71E6-F031-46F8-B588-7266C9589281}" type="slidenum">
              <a:rPr lang="en-US"/>
              <a:pPr/>
              <a:t>14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58D39-0B56-42C8-AA52-78EA63FCA539}" type="slidenum">
              <a:rPr lang="en-US"/>
              <a:pPr/>
              <a:t>15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9B8789-3296-4E05-9A2B-E1645451E820}" type="slidenum">
              <a:rPr lang="en-US"/>
              <a:pPr/>
              <a:t>16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22B06F-A78E-4F09-8A29-CBCC6375F427}" type="slidenum">
              <a:rPr lang="en-US"/>
              <a:pPr/>
              <a:t>17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A22635-CA10-41EF-B1AE-EDD6370F9115}" type="slidenum">
              <a:rPr lang="en-US"/>
              <a:pPr/>
              <a:t>18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AB1ED2-D409-4FE8-B908-092EA5B4BA55}" type="slidenum">
              <a:rPr lang="en-US"/>
              <a:pPr/>
              <a:t>19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16CB97-F61B-43BA-A131-9B2787716E1D}" type="slidenum">
              <a:rPr lang="en-US"/>
              <a:pPr/>
              <a:t>20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7C0C1B-97A0-4029-B562-718A549DD300}" type="slidenum">
              <a:rPr lang="en-US"/>
              <a:pPr/>
              <a:t>21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CBC0F4-3FF1-4C24-8B36-A3CBB7A09880}" type="slidenum">
              <a:rPr lang="en-US"/>
              <a:pPr/>
              <a:t>23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70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F4A62E-1A71-4027-AA44-C3BCDD2452F6}" type="slidenum">
              <a:rPr lang="en-US"/>
              <a:pPr/>
              <a:t>2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4E9609-1E26-4A15-A6A1-89F46F60F182}" type="slidenum">
              <a:rPr lang="en-US"/>
              <a:pPr/>
              <a:t>25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52B3F0-A198-47FE-975C-6AFCB0E76115}" type="slidenum">
              <a:rPr lang="en-US"/>
              <a:pPr/>
              <a:t>3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A8F792-398D-4488-AA8C-C222F7546213}" type="slidenum">
              <a:rPr lang="en-US"/>
              <a:pPr/>
              <a:t>4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9E11C-B643-4AB5-9D83-0115E2B23828}" type="slidenum">
              <a:rPr lang="en-US"/>
              <a:pPr/>
              <a:t>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A4C4E6-8737-4281-BD7C-26D0427F577A}" type="slidenum">
              <a:rPr lang="en-US"/>
              <a:pPr/>
              <a:t>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70017D-5F07-497D-8392-050F2663B557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D1330C-5014-41E4-A87F-A1658E7CD88A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62EC0D-484A-4E11-9C3B-13D4781A3860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9" name="Picture 12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4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2B0DDA-A906-4027-A321-3A0D1E2380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06A7-4C10-4631-B9FA-2E6BADCB66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3CCAB-3F1C-473E-BC84-8CD47F8B40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FB47D-1E21-469F-B6EA-B1C51509F3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66E58-8F53-4D0B-9AF6-12362BF638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133E7-B36F-47E4-A6B7-DF624A8D4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A337-4F61-463F-8982-0A1A67EE72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25633-5B6E-4692-8B0F-D855459CC8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92A89-C3A5-4B59-8D35-D12E5C5672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AB77A-7E5B-4829-8D1C-563391C1BF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CA70A-9E68-4637-BCCF-D034AF47AF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d_hcii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373764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65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66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3767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377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377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7377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A0D68C14-ACBC-466F-986F-EF2AA6633F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del%E2%80%93view%E2%80%93controller" TargetMode="External"/><Relationship Id="rId2" Type="http://schemas.openxmlformats.org/officeDocument/2006/relationships/hyperlink" Target="https://www.ics.uci.edu/~redmiles/ics227-SQ04/papers/KrasnerPope88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oi.acm.org/10.1145/142394.142401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iteseer.nj.nec.com/nigay91building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ihm.imag.fr/publs/1991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B00A6-B5F9-4618-942A-7423ACA4E58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7526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2400" dirty="0" smtClean="0"/>
              <a:t>Lecture </a:t>
            </a:r>
            <a:r>
              <a:rPr lang="en-US" sz="2400" dirty="0" smtClean="0"/>
              <a:t>8: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UI Software Models: Lexical-Syntax-Semantics, </a:t>
            </a:r>
            <a:r>
              <a:rPr lang="en-US" sz="2400" dirty="0" err="1"/>
              <a:t>Seeheim</a:t>
            </a:r>
            <a:r>
              <a:rPr lang="en-US" sz="2400" dirty="0"/>
              <a:t> Model, MVC, Design Patterns</a:t>
            </a:r>
            <a:endParaRPr lang="en-US" sz="24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4191000"/>
            <a:ext cx="61722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Brad Myers</a:t>
            </a:r>
          </a:p>
          <a:p>
            <a:pPr eaLnBrk="1" hangingPunct="1"/>
            <a:endParaRPr lang="en-US" sz="900" dirty="0" smtClean="0"/>
          </a:p>
          <a:p>
            <a:pPr eaLnBrk="1" hangingPunct="1"/>
            <a:r>
              <a:rPr lang="en-US" sz="500" dirty="0" smtClean="0"/>
              <a:t/>
            </a:r>
            <a:br>
              <a:rPr lang="en-US" sz="500" dirty="0" smtClean="0"/>
            </a:br>
            <a:r>
              <a:rPr lang="en-US" dirty="0" smtClean="0">
                <a:solidFill>
                  <a:srgbClr val="6E0000"/>
                </a:solidFill>
              </a:rPr>
              <a:t>05-830</a:t>
            </a:r>
            <a:br>
              <a:rPr lang="en-US" dirty="0" smtClean="0">
                <a:solidFill>
                  <a:srgbClr val="6E0000"/>
                </a:solidFill>
              </a:rPr>
            </a:br>
            <a:r>
              <a:rPr lang="en-US" dirty="0" smtClean="0">
                <a:solidFill>
                  <a:srgbClr val="6E0000"/>
                </a:solidFill>
              </a:rPr>
              <a:t>Advanced User Interface Software</a:t>
            </a:r>
            <a:br>
              <a:rPr lang="en-US" dirty="0" smtClean="0">
                <a:solidFill>
                  <a:srgbClr val="6E0000"/>
                </a:solidFill>
              </a:rPr>
            </a:br>
            <a:r>
              <a:rPr lang="en-US" dirty="0" smtClean="0">
                <a:solidFill>
                  <a:srgbClr val="6E0000"/>
                </a:solidFill>
              </a:rPr>
              <a:t>Spring, </a:t>
            </a:r>
            <a:r>
              <a:rPr lang="en-US" dirty="0" smtClean="0">
                <a:solidFill>
                  <a:srgbClr val="6E0000"/>
                </a:solidFill>
              </a:rPr>
              <a:t>2020</a:t>
            </a:r>
            <a:endParaRPr lang="en-US" dirty="0" smtClean="0">
              <a:solidFill>
                <a:srgbClr val="6E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Card, Mackinlay,</a:t>
            </a:r>
            <a:br>
              <a:rPr lang="en-US" dirty="0" smtClean="0"/>
            </a:br>
            <a:r>
              <a:rPr lang="en-US" dirty="0" smtClean="0"/>
              <a:t>Robertson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7630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Input device is a six-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tuple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(M, In, S, R, Out, W)</a:t>
            </a:r>
          </a:p>
          <a:p>
            <a:pPr lvl="1"/>
            <a:r>
              <a:rPr lang="en-US" dirty="0" smtClean="0"/>
              <a:t>M is a manipulation operator (slide, rotary, force, distance)</a:t>
            </a:r>
          </a:p>
          <a:p>
            <a:pPr lvl="1"/>
            <a:r>
              <a:rPr lang="en-US" dirty="0" smtClean="0"/>
              <a:t>In is the input domain,</a:t>
            </a:r>
          </a:p>
          <a:p>
            <a:pPr lvl="1"/>
            <a:r>
              <a:rPr lang="en-US" dirty="0" smtClean="0"/>
              <a:t>S is the current state of the device,</a:t>
            </a:r>
          </a:p>
          <a:p>
            <a:pPr lvl="1"/>
            <a:r>
              <a:rPr lang="en-US" dirty="0" smtClean="0"/>
              <a:t>R is a resolution function that maps from the input domain set to the output domain set,</a:t>
            </a:r>
          </a:p>
          <a:p>
            <a:pPr lvl="1"/>
            <a:r>
              <a:rPr lang="en-US" dirty="0" smtClean="0"/>
              <a:t>Out is the output domain set, and</a:t>
            </a:r>
          </a:p>
          <a:p>
            <a:pPr lvl="1"/>
            <a:r>
              <a:rPr lang="en-US" dirty="0" smtClean="0"/>
              <a:t>W is a general purpose set of device properties that describe additional aspects of how a device works (perhaps using production systems).</a:t>
            </a:r>
          </a:p>
          <a:p>
            <a:r>
              <a:rPr lang="en-US" dirty="0" smtClean="0"/>
              <a:t>Composition operators – how inputs connected (x and y of mouse, buttons, output of one to input of another)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81000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FB47D-1E21-469F-B6EA-B1C51509F3F3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3276600" cy="2468562"/>
          </a:xfrm>
        </p:spPr>
        <p:txBody>
          <a:bodyPr/>
          <a:lstStyle/>
          <a:p>
            <a:r>
              <a:rPr lang="en-US" dirty="0" smtClean="0"/>
              <a:t>Card, Mackinlay,</a:t>
            </a:r>
            <a:br>
              <a:rPr lang="en-US" dirty="0" smtClean="0"/>
            </a:br>
            <a:r>
              <a:rPr lang="en-US" dirty="0" smtClean="0"/>
              <a:t>Robertson Model, cont.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FB47D-1E21-469F-B6EA-B1C51509F3F3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9296" y="-1"/>
            <a:ext cx="5344703" cy="6858001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19A69A-1334-46A6-A30B-582FFAC6D7A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Model-View-Controller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Invented in Smalltalk, about 1980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Idea: separate out presentation (View), user input handling (Controller) and "semantics" (Model) which does the work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Fairly straightforward in principal, hard to carry through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Never adequately explained (one article, hard to find)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Goals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program a new model, and then re-use existing views and controllers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multiple, different kinds of views on same model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 MVC</a:t>
            </a:r>
            <a:br>
              <a:rPr lang="en-US" dirty="0" smtClean="0"/>
            </a:br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986" y="1408806"/>
            <a:ext cx="3993543" cy="5068194"/>
          </a:xfrm>
        </p:spPr>
        <p:txBody>
          <a:bodyPr>
            <a:normAutofit lnSpcReduction="10000"/>
          </a:bodyPr>
          <a:lstStyle/>
          <a:p>
            <a:r>
              <a:rPr lang="en-US" sz="1600" dirty="0" smtClean="0"/>
              <a:t>Glenn </a:t>
            </a:r>
            <a:r>
              <a:rPr lang="en-US" sz="1600" dirty="0"/>
              <a:t>E. Krasner and Stephen T. Pope. “A Cookbook for Using the Model-View-Controller User Interface Paradigm in Smalltalk-80,” </a:t>
            </a:r>
            <a:r>
              <a:rPr lang="en-US" sz="1600" i="1" dirty="0"/>
              <a:t>Journal of Object Oriented Programming. </a:t>
            </a:r>
            <a:r>
              <a:rPr lang="en-US" sz="1600" i="1" dirty="0" smtClean="0"/>
              <a:t>Aug</a:t>
            </a:r>
            <a:r>
              <a:rPr lang="en-US" sz="1600" i="1" dirty="0"/>
              <a:t>, 1988. vol. 1, no. 3. pp. 26-49. </a:t>
            </a:r>
            <a:endParaRPr lang="en-US" dirty="0" smtClean="0"/>
          </a:p>
          <a:p>
            <a:r>
              <a:rPr lang="en-US" dirty="0" smtClean="0"/>
              <a:t>Hard to find original journal</a:t>
            </a:r>
          </a:p>
          <a:p>
            <a:r>
              <a:rPr lang="en-US" dirty="0" smtClean="0"/>
              <a:t>Luckily, lots of sources for pdf:</a:t>
            </a:r>
          </a:p>
          <a:p>
            <a:r>
              <a:rPr lang="en-US" sz="1600" dirty="0">
                <a:hlinkClick r:id="rId2"/>
              </a:rPr>
              <a:t>https://www.ics.uci.edu/~redmiles/ics227-SQ04/papers/KrasnerPope88.pdf</a:t>
            </a:r>
            <a:endParaRPr lang="en-US" sz="1600" dirty="0"/>
          </a:p>
          <a:p>
            <a:r>
              <a:rPr lang="en-US" dirty="0" smtClean="0">
                <a:hlinkClick r:id="rId3"/>
              </a:rPr>
              <a:t>Wikipedia</a:t>
            </a:r>
            <a:r>
              <a:rPr lang="en-US" dirty="0" smtClean="0"/>
              <a:t> says invented in 1979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FB47D-1E21-469F-B6EA-B1C51509F3F3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9486" y="340620"/>
            <a:ext cx="4738314" cy="613638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50425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MVC</a:t>
            </a:r>
            <a:endParaRPr lang="en-US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568450"/>
            <a:ext cx="8229600" cy="483235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Model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“the parts that represent the model of</a:t>
            </a:r>
            <a:br>
              <a:rPr lang="en-US" dirty="0" smtClean="0"/>
            </a:br>
            <a:r>
              <a:rPr lang="en-US" dirty="0" smtClean="0"/>
              <a:t>the underlying application domain from”</a:t>
            </a:r>
          </a:p>
          <a:p>
            <a:pPr lvl="1"/>
            <a:r>
              <a:rPr lang="en-US" dirty="0" smtClean="0"/>
              <a:t>Simple as an integer for a counter; string</a:t>
            </a:r>
            <a:br>
              <a:rPr lang="en-US" dirty="0" smtClean="0"/>
            </a:br>
            <a:r>
              <a:rPr lang="en-US" dirty="0" smtClean="0"/>
              <a:t>for an editor </a:t>
            </a:r>
          </a:p>
          <a:p>
            <a:pPr lvl="1"/>
            <a:r>
              <a:rPr lang="en-US" dirty="0" smtClean="0"/>
              <a:t>Complex as a molecular simulator </a:t>
            </a:r>
          </a:p>
          <a:p>
            <a:r>
              <a:rPr lang="en-US" b="1" dirty="0" smtClean="0"/>
              <a:t>View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the way the model is presented to the</a:t>
            </a:r>
            <a:br>
              <a:rPr lang="en-US" dirty="0" smtClean="0"/>
            </a:br>
            <a:r>
              <a:rPr lang="en-US" dirty="0" smtClean="0"/>
              <a:t>user and from”</a:t>
            </a:r>
            <a:endParaRPr lang="en-US" dirty="0" smtClean="0"/>
          </a:p>
          <a:p>
            <a:pPr lvl="1"/>
            <a:r>
              <a:rPr lang="en-US" dirty="0" smtClean="0"/>
              <a:t>Everything graphical </a:t>
            </a:r>
          </a:p>
          <a:p>
            <a:pPr lvl="1"/>
            <a:r>
              <a:rPr lang="en-US" dirty="0" smtClean="0"/>
              <a:t>Layout, </a:t>
            </a:r>
            <a:r>
              <a:rPr lang="en-US" dirty="0" err="1" smtClean="0"/>
              <a:t>subviews</a:t>
            </a:r>
            <a:r>
              <a:rPr lang="en-US" dirty="0" smtClean="0"/>
              <a:t>, composites </a:t>
            </a:r>
          </a:p>
          <a:p>
            <a:r>
              <a:rPr lang="en-US" b="1" dirty="0" smtClean="0"/>
              <a:t>Controller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the way the user interacts with it”</a:t>
            </a:r>
            <a:endParaRPr lang="en-US" dirty="0" smtClean="0"/>
          </a:p>
          <a:p>
            <a:pPr lvl="1"/>
            <a:r>
              <a:rPr lang="en-US" dirty="0" smtClean="0"/>
              <a:t>Schedule interactions with other VCs </a:t>
            </a:r>
          </a:p>
          <a:p>
            <a:pPr lvl="1"/>
            <a:r>
              <a:rPr lang="en-US" dirty="0" smtClean="0"/>
              <a:t>A menu is a controller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FC1C-C145-46F1-9BF6-1658CAD63624}" type="slidenum">
              <a:rPr lang="en-US" altLang="en-US" smtClean="0"/>
              <a:pPr/>
              <a:t>14</a:t>
            </a:fld>
            <a:endParaRPr lang="en-US" altLang="en-US"/>
          </a:p>
        </p:txBody>
      </p:sp>
      <p:pic>
        <p:nvPicPr>
          <p:cNvPr id="1026" name="Picture 2" descr="https://upload.wikimedia.org/wikipedia/commons/thumb/a/a0/MVC-Process.svg/200px-MVC-Process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13" y="1905000"/>
            <a:ext cx="3283237" cy="361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6A7753-B48C-46E8-B450-144D72717BE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MVC</a:t>
            </a:r>
          </a:p>
        </p:txBody>
      </p:sp>
      <p:pic>
        <p:nvPicPr>
          <p:cNvPr id="13316" name="Picture 4" descr="lect07multivi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057400"/>
            <a:ext cx="3932238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lect7mf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057400"/>
            <a:ext cx="3965575" cy="357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666BF0-D51D-4831-BDA9-1CCC495C932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MVC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Views closely associated with controllers. </a:t>
            </a:r>
          </a:p>
          <a:p>
            <a:pPr eaLnBrk="1" hangingPunct="1"/>
            <a:r>
              <a:rPr lang="en-US" smtClean="0"/>
              <a:t>Each VC has one M; one M can have many VCs. </a:t>
            </a:r>
          </a:p>
          <a:p>
            <a:pPr lvl="1" eaLnBrk="1" hangingPunct="1"/>
            <a:r>
              <a:rPr lang="en-US" smtClean="0"/>
              <a:t>VCs know about their model explicitly, but M doesn't know about views </a:t>
            </a:r>
          </a:p>
          <a:p>
            <a:pPr lvl="1" eaLnBrk="1" hangingPunct="1"/>
            <a:r>
              <a:rPr lang="en-US" smtClean="0"/>
              <a:t>Changes in models broadcast to all "dependents" of a model using a standard protocol.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E1F24D-D203-4AA0-807E-D1D4C92355B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MVC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b="1" smtClean="0"/>
              <a:t>Standard interaction cycle:</a:t>
            </a:r>
            <a:r>
              <a:rPr lang="en-US" sz="2600" smtClean="0"/>
              <a:t> </a:t>
            </a:r>
          </a:p>
          <a:p>
            <a:pPr lvl="1" eaLnBrk="1" hangingPunct="1"/>
            <a:r>
              <a:rPr lang="en-US" sz="2200" smtClean="0"/>
              <a:t>User operates input device, controller notifies model to change, model broadcasts change notification to its dependent views, views update the screen. </a:t>
            </a:r>
          </a:p>
          <a:p>
            <a:pPr lvl="1" eaLnBrk="1" hangingPunct="1"/>
            <a:r>
              <a:rPr lang="en-US" sz="2200" smtClean="0"/>
              <a:t>Views can query the model </a:t>
            </a:r>
          </a:p>
          <a:p>
            <a:pPr eaLnBrk="1" hangingPunct="1"/>
            <a:r>
              <a:rPr lang="en-US" sz="2600" b="1" smtClean="0"/>
              <a:t>Problems</a:t>
            </a:r>
            <a:r>
              <a:rPr lang="en-US" sz="2600" smtClean="0"/>
              <a:t>: </a:t>
            </a:r>
          </a:p>
          <a:p>
            <a:pPr lvl="1" eaLnBrk="1" hangingPunct="1"/>
            <a:r>
              <a:rPr lang="en-US" sz="2200" smtClean="0"/>
              <a:t>Views and controllers tightly coupled </a:t>
            </a:r>
          </a:p>
          <a:p>
            <a:pPr lvl="1" eaLnBrk="1" hangingPunct="1"/>
            <a:r>
              <a:rPr lang="en-US" sz="2200" smtClean="0"/>
              <a:t>What is in each part? </a:t>
            </a:r>
          </a:p>
          <a:p>
            <a:pPr lvl="1" eaLnBrk="1" hangingPunct="1"/>
            <a:r>
              <a:rPr lang="en-US" sz="2200" smtClean="0"/>
              <a:t>Complexities with views with parts, controllers with sub-controllers, models with sub-models...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12CD21-F1AE-4E77-9CCB-F87345248F8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Model-View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Since hard to separate view and controller </a:t>
            </a:r>
          </a:p>
          <a:p>
            <a:pPr eaLnBrk="1" hangingPunct="1"/>
            <a:r>
              <a:rPr lang="en-US" smtClean="0"/>
              <a:t>Used by Andrew, InterViews </a:t>
            </a:r>
          </a:p>
          <a:p>
            <a:pPr eaLnBrk="1" hangingPunct="1"/>
            <a:r>
              <a:rPr lang="en-US" smtClean="0"/>
              <a:t>Primary goal: support multiple views of same data. </a:t>
            </a:r>
          </a:p>
          <a:p>
            <a:pPr lvl="1" eaLnBrk="1" hangingPunct="1"/>
            <a:r>
              <a:rPr lang="en-US" smtClean="0"/>
              <a:t>Simply switch views and see data differently </a:t>
            </a:r>
          </a:p>
          <a:p>
            <a:pPr eaLnBrk="1" hangingPunct="1"/>
            <a:r>
              <a:rPr lang="en-US" smtClean="0"/>
              <a:t>Put into Model "part that needs to be saved to a file" </a:t>
            </a:r>
          </a:p>
          <a:p>
            <a:pPr lvl="1" eaLnBrk="1" hangingPunct="1"/>
            <a:r>
              <a:rPr lang="en-US" smtClean="0"/>
              <a:t>but really need to save parts of the view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29E1D6-B510-4FCE-8980-05F3203A124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02638" cy="1752600"/>
          </a:xfrm>
        </p:spPr>
        <p:txBody>
          <a:bodyPr/>
          <a:lstStyle/>
          <a:p>
            <a:pPr eaLnBrk="1" hangingPunct="1"/>
            <a:r>
              <a:rPr lang="en-US" sz="3400" smtClean="0"/>
              <a:t>Later Models of</a:t>
            </a:r>
            <a:br>
              <a:rPr lang="en-US" sz="3400" smtClean="0"/>
            </a:br>
            <a:r>
              <a:rPr lang="en-US" sz="3400" smtClean="0"/>
              <a:t>Software</a:t>
            </a:r>
            <a:br>
              <a:rPr lang="en-US" sz="3400" smtClean="0"/>
            </a:br>
            <a:r>
              <a:rPr lang="en-US" sz="3400" smtClean="0"/>
              <a:t>Organization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67000"/>
            <a:ext cx="8650288" cy="4075113"/>
          </a:xfrm>
        </p:spPr>
        <p:txBody>
          <a:bodyPr/>
          <a:lstStyle/>
          <a:p>
            <a:pPr eaLnBrk="1" hangingPunct="1"/>
            <a:r>
              <a:rPr lang="en-US" sz="2600" smtClean="0"/>
              <a:t>“Arch” model</a:t>
            </a:r>
          </a:p>
          <a:p>
            <a:pPr lvl="1" eaLnBrk="1" hangingPunct="1"/>
            <a:r>
              <a:rPr lang="en-US" sz="2200" smtClean="0">
                <a:cs typeface="Times New Roman" pitchFamily="18" charset="0"/>
              </a:rPr>
              <a:t>Bass, R. Faneuf, R. Little, N. Mayer, B. Pellegrino, S. Reed, R. Seacord, S. Sheppard, and M. Szczur, 1992. “A metamodel for the runtime architecture of an interactive system: the UIMS tool developers workshop”, </a:t>
            </a:r>
            <a:r>
              <a:rPr lang="en-US" sz="2200" i="1" smtClean="0">
                <a:cs typeface="Times New Roman" pitchFamily="18" charset="0"/>
              </a:rPr>
              <a:t>ACM SIGCHI Bulletin.</a:t>
            </a:r>
            <a:r>
              <a:rPr lang="en-US" sz="2200" smtClean="0">
                <a:cs typeface="Times New Roman" pitchFamily="18" charset="0"/>
              </a:rPr>
              <a:t> 24 (1), 32–37. Jan, 1992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  <a:hlinkClick r:id="rId3"/>
              </a:rPr>
              <a:t>http://doi.acm.org/10.1145/142394.142401</a:t>
            </a:r>
            <a:endParaRPr lang="en-US" sz="2200" smtClean="0">
              <a:cs typeface="Times New Roman" pitchFamily="18" charset="0"/>
            </a:endParaRPr>
          </a:p>
          <a:p>
            <a:pPr lvl="1" eaLnBrk="1" hangingPunct="1"/>
            <a:r>
              <a:rPr lang="en-US" sz="2200" smtClean="0">
                <a:cs typeface="Times New Roman" pitchFamily="18" charset="0"/>
              </a:rPr>
              <a:t>Adds abstract interface for the functional core</a:t>
            </a:r>
          </a:p>
          <a:p>
            <a:pPr lvl="1" eaLnBrk="1" hangingPunct="1"/>
            <a:r>
              <a:rPr lang="en-US" sz="2200" smtClean="0">
                <a:cs typeface="Times New Roman" pitchFamily="18" charset="0"/>
              </a:rPr>
              <a:t>Logical interaction layer: widget libraries and user interface toolkits such as Motif or MFC.</a:t>
            </a:r>
            <a:endParaRPr lang="en-US" sz="2200" smtClean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0" y="2552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843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0"/>
            <a:ext cx="4800600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CF6A0C-1526-479A-8F2B-9EE97C1FBD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Software </a:t>
            </a:r>
            <a:r>
              <a:rPr lang="en-US" dirty="0" smtClean="0"/>
              <a:t>“models” </a:t>
            </a:r>
            <a:endParaRPr 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Ways to organize code, rather than tools. </a:t>
            </a:r>
          </a:p>
          <a:p>
            <a:pPr eaLnBrk="1" hangingPunct="1"/>
            <a:r>
              <a:rPr lang="en-US" dirty="0" smtClean="0"/>
              <a:t>“Architectures" </a:t>
            </a:r>
            <a:endParaRPr lang="en-US" dirty="0" smtClean="0"/>
          </a:p>
          <a:p>
            <a:pPr eaLnBrk="1" hangingPunct="1"/>
            <a:r>
              <a:rPr lang="en-US" dirty="0" smtClean="0"/>
              <a:t>Helps think about modularization and organization. </a:t>
            </a:r>
          </a:p>
          <a:p>
            <a:pPr eaLnBrk="1" hangingPunct="1"/>
            <a:r>
              <a:rPr lang="en-US" dirty="0" smtClean="0"/>
              <a:t>Goal: separation of UI and rest of software = “semantics”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39E480-47B3-4146-AA18-44A0EB29D71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Later </a:t>
            </a:r>
            <a:r>
              <a:rPr lang="en-US" smtClean="0"/>
              <a:t>Models of Software Organization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50288" cy="5410200"/>
          </a:xfrm>
        </p:spPr>
        <p:txBody>
          <a:bodyPr/>
          <a:lstStyle/>
          <a:p>
            <a:pPr eaLnBrk="1" hangingPunct="1"/>
            <a:r>
              <a:rPr lang="en-US" dirty="0" smtClean="0"/>
              <a:t>PAC-</a:t>
            </a:r>
            <a:r>
              <a:rPr lang="en-US" dirty="0" err="1" smtClean="0"/>
              <a:t>Amodeus</a:t>
            </a:r>
            <a:endParaRPr lang="en-US" dirty="0" smtClean="0"/>
          </a:p>
          <a:p>
            <a:pPr lvl="1" eaLnBrk="1" hangingPunct="1"/>
            <a:r>
              <a:rPr lang="en-US" dirty="0" err="1" smtClean="0">
                <a:cs typeface="Times New Roman" pitchFamily="18" charset="0"/>
              </a:rPr>
              <a:t>Nigay</a:t>
            </a:r>
            <a:r>
              <a:rPr lang="en-US" dirty="0" smtClean="0">
                <a:cs typeface="Times New Roman" pitchFamily="18" charset="0"/>
              </a:rPr>
              <a:t>, L. and Coutaz, J., 1991. Building User Interfaces: Organizing Software Agents. In: </a:t>
            </a:r>
            <a:r>
              <a:rPr lang="en-US" i="1" dirty="0" smtClean="0">
                <a:cs typeface="Times New Roman" pitchFamily="18" charset="0"/>
              </a:rPr>
              <a:t>ESPRIT'91, Project </a:t>
            </a:r>
            <a:r>
              <a:rPr lang="en-US" i="1" dirty="0" err="1" smtClean="0">
                <a:cs typeface="Times New Roman" pitchFamily="18" charset="0"/>
              </a:rPr>
              <a:t>Nr</a:t>
            </a:r>
            <a:r>
              <a:rPr lang="en-US" i="1" dirty="0" smtClean="0">
                <a:cs typeface="Times New Roman" pitchFamily="18" charset="0"/>
              </a:rPr>
              <a:t>. 3066: AMODEUS (Assimilating Models of </a:t>
            </a:r>
            <a:r>
              <a:rPr lang="en-US" i="1" dirty="0" err="1" smtClean="0">
                <a:cs typeface="Times New Roman" pitchFamily="18" charset="0"/>
              </a:rPr>
              <a:t>DEsigners</a:t>
            </a:r>
            <a:r>
              <a:rPr lang="en-US" i="1" dirty="0" smtClean="0">
                <a:cs typeface="Times New Roman" pitchFamily="18" charset="0"/>
              </a:rPr>
              <a:t>, Users and Systems),</a:t>
            </a:r>
            <a:r>
              <a:rPr lang="en-US" dirty="0" smtClean="0">
                <a:cs typeface="Times New Roman" pitchFamily="18" charset="0"/>
              </a:rPr>
              <a:t> pp. 707–719.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http://citeseer.nj.nec.com/nigay91building.html</a:t>
            </a:r>
            <a:r>
              <a:rPr lang="en-US" dirty="0" smtClean="0">
                <a:cs typeface="Times New Roman" pitchFamily="18" charset="0"/>
              </a:rPr>
              <a:t>, or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 http://iihm.imag.fr/publs/1991/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Tries to integrate MVC with Arch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C1118F-2FA7-4A47-81BE-B32F42FAB80E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“Document” </a:t>
            </a:r>
            <a:r>
              <a:rPr lang="en-US" dirty="0" smtClean="0"/>
              <a:t>Model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Provided first by Smalltalk, MacApp</a:t>
            </a:r>
          </a:p>
          <a:p>
            <a:pPr lvl="1" eaLnBrk="1" hangingPunct="1"/>
            <a:r>
              <a:rPr lang="en-US" smtClean="0"/>
              <a:t>Also MacOS, Windows, etc.</a:t>
            </a:r>
          </a:p>
          <a:p>
            <a:pPr eaLnBrk="1" hangingPunct="1"/>
            <a:r>
              <a:rPr lang="en-US" smtClean="0"/>
              <a:t>Provide generic (empty) top-level classes that you subclass to implement the specific kind of application</a:t>
            </a:r>
          </a:p>
          <a:p>
            <a:pPr eaLnBrk="1" hangingPunct="1"/>
            <a:r>
              <a:rPr lang="en-US" smtClean="0"/>
              <a:t>UI Frameworks</a:t>
            </a:r>
          </a:p>
          <a:p>
            <a:pPr eaLnBrk="1" hangingPunct="1"/>
            <a:r>
              <a:rPr lang="en-US" smtClean="0"/>
              <a:t>Note: different from Web document </a:t>
            </a:r>
            <a:r>
              <a:rPr lang="en-US" smtClean="0">
                <a:solidFill>
                  <a:schemeClr val="tx2"/>
                </a:solidFill>
              </a:rPr>
              <a:t>object</a:t>
            </a:r>
            <a:r>
              <a:rPr lang="en-US" smtClean="0"/>
              <a:t> model (DOM)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“Design Patterns” for UI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1995</a:t>
            </a:r>
          </a:p>
          <a:p>
            <a:r>
              <a:rPr lang="en-US" dirty="0" smtClean="0"/>
              <a:t>Many are relevant to UI software</a:t>
            </a:r>
          </a:p>
          <a:p>
            <a:r>
              <a:rPr lang="en-US" dirty="0" smtClean="0"/>
              <a:t>Especially the “observer” or</a:t>
            </a:r>
            <a:br>
              <a:rPr lang="en-US" dirty="0" smtClean="0"/>
            </a:br>
            <a:r>
              <a:rPr lang="en-US" dirty="0" smtClean="0"/>
              <a:t>“listener” pattern</a:t>
            </a:r>
          </a:p>
          <a:p>
            <a:pPr lvl="1"/>
            <a:r>
              <a:rPr lang="en-US" dirty="0" smtClean="0"/>
              <a:t>Attach an observer (call-back function) to events or other data changing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FB47D-1E21-469F-B6EA-B1C51509F3F3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  <p:pic>
        <p:nvPicPr>
          <p:cNvPr id="2050" name="Picture 2" descr="C:\Users\bam\AppData\Local\Temp\SNAGHTML5f9def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909" y="122238"/>
            <a:ext cx="2392092" cy="3154362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863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01890"/>
          </a:xfrm>
        </p:spPr>
        <p:txBody>
          <a:bodyPr/>
          <a:lstStyle/>
          <a:p>
            <a:r>
              <a:rPr lang="en-US" sz="4000" dirty="0"/>
              <a:t>“Factory” Pattern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" y="1024128"/>
            <a:ext cx="8915400" cy="5452872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Our research showed that the “factory pattern” made APIs harder to learn and use</a:t>
            </a:r>
          </a:p>
          <a:p>
            <a:r>
              <a:rPr lang="en-US" sz="2800" dirty="0" smtClean="0"/>
              <a:t>Instead </a:t>
            </a:r>
            <a:r>
              <a:rPr lang="en-US" sz="2800" dirty="0"/>
              <a:t>of “normal” creation: </a:t>
            </a:r>
            <a:r>
              <a:rPr lang="en-US" sz="2000" b="1" dirty="0">
                <a:latin typeface="Courier New" pitchFamily="49" charset="0"/>
              </a:rPr>
              <a:t>Widget w </a:t>
            </a:r>
            <a:r>
              <a:rPr lang="en-US" sz="2000" b="1" dirty="0">
                <a:latin typeface="Courier New" pitchFamily="49" charset="0"/>
                <a:ea typeface="Arial Unicode MS" pitchFamily="34" charset="-128"/>
                <a:cs typeface="Arial Unicode MS" pitchFamily="34" charset="-128"/>
              </a:rPr>
              <a:t>= new Widget();</a:t>
            </a:r>
            <a:endParaRPr lang="en-US" sz="2000" dirty="0"/>
          </a:p>
          <a:p>
            <a:r>
              <a:rPr lang="en-US" sz="2800" dirty="0"/>
              <a:t>Objects must be created by </a:t>
            </a:r>
            <a:r>
              <a:rPr lang="en-US" sz="2800" i="1" dirty="0"/>
              <a:t>another</a:t>
            </a:r>
            <a:r>
              <a:rPr lang="en-US" sz="2800" dirty="0"/>
              <a:t> class:</a:t>
            </a:r>
            <a:br>
              <a:rPr lang="en-US" sz="2800" dirty="0"/>
            </a:br>
            <a:r>
              <a:rPr lang="en-US" sz="2000" b="1" dirty="0" err="1">
                <a:latin typeface="Courier New" pitchFamily="49" charset="0"/>
              </a:rPr>
              <a:t>AbstractFactory</a:t>
            </a:r>
            <a:r>
              <a:rPr lang="en-US" sz="2000" b="1" dirty="0">
                <a:latin typeface="Courier New" pitchFamily="49" charset="0"/>
              </a:rPr>
              <a:t> f =  </a:t>
            </a:r>
            <a:r>
              <a:rPr lang="en-US" sz="2000" b="1" dirty="0" err="1">
                <a:latin typeface="Courier New" pitchFamily="49" charset="0"/>
              </a:rPr>
              <a:t>AbstractFactory.getDefault</a:t>
            </a:r>
            <a:r>
              <a:rPr lang="en-US" sz="2000" b="1" dirty="0">
                <a:latin typeface="Courier New" pitchFamily="49" charset="0"/>
              </a:rPr>
              <a:t>();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Widget w = </a:t>
            </a:r>
            <a:r>
              <a:rPr lang="en-US" sz="2000" b="1" dirty="0" err="1">
                <a:latin typeface="Courier New" pitchFamily="49" charset="0"/>
              </a:rPr>
              <a:t>f.createWidget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r>
              <a:rPr lang="en-US" sz="2800" dirty="0"/>
              <a:t>Used frequently in Java (&gt;61) and </a:t>
            </a:r>
            <a:r>
              <a:rPr lang="en-US" sz="2800" dirty="0" err="1"/>
              <a:t>.Net</a:t>
            </a:r>
            <a:r>
              <a:rPr lang="en-US" sz="2800" dirty="0"/>
              <a:t> (&gt;13) and SAP</a:t>
            </a:r>
          </a:p>
          <a:p>
            <a:r>
              <a:rPr lang="en-US" sz="2800" dirty="0" smtClean="0"/>
              <a:t>Results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When asked to design on “blank paper”, </a:t>
            </a:r>
            <a:r>
              <a:rPr lang="en-US" sz="2400" dirty="0">
                <a:solidFill>
                  <a:schemeClr val="accent2"/>
                </a:solidFill>
              </a:rPr>
              <a:t>no one</a:t>
            </a:r>
            <a:r>
              <a:rPr lang="en-US" sz="2400" dirty="0"/>
              <a:t> designed a factory</a:t>
            </a:r>
          </a:p>
          <a:p>
            <a:pPr lvl="1"/>
            <a:r>
              <a:rPr lang="en-US" sz="2400" dirty="0"/>
              <a:t>Time to develop using factories took </a:t>
            </a:r>
            <a:r>
              <a:rPr lang="en-US" sz="2400" dirty="0">
                <a:solidFill>
                  <a:schemeClr val="accent2"/>
                </a:solidFill>
              </a:rPr>
              <a:t>2.1 to 5.3 times longer</a:t>
            </a:r>
            <a:r>
              <a:rPr lang="en-US" sz="2400" dirty="0"/>
              <a:t> compared to regular constructors (20:05 v 9:31, 7:10 v 1:20)</a:t>
            </a:r>
          </a:p>
          <a:p>
            <a:pPr lvl="1"/>
            <a:r>
              <a:rPr lang="en-US" sz="2400" dirty="0"/>
              <a:t>All subjects had difficulties getting using factories in </a:t>
            </a:r>
            <a:r>
              <a:rPr lang="en-US" sz="2400" dirty="0" smtClean="0"/>
              <a:t>APIs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FB47D-1E21-469F-B6EA-B1C51509F3F3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10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r>
              <a:rPr lang="en-US" dirty="0" smtClean="0"/>
              <a:t>Design Patterns for UI </a:t>
            </a:r>
            <a:r>
              <a:rPr lang="en-US" i="1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987925"/>
          </a:xfrm>
        </p:spPr>
        <p:txBody>
          <a:bodyPr/>
          <a:lstStyle/>
          <a:p>
            <a:r>
              <a:rPr lang="en-US" sz="2800" dirty="0" smtClean="0"/>
              <a:t>E.g.,:</a:t>
            </a:r>
            <a:br>
              <a:rPr lang="en-US" sz="2800" dirty="0" smtClean="0"/>
            </a:br>
            <a:r>
              <a:rPr lang="en-US" sz="2800" dirty="0" smtClean="0"/>
              <a:t>van </a:t>
            </a:r>
            <a:r>
              <a:rPr lang="en-US" sz="2800" dirty="0"/>
              <a:t>Duyne, D.K., J.A. Landay, and J.I. Hong, </a:t>
            </a:r>
            <a:r>
              <a:rPr lang="en-US" sz="2800" i="1" dirty="0"/>
              <a:t>The Design of Sites: Patterns, Principles, and Processes for Crafting a Customer-Centered Web Experience</a:t>
            </a:r>
            <a:r>
              <a:rPr lang="en-US" sz="2800" dirty="0" smtClean="0"/>
              <a:t>. Reading</a:t>
            </a:r>
            <a:r>
              <a:rPr lang="en-US" sz="2800" dirty="0"/>
              <a:t>, MA: Addison-Wesley, 2002</a:t>
            </a:r>
            <a:r>
              <a:rPr lang="en-US" sz="2800" dirty="0" smtClean="0"/>
              <a:t>.</a:t>
            </a:r>
          </a:p>
          <a:p>
            <a:r>
              <a:rPr lang="en-US" dirty="0" smtClean="0"/>
              <a:t>Mainly for UI design patterns,</a:t>
            </a:r>
            <a:br>
              <a:rPr lang="en-US" dirty="0" smtClean="0"/>
            </a:br>
            <a:r>
              <a:rPr lang="en-US" dirty="0" smtClean="0"/>
              <a:t>for UI </a:t>
            </a:r>
            <a:r>
              <a:rPr lang="en-US" i="1" dirty="0" smtClean="0"/>
              <a:t>designers</a:t>
            </a:r>
            <a:r>
              <a:rPr lang="en-US" dirty="0" smtClean="0"/>
              <a:t>, not for UI </a:t>
            </a:r>
            <a:br>
              <a:rPr lang="en-US" dirty="0" smtClean="0"/>
            </a:br>
            <a:r>
              <a:rPr lang="en-US" dirty="0" smtClean="0"/>
              <a:t>software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FB47D-1E21-469F-B6EA-B1C51509F3F3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2700" y="3415113"/>
            <a:ext cx="2628900" cy="336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210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774A84-656A-4DC6-9F60-F1108BBB4096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Other </a:t>
            </a:r>
            <a:r>
              <a:rPr lang="en-US" dirty="0" smtClean="0"/>
              <a:t>Patterns and “models”</a:t>
            </a:r>
            <a:endParaRPr lang="en-US" dirty="0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9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Producer – Consumer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Like Unix pipes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Client – Server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X server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Peer to peer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Networking or OS multi-layer models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Service Oriented Architecture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“</a:t>
            </a:r>
            <a:r>
              <a:rPr lang="en-US" sz="2600" dirty="0" smtClean="0"/>
              <a:t>Domain-Driven Design” book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Model-driven design (different use of “model”)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err="1" smtClean="0"/>
              <a:t>Fitt’s</a:t>
            </a:r>
            <a:r>
              <a:rPr lang="en-US" sz="2600" dirty="0" smtClean="0"/>
              <a:t> </a:t>
            </a:r>
            <a:r>
              <a:rPr lang="en-US" sz="2600" dirty="0" smtClean="0"/>
              <a:t>law – </a:t>
            </a:r>
            <a:r>
              <a:rPr lang="en-US" sz="2600" dirty="0" smtClean="0"/>
              <a:t>model for evaluation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51344D-3C7A-452B-AC47-D40A1BD9AE6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Conceptual-Semantic-Syntactic-Lexical-Pragmatic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Derived from compiler theory and language work.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Mostly relevant to older, non-DM interfaces 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Pragmatic  </a:t>
            </a:r>
            <a:r>
              <a:rPr lang="en-US" dirty="0" smtClean="0"/>
              <a:t>(as subdivided by Buxton)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How the physical input devices work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required "gestures" to make the input.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Ergonomics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skilled performance</a:t>
            </a:r>
            <a:r>
              <a:rPr lang="en-US" dirty="0" smtClean="0"/>
              <a:t>: "muscle memory"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press down and hold, vs. click-click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3634F4-CC5A-4E5F-8055-34467CB3FB5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dirty="0" smtClean="0"/>
              <a:t>Conceptual-Semantic-Syntactic-Lexical-Pragmatic, cont.</a:t>
            </a:r>
            <a:endParaRPr lang="en-US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33937"/>
          </a:xfrm>
        </p:spPr>
        <p:txBody>
          <a:bodyPr/>
          <a:lstStyle/>
          <a:p>
            <a:pPr eaLnBrk="1" hangingPunct="1"/>
            <a:r>
              <a:rPr lang="en-US" b="1" dirty="0" smtClean="0"/>
              <a:t>Lexical</a:t>
            </a:r>
            <a:r>
              <a:rPr lang="en-US" dirty="0" smtClean="0"/>
              <a:t> (as subdivided by Buxton) </a:t>
            </a:r>
          </a:p>
          <a:p>
            <a:pPr lvl="1" eaLnBrk="1" hangingPunct="1"/>
            <a:r>
              <a:rPr lang="en-US" dirty="0" smtClean="0"/>
              <a:t>spelling and composition of tokens </a:t>
            </a:r>
          </a:p>
          <a:p>
            <a:pPr lvl="2" eaLnBrk="1" hangingPunct="1"/>
            <a:r>
              <a:rPr lang="en-US" dirty="0" smtClean="0"/>
              <a:t>“add” vs. “append” vs. “^a” vs.   </a:t>
            </a:r>
          </a:p>
          <a:p>
            <a:pPr lvl="1" eaLnBrk="1" hangingPunct="1"/>
            <a:r>
              <a:rPr lang="en-US" dirty="0" smtClean="0"/>
              <a:t>Where items are placed on the display </a:t>
            </a:r>
          </a:p>
          <a:p>
            <a:pPr lvl="1" eaLnBrk="1" hangingPunct="1"/>
            <a:r>
              <a:rPr lang="en-US" dirty="0" smtClean="0"/>
              <a:t>“Key-stroke” level analysis </a:t>
            </a:r>
          </a:p>
          <a:p>
            <a:pPr lvl="1" eaLnBrk="1" hangingPunct="1"/>
            <a:r>
              <a:rPr lang="en-US" dirty="0" smtClean="0"/>
              <a:t>For input, is the design of the interaction techniques:</a:t>
            </a:r>
          </a:p>
          <a:p>
            <a:pPr lvl="2" eaLnBrk="1" hangingPunct="1"/>
            <a:r>
              <a:rPr lang="en-US" dirty="0" smtClean="0"/>
              <a:t>how mouse and keyboard combined into menu, button, string, pick, etc.</a:t>
            </a:r>
          </a:p>
        </p:txBody>
      </p:sp>
      <p:pic>
        <p:nvPicPr>
          <p:cNvPr id="6149" name="Picture 4" descr="lect07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667000"/>
            <a:ext cx="5238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AB2EE9-8F70-4292-8E4B-6C723DAC52B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chemeClr val="folHlink"/>
              </a:buClr>
              <a:buSzPct val="60000"/>
            </a:pPr>
            <a:r>
              <a:rPr lang="en-US" sz="3000" dirty="0" smtClean="0"/>
              <a:t>Conceptual-Semantic-Syntactic-Lexical-Pragmatic, cont.</a:t>
            </a:r>
            <a:endParaRPr lang="en-US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Syntactic</a:t>
            </a:r>
            <a:r>
              <a:rPr lang="en-US" dirty="0" smtClean="0"/>
              <a:t> </a:t>
            </a:r>
          </a:p>
          <a:p>
            <a:pPr lvl="1" eaLnBrk="1" hangingPunct="1">
              <a:buClr>
                <a:schemeClr val="folHlink"/>
              </a:buClr>
              <a:buSzPct val="60000"/>
            </a:pPr>
            <a:r>
              <a:rPr lang="en-US" dirty="0" smtClean="0"/>
              <a:t>sequence of inputs and outputs. </a:t>
            </a:r>
          </a:p>
          <a:p>
            <a:pPr lvl="1" eaLnBrk="1" hangingPunct="1">
              <a:buClr>
                <a:schemeClr val="folHlink"/>
              </a:buClr>
              <a:buSzPct val="60000"/>
            </a:pPr>
            <a:r>
              <a:rPr lang="en-US" dirty="0" smtClean="0"/>
              <a:t>For input, the sequence may be represented as a grammar: </a:t>
            </a:r>
          </a:p>
          <a:p>
            <a:pPr lvl="2" eaLnBrk="1" hangingPunct="1">
              <a:buSzPct val="60000"/>
            </a:pPr>
            <a:r>
              <a:rPr lang="en-US" dirty="0" smtClean="0"/>
              <a:t>rules for combining tokens into a legal sentence </a:t>
            </a:r>
          </a:p>
          <a:p>
            <a:pPr lvl="1" eaLnBrk="1" hangingPunct="1">
              <a:buClr>
                <a:schemeClr val="folHlink"/>
              </a:buClr>
              <a:buSzPct val="60000"/>
            </a:pPr>
            <a:r>
              <a:rPr lang="en-US" dirty="0" smtClean="0"/>
              <a:t>For output, includes spatial and temporal factors </a:t>
            </a:r>
          </a:p>
          <a:p>
            <a:pPr lvl="1" eaLnBrk="1" hangingPunct="1">
              <a:buClr>
                <a:schemeClr val="folHlink"/>
              </a:buClr>
              <a:buSzPct val="60000"/>
            </a:pPr>
            <a:r>
              <a:rPr lang="en-US" dirty="0" smtClean="0"/>
              <a:t>Example: prefix vs. postfix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2C2B78-0516-4820-A0B7-BC7EF1878FB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chemeClr val="folHlink"/>
              </a:buClr>
              <a:buSzPct val="60000"/>
            </a:pPr>
            <a:r>
              <a:rPr lang="en-US" sz="3000" smtClean="0"/>
              <a:t>Conceptual-Semantic-Syntactic-Lexical-Pragmatic, cont.</a:t>
            </a:r>
            <a:endParaRPr lang="en-US" b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50288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Semantic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functionality of the system; what can be expressed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What information is needed for each operation on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What errors can occur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Semantic vs. UI is key issue in UI tools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but "semantic" is different than meaning in compilers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"Semantic Feedback“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Depends on </a:t>
            </a:r>
            <a:r>
              <a:rPr lang="en-US" i="1" dirty="0" smtClean="0"/>
              <a:t>meaning</a:t>
            </a:r>
            <a:r>
              <a:rPr lang="en-US" dirty="0" smtClean="0"/>
              <a:t> of items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Example: only appropriate items highlight during drag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15ABC8-2E2D-4D76-AD67-D1CB14D920A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Conceptual-Semantic-Syntactic-Lexical-Pragmatic, cont.</a:t>
            </a:r>
            <a:endParaRPr lang="en-US" b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955088" cy="5181600"/>
          </a:xfrm>
        </p:spPr>
        <p:txBody>
          <a:bodyPr/>
          <a:lstStyle/>
          <a:p>
            <a:pPr marL="334963" indent="-334963" eaLnBrk="1" hangingPunct="1"/>
            <a:r>
              <a:rPr lang="en-US" sz="2600" b="1" smtClean="0"/>
              <a:t>Conceptual</a:t>
            </a:r>
            <a:r>
              <a:rPr lang="en-US" sz="2600" smtClean="0"/>
              <a:t> (definition from Foley &amp; Van Dam text, 1st edition)</a:t>
            </a:r>
          </a:p>
          <a:p>
            <a:pPr marL="863600" lvl="1" indent="-290513" eaLnBrk="1" hangingPunct="1"/>
            <a:r>
              <a:rPr lang="en-US" sz="2200" smtClean="0"/>
              <a:t>key application concepts that must be understood by user</a:t>
            </a:r>
          </a:p>
          <a:p>
            <a:pPr marL="863600" lvl="1" indent="-290513" eaLnBrk="1" hangingPunct="1"/>
            <a:r>
              <a:rPr lang="en-US" sz="2200" smtClean="0"/>
              <a:t>User model</a:t>
            </a:r>
          </a:p>
          <a:p>
            <a:pPr marL="1314450" lvl="2" indent="-231775" eaLnBrk="1" hangingPunct="1">
              <a:buSzTx/>
              <a:buFont typeface="Wingdings" pitchFamily="2" charset="2"/>
              <a:buAutoNum type="arabicPeriod"/>
            </a:pPr>
            <a:r>
              <a:rPr lang="en-US" sz="2100" smtClean="0"/>
              <a:t>Objects and classes of objects</a:t>
            </a:r>
          </a:p>
          <a:p>
            <a:pPr marL="1314450" lvl="2" indent="-231775" eaLnBrk="1" hangingPunct="1">
              <a:buSzTx/>
              <a:buFont typeface="Wingdings" pitchFamily="2" charset="2"/>
              <a:buAutoNum type="arabicPeriod"/>
            </a:pPr>
            <a:r>
              <a:rPr lang="en-US" sz="2100" smtClean="0"/>
              <a:t>Relationships among them</a:t>
            </a:r>
          </a:p>
          <a:p>
            <a:pPr marL="1314450" lvl="2" indent="-231775" eaLnBrk="1" hangingPunct="1">
              <a:buSzTx/>
              <a:buFont typeface="Wingdings" pitchFamily="2" charset="2"/>
              <a:buAutoNum type="arabicPeriod"/>
            </a:pPr>
            <a:r>
              <a:rPr lang="en-US" sz="2100" smtClean="0"/>
              <a:t>Operations on them</a:t>
            </a:r>
          </a:p>
          <a:p>
            <a:pPr marL="1711325" lvl="3" indent="-282575" eaLnBrk="1" hangingPunct="1"/>
            <a:r>
              <a:rPr lang="en-US" smtClean="0"/>
              <a:t>Example: text editor</a:t>
            </a:r>
          </a:p>
          <a:p>
            <a:pPr marL="2116138" lvl="4" indent="-280988" eaLnBrk="1" hangingPunct="1"/>
            <a:r>
              <a:rPr lang="en-US" smtClean="0"/>
              <a:t>objects = characters, files, paragraphs</a:t>
            </a:r>
          </a:p>
          <a:p>
            <a:pPr marL="2116138" lvl="4" indent="-280988" eaLnBrk="1" hangingPunct="1"/>
            <a:r>
              <a:rPr lang="en-US" smtClean="0"/>
              <a:t>relationships = files contain paragraphs contain chars</a:t>
            </a:r>
          </a:p>
          <a:p>
            <a:pPr marL="2116138" lvl="4" indent="-280988" eaLnBrk="1" hangingPunct="1"/>
            <a:r>
              <a:rPr lang="en-US" smtClean="0"/>
              <a:t>operations = insert, delete, etc.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CF7F8-FBDA-4374-AA88-E4E41BBB827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Seeheim Model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50288" cy="4532313"/>
          </a:xfrm>
        </p:spPr>
        <p:txBody>
          <a:bodyPr/>
          <a:lstStyle/>
          <a:p>
            <a:pPr eaLnBrk="1" hangingPunct="1"/>
            <a:r>
              <a:rPr lang="en-US" sz="2100" smtClean="0"/>
              <a:t>Resulted from the 1st UI software tools workshop which took place in Seeheim, Germany. Nov 1-3, 1983. </a:t>
            </a:r>
          </a:p>
          <a:p>
            <a:pPr eaLnBrk="1" hangingPunct="1"/>
            <a:r>
              <a:rPr lang="en-US" sz="2100" smtClean="0"/>
              <a:t>Logical model of a UIMS </a:t>
            </a:r>
          </a:p>
          <a:p>
            <a:pPr lvl="1" eaLnBrk="1" hangingPunct="1"/>
            <a:r>
              <a:rPr lang="en-US" sz="2000" smtClean="0"/>
              <a:t>UIMS = User Interface Management System (old name for user interface software) </a:t>
            </a:r>
          </a:p>
          <a:p>
            <a:pPr lvl="1" eaLnBrk="1" hangingPunct="1"/>
            <a:r>
              <a:rPr lang="en-US" sz="2000" smtClean="0"/>
              <a:t>All UI software must support these components, but are they separated? How interface?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pic>
        <p:nvPicPr>
          <p:cNvPr id="10245" name="Picture 4" descr="lect07seehe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3984567"/>
            <a:ext cx="7429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r>
              <a:rPr lang="en-US" smtClean="0"/>
              <a:t>Seeheim Model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686800" cy="49117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Presentation Component </a:t>
            </a:r>
          </a:p>
          <a:p>
            <a:pPr lvl="1"/>
            <a:r>
              <a:rPr lang="en-US" dirty="0" smtClean="0"/>
              <a:t>External presentation of the user interface </a:t>
            </a:r>
          </a:p>
          <a:p>
            <a:pPr lvl="1"/>
            <a:r>
              <a:rPr lang="en-US" dirty="0" smtClean="0"/>
              <a:t>Generates the images </a:t>
            </a:r>
          </a:p>
          <a:p>
            <a:pPr lvl="1"/>
            <a:r>
              <a:rPr lang="en-US" dirty="0" smtClean="0"/>
              <a:t>Receives physical input events </a:t>
            </a:r>
          </a:p>
          <a:p>
            <a:pPr lvl="1"/>
            <a:r>
              <a:rPr lang="en-US" dirty="0" smtClean="0"/>
              <a:t>Lexical parsing </a:t>
            </a:r>
          </a:p>
          <a:p>
            <a:r>
              <a:rPr lang="en-US" dirty="0" smtClean="0"/>
              <a:t>Dialog Control </a:t>
            </a:r>
          </a:p>
          <a:p>
            <a:pPr lvl="1"/>
            <a:r>
              <a:rPr lang="en-US" dirty="0" smtClean="0"/>
              <a:t>Parsing of tokens into syntax </a:t>
            </a:r>
          </a:p>
          <a:p>
            <a:pPr lvl="1"/>
            <a:r>
              <a:rPr lang="en-US" dirty="0" smtClean="0"/>
              <a:t>Must maintain state to deal with parsing; modes. </a:t>
            </a:r>
          </a:p>
          <a:p>
            <a:r>
              <a:rPr lang="en-US" dirty="0" smtClean="0"/>
              <a:t>Application Interface Model </a:t>
            </a:r>
          </a:p>
          <a:p>
            <a:pPr lvl="1"/>
            <a:r>
              <a:rPr lang="en-US" dirty="0" smtClean="0"/>
              <a:t>defines interface between UIMS and the rest of the software </a:t>
            </a:r>
          </a:p>
          <a:p>
            <a:pPr lvl="1"/>
            <a:r>
              <a:rPr lang="en-US" dirty="0" smtClean="0"/>
              <a:t>"Semantic feedback" for checking validity of inputs </a:t>
            </a:r>
          </a:p>
          <a:p>
            <a:pPr lvl="1"/>
            <a:r>
              <a:rPr lang="en-US" dirty="0" smtClean="0"/>
              <a:t>Not explicit in UIMSs; fuzzy concept. </a:t>
            </a:r>
          </a:p>
          <a:p>
            <a:pPr lvl="1"/>
            <a:r>
              <a:rPr lang="en-US" dirty="0" smtClean="0"/>
              <a:t>Roughly like today's call-backs. </a:t>
            </a:r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D86E8-8BF3-458E-A807-0B0375C8910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19692</TotalTime>
  <Words>1677</Words>
  <Application>Microsoft Office PowerPoint</Application>
  <PresentationFormat>On-screen Show (4:3)</PresentationFormat>
  <Paragraphs>244</Paragraphs>
  <Slides>25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Unicode MS</vt:lpstr>
      <vt:lpstr>Courier New</vt:lpstr>
      <vt:lpstr>Tahoma</vt:lpstr>
      <vt:lpstr>Times New Roman</vt:lpstr>
      <vt:lpstr>Wingdings</vt:lpstr>
      <vt:lpstr>lecture template_polo</vt:lpstr>
      <vt:lpstr>Lecture 8: UI Software Models: Lexical-Syntax-Semantics, Seeheim Model, MVC, Design Patterns</vt:lpstr>
      <vt:lpstr>Software “models” </vt:lpstr>
      <vt:lpstr>Conceptual-Semantic-Syntactic-Lexical-Pragmatic</vt:lpstr>
      <vt:lpstr>Conceptual-Semantic-Syntactic-Lexical-Pragmatic, cont.</vt:lpstr>
      <vt:lpstr>Conceptual-Semantic-Syntactic-Lexical-Pragmatic, cont.</vt:lpstr>
      <vt:lpstr>Conceptual-Semantic-Syntactic-Lexical-Pragmatic, cont.</vt:lpstr>
      <vt:lpstr>Conceptual-Semantic-Syntactic-Lexical-Pragmatic, cont.</vt:lpstr>
      <vt:lpstr>Seeheim Model </vt:lpstr>
      <vt:lpstr>Seeheim Model</vt:lpstr>
      <vt:lpstr>Card, Mackinlay, Robertson model</vt:lpstr>
      <vt:lpstr>Card, Mackinlay, Robertson Model, cont.</vt:lpstr>
      <vt:lpstr>Model-View-Controller </vt:lpstr>
      <vt:lpstr>Classic MVC reference</vt:lpstr>
      <vt:lpstr>MVC</vt:lpstr>
      <vt:lpstr>MVC</vt:lpstr>
      <vt:lpstr>MVC</vt:lpstr>
      <vt:lpstr>MVC</vt:lpstr>
      <vt:lpstr>Model-View</vt:lpstr>
      <vt:lpstr>Later Models of Software Organization</vt:lpstr>
      <vt:lpstr>Later Models of Software Organization</vt:lpstr>
      <vt:lpstr>“Document” Model</vt:lpstr>
      <vt:lpstr>“Design Patterns” for UI Software</vt:lpstr>
      <vt:lpstr>“Factory” Pattern</vt:lpstr>
      <vt:lpstr>Design Patterns for UI Design</vt:lpstr>
      <vt:lpstr>Other Patterns and “models”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9: Software Organizations: Lexical-Syntax-Semantics, Seeheim Model, MVC</dc:title>
  <dc:creator>Brad Myers</dc:creator>
  <cp:lastModifiedBy>Brad Myers</cp:lastModifiedBy>
  <cp:revision>101</cp:revision>
  <cp:lastPrinted>1601-01-01T00:00:00Z</cp:lastPrinted>
  <dcterms:created xsi:type="dcterms:W3CDTF">2001-06-15T20:03:27Z</dcterms:created>
  <dcterms:modified xsi:type="dcterms:W3CDTF">2020-02-07T18:49:21Z</dcterms:modified>
</cp:coreProperties>
</file>