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1"/>
  </p:notesMasterIdLst>
  <p:sldIdLst>
    <p:sldId id="256" r:id="rId2"/>
    <p:sldId id="279" r:id="rId3"/>
    <p:sldId id="280" r:id="rId4"/>
    <p:sldId id="257" r:id="rId5"/>
    <p:sldId id="268" r:id="rId6"/>
    <p:sldId id="277" r:id="rId7"/>
    <p:sldId id="278" r:id="rId8"/>
    <p:sldId id="258" r:id="rId9"/>
    <p:sldId id="259" r:id="rId10"/>
    <p:sldId id="274" r:id="rId11"/>
    <p:sldId id="275" r:id="rId12"/>
    <p:sldId id="276" r:id="rId13"/>
    <p:sldId id="270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8270" autoAdjust="0"/>
  </p:normalViewPr>
  <p:slideViewPr>
    <p:cSldViewPr>
      <p:cViewPr>
        <p:scale>
          <a:sx n="50" d="100"/>
          <a:sy n="50" d="100"/>
        </p:scale>
        <p:origin x="954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8.xml"/><Relationship Id="rId7" Type="http://schemas.openxmlformats.org/officeDocument/2006/relationships/slide" Target="slides/slide16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10" Type="http://schemas.openxmlformats.org/officeDocument/2006/relationships/slide" Target="slides/slide19.xml"/><Relationship Id="rId4" Type="http://schemas.openxmlformats.org/officeDocument/2006/relationships/slide" Target="slides/slide9.xml"/><Relationship Id="rId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AD29E141-4D0D-4BDD-85A6-1078BB001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038A6-7474-497A-A2FD-9ED9620F475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4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Rectangle 44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Rectangle 45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9" name="Picture 46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BF18AC1C-A0A9-45D1-AC03-5911A2BF4F9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ADB3-1732-4E22-98DB-A83993FD3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E68BF-7F11-4322-A6D9-73D7EC799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AAD51-4B30-4233-92D2-08B62488F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4C1AD-185F-4793-94F5-2335B0C16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AF15D-CD32-4D54-B76B-09F8C5FE7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398AF135-52B6-4AA4-8681-7FE0A5B5699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07275-199C-48CE-B651-EA08F4CD0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0B50-4C57-41B9-87FD-FABBB89EF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D4D51-9B8C-4FA7-906B-88B29521E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5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44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357416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7417" name="Rectangle 41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7418" name="Rectangle 42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7419" name="Rectangle 43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1000">
                <a:cs typeface="+mn-cs"/>
              </a:defRPr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1000">
                <a:cs typeface="+mn-cs"/>
              </a:defRPr>
            </a:lvl1pPr>
          </a:lstStyle>
          <a:p>
            <a:pPr>
              <a:buFont typeface="Wingdings" pitchFamily="2" charset="2"/>
              <a:buNone/>
              <a:defRPr/>
            </a:pPr>
            <a:fld id="{75E395DE-72CD-458A-AC1F-49AAAAA5AF0A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3MRifpaCOI?list=PL3856C8FlIWfr_tX8CMUhOJvl34ylClgb&amp;t=164" TargetMode="External"/><Relationship Id="rId2" Type="http://schemas.openxmlformats.org/officeDocument/2006/relationships/hyperlink" Target="https://youtu.be/wc8A0woo0X4?t=10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nstraints.cs.washington.edu/ui/thinglab-t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bam\Documents\amulet\bin\testanimators.ex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mberjs.com/guides/object-model/computed-properties/" TargetMode="External"/><Relationship Id="rId2" Type="http://schemas.openxmlformats.org/officeDocument/2006/relationships/hyperlink" Target="http://emberj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js.from.so/" TargetMode="External"/><Relationship Id="rId4" Type="http://schemas.openxmlformats.org/officeDocument/2006/relationships/hyperlink" Target="http://knockoutjs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772400" cy="1143000"/>
          </a:xfrm>
        </p:spPr>
        <p:txBody>
          <a:bodyPr/>
          <a:lstStyle/>
          <a:p>
            <a:pPr algn="ctr"/>
            <a:r>
              <a:rPr lang="en-US" sz="4000" dirty="0" smtClean="0"/>
              <a:t>Lecture </a:t>
            </a:r>
            <a:r>
              <a:rPr lang="en-US" sz="4000" dirty="0" smtClean="0"/>
              <a:t>6: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Introduction to Constraints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191000"/>
            <a:ext cx="6324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Brad Myers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Advanced User Interface Software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Spring, </a:t>
            </a:r>
            <a:r>
              <a:rPr lang="en-US" dirty="0" smtClean="0">
                <a:solidFill>
                  <a:srgbClr val="6E0000"/>
                </a:solidFill>
              </a:rPr>
              <a:t>2020</a:t>
            </a:r>
            <a:endParaRPr lang="en-US" dirty="0" smtClean="0">
              <a:solidFill>
                <a:srgbClr val="6E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F18AC1C-A0A9-45D1-AC03-5911A2BF4F99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Garnet / Amulet</a:t>
            </a:r>
            <a:br>
              <a:rPr lang="en-US" dirty="0" smtClean="0"/>
            </a:br>
            <a:r>
              <a:rPr lang="en-US" dirty="0" smtClean="0"/>
              <a:t>Constraint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03" y="1417638"/>
            <a:ext cx="8229600" cy="52879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Default: one-way, data flow constraints with variables in the dependencies, support for cycles, and multiple changes before solving</a:t>
            </a:r>
          </a:p>
          <a:p>
            <a:pPr lvl="1"/>
            <a:r>
              <a:rPr lang="en-US" dirty="0" smtClean="0"/>
              <a:t>Efficient enough for ubiquitous use</a:t>
            </a:r>
          </a:p>
          <a:p>
            <a:pPr lvl="1"/>
            <a:r>
              <a:rPr lang="en-US" dirty="0" smtClean="0"/>
              <a:t>Garnet text </a:t>
            </a:r>
            <a:r>
              <a:rPr lang="en-US" dirty="0"/>
              <a:t>button widget </a:t>
            </a:r>
            <a:r>
              <a:rPr lang="en-US" dirty="0" smtClean="0"/>
              <a:t>contained </a:t>
            </a:r>
            <a:r>
              <a:rPr lang="en-US" dirty="0"/>
              <a:t>43 constraints internally, and the </a:t>
            </a:r>
            <a:r>
              <a:rPr lang="en-US" dirty="0" smtClean="0"/>
              <a:t>Lapidary graphical </a:t>
            </a:r>
            <a:r>
              <a:rPr lang="en-US" dirty="0"/>
              <a:t>interface builder </a:t>
            </a:r>
            <a:r>
              <a:rPr lang="en-US" dirty="0" smtClean="0"/>
              <a:t>contained </a:t>
            </a:r>
            <a:r>
              <a:rPr lang="en-US" dirty="0"/>
              <a:t>16,700 </a:t>
            </a:r>
            <a:r>
              <a:rPr lang="en-US" dirty="0" smtClean="0"/>
              <a:t>constraints</a:t>
            </a:r>
          </a:p>
          <a:p>
            <a:r>
              <a:rPr lang="en-US" dirty="0"/>
              <a:t>Also can bring in alternative solvers</a:t>
            </a:r>
          </a:p>
          <a:p>
            <a:pPr lvl="1"/>
            <a:r>
              <a:rPr lang="en-US" dirty="0"/>
              <a:t>Brad Vander </a:t>
            </a:r>
            <a:r>
              <a:rPr lang="en-US" dirty="0" err="1"/>
              <a:t>Zanden’s</a:t>
            </a:r>
            <a:r>
              <a:rPr lang="en-US" dirty="0"/>
              <a:t> multi-way solver</a:t>
            </a:r>
            <a:br>
              <a:rPr lang="en-US" dirty="0"/>
            </a:br>
            <a:r>
              <a:rPr lang="en-US" dirty="0"/>
              <a:t>[Vander Zanden 1996]</a:t>
            </a:r>
          </a:p>
          <a:p>
            <a:pPr lvl="1"/>
            <a:r>
              <a:rPr lang="en-US" dirty="0"/>
              <a:t>“Animation Constraints” [Myers 1996]</a:t>
            </a:r>
          </a:p>
          <a:p>
            <a:r>
              <a:rPr lang="en-US" dirty="0" smtClean="0"/>
              <a:t>Snippets of video for </a:t>
            </a:r>
            <a:r>
              <a:rPr lang="en-US" dirty="0" smtClean="0">
                <a:hlinkClick r:id="rId2"/>
              </a:rPr>
              <a:t>Garnet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Amulet</a:t>
            </a:r>
            <a:r>
              <a:rPr lang="en-US" dirty="0" smtClean="0"/>
              <a:t> constraints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4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Garnet / Amulet Default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C00000"/>
                </a:solidFill>
              </a:rPr>
              <a:t>Variables</a:t>
            </a:r>
            <a:r>
              <a:rPr lang="en-US" sz="2400" dirty="0"/>
              <a:t> in the </a:t>
            </a:r>
            <a:r>
              <a:rPr lang="en-US" sz="2400" dirty="0" smtClean="0"/>
              <a:t>dependencies</a:t>
            </a:r>
            <a:endParaRPr lang="en-US" sz="2400" dirty="0"/>
          </a:p>
          <a:p>
            <a:pPr lvl="1" eaLnBrk="1" hangingPunct="1"/>
            <a:r>
              <a:rPr lang="en-US" sz="2000" dirty="0"/>
              <a:t>Example: </a:t>
            </a:r>
            <a:r>
              <a:rPr lang="en-US" sz="2000" dirty="0">
                <a:latin typeface="Arial Unicode MS" pitchFamily="34" charset="-128"/>
              </a:rPr>
              <a:t>D = </a:t>
            </a:r>
            <a:r>
              <a:rPr lang="en-US" sz="2000" dirty="0" err="1">
                <a:latin typeface="Arial Unicode MS" pitchFamily="34" charset="-128"/>
              </a:rPr>
              <a:t>p^.left</a:t>
            </a:r>
            <a:r>
              <a:rPr lang="en-US" sz="2000" dirty="0">
                <a:latin typeface="Arial Unicode MS" pitchFamily="34" charset="-128"/>
              </a:rPr>
              <a:t> + A</a:t>
            </a:r>
            <a:endParaRPr lang="en-US" sz="2000" dirty="0"/>
          </a:p>
          <a:p>
            <a:pPr lvl="1" eaLnBrk="1" hangingPunct="1"/>
            <a:r>
              <a:rPr lang="en-US" sz="2000" dirty="0" smtClean="0"/>
              <a:t>Important </a:t>
            </a:r>
            <a:r>
              <a:rPr lang="en-US" sz="2000" dirty="0"/>
              <a:t>innovation in Garnet we invented, now ubiquitous </a:t>
            </a:r>
          </a:p>
          <a:p>
            <a:pPr lvl="1" eaLnBrk="1" hangingPunct="1"/>
            <a:r>
              <a:rPr lang="en-US" sz="2000" dirty="0" smtClean="0"/>
              <a:t>Supports </a:t>
            </a:r>
            <a:r>
              <a:rPr lang="en-US" sz="2000" dirty="0"/>
              <a:t>feedback </a:t>
            </a:r>
            <a:r>
              <a:rPr lang="en-US" sz="2000" dirty="0" smtClean="0"/>
              <a:t>objects</a:t>
            </a:r>
          </a:p>
          <a:p>
            <a:pPr lvl="2" eaLnBrk="1" hangingPunct="1"/>
            <a:r>
              <a:rPr lang="en-US" sz="1700" dirty="0" err="1" smtClean="0"/>
              <a:t>outlineRect.left</a:t>
            </a:r>
            <a:r>
              <a:rPr lang="en-US" sz="1700" dirty="0" smtClean="0"/>
              <a:t> = </a:t>
            </a:r>
            <a:r>
              <a:rPr lang="en-US" sz="1700" dirty="0" err="1" smtClean="0"/>
              <a:t>selectedObject</a:t>
            </a:r>
            <a:r>
              <a:rPr lang="en-US" sz="1700" dirty="0" smtClean="0"/>
              <a:t>^.left …</a:t>
            </a:r>
            <a:br>
              <a:rPr lang="en-US" sz="1700" dirty="0" smtClean="0"/>
            </a:br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sz="1700" dirty="0" smtClean="0"/>
              <a:t>circle1.object_over = rect34</a:t>
            </a:r>
            <a:br>
              <a:rPr lang="en-US" sz="1700" dirty="0" smtClean="0"/>
            </a:br>
            <a:r>
              <a:rPr lang="en-US" sz="1700" dirty="0" smtClean="0"/>
              <a:t>circle1.left </a:t>
            </a:r>
            <a:r>
              <a:rPr lang="en-US" sz="1700" dirty="0"/>
              <a:t>= </a:t>
            </a:r>
            <a:r>
              <a:rPr lang="en-US" sz="1700" dirty="0" err="1" smtClean="0"/>
              <a:t>self.object_over.right</a:t>
            </a:r>
            <a:r>
              <a:rPr lang="en-US" sz="1700" dirty="0" smtClean="0"/>
              <a:t> </a:t>
            </a:r>
            <a:r>
              <a:rPr lang="en-US" sz="1700" dirty="0"/>
              <a:t>+ 10</a:t>
            </a:r>
            <a:endParaRPr lang="en-US" sz="1700" dirty="0" smtClean="0"/>
          </a:p>
          <a:p>
            <a:pPr lvl="1" eaLnBrk="1" hangingPunct="1"/>
            <a:r>
              <a:rPr lang="en-US" sz="2000" dirty="0" smtClean="0"/>
              <a:t>Supports loops: </a:t>
            </a:r>
            <a:r>
              <a:rPr lang="en-US" sz="2000" dirty="0" smtClean="0">
                <a:latin typeface="Arial Unicode MS" pitchFamily="34" charset="-128"/>
              </a:rPr>
              <a:t>D = Max(components^)</a:t>
            </a:r>
            <a:endParaRPr lang="en-US" sz="2000" dirty="0"/>
          </a:p>
          <a:p>
            <a:pPr lvl="1" eaLnBrk="1" hangingPunct="1"/>
            <a:r>
              <a:rPr lang="en-US" sz="2000" dirty="0" smtClean="0"/>
              <a:t>Only evaluates needed part of conditionals</a:t>
            </a:r>
            <a:br>
              <a:rPr lang="en-US" sz="2000" dirty="0" smtClean="0"/>
            </a:br>
            <a:r>
              <a:rPr lang="en-US" sz="2000" dirty="0" smtClean="0"/>
              <a:t>width = if </a:t>
            </a:r>
            <a:r>
              <a:rPr lang="en-US" sz="2000" dirty="0" err="1" smtClean="0"/>
              <a:t>otherpart.value</a:t>
            </a:r>
            <a:r>
              <a:rPr lang="en-US" sz="2000" dirty="0" smtClean="0"/>
              <a:t> &gt; tolerance </a:t>
            </a:r>
            <a:br>
              <a:rPr lang="en-US" sz="2000" dirty="0" smtClean="0"/>
            </a:br>
            <a:r>
              <a:rPr lang="en-US" sz="2000" dirty="0" smtClean="0"/>
              <a:t>	then </a:t>
            </a:r>
            <a:r>
              <a:rPr lang="en-US" sz="2000" i="1" dirty="0" smtClean="0"/>
              <a:t>expensive computation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else </a:t>
            </a:r>
            <a:r>
              <a:rPr lang="en-US" sz="2000" dirty="0" err="1" smtClean="0"/>
              <a:t>otherpart.width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Requires </a:t>
            </a:r>
            <a:r>
              <a:rPr lang="en-US" sz="2000" dirty="0"/>
              <a:t>the dependencies be dynamically </a:t>
            </a:r>
            <a:r>
              <a:rPr lang="en-US" sz="2000" dirty="0" smtClean="0"/>
              <a:t>determined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addition to Hudson’s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Allow for dependency graph to change </a:t>
            </a:r>
            <a:r>
              <a:rPr lang="en-US" i="1" dirty="0" smtClean="0"/>
              <a:t>while evaluating</a:t>
            </a:r>
            <a:r>
              <a:rPr lang="en-US" dirty="0" smtClean="0"/>
              <a:t> the constraints</a:t>
            </a:r>
          </a:p>
          <a:p>
            <a:r>
              <a:rPr lang="en-US" dirty="0" smtClean="0"/>
              <a:t>Keep a “timestamp” on each dependency to detect when it is no longer needed</a:t>
            </a:r>
          </a:p>
          <a:p>
            <a:pPr lvl="1"/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sz="2800" dirty="0" smtClean="0"/>
              <a:t>circle1.object_over </a:t>
            </a:r>
            <a:r>
              <a:rPr lang="en-US" sz="2800" dirty="0"/>
              <a:t>= rect34</a:t>
            </a:r>
            <a:br>
              <a:rPr lang="en-US" sz="2800" dirty="0"/>
            </a:br>
            <a:r>
              <a:rPr lang="en-US" sz="2800" dirty="0" smtClean="0"/>
              <a:t>circle1.left </a:t>
            </a:r>
            <a:r>
              <a:rPr lang="en-US" sz="2800" dirty="0"/>
              <a:t>= </a:t>
            </a:r>
            <a:r>
              <a:rPr lang="en-US" sz="2800" dirty="0" err="1" smtClean="0"/>
              <a:t>self.object_over.right</a:t>
            </a:r>
            <a:r>
              <a:rPr lang="en-US" sz="2800" dirty="0" smtClean="0"/>
              <a:t> </a:t>
            </a:r>
            <a:r>
              <a:rPr lang="en-US" sz="2800" dirty="0"/>
              <a:t>+ </a:t>
            </a:r>
            <a:r>
              <a:rPr lang="en-US" sz="2800" dirty="0" smtClean="0"/>
              <a:t>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…(later)</a:t>
            </a:r>
            <a:br>
              <a:rPr lang="en-US" i="1" dirty="0" smtClean="0"/>
            </a:br>
            <a:r>
              <a:rPr lang="en-US" sz="2800" dirty="0" smtClean="0"/>
              <a:t>circle1.object_over </a:t>
            </a:r>
            <a:r>
              <a:rPr lang="en-US" sz="2800" dirty="0"/>
              <a:t>= </a:t>
            </a:r>
            <a:r>
              <a:rPr lang="en-US" sz="2800" dirty="0" smtClean="0"/>
              <a:t>circle12</a:t>
            </a:r>
          </a:p>
          <a:p>
            <a:pPr lvl="1"/>
            <a:r>
              <a:rPr lang="en-US" sz="2800" dirty="0" smtClean="0"/>
              <a:t>Now don’t want circle1 to be recalculated when rect34 changes</a:t>
            </a:r>
          </a:p>
          <a:p>
            <a:r>
              <a:rPr lang="en-US" sz="3200" dirty="0" smtClean="0"/>
              <a:t>See details in [Vander Zanden 94] required reading</a:t>
            </a:r>
          </a:p>
          <a:p>
            <a:pPr lvl="1"/>
            <a:r>
              <a:rPr lang="en-US" sz="2800" dirty="0" smtClean="0"/>
              <a:t>Especially section 4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0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 sz="3200" dirty="0" smtClean="0"/>
              <a:t>Examples of Expressing Constraints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987925"/>
          </a:xfrm>
        </p:spPr>
        <p:txBody>
          <a:bodyPr/>
          <a:lstStyle/>
          <a:p>
            <a:r>
              <a:rPr lang="en-US" dirty="0" smtClean="0"/>
              <a:t>Garnet: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(create-instance NIL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opal:line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(:points '(340 318 365 358))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(:grow-p T)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(:x1 (o-formula (first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gvl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:points))))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(:y1 (o-formula (second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gvl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:points))))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(:x2 (o-formula (third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gvl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:points))))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(:y2 (o-formula (fourth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gvl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:points)))))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Amulet: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Am_Define_Formula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height_of_layout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h =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Am_Height_Of_Parts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(self) + 2 * ((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self.Get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Am_TOP_OFFSET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>
              <a:spcBef>
                <a:spcPts val="0"/>
              </a:spcBef>
              <a:buNone/>
            </a:pP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return h &lt; 75 ? 75 : h;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>
              <a:spcBef>
                <a:spcPts val="0"/>
              </a:spcBef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am_empty_dialog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Am_Window.Create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empty_dialog_window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.Set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Am_LEFT_OFFSET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5) // used in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width_of_layout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.Set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Am_TOP_OFFSET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5) // used in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height_of_layout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.Set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Am_WIDTH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width_of_layout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.Set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Am_HEIGHT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height_of_layout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marL="0">
              <a:spcBef>
                <a:spcPts val="0"/>
              </a:spcBef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8981-71D1-4EEB-AF38-140300FEE0A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One-Way Variations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1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Multiple outputs</a:t>
            </a:r>
          </a:p>
          <a:p>
            <a:pPr lvl="1"/>
            <a:r>
              <a:rPr lang="en-US" dirty="0" smtClean="0"/>
              <a:t>(D1, D2, ... </a:t>
            </a:r>
            <a:r>
              <a:rPr lang="en-US" dirty="0" err="1" smtClean="0"/>
              <a:t>Dm</a:t>
            </a:r>
            <a:r>
              <a:rPr lang="en-US" dirty="0" smtClean="0"/>
              <a:t>) = F(I1, I2, ... In) </a:t>
            </a:r>
          </a:p>
          <a:p>
            <a:r>
              <a:rPr lang="en-US" dirty="0" smtClean="0"/>
              <a:t>Side-effects in the formulas </a:t>
            </a:r>
          </a:p>
          <a:p>
            <a:pPr lvl="1"/>
            <a:r>
              <a:rPr lang="en-US" dirty="0" smtClean="0"/>
              <a:t>useful for creating objects </a:t>
            </a:r>
          </a:p>
          <a:p>
            <a:pPr lvl="1"/>
            <a:r>
              <a:rPr lang="en-US" dirty="0" smtClean="0"/>
              <a:t>when happen? </a:t>
            </a:r>
          </a:p>
          <a:p>
            <a:pPr lvl="1"/>
            <a:r>
              <a:rPr lang="en-US" dirty="0" smtClean="0"/>
              <a:t>what if create new objects with new constraints </a:t>
            </a:r>
          </a:p>
          <a:p>
            <a:pPr lvl="1"/>
            <a:r>
              <a:rPr lang="en-US" dirty="0" smtClean="0"/>
              <a:t>cycles cannot be detected </a:t>
            </a:r>
          </a:p>
          <a:p>
            <a:r>
              <a:rPr lang="en-US" dirty="0" smtClean="0"/>
              <a:t>Constant formula elimination </a:t>
            </a:r>
          </a:p>
          <a:p>
            <a:pPr lvl="1"/>
            <a:r>
              <a:rPr lang="en-US" dirty="0" smtClean="0"/>
              <a:t>To decrease the size used by constraints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8981-71D1-4EEB-AF38-140300FEE0A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Two-Way (Multi-way) Constraints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50288" cy="46085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From </a:t>
            </a:r>
            <a:r>
              <a:rPr lang="en-US" sz="2800" dirty="0" err="1" smtClean="0"/>
              <a:t>ThingLab</a:t>
            </a:r>
            <a:r>
              <a:rPr lang="en-US" sz="2800" dirty="0" smtClean="0"/>
              <a:t> (~1979)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Constraints are expressions with multiple variables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Any may be modified to get the right values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Example: </a:t>
            </a:r>
            <a:r>
              <a:rPr lang="en-US" sz="2800" dirty="0" err="1" smtClean="0">
                <a:latin typeface="Arial Unicode MS" pitchFamily="34" charset="-128"/>
              </a:rPr>
              <a:t>A.right</a:t>
            </a:r>
            <a:r>
              <a:rPr lang="en-US" sz="2800" dirty="0" smtClean="0">
                <a:latin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</a:rPr>
              <a:t>A.left</a:t>
            </a:r>
            <a:r>
              <a:rPr lang="en-US" sz="2800" dirty="0" smtClean="0">
                <a:latin typeface="Arial Unicode MS" pitchFamily="34" charset="-128"/>
              </a:rPr>
              <a:t> + </a:t>
            </a:r>
            <a:r>
              <a:rPr lang="en-US" sz="2800" dirty="0" err="1" smtClean="0">
                <a:latin typeface="Arial Unicode MS" pitchFamily="34" charset="-128"/>
              </a:rPr>
              <a:t>A.width</a:t>
            </a:r>
            <a:r>
              <a:rPr lang="en-US" sz="2800" dirty="0" smtClean="0">
                <a:latin typeface="Arial Unicode MS" pitchFamily="34" charset="-128"/>
              </a:rPr>
              <a:t> - 1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Often requires programmer to provide methods for solving the constraint in each direction:</a:t>
            </a:r>
            <a:br>
              <a:rPr lang="en-US" sz="2800" dirty="0" smtClean="0"/>
            </a:br>
            <a:r>
              <a:rPr lang="en-US" sz="2800" dirty="0" err="1" smtClean="0">
                <a:latin typeface="Arial Unicode MS" pitchFamily="34" charset="-128"/>
              </a:rPr>
              <a:t>A.left</a:t>
            </a:r>
            <a:r>
              <a:rPr lang="en-US" sz="2800" dirty="0" smtClean="0">
                <a:latin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</a:rPr>
              <a:t>A.right</a:t>
            </a:r>
            <a:r>
              <a:rPr lang="en-US" sz="2800" dirty="0" smtClean="0">
                <a:latin typeface="Arial Unicode MS" pitchFamily="34" charset="-128"/>
              </a:rPr>
              <a:t> - </a:t>
            </a:r>
            <a:r>
              <a:rPr lang="en-US" sz="2800" dirty="0" err="1" smtClean="0">
                <a:latin typeface="Arial Unicode MS" pitchFamily="34" charset="-128"/>
              </a:rPr>
              <a:t>A.width</a:t>
            </a:r>
            <a:r>
              <a:rPr lang="en-US" sz="2800" dirty="0" smtClean="0">
                <a:latin typeface="Arial Unicode MS" pitchFamily="34" charset="-128"/>
              </a:rPr>
              <a:t> + 1</a:t>
            </a:r>
            <a:br>
              <a:rPr lang="en-US" sz="2800" dirty="0" smtClean="0">
                <a:latin typeface="Arial Unicode MS" pitchFamily="34" charset="-128"/>
              </a:rPr>
            </a:br>
            <a:r>
              <a:rPr lang="en-US" sz="2800" dirty="0" err="1" smtClean="0">
                <a:latin typeface="Arial Unicode MS" pitchFamily="34" charset="-128"/>
              </a:rPr>
              <a:t>A.width</a:t>
            </a:r>
            <a:r>
              <a:rPr lang="en-US" sz="2800" dirty="0" smtClean="0">
                <a:latin typeface="Arial Unicode MS" pitchFamily="34" charset="-128"/>
              </a:rPr>
              <a:t> = </a:t>
            </a:r>
            <a:r>
              <a:rPr lang="en-US" sz="2800" dirty="0" err="1" smtClean="0">
                <a:latin typeface="Arial Unicode MS" pitchFamily="34" charset="-128"/>
              </a:rPr>
              <a:t>A.right</a:t>
            </a:r>
            <a:r>
              <a:rPr lang="en-US" sz="2800" dirty="0" smtClean="0">
                <a:latin typeface="Arial Unicode MS" pitchFamily="34" charset="-128"/>
              </a:rPr>
              <a:t> - </a:t>
            </a:r>
            <a:r>
              <a:rPr lang="en-US" sz="2800" dirty="0" err="1" smtClean="0">
                <a:latin typeface="Arial Unicode MS" pitchFamily="34" charset="-128"/>
              </a:rPr>
              <a:t>A.left</a:t>
            </a:r>
            <a:r>
              <a:rPr lang="en-US" sz="2800" dirty="0" smtClean="0">
                <a:latin typeface="Arial Unicode MS" pitchFamily="34" charset="-128"/>
              </a:rPr>
              <a:t> + 1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Useful if mouse expressed as a constraint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eaLnBrk="1" hangingPunct="1"/>
            <a:r>
              <a:rPr lang="en-US" dirty="0" smtClean="0"/>
              <a:t>Two-Way implementations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50288" cy="5257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Requires a </a:t>
            </a:r>
            <a:r>
              <a:rPr lang="en-US" sz="2400" i="1" dirty="0" smtClean="0"/>
              <a:t>planning</a:t>
            </a:r>
            <a:r>
              <a:rPr lang="en-US" sz="2400" dirty="0" smtClean="0"/>
              <a:t> step to decide which way to solve </a:t>
            </a:r>
          </a:p>
          <a:p>
            <a:pPr lvl="1" eaLnBrk="1" hangingPunct="1"/>
            <a:r>
              <a:rPr lang="en-US" sz="2000" dirty="0" smtClean="0"/>
              <a:t>Many systems compute plans and save them around since usually change same variable repeatedly </a:t>
            </a:r>
          </a:p>
          <a:p>
            <a:pPr eaLnBrk="1" hangingPunct="1"/>
            <a:r>
              <a:rPr lang="en-US" sz="2400" dirty="0" smtClean="0"/>
              <a:t>In general, have a graph of dependencies, find a path through the graph </a:t>
            </a:r>
          </a:p>
          <a:p>
            <a:pPr eaLnBrk="1" hangingPunct="1"/>
            <a:r>
              <a:rPr lang="en-US" sz="2400" dirty="0" smtClean="0"/>
              <a:t>How control which direction is solved?</a:t>
            </a:r>
            <a:br>
              <a:rPr lang="en-US" sz="2400" dirty="0" smtClean="0"/>
            </a:br>
            <a:r>
              <a:rPr lang="en-US" sz="2400" dirty="0" err="1" smtClean="0">
                <a:latin typeface="Arial Unicode MS" pitchFamily="34" charset="-128"/>
              </a:rPr>
              <a:t>CurrentSliderVal</a:t>
            </a:r>
            <a:r>
              <a:rPr lang="en-US" sz="2400" dirty="0" smtClean="0">
                <a:latin typeface="Arial Unicode MS" pitchFamily="34" charset="-128"/>
              </a:rPr>
              <a:t> = </a:t>
            </a:r>
            <a:r>
              <a:rPr lang="en-US" sz="2400" dirty="0" err="1" smtClean="0">
                <a:latin typeface="Arial Unicode MS" pitchFamily="34" charset="-128"/>
              </a:rPr>
              <a:t>mouseX</a:t>
            </a:r>
            <a:r>
              <a:rPr lang="en-US" sz="2400" dirty="0" smtClean="0">
                <a:latin typeface="Arial Unicode MS" pitchFamily="34" charset="-128"/>
              </a:rPr>
              <a:t> - </a:t>
            </a:r>
            <a:r>
              <a:rPr lang="en-US" sz="2400" dirty="0" err="1" smtClean="0">
                <a:latin typeface="Arial Unicode MS" pitchFamily="34" charset="-128"/>
              </a:rPr>
              <a:t>scrollbar.left</a:t>
            </a:r>
            <a:r>
              <a:rPr lang="en-US" sz="2400" dirty="0" smtClean="0"/>
              <a:t> </a:t>
            </a:r>
          </a:p>
          <a:p>
            <a:pPr lvl="1" eaLnBrk="1" hangingPunct="1"/>
            <a:r>
              <a:rPr lang="en-US" sz="2000" dirty="0" smtClean="0"/>
              <a:t>"Constraint hierarchies" = priorities </a:t>
            </a:r>
          </a:p>
          <a:p>
            <a:pPr lvl="2" eaLnBrk="1" hangingPunct="1"/>
            <a:r>
              <a:rPr lang="en-US" sz="1800" dirty="0" smtClean="0"/>
              <a:t>constants, interaction use "stay" constraints with high priority </a:t>
            </a:r>
          </a:p>
          <a:p>
            <a:pPr lvl="1" eaLnBrk="1" hangingPunct="1"/>
            <a:r>
              <a:rPr lang="en-US" sz="2000" dirty="0" smtClean="0"/>
              <a:t>Dynamically add and remove constraints </a:t>
            </a:r>
          </a:p>
          <a:p>
            <a:pPr eaLnBrk="1" hangingPunct="1"/>
            <a:r>
              <a:rPr lang="en-US" sz="2400" dirty="0" smtClean="0"/>
              <a:t>Brad Vander </a:t>
            </a:r>
            <a:r>
              <a:rPr lang="en-US" sz="2400" dirty="0" err="1" smtClean="0"/>
              <a:t>Zanden's</a:t>
            </a:r>
            <a:r>
              <a:rPr lang="en-US" sz="2400" dirty="0" smtClean="0"/>
              <a:t> "</a:t>
            </a:r>
            <a:r>
              <a:rPr lang="en-US" sz="2400" dirty="0" err="1" smtClean="0"/>
              <a:t>QuickPlan</a:t>
            </a:r>
            <a:r>
              <a:rPr lang="en-US" sz="2400" dirty="0" smtClean="0"/>
              <a:t>" solver </a:t>
            </a:r>
          </a:p>
          <a:p>
            <a:pPr lvl="1" eaLnBrk="1" hangingPunct="1"/>
            <a:r>
              <a:rPr lang="en-US" sz="2000" dirty="0" smtClean="0"/>
              <a:t>Handles multi-output, multi-way cyclic constraints in O(n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time instead of exponential like previous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Simultaneous Equations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38150" y="1455738"/>
            <a:ext cx="82296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Required for parallel, perpendicular lines; tangency, etc. </a:t>
            </a:r>
          </a:p>
          <a:p>
            <a:pPr eaLnBrk="1" hangingPunct="1"/>
            <a:r>
              <a:rPr lang="en-US" dirty="0" smtClean="0"/>
              <a:t>Also for aggregate's size </a:t>
            </a:r>
          </a:p>
          <a:p>
            <a:pPr eaLnBrk="1" hangingPunct="1"/>
            <a:r>
              <a:rPr lang="en-US" dirty="0" smtClean="0"/>
              <a:t>Numerical (relaxation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 smtClean="0"/>
              <a:t>symbolic </a:t>
            </a:r>
            <a:r>
              <a:rPr lang="en-US" dirty="0" smtClean="0"/>
              <a:t>techniques</a:t>
            </a:r>
          </a:p>
          <a:p>
            <a:pPr lvl="1" eaLnBrk="1" hangingPunct="1"/>
            <a:r>
              <a:rPr lang="en-US" dirty="0" err="1" smtClean="0"/>
              <a:t>Thinglab</a:t>
            </a:r>
            <a:r>
              <a:rPr lang="en-US" dirty="0" smtClean="0"/>
              <a:t> bridge (1979)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cite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428" y="3048000"/>
            <a:ext cx="3650072" cy="3702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Michael </a:t>
            </a:r>
            <a:r>
              <a:rPr lang="en-US" dirty="0" err="1" smtClean="0"/>
              <a:t>Gleicher's</a:t>
            </a:r>
            <a:r>
              <a:rPr lang="en-US" dirty="0" smtClean="0"/>
              <a:t> PhD thesis, 1994 </a:t>
            </a:r>
          </a:p>
          <a:p>
            <a:pPr eaLnBrk="1" hangingPunct="1"/>
            <a:r>
              <a:rPr lang="en-US" dirty="0" smtClean="0"/>
              <a:t>Only express forward computations </a:t>
            </a:r>
          </a:p>
          <a:p>
            <a:pPr eaLnBrk="1" hangingPunct="1"/>
            <a:r>
              <a:rPr lang="en-US" dirty="0" smtClean="0"/>
              <a:t>Tries to get reverse by incrementally changing the forward computation in the right direction using derivatives. </a:t>
            </a:r>
          </a:p>
          <a:p>
            <a:pPr eaLnBrk="1" hangingPunct="1"/>
            <a:r>
              <a:rPr lang="en-US" dirty="0" smtClean="0"/>
              <a:t>Supports interactions otherwise not possible </a:t>
            </a:r>
          </a:p>
          <a:p>
            <a:pPr eaLnBrk="1" hangingPunct="1"/>
            <a:r>
              <a:rPr lang="en-US" dirty="0" smtClean="0"/>
              <a:t>Produces smooth animations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Animation Constraints in Amulet</a:t>
            </a:r>
            <a:r>
              <a:rPr lang="en-US" sz="4000" i="1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50288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Implemented using Amulet's constraint mechanism </a:t>
            </a:r>
          </a:p>
          <a:p>
            <a:pPr eaLnBrk="1" hangingPunct="1"/>
            <a:r>
              <a:rPr lang="en-US" dirty="0" smtClean="0"/>
              <a:t>When slot set with a new value, restores old value, and animates from old to new value </a:t>
            </a:r>
          </a:p>
          <a:p>
            <a:pPr eaLnBrk="1" hangingPunct="1"/>
            <a:r>
              <a:rPr lang="en-US" dirty="0" smtClean="0"/>
              <a:t>Usually, linear interpolation </a:t>
            </a:r>
          </a:p>
          <a:p>
            <a:pPr eaLnBrk="1" hangingPunct="1"/>
            <a:r>
              <a:rPr lang="en-US" dirty="0" smtClean="0"/>
              <a:t>For colors, through either HSV or RGB space </a:t>
            </a:r>
          </a:p>
          <a:p>
            <a:pPr eaLnBrk="1" hangingPunct="1"/>
            <a:r>
              <a:rPr lang="en-US" dirty="0" smtClean="0"/>
              <a:t>For visibility, various special effects between TRUE and FALSE </a:t>
            </a:r>
          </a:p>
          <a:p>
            <a:pPr eaLnBrk="1" hangingPunct="1"/>
            <a:r>
              <a:rPr lang="en-US" i="1" dirty="0" smtClean="0">
                <a:hlinkClick r:id="rId2" action="ppaction://hlinkfile"/>
              </a:rPr>
              <a:t>Demo</a:t>
            </a:r>
            <a:endParaRPr lang="en-US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 smtClean="0"/>
              <a:t>Homework 1 – sorted by 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60709"/>
              </p:ext>
            </p:extLst>
          </p:nvPr>
        </p:nvGraphicFramePr>
        <p:xfrm>
          <a:off x="1" y="914400"/>
          <a:ext cx="9144000" cy="5329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534">
                  <a:extLst>
                    <a:ext uri="{9D8B030D-6E8A-4147-A177-3AD203B41FA5}">
                      <a16:colId xmlns:a16="http://schemas.microsoft.com/office/drawing/2014/main" val="3369253326"/>
                    </a:ext>
                  </a:extLst>
                </a:gridCol>
                <a:gridCol w="2940611">
                  <a:extLst>
                    <a:ext uri="{9D8B030D-6E8A-4147-A177-3AD203B41FA5}">
                      <a16:colId xmlns:a16="http://schemas.microsoft.com/office/drawing/2014/main" val="1559916324"/>
                    </a:ext>
                  </a:extLst>
                </a:gridCol>
                <a:gridCol w="1316079">
                  <a:extLst>
                    <a:ext uri="{9D8B030D-6E8A-4147-A177-3AD203B41FA5}">
                      <a16:colId xmlns:a16="http://schemas.microsoft.com/office/drawing/2014/main" val="3458451758"/>
                    </a:ext>
                  </a:extLst>
                </a:gridCol>
                <a:gridCol w="1316079">
                  <a:extLst>
                    <a:ext uri="{9D8B030D-6E8A-4147-A177-3AD203B41FA5}">
                      <a16:colId xmlns:a16="http://schemas.microsoft.com/office/drawing/2014/main" val="614132410"/>
                    </a:ext>
                  </a:extLst>
                </a:gridCol>
                <a:gridCol w="1946697">
                  <a:extLst>
                    <a:ext uri="{9D8B030D-6E8A-4147-A177-3AD203B41FA5}">
                      <a16:colId xmlns:a16="http://schemas.microsoft.com/office/drawing/2014/main" val="2599087505"/>
                    </a:ext>
                  </a:extLst>
                </a:gridCol>
              </a:tblGrid>
              <a:tr h="43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Language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packages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 time (hours)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lines of code written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extras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1263406887"/>
                  </a:ext>
                </a:extLst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SVG, jQuery, Bootstrap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1859195625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ReactJS, Konva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transparency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101653841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ReactJS</a:t>
                      </a:r>
                      <a:r>
                        <a:rPr lang="en-US" sz="1600" u="none" strike="noStrike" dirty="0">
                          <a:effectLst/>
                        </a:rPr>
                        <a:t>, React-shape-editor, React-color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handles, colors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2306794637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SVG+html+CSS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handles (don't work), color, thickness slider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48740296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ReactJS, create-react-app, React Shape Editor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handles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2635112236"/>
                  </a:ext>
                </a:extLst>
              </a:tr>
              <a:tr h="244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ReactJS, TypeScript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14.5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colors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246193739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awt + swing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82466335"/>
                  </a:ext>
                </a:extLst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jQuery, ReactJS, Bootstrap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17.17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3549167139"/>
                  </a:ext>
                </a:extLst>
              </a:tr>
              <a:tr h="244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Swing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handles, colors, top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2949952437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ReactJS, Immutable.JS, React-color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21.58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handles, colors, undo-ish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373287955"/>
                  </a:ext>
                </a:extLst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Konva.js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handles, colors, top/bottom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498976315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jQuery, shape-editor, raphael.js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28.25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stroke color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822672801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swing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handles, colors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/>
                </a:tc>
                <a:extLst>
                  <a:ext uri="{0D108BD9-81ED-4DB2-BD59-A6C34878D82A}">
                    <a16:rowId xmlns:a16="http://schemas.microsoft.com/office/drawing/2014/main" val="2293164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36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dirty="0" smtClean="0"/>
              <a:t>Homework 1 – sorted by LOC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3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55870"/>
              </p:ext>
            </p:extLst>
          </p:nvPr>
        </p:nvGraphicFramePr>
        <p:xfrm>
          <a:off x="0" y="990599"/>
          <a:ext cx="9144000" cy="5517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532">
                  <a:extLst>
                    <a:ext uri="{9D8B030D-6E8A-4147-A177-3AD203B41FA5}">
                      <a16:colId xmlns:a16="http://schemas.microsoft.com/office/drawing/2014/main" val="2774279609"/>
                    </a:ext>
                  </a:extLst>
                </a:gridCol>
                <a:gridCol w="2940611">
                  <a:extLst>
                    <a:ext uri="{9D8B030D-6E8A-4147-A177-3AD203B41FA5}">
                      <a16:colId xmlns:a16="http://schemas.microsoft.com/office/drawing/2014/main" val="2683318757"/>
                    </a:ext>
                  </a:extLst>
                </a:gridCol>
                <a:gridCol w="1316079">
                  <a:extLst>
                    <a:ext uri="{9D8B030D-6E8A-4147-A177-3AD203B41FA5}">
                      <a16:colId xmlns:a16="http://schemas.microsoft.com/office/drawing/2014/main" val="964776217"/>
                    </a:ext>
                  </a:extLst>
                </a:gridCol>
                <a:gridCol w="1316079">
                  <a:extLst>
                    <a:ext uri="{9D8B030D-6E8A-4147-A177-3AD203B41FA5}">
                      <a16:colId xmlns:a16="http://schemas.microsoft.com/office/drawing/2014/main" val="3422493093"/>
                    </a:ext>
                  </a:extLst>
                </a:gridCol>
                <a:gridCol w="1946699">
                  <a:extLst>
                    <a:ext uri="{9D8B030D-6E8A-4147-A177-3AD203B41FA5}">
                      <a16:colId xmlns:a16="http://schemas.microsoft.com/office/drawing/2014/main" val="2856968761"/>
                    </a:ext>
                  </a:extLst>
                </a:gridCol>
              </a:tblGrid>
              <a:tr h="5776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Language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packages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total time (hours)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lines of code written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u="none" strike="noStrike" dirty="0">
                          <a:effectLst/>
                        </a:rPr>
                        <a:t>extras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2351934330"/>
                  </a:ext>
                </a:extLst>
              </a:tr>
              <a:tr h="348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JavaScript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jQuery, shape-editor, raphael.js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28.3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108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stroke color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3934801589"/>
                  </a:ext>
                </a:extLst>
              </a:tr>
              <a:tr h="4629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 err="1">
                          <a:effectLst/>
                        </a:rPr>
                        <a:t>ReactJS</a:t>
                      </a:r>
                      <a:r>
                        <a:rPr lang="en-US" sz="1600" u="none" strike="noStrike" dirty="0">
                          <a:effectLst/>
                        </a:rPr>
                        <a:t>, create-react-app, React Shape Editor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handles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79428845"/>
                  </a:ext>
                </a:extLst>
              </a:tr>
              <a:tr h="2336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SVG, jQuery, Bootstrap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229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none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3325630643"/>
                  </a:ext>
                </a:extLst>
              </a:tr>
              <a:tr h="6923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 err="1">
                          <a:effectLst/>
                        </a:rPr>
                        <a:t>SVG+html+CSS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11.5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310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handles (don't work), color, thickness slider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167557888"/>
                  </a:ext>
                </a:extLst>
              </a:tr>
              <a:tr h="348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jQuery, ReactJS, Bootstrap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17.2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427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none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4190097702"/>
                  </a:ext>
                </a:extLst>
              </a:tr>
              <a:tr h="11892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 err="1">
                          <a:effectLst/>
                        </a:rPr>
                        <a:t>awt</a:t>
                      </a:r>
                      <a:r>
                        <a:rPr lang="en-US" sz="1600" u="none" strike="noStrike" dirty="0">
                          <a:effectLst/>
                        </a:rPr>
                        <a:t> + swing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432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none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894713609"/>
                  </a:ext>
                </a:extLst>
              </a:tr>
              <a:tr h="2336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ReactJS, Konva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434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transparency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2783044623"/>
                  </a:ext>
                </a:extLst>
              </a:tr>
              <a:tr h="4629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Konva.js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438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handles, colors, top/bottom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1739423879"/>
                  </a:ext>
                </a:extLst>
              </a:tr>
              <a:tr h="2336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ReactJS, TypeScript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14.5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458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colors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2767345377"/>
                  </a:ext>
                </a:extLst>
              </a:tr>
              <a:tr h="348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Swing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525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handles, colors, top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358605295"/>
                  </a:ext>
                </a:extLst>
              </a:tr>
              <a:tr h="4629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ReactJS, React-shape-editor, React-color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526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handles, colors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3712200618"/>
                  </a:ext>
                </a:extLst>
              </a:tr>
              <a:tr h="2336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swing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541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handles, colors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1318419151"/>
                  </a:ext>
                </a:extLst>
              </a:tr>
              <a:tr h="348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JavaScript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ReactJS, Immutable.JS, React-color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21.6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664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handles, colors, undo-</a:t>
                      </a:r>
                      <a:r>
                        <a:rPr lang="en-US" sz="1600" u="none" strike="noStrike" dirty="0" err="1">
                          <a:effectLst/>
                        </a:rPr>
                        <a:t>ish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70" marR="3670" marT="3670" marB="0" anchor="b"/>
                </a:tc>
                <a:extLst>
                  <a:ext uri="{0D108BD9-81ED-4DB2-BD59-A6C34878D82A}">
                    <a16:rowId xmlns:a16="http://schemas.microsoft.com/office/drawing/2014/main" val="3511072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78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Constraints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96962"/>
            <a:ext cx="8650288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Relationships defined once and maintained by the system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Useful for keeping parts of the graphics together.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Also for passing values around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Typically expressed as arithmetic or code relationships among variables.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Variables are often the properties of objects (left, color)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Types: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"Dataflow" constraints;  Choices: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Single-Output vs. Multi-output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Types: One-way, Multi-way, Simultaneous equations, Incremental, Special purpose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Cycles: supported or not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Others: AI systems, scheduling systems,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Historical Note: “Active Values”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Old Lisp systems had active values</a:t>
            </a:r>
          </a:p>
          <a:p>
            <a:pPr lvl="1" eaLnBrk="1" hangingPunct="1"/>
            <a:r>
              <a:rPr lang="en-US" dirty="0" smtClean="0"/>
              <a:t>Attach procedures to be called when changed</a:t>
            </a:r>
          </a:p>
          <a:p>
            <a:pPr eaLnBrk="1" hangingPunct="1"/>
            <a:r>
              <a:rPr lang="en-US" dirty="0" smtClean="0"/>
              <a:t>Similar to today’s “Listeners”</a:t>
            </a:r>
          </a:p>
          <a:p>
            <a:pPr eaLnBrk="1" hangingPunct="1"/>
            <a:r>
              <a:rPr lang="en-US" dirty="0" smtClean="0"/>
              <a:t>Like the </a:t>
            </a:r>
            <a:r>
              <a:rPr lang="en-US" dirty="0" smtClean="0"/>
              <a:t>“inverse” </a:t>
            </a:r>
            <a:r>
              <a:rPr lang="en-US" dirty="0" smtClean="0"/>
              <a:t>of constraints</a:t>
            </a:r>
          </a:p>
          <a:p>
            <a:pPr lvl="1" eaLnBrk="1" hangingPunct="1"/>
            <a:r>
              <a:rPr lang="en-US" dirty="0" smtClean="0"/>
              <a:t>Procedures are attached to values which change instead of values where </a:t>
            </a:r>
            <a:r>
              <a:rPr lang="en-US" dirty="0" smtClean="0"/>
              <a:t>needed</a:t>
            </a:r>
          </a:p>
          <a:p>
            <a:pPr lvl="1" eaLnBrk="1" hangingPunct="1"/>
            <a:r>
              <a:rPr lang="en-US" dirty="0" smtClean="0"/>
              <a:t>Push vs. Pull</a:t>
            </a:r>
            <a:endParaRPr lang="en-US" dirty="0" smtClean="0"/>
          </a:p>
          <a:p>
            <a:pPr eaLnBrk="1" hangingPunct="1"/>
            <a:r>
              <a:rPr lang="en-US" dirty="0" smtClean="0"/>
              <a:t>Inefficient because all downstream values are re-evaluated, possibly many times</a:t>
            </a:r>
          </a:p>
          <a:p>
            <a:pPr lvl="1" eaLnBrk="1" hangingPunct="1"/>
            <a:r>
              <a:rPr lang="en-US" dirty="0" smtClean="0"/>
              <a:t>E.g., when x and y values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Historical</a:t>
            </a:r>
            <a:br>
              <a:rPr lang="en-US" dirty="0" smtClean="0"/>
            </a:br>
            <a:r>
              <a:rPr lang="en-US" dirty="0" smtClean="0"/>
              <a:t>Constraint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688"/>
            <a:ext cx="8229600" cy="4411662"/>
          </a:xfrm>
        </p:spPr>
        <p:txBody>
          <a:bodyPr/>
          <a:lstStyle/>
          <a:p>
            <a:r>
              <a:rPr lang="en-US" dirty="0" smtClean="0"/>
              <a:t>Alan </a:t>
            </a:r>
            <a:r>
              <a:rPr lang="en-US" dirty="0" err="1" smtClean="0"/>
              <a:t>Borning’s</a:t>
            </a:r>
            <a:r>
              <a:rPr lang="en-US" dirty="0" smtClean="0"/>
              <a:t> </a:t>
            </a:r>
            <a:r>
              <a:rPr lang="en-US" dirty="0" err="1" smtClean="0"/>
              <a:t>ThingLab</a:t>
            </a:r>
            <a:r>
              <a:rPr lang="en-US" dirty="0" smtClean="0"/>
              <a:t> (1979)</a:t>
            </a:r>
          </a:p>
          <a:p>
            <a:r>
              <a:rPr lang="en-US" dirty="0" smtClean="0"/>
              <a:t>Spreadsheets (~1979)</a:t>
            </a:r>
          </a:p>
          <a:p>
            <a:r>
              <a:rPr lang="en-US" dirty="0" err="1" smtClean="0"/>
              <a:t>Peridot</a:t>
            </a:r>
            <a:r>
              <a:rPr lang="en-US" dirty="0" smtClean="0"/>
              <a:t> (1987) (Myers)</a:t>
            </a:r>
          </a:p>
          <a:p>
            <a:r>
              <a:rPr lang="en-US" dirty="0" smtClean="0"/>
              <a:t>Garnet &amp; Amulet (1989, 1994) (Myers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Graphics </a:t>
            </a:r>
            <a:r>
              <a:rPr lang="en-US" i="1" dirty="0" smtClean="0"/>
              <a:t>and</a:t>
            </a:r>
            <a:r>
              <a:rPr lang="en-US" dirty="0" smtClean="0"/>
              <a:t> “data bindings”</a:t>
            </a:r>
          </a:p>
          <a:p>
            <a:r>
              <a:rPr lang="en-US" dirty="0" err="1"/>
              <a:t>DeltaBlue</a:t>
            </a:r>
            <a:r>
              <a:rPr lang="en-US" dirty="0"/>
              <a:t> (1990) (Freemen-Benson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SkyBlue</a:t>
            </a:r>
            <a:r>
              <a:rPr lang="en-US" dirty="0" smtClean="0"/>
              <a:t> (1994</a:t>
            </a:r>
            <a:r>
              <a:rPr lang="en-US" dirty="0"/>
              <a:t>) (Michael </a:t>
            </a:r>
            <a:r>
              <a:rPr lang="en-US" dirty="0" err="1" smtClean="0"/>
              <a:t>Sannella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subarctic (Hudson) (1991)</a:t>
            </a:r>
          </a:p>
          <a:p>
            <a:r>
              <a:rPr lang="en-US" dirty="0" err="1" smtClean="0"/>
              <a:t>Gleicher’s</a:t>
            </a:r>
            <a:r>
              <a:rPr lang="en-US" dirty="0" smtClean="0"/>
              <a:t> (1993)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6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077200" cy="1020762"/>
          </a:xfrm>
        </p:spPr>
        <p:txBody>
          <a:bodyPr/>
          <a:lstStyle/>
          <a:p>
            <a:r>
              <a:rPr lang="en-US" dirty="0" smtClean="0"/>
              <a:t>Some Constraint Systems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Apple constraints for “</a:t>
            </a:r>
            <a:r>
              <a:rPr lang="en-US" dirty="0"/>
              <a:t>Auto </a:t>
            </a:r>
            <a:r>
              <a:rPr lang="en-US" dirty="0" smtClean="0"/>
              <a:t>Layout”</a:t>
            </a:r>
            <a:endParaRPr lang="en-US" dirty="0" smtClean="0"/>
          </a:p>
          <a:p>
            <a:r>
              <a:rPr lang="en-US" dirty="0" smtClean="0"/>
              <a:t>Toolkit and windows “layout managers”/”geometry managers” (lecture 9)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data bindings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Adobe Flex, AngularJS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/>
              <a:t>Google’s AngularJS</a:t>
            </a:r>
          </a:p>
          <a:p>
            <a:r>
              <a:rPr lang="en-US" dirty="0" smtClean="0"/>
              <a:t>Most </a:t>
            </a:r>
            <a:r>
              <a:rPr lang="en-US" dirty="0" err="1" smtClean="0"/>
              <a:t>AutoDesk</a:t>
            </a:r>
            <a:r>
              <a:rPr lang="en-US" dirty="0" smtClean="0"/>
              <a:t> (CAD) products, e.g., Fusion 360 for 2D &amp; geometric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Ember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http://emberjs.com/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MVC, “</a:t>
            </a:r>
            <a:r>
              <a:rPr lang="en-US" dirty="0" smtClean="0">
                <a:ea typeface="+mn-ea"/>
                <a:cs typeface="+mn-cs"/>
                <a:hlinkClick r:id="rId3"/>
              </a:rPr>
              <a:t>Computed Properties</a:t>
            </a:r>
            <a:r>
              <a:rPr lang="en-US" dirty="0" smtClean="0">
                <a:ea typeface="+mn-ea"/>
                <a:cs typeface="+mn-cs"/>
              </a:rPr>
              <a:t>”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KnockoutJS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http://knockoutjs.com/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dirty="0" smtClean="0"/>
              <a:t>Research: Stephen </a:t>
            </a:r>
            <a:r>
              <a:rPr lang="en-US" dirty="0" err="1" smtClean="0"/>
              <a:t>Oney’s</a:t>
            </a:r>
            <a:r>
              <a:rPr lang="en-US" dirty="0" smtClean="0"/>
              <a:t> </a:t>
            </a:r>
            <a:r>
              <a:rPr lang="en-US" dirty="0" err="1" smtClean="0"/>
              <a:t>ConstraintJS</a:t>
            </a:r>
            <a:r>
              <a:rPr lang="en-US" dirty="0" smtClean="0"/>
              <a:t> </a:t>
            </a:r>
            <a:r>
              <a:rPr lang="en-US" dirty="0">
                <a:hlinkClick r:id="rId5"/>
              </a:rPr>
              <a:t>http://cjs.from.so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  <a:r>
              <a:rPr lang="en-US" dirty="0" smtClean="0"/>
              <a:t>(2012)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Way Constraints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Simplest form of constraints 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</a:rPr>
              <a:t>D = F(I1, I2, ... In)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Often called </a:t>
            </a:r>
            <a:r>
              <a:rPr lang="en-US" i="1" dirty="0" smtClean="0"/>
              <a:t>formulas</a:t>
            </a:r>
            <a:r>
              <a:rPr lang="en-US" dirty="0" smtClean="0"/>
              <a:t> since like spreadsheets </a:t>
            </a:r>
          </a:p>
          <a:p>
            <a:pPr eaLnBrk="1" hangingPunct="1"/>
            <a:r>
              <a:rPr lang="en-US" dirty="0" smtClean="0"/>
              <a:t>Can be other dependencies on 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Arial Unicode MS" pitchFamily="34" charset="-128"/>
              </a:rPr>
              <a:t>	</a:t>
            </a:r>
            <a:r>
              <a:rPr lang="en-US" dirty="0" err="1" smtClean="0">
                <a:latin typeface="Arial Unicode MS" pitchFamily="34" charset="-128"/>
              </a:rPr>
              <a:t>CurrentSliderVal</a:t>
            </a:r>
            <a:r>
              <a:rPr lang="en-US" dirty="0" smtClean="0">
                <a:latin typeface="Arial Unicode MS" pitchFamily="34" charset="-128"/>
              </a:rPr>
              <a:t> = </a:t>
            </a:r>
            <a:r>
              <a:rPr lang="en-US" dirty="0" err="1" smtClean="0">
                <a:latin typeface="Arial Unicode MS" pitchFamily="34" charset="-128"/>
              </a:rPr>
              <a:t>mouseX</a:t>
            </a:r>
            <a:r>
              <a:rPr lang="en-US" dirty="0" smtClean="0">
                <a:latin typeface="Arial Unicode MS" pitchFamily="34" charset="-128"/>
              </a:rPr>
              <a:t> - </a:t>
            </a:r>
            <a:r>
              <a:rPr lang="en-US" dirty="0" err="1" smtClean="0">
                <a:latin typeface="Arial Unicode MS" pitchFamily="34" charset="-128"/>
              </a:rPr>
              <a:t>scrollbar.left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err="1" smtClean="0">
                <a:latin typeface="Arial Unicode MS" pitchFamily="34" charset="-128"/>
              </a:rPr>
              <a:t>scrollbar.left</a:t>
            </a:r>
            <a:r>
              <a:rPr lang="en-US" dirty="0" smtClean="0">
                <a:latin typeface="Arial Unicode MS" pitchFamily="34" charset="-128"/>
              </a:rPr>
              <a:t> = </a:t>
            </a:r>
            <a:r>
              <a:rPr lang="en-US" dirty="0" err="1" smtClean="0">
                <a:latin typeface="Arial Unicode MS" pitchFamily="34" charset="-128"/>
              </a:rPr>
              <a:t>window.left</a:t>
            </a:r>
            <a:r>
              <a:rPr lang="en-US" dirty="0" smtClean="0">
                <a:latin typeface="Arial Unicode MS" pitchFamily="34" charset="-128"/>
              </a:rPr>
              <a:t> + </a:t>
            </a:r>
            <a:r>
              <a:rPr lang="en-US" dirty="0" smtClean="0">
                <a:latin typeface="Arial Unicode MS" pitchFamily="34" charset="-128"/>
              </a:rPr>
              <a:t>200</a:t>
            </a:r>
            <a:br>
              <a:rPr lang="en-US" dirty="0" smtClean="0">
                <a:latin typeface="Arial Unicode MS" pitchFamily="34" charset="-128"/>
              </a:rPr>
            </a:br>
            <a:r>
              <a:rPr lang="en-US" dirty="0" err="1" smtClean="0">
                <a:latin typeface="Arial Unicode MS" pitchFamily="34" charset="-128"/>
              </a:rPr>
              <a:t>scrollbar.visible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</a:rPr>
              <a:t>= </a:t>
            </a:r>
            <a:r>
              <a:rPr lang="en-US" dirty="0" err="1" smtClean="0">
                <a:latin typeface="Arial Unicode MS" pitchFamily="34" charset="-128"/>
              </a:rPr>
              <a:t>window.has_focus</a:t>
            </a:r>
            <a:endParaRPr lang="en-US" dirty="0" smtClean="0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0" y="5486400"/>
            <a:ext cx="3871913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dirty="0" smtClean="0"/>
              <a:t>One Way Constraints, cont.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Not just for numbers: </a:t>
            </a:r>
            <a:r>
              <a:rPr lang="en-US" dirty="0" err="1" smtClean="0">
                <a:latin typeface="Arial Unicode MS" pitchFamily="34" charset="-128"/>
              </a:rPr>
              <a:t>mycolor</a:t>
            </a:r>
            <a:r>
              <a:rPr lang="en-US" dirty="0" smtClean="0">
                <a:latin typeface="Arial Unicode MS" pitchFamily="34" charset="-128"/>
              </a:rPr>
              <a:t> = </a:t>
            </a:r>
            <a:r>
              <a:rPr lang="en-US" dirty="0" err="1" smtClean="0">
                <a:latin typeface="Arial Unicode MS" pitchFamily="34" charset="-128"/>
              </a:rPr>
              <a:t>x.color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Implementations: </a:t>
            </a:r>
          </a:p>
          <a:p>
            <a:pPr marL="912813" lvl="1" indent="-45561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chemeClr val="hlink"/>
                </a:solidFill>
              </a:rPr>
              <a:t>1. </a:t>
            </a:r>
            <a:r>
              <a:rPr lang="en-US" dirty="0" smtClean="0"/>
              <a:t>Just re-evaluate all required equations every time a value is requested </a:t>
            </a:r>
          </a:p>
          <a:p>
            <a:pPr marL="1303338" lvl="2" indent="-276225" eaLnBrk="1" hangingPunct="1">
              <a:lnSpc>
                <a:spcPct val="90000"/>
              </a:lnSpc>
            </a:pPr>
            <a:r>
              <a:rPr lang="en-US" dirty="0" smtClean="0"/>
              <a:t>least storage, least overhead </a:t>
            </a:r>
          </a:p>
          <a:p>
            <a:pPr marL="1303338" lvl="2" indent="-276225" eaLnBrk="1" hangingPunct="1">
              <a:lnSpc>
                <a:spcPct val="90000"/>
              </a:lnSpc>
            </a:pPr>
            <a:r>
              <a:rPr lang="en-US" dirty="0" smtClean="0"/>
              <a:t>Equations may be re-evaluated many times when not changed. (</a:t>
            </a:r>
            <a:r>
              <a:rPr lang="en-US" dirty="0" err="1" smtClean="0"/>
              <a:t>e.g</a:t>
            </a:r>
            <a:r>
              <a:rPr lang="en-US" dirty="0" smtClean="0"/>
              <a:t>,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err="1" smtClean="0">
                <a:latin typeface="Arial Unicode MS" pitchFamily="34" charset="-128"/>
              </a:rPr>
              <a:t>scrollbar.left</a:t>
            </a:r>
            <a:r>
              <a:rPr lang="en-US" dirty="0" smtClean="0">
                <a:latin typeface="Arial Unicode MS" pitchFamily="34" charset="-128"/>
              </a:rPr>
              <a:t> </a:t>
            </a:r>
            <a:r>
              <a:rPr lang="en-US" dirty="0" smtClean="0"/>
              <a:t>when mouse moves) </a:t>
            </a:r>
          </a:p>
          <a:p>
            <a:pPr marL="1303338" lvl="2" indent="-276225" eaLnBrk="1" hangingPunct="1">
              <a:lnSpc>
                <a:spcPct val="90000"/>
              </a:lnSpc>
            </a:pPr>
            <a:r>
              <a:rPr lang="en-US" dirty="0" smtClean="0"/>
              <a:t>cycles:</a:t>
            </a:r>
            <a:br>
              <a:rPr lang="en-US" dirty="0" smtClean="0"/>
            </a:br>
            <a:r>
              <a:rPr lang="en-US" dirty="0" err="1" smtClean="0">
                <a:latin typeface="Arial Unicode MS" pitchFamily="34" charset="-128"/>
              </a:rPr>
              <a:t>file_position</a:t>
            </a:r>
            <a:r>
              <a:rPr lang="en-US" dirty="0" smtClean="0">
                <a:latin typeface="Arial Unicode MS" pitchFamily="34" charset="-128"/>
              </a:rPr>
              <a:t> = F1(</a:t>
            </a:r>
            <a:r>
              <a:rPr lang="en-US" dirty="0" err="1" smtClean="0">
                <a:latin typeface="Arial Unicode MS" pitchFamily="34" charset="-128"/>
              </a:rPr>
              <a:t>scrollbar.Val</a:t>
            </a:r>
            <a:r>
              <a:rPr lang="en-US" dirty="0" smtClean="0">
                <a:latin typeface="Arial Unicode MS" pitchFamily="34" charset="-128"/>
              </a:rPr>
              <a:t>)</a:t>
            </a:r>
            <a:br>
              <a:rPr lang="en-US" dirty="0" smtClean="0">
                <a:latin typeface="Arial Unicode MS" pitchFamily="34" charset="-128"/>
              </a:rPr>
            </a:br>
            <a:r>
              <a:rPr lang="en-US" dirty="0" err="1" smtClean="0">
                <a:latin typeface="Arial Unicode MS" pitchFamily="34" charset="-128"/>
              </a:rPr>
              <a:t>scrollbar.Val</a:t>
            </a:r>
            <a:r>
              <a:rPr lang="en-US" dirty="0" smtClean="0">
                <a:latin typeface="Arial Unicode MS" pitchFamily="34" charset="-128"/>
              </a:rPr>
              <a:t> = F2(</a:t>
            </a:r>
            <a:r>
              <a:rPr lang="en-US" dirty="0" err="1" smtClean="0">
                <a:latin typeface="Arial Unicode MS" pitchFamily="34" charset="-128"/>
              </a:rPr>
              <a:t>file_position</a:t>
            </a:r>
            <a:r>
              <a:rPr lang="en-US" dirty="0" smtClean="0">
                <a:latin typeface="Arial Unicode MS" pitchFamily="34" charset="-128"/>
              </a:rPr>
              <a:t>)</a:t>
            </a:r>
            <a:r>
              <a:rPr lang="en-US" dirty="0" smtClean="0"/>
              <a:t> </a:t>
            </a:r>
          </a:p>
          <a:p>
            <a:pPr marL="1303338" lvl="2" indent="-276225" eaLnBrk="1" hangingPunct="1">
              <a:lnSpc>
                <a:spcPct val="90000"/>
              </a:lnSpc>
            </a:pPr>
            <a:r>
              <a:rPr lang="en-US" dirty="0"/>
              <a:t>Objects may jitter – change X and then change Y</a:t>
            </a:r>
          </a:p>
          <a:p>
            <a:pPr marL="1303338" lvl="2" indent="-276225" eaLnBrk="1" hangingPunct="1">
              <a:lnSpc>
                <a:spcPct val="90000"/>
              </a:lnSpc>
            </a:pPr>
            <a:r>
              <a:rPr lang="en-US" dirty="0" smtClean="0"/>
              <a:t>Cannot detect when values change (to optimize redraw</a:t>
            </a:r>
            <a:r>
              <a:rPr lang="en-US" dirty="0" smtClean="0"/>
              <a:t>)</a:t>
            </a:r>
          </a:p>
          <a:p>
            <a:pPr marL="382588" indent="0" eaLnBrk="1" hangingPunct="1">
              <a:lnSpc>
                <a:spcPct val="90000"/>
              </a:lnSpc>
              <a:buNone/>
            </a:pPr>
            <a:r>
              <a:rPr lang="en-US" sz="2600" dirty="0" smtClean="0">
                <a:solidFill>
                  <a:schemeClr val="hlink"/>
                </a:solidFill>
              </a:rPr>
              <a:t>2.</a:t>
            </a:r>
            <a:r>
              <a:rPr lang="en-US" dirty="0" smtClean="0"/>
              <a:t> Scott Hudson will review more efficient algorithms next lecture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ACF48981-71D1-4EEB-AF38-140300FEE0A8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2895600" cy="304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22936</TotalTime>
  <Words>1592</Words>
  <Application>Microsoft Office PowerPoint</Application>
  <PresentationFormat>On-screen Show (4:3)</PresentationFormat>
  <Paragraphs>337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Unicode MS</vt:lpstr>
      <vt:lpstr>Calibri</vt:lpstr>
      <vt:lpstr>Courier New</vt:lpstr>
      <vt:lpstr>Tahoma</vt:lpstr>
      <vt:lpstr>Wingdings</vt:lpstr>
      <vt:lpstr>lecture template_polo</vt:lpstr>
      <vt:lpstr>Lecture 6: Introduction to Constraints</vt:lpstr>
      <vt:lpstr>Homework 1 – sorted by time</vt:lpstr>
      <vt:lpstr>Homework 1 – sorted by LOC</vt:lpstr>
      <vt:lpstr>Constraints</vt:lpstr>
      <vt:lpstr>Historical Note: “Active Values”</vt:lpstr>
      <vt:lpstr>Important Historical Constraint Systems</vt:lpstr>
      <vt:lpstr>Some Constraint Systems Today</vt:lpstr>
      <vt:lpstr>One Way Constraints</vt:lpstr>
      <vt:lpstr>One Way Constraints, cont.</vt:lpstr>
      <vt:lpstr>Garnet / Amulet Constraint Solving</vt:lpstr>
      <vt:lpstr>Garnet / Amulet Default Algorithm</vt:lpstr>
      <vt:lpstr>Key addition to Hudson’s algorithm</vt:lpstr>
      <vt:lpstr>Examples of Expressing Constraints</vt:lpstr>
      <vt:lpstr>Other One-Way Variations</vt:lpstr>
      <vt:lpstr>Two-Way (Multi-way) Constraints </vt:lpstr>
      <vt:lpstr>Two-Way implementations</vt:lpstr>
      <vt:lpstr>Simultaneous Equations </vt:lpstr>
      <vt:lpstr>Incremental</vt:lpstr>
      <vt:lpstr>Animation Constraints in Amulet 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Human-Computer Interaction in eCommerce</dc:title>
  <dc:creator>Brad Myers</dc:creator>
  <cp:lastModifiedBy>Brad Myers</cp:lastModifiedBy>
  <cp:revision>153</cp:revision>
  <cp:lastPrinted>1601-01-01T00:00:00Z</cp:lastPrinted>
  <dcterms:created xsi:type="dcterms:W3CDTF">2001-06-15T20:03:27Z</dcterms:created>
  <dcterms:modified xsi:type="dcterms:W3CDTF">2020-02-04T03:30:53Z</dcterms:modified>
</cp:coreProperties>
</file>