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25"/>
  </p:notesMasterIdLst>
  <p:sldIdLst>
    <p:sldId id="282" r:id="rId2"/>
    <p:sldId id="257" r:id="rId3"/>
    <p:sldId id="258" r:id="rId4"/>
    <p:sldId id="376" r:id="rId5"/>
    <p:sldId id="320" r:id="rId6"/>
    <p:sldId id="377" r:id="rId7"/>
    <p:sldId id="327" r:id="rId8"/>
    <p:sldId id="378" r:id="rId9"/>
    <p:sldId id="330" r:id="rId10"/>
    <p:sldId id="283" r:id="rId11"/>
    <p:sldId id="380" r:id="rId12"/>
    <p:sldId id="382" r:id="rId13"/>
    <p:sldId id="379" r:id="rId14"/>
    <p:sldId id="256" r:id="rId15"/>
    <p:sldId id="336" r:id="rId16"/>
    <p:sldId id="356" r:id="rId17"/>
    <p:sldId id="381" r:id="rId18"/>
    <p:sldId id="383" r:id="rId19"/>
    <p:sldId id="384" r:id="rId20"/>
    <p:sldId id="385" r:id="rId21"/>
    <p:sldId id="386" r:id="rId22"/>
    <p:sldId id="387" r:id="rId23"/>
    <p:sldId id="388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00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6" autoAdjust="0"/>
    <p:restoredTop sz="86416" autoAdjust="0"/>
  </p:normalViewPr>
  <p:slideViewPr>
    <p:cSldViewPr snapToGrid="0">
      <p:cViewPr varScale="1">
        <p:scale>
          <a:sx n="70" d="100"/>
          <a:sy n="70" d="100"/>
        </p:scale>
        <p:origin x="81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9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7" Type="http://schemas.openxmlformats.org/officeDocument/2006/relationships/slide" Target="slides/slide14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10.xml"/><Relationship Id="rId5" Type="http://schemas.openxmlformats.org/officeDocument/2006/relationships/slide" Target="slides/slide7.xml"/><Relationship Id="rId4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307D520D-48F3-46FA-8AB2-D63839DB6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2323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0C2139-C5B0-4ECC-8FA1-30116DFB129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9212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63205F-0847-4EC9-B985-DF14EBEFDDBE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505056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BBF709-102A-4719-AB62-4C0E5872321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3417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F88FF0-7CBE-4DF2-A4AF-7E3EA8430B44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59505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6A49EC-A478-4D7A-B76E-595B92CC6E3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844011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644684-CB0F-47D7-971C-1D44DFDB370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57193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15D9E7-3102-4940-BF3F-F9F9A20440E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48840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7785FB-4E98-4EC9-9232-D473B5F493B2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393330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7D520D-48F3-46FA-8AB2-D63839DB6AB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4310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E7E900-E108-4A0D-8129-AC0C4A31D6C3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49087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 rot="5400000">
            <a:off x="-2967037" y="2967037"/>
            <a:ext cx="6858000" cy="923925"/>
            <a:chOff x="0" y="0"/>
            <a:chExt cx="5760" cy="128"/>
          </a:xfrm>
        </p:grpSpPr>
        <p:sp>
          <p:nvSpPr>
            <p:cNvPr id="5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9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10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11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9" name="Picture 12" descr="red_hcii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3513" y="4021138"/>
            <a:ext cx="1143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1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7438" y="1443038"/>
            <a:ext cx="7767637" cy="21336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70163" y="4425950"/>
            <a:ext cx="6264275" cy="161607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B77B1-CE06-4CD1-893A-1C072024AD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E220E-1FCC-49C6-B257-D5107EBF84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313D9-74FF-416F-A40B-E59A16EA05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32550"/>
            <a:ext cx="21336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32550"/>
            <a:ext cx="28956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32550"/>
            <a:ext cx="21336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B315BA-FF6E-4F83-822C-B6704CDD76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35968"/>
            <a:ext cx="2133600" cy="26963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35968"/>
            <a:ext cx="2895600" cy="26963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35968"/>
            <a:ext cx="2133600" cy="269631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A91B7-A729-4FFA-B190-1C9571A8B2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32550"/>
            <a:ext cx="21336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32550"/>
            <a:ext cx="28956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32550"/>
            <a:ext cx="2133600" cy="2730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9C468-BDEB-4F01-A96B-B287F5A27C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00800"/>
            <a:ext cx="21336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00800"/>
            <a:ext cx="28956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© 2020 - Brad Myers</a:t>
            </a:r>
            <a:endParaRPr lang="en-US" altLang="en-US" dirty="0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00800"/>
            <a:ext cx="21336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8B6F1-B5F8-417B-BD46-7933434590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71138"/>
            <a:ext cx="2133600" cy="2344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71138"/>
            <a:ext cx="2895600" cy="2344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71138"/>
            <a:ext cx="2133600" cy="2344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D51DB-4E15-430C-8042-4DCA33BBD6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266FD-D079-4A62-A952-B281EB6BCE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36AFB-8DB4-4BFF-9212-C64548DF2E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B506D-6CF8-4DAF-8343-371E5B8CA2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d_hcii_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18288" y="134938"/>
            <a:ext cx="2386012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075" name="Group 3"/>
          <p:cNvGrpSpPr>
            <a:grpSpLocks/>
          </p:cNvGrpSpPr>
          <p:nvPr/>
        </p:nvGrpSpPr>
        <p:grpSpPr bwMode="auto">
          <a:xfrm>
            <a:off x="0" y="0"/>
            <a:ext cx="9144000" cy="93663"/>
            <a:chOff x="0" y="0"/>
            <a:chExt cx="5760" cy="128"/>
          </a:xfrm>
        </p:grpSpPr>
        <p:sp>
          <p:nvSpPr>
            <p:cNvPr id="260100" name="Rectangle 4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12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0101" name="Rectangle 5"/>
            <p:cNvSpPr>
              <a:spLocks noChangeArrowheads="1"/>
            </p:cNvSpPr>
            <p:nvPr userDrawn="1"/>
          </p:nvSpPr>
          <p:spPr bwMode="auto">
            <a:xfrm>
              <a:off x="2880" y="0"/>
              <a:ext cx="2880" cy="1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0102" name="Rectangle 6"/>
            <p:cNvSpPr>
              <a:spLocks noChangeArrowheads="1"/>
            </p:cNvSpPr>
            <p:nvPr userDrawn="1"/>
          </p:nvSpPr>
          <p:spPr bwMode="auto">
            <a:xfrm>
              <a:off x="4320" y="0"/>
              <a:ext cx="1440" cy="1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0103" name="Rectangle 7"/>
            <p:cNvSpPr>
              <a:spLocks noChangeArrowheads="1"/>
            </p:cNvSpPr>
            <p:nvPr userDrawn="1"/>
          </p:nvSpPr>
          <p:spPr bwMode="auto">
            <a:xfrm>
              <a:off x="5269" y="0"/>
              <a:ext cx="491" cy="1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7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60106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60107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260108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C798F90B-E41F-482D-9849-38A262FB92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mu.edu/~bam/uicourse/830spring20/homework1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.cmu.edu/~NatProg/papers/Stylos2007APIDesignDecisions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mu.edu/~bam/uicourse/830spring2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s.cmu.edu/~bam/uicourse/830spring20/schedule.html" TargetMode="External"/><Relationship Id="rId4" Type="http://schemas.openxmlformats.org/officeDocument/2006/relationships/hyperlink" Target="http://www.uicourse.org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electronjs.org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bam@cs.cmu.ed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www.cs.cmu.edu/~ba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cmu.edu/~bam/uicourse/830spring20/schedule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s.cmu.edu/~bam/uicourse/830spring20/homeworks.html#policies" TargetMode="External"/><Relationship Id="rId4" Type="http://schemas.openxmlformats.org/officeDocument/2006/relationships/hyperlink" Target="http://www.cs.cmu.edu/~bam/uicourse/830spring20/homeworks.ht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mu.edu/~bam/uicourse/830spring20/finalproject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qeBkQaoIBmwK9Z7LmWP4L_4GKgddzNn7YmvSQuPukGo/edit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9038" y="1443038"/>
            <a:ext cx="7666037" cy="2133600"/>
          </a:xfrm>
        </p:spPr>
        <p:txBody>
          <a:bodyPr/>
          <a:lstStyle/>
          <a:p>
            <a:pPr eaLnBrk="1" hangingPunct="1"/>
            <a:r>
              <a:rPr lang="en-US" dirty="0" smtClean="0"/>
              <a:t>05-830</a:t>
            </a:r>
            <a:br>
              <a:rPr lang="en-US" dirty="0" smtClean="0"/>
            </a:br>
            <a:r>
              <a:rPr lang="en-US" dirty="0" smtClean="0"/>
              <a:t>Advanced User Interface Software 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Brad Myers</a:t>
            </a:r>
          </a:p>
          <a:p>
            <a:pPr eaLnBrk="1" hangingPunct="1"/>
            <a:r>
              <a:rPr lang="en-US" sz="2000" dirty="0" smtClean="0"/>
              <a:t>Human Computer Interaction Institute</a:t>
            </a:r>
          </a:p>
          <a:p>
            <a:pPr eaLnBrk="1" hangingPunct="1"/>
            <a:endParaRPr lang="en-US" sz="2000" dirty="0" smtClean="0"/>
          </a:p>
          <a:p>
            <a:pPr eaLnBrk="1" hangingPunct="1"/>
            <a:r>
              <a:rPr lang="en-US" sz="2000" i="1" dirty="0" smtClean="0"/>
              <a:t>Spring, 2020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3B77B1-CE06-4CD1-893A-1C072024AD65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65117"/>
          </a:xfrm>
        </p:spPr>
        <p:txBody>
          <a:bodyPr/>
          <a:lstStyle/>
          <a:p>
            <a:pPr eaLnBrk="1" hangingPunct="1"/>
            <a:r>
              <a:rPr lang="en-US" dirty="0" smtClean="0"/>
              <a:t>What Will This Class Cover?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17638"/>
            <a:ext cx="8610600" cy="5211762"/>
          </a:xfrm>
        </p:spPr>
        <p:txBody>
          <a:bodyPr/>
          <a:lstStyle/>
          <a:p>
            <a:pPr eaLnBrk="1" hangingPunct="1"/>
            <a:r>
              <a:rPr lang="en-US" dirty="0" smtClean="0"/>
              <a:t>Principles, models and architectures for tools</a:t>
            </a:r>
          </a:p>
          <a:p>
            <a:pPr eaLnBrk="1" hangingPunct="1"/>
            <a:r>
              <a:rPr lang="en-US" dirty="0" smtClean="0"/>
              <a:t>Current tools and their design</a:t>
            </a:r>
          </a:p>
          <a:p>
            <a:pPr eaLnBrk="1" hangingPunct="1"/>
            <a:r>
              <a:rPr lang="en-US" dirty="0" smtClean="0"/>
              <a:t>History of User Interface Software Tools</a:t>
            </a:r>
          </a:p>
          <a:p>
            <a:pPr lvl="1" eaLnBrk="1" hangingPunct="1"/>
            <a:r>
              <a:rPr lang="en-US" dirty="0" smtClean="0"/>
              <a:t>What has been tried</a:t>
            </a:r>
          </a:p>
          <a:p>
            <a:pPr lvl="1" eaLnBrk="1" hangingPunct="1"/>
            <a:r>
              <a:rPr lang="en-US" dirty="0" smtClean="0"/>
              <a:t>What worked and didn’t</a:t>
            </a:r>
          </a:p>
          <a:p>
            <a:pPr lvl="1" eaLnBrk="1" hangingPunct="1"/>
            <a:r>
              <a:rPr lang="en-US" dirty="0" smtClean="0"/>
              <a:t>Where the currently-popular techniques came from</a:t>
            </a:r>
          </a:p>
          <a:p>
            <a:pPr eaLnBrk="1" hangingPunct="1"/>
            <a:r>
              <a:rPr lang="en-US" dirty="0" smtClean="0"/>
              <a:t>Future of UI Software Tools</a:t>
            </a:r>
          </a:p>
          <a:p>
            <a:pPr lvl="1" eaLnBrk="1" hangingPunct="1"/>
            <a:r>
              <a:rPr lang="en-US" dirty="0" smtClean="0"/>
              <a:t>Current research</a:t>
            </a:r>
          </a:p>
          <a:p>
            <a:pPr eaLnBrk="1" hangingPunct="1"/>
            <a:r>
              <a:rPr lang="en-US" dirty="0" smtClean="0"/>
              <a:t>How to evaluate tools</a:t>
            </a:r>
          </a:p>
          <a:p>
            <a:pPr lvl="1" eaLnBrk="1" hangingPunct="1"/>
            <a:r>
              <a:rPr lang="en-US" dirty="0" smtClean="0"/>
              <a:t>Good or bad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819458"/>
          </a:xfrm>
        </p:spPr>
        <p:txBody>
          <a:bodyPr/>
          <a:lstStyle/>
          <a:p>
            <a:r>
              <a:rPr lang="en-US" dirty="0" smtClean="0"/>
              <a:t>Why is This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5469"/>
            <a:ext cx="8454788" cy="544545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Virtually all UIs are created using such Tools</a:t>
            </a:r>
          </a:p>
          <a:p>
            <a:r>
              <a:rPr lang="en-US" dirty="0" smtClean="0"/>
              <a:t>Previous </a:t>
            </a:r>
            <a:r>
              <a:rPr lang="en-US" dirty="0" smtClean="0">
                <a:solidFill>
                  <a:srgbClr val="C00000"/>
                </a:solidFill>
              </a:rPr>
              <a:t>research</a:t>
            </a:r>
            <a:r>
              <a:rPr lang="en-US" dirty="0" smtClean="0"/>
              <a:t> has </a:t>
            </a:r>
            <a:r>
              <a:rPr lang="en-US" dirty="0" smtClean="0">
                <a:solidFill>
                  <a:srgbClr val="C00000"/>
                </a:solidFill>
              </a:rPr>
              <a:t>influenced</a:t>
            </a:r>
            <a:r>
              <a:rPr lang="en-US" dirty="0" smtClean="0"/>
              <a:t> today’s tools</a:t>
            </a:r>
          </a:p>
          <a:p>
            <a:pPr lvl="1"/>
            <a:r>
              <a:rPr lang="en-US" dirty="0" smtClean="0"/>
              <a:t>Enormous impact!</a:t>
            </a:r>
          </a:p>
          <a:p>
            <a:r>
              <a:rPr lang="en-US" dirty="0" smtClean="0"/>
              <a:t>New tools are created all the time</a:t>
            </a:r>
          </a:p>
          <a:p>
            <a:pPr lvl="1"/>
            <a:r>
              <a:rPr lang="en-US" dirty="0" smtClean="0"/>
              <a:t>E.g., Flutter for Dart language and mobile</a:t>
            </a:r>
          </a:p>
          <a:p>
            <a:pPr lvl="1"/>
            <a:r>
              <a:rPr lang="en-US" dirty="0" smtClean="0"/>
              <a:t>Some are easier to use than others!</a:t>
            </a:r>
          </a:p>
          <a:p>
            <a:r>
              <a:rPr lang="en-US" dirty="0" smtClean="0"/>
              <a:t>Principles and architectures for good designs</a:t>
            </a:r>
          </a:p>
          <a:p>
            <a:pPr lvl="1"/>
            <a:r>
              <a:rPr lang="en-US" dirty="0" smtClean="0"/>
              <a:t>Avoid “reinventing the wheel”</a:t>
            </a:r>
          </a:p>
          <a:p>
            <a:pPr lvl="1"/>
            <a:r>
              <a:rPr lang="en-US" dirty="0" smtClean="0"/>
              <a:t>What are the “best practices” for these tools</a:t>
            </a:r>
          </a:p>
          <a:p>
            <a:r>
              <a:rPr lang="en-US" dirty="0" smtClean="0"/>
              <a:t>Modern UIs and Tools for web, phones, wearables, Smart TVs, etc. </a:t>
            </a:r>
            <a:r>
              <a:rPr lang="en-US" dirty="0" smtClean="0">
                <a:solidFill>
                  <a:srgbClr val="C00000"/>
                </a:solidFill>
              </a:rPr>
              <a:t>all use similar designs</a:t>
            </a:r>
          </a:p>
          <a:p>
            <a:pPr lvl="1"/>
            <a:r>
              <a:rPr lang="en-US" dirty="0" smtClean="0"/>
              <a:t>Speech and conversational interfaces are different</a:t>
            </a:r>
          </a:p>
          <a:p>
            <a:r>
              <a:rPr lang="en-US" dirty="0" smtClean="0"/>
              <a:t>Research topic in ACM UIST, CHI</a:t>
            </a:r>
          </a:p>
          <a:p>
            <a:pPr lvl="1"/>
            <a:r>
              <a:rPr lang="en-US" dirty="0" smtClean="0"/>
              <a:t>Also ICSE, SPLASH, PLATEAU, CHASE, many others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315BA-FF6E-4F83-822C-B6704CDD7611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047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Analogy with OS or Compilers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 CS curriculums, often teach Operating Systems, Compilers, Networking</a:t>
            </a:r>
          </a:p>
          <a:p>
            <a:pPr lvl="1"/>
            <a:r>
              <a:rPr lang="en-US" dirty="0" smtClean="0"/>
              <a:t>Even though most people will just </a:t>
            </a:r>
            <a:r>
              <a:rPr lang="en-US" i="1" dirty="0" smtClean="0"/>
              <a:t>use</a:t>
            </a:r>
            <a:r>
              <a:rPr lang="en-US" dirty="0" smtClean="0"/>
              <a:t> these</a:t>
            </a:r>
          </a:p>
          <a:p>
            <a:r>
              <a:rPr lang="en-US" dirty="0" smtClean="0"/>
              <a:t>Some people will need to know how to </a:t>
            </a:r>
            <a:r>
              <a:rPr lang="en-US" i="1" dirty="0" smtClean="0"/>
              <a:t>build</a:t>
            </a:r>
            <a:r>
              <a:rPr lang="en-US" dirty="0" smtClean="0"/>
              <a:t> them</a:t>
            </a:r>
          </a:p>
          <a:p>
            <a:pPr lvl="1"/>
            <a:r>
              <a:rPr lang="en-US" dirty="0" smtClean="0"/>
              <a:t>Behind-the-scenes</a:t>
            </a:r>
          </a:p>
          <a:p>
            <a:r>
              <a:rPr lang="en-US" dirty="0" smtClean="0"/>
              <a:t>The algorithms, architectures, design patterns, and principles are useful in other situations as well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813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860401"/>
          </a:xfrm>
        </p:spPr>
        <p:txBody>
          <a:bodyPr/>
          <a:lstStyle/>
          <a:p>
            <a:r>
              <a:rPr lang="en-US" dirty="0" smtClean="0"/>
              <a:t>Homework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370" y="982639"/>
            <a:ext cx="8229600" cy="5722961"/>
          </a:xfrm>
        </p:spPr>
        <p:txBody>
          <a:bodyPr>
            <a:normAutofit/>
          </a:bodyPr>
          <a:lstStyle/>
          <a:p>
            <a:r>
              <a:rPr lang="en-US" sz="2000" dirty="0">
                <a:hlinkClick r:id="rId3"/>
              </a:rPr>
              <a:t>http://www.cs.cmu.edu/~bam/uicourse/830spring20/homework1.html</a:t>
            </a:r>
            <a:endParaRPr lang="en-US" sz="2000" dirty="0" smtClean="0"/>
          </a:p>
          <a:p>
            <a:r>
              <a:rPr lang="en-US" dirty="0" smtClean="0"/>
              <a:t>Assigned today; due in 2 weeks = </a:t>
            </a:r>
            <a:r>
              <a:rPr lang="en-US" b="1" dirty="0"/>
              <a:t>Monday, January 27, 2020</a:t>
            </a:r>
          </a:p>
          <a:p>
            <a:r>
              <a:rPr lang="en-US" dirty="0" smtClean="0"/>
              <a:t>Implement a specified design using the tools of your choice</a:t>
            </a:r>
          </a:p>
          <a:p>
            <a:pPr lvl="1"/>
            <a:r>
              <a:rPr lang="en-US" dirty="0" smtClean="0"/>
              <a:t>But must be </a:t>
            </a:r>
            <a:r>
              <a:rPr lang="en-US" dirty="0" smtClean="0">
                <a:solidFill>
                  <a:srgbClr val="C00000"/>
                </a:solidFill>
              </a:rPr>
              <a:t>Java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C00000"/>
                </a:solidFill>
              </a:rPr>
              <a:t>JavaScript</a:t>
            </a:r>
          </a:p>
          <a:p>
            <a:r>
              <a:rPr lang="en-US" dirty="0"/>
              <a:t>Flexibility in some aspects of the </a:t>
            </a:r>
            <a:r>
              <a:rPr lang="en-US" dirty="0" smtClean="0"/>
              <a:t>design</a:t>
            </a:r>
          </a:p>
          <a:p>
            <a:r>
              <a:rPr lang="en-US" dirty="0" smtClean="0"/>
              <a:t>Early example of expected</a:t>
            </a:r>
            <a:br>
              <a:rPr lang="en-US" dirty="0" smtClean="0"/>
            </a:br>
            <a:r>
              <a:rPr lang="en-US" dirty="0" smtClean="0"/>
              <a:t>level of programming</a:t>
            </a:r>
          </a:p>
          <a:p>
            <a:pPr lvl="1"/>
            <a:r>
              <a:rPr lang="en-US" dirty="0" smtClean="0"/>
              <a:t>~ 700 LOC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pic>
        <p:nvPicPr>
          <p:cNvPr id="7" name="Picture 2" descr="Example with select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449" y="4419505"/>
            <a:ext cx="3894552" cy="2145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979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20980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sz="3200" dirty="0" smtClean="0"/>
              <a:t>Lecture 1:</a:t>
            </a:r>
            <a:br>
              <a:rPr lang="en-US" sz="3200" dirty="0" smtClean="0"/>
            </a:br>
            <a:r>
              <a:rPr lang="en-US" dirty="0" smtClean="0"/>
              <a:t>Overview </a:t>
            </a:r>
            <a:r>
              <a:rPr lang="en-US" dirty="0"/>
              <a:t>of UI Software and Tools</a:t>
            </a:r>
            <a:endParaRPr lang="en-US" dirty="0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13025" y="4572000"/>
            <a:ext cx="6149975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Brad Myers</a:t>
            </a:r>
            <a:endParaRPr lang="en-US" sz="3600" dirty="0" smtClean="0">
              <a:solidFill>
                <a:srgbClr val="6E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3B77B1-CE06-4CD1-893A-1C072024AD65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25" y="698500"/>
            <a:ext cx="4460875" cy="469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Stakeholders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8762" y="1582785"/>
            <a:ext cx="7742238" cy="4411662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600" dirty="0" smtClean="0"/>
              <a:t>Many groups of people</a:t>
            </a:r>
          </a:p>
          <a:p>
            <a:pPr eaLnBrk="1" hangingPunct="1"/>
            <a:r>
              <a:rPr lang="en-US" sz="2600" dirty="0" smtClean="0"/>
              <a:t>Need unambiguous names</a:t>
            </a:r>
          </a:p>
          <a:p>
            <a:pPr lvl="1" eaLnBrk="1" hangingPunct="1"/>
            <a:r>
              <a:rPr lang="en-US" sz="2200" dirty="0" smtClean="0"/>
              <a:t>Too many “users”</a:t>
            </a:r>
          </a:p>
          <a:p>
            <a:pPr eaLnBrk="1" hangingPunct="1"/>
            <a:r>
              <a:rPr lang="en-US" sz="2600" dirty="0" smtClean="0">
                <a:solidFill>
                  <a:srgbClr val="C00000"/>
                </a:solidFill>
              </a:rPr>
              <a:t>Tool Designers </a:t>
            </a:r>
            <a:r>
              <a:rPr lang="en-US" sz="2600" dirty="0"/>
              <a:t>(= you!)</a:t>
            </a:r>
          </a:p>
          <a:p>
            <a:pPr eaLnBrk="1" hangingPunct="1"/>
            <a:r>
              <a:rPr lang="en-US" sz="2600" dirty="0" smtClean="0">
                <a:solidFill>
                  <a:srgbClr val="C00000"/>
                </a:solidFill>
              </a:rPr>
              <a:t>Tool Users </a:t>
            </a:r>
            <a:r>
              <a:rPr lang="en-US" sz="2600" dirty="0" smtClean="0"/>
              <a:t>(are programmers)</a:t>
            </a:r>
          </a:p>
          <a:p>
            <a:pPr eaLnBrk="1" hangingPunct="1"/>
            <a:r>
              <a:rPr lang="en-US" sz="2600" dirty="0" smtClean="0"/>
              <a:t>Users of products created</a:t>
            </a:r>
            <a:br>
              <a:rPr lang="en-US" sz="2600" dirty="0" smtClean="0"/>
            </a:br>
            <a:r>
              <a:rPr lang="en-US" sz="2600" dirty="0" smtClean="0"/>
              <a:t>with the tools = </a:t>
            </a:r>
            <a:r>
              <a:rPr lang="en-US" sz="2600" dirty="0" smtClean="0">
                <a:solidFill>
                  <a:srgbClr val="C00000"/>
                </a:solidFill>
              </a:rPr>
              <a:t>consumers</a:t>
            </a:r>
            <a:br>
              <a:rPr lang="en-US" sz="2600" dirty="0" smtClean="0">
                <a:solidFill>
                  <a:srgbClr val="C00000"/>
                </a:solidFill>
              </a:rPr>
            </a:br>
            <a:r>
              <a:rPr lang="en-US" sz="2600" dirty="0"/>
              <a:t>or</a:t>
            </a:r>
            <a:r>
              <a:rPr lang="en-US" sz="2600" dirty="0" smtClean="0">
                <a:solidFill>
                  <a:srgbClr val="C00000"/>
                </a:solidFill>
              </a:rPr>
              <a:t> end-users</a:t>
            </a:r>
          </a:p>
          <a:p>
            <a:pPr eaLnBrk="1" hangingPunct="1"/>
            <a:endParaRPr lang="en-US" sz="2600" dirty="0" smtClean="0"/>
          </a:p>
          <a:p>
            <a:pPr eaLnBrk="1" hangingPunct="1">
              <a:buFont typeface="Wingdings" pitchFamily="2" charset="2"/>
              <a:buNone/>
            </a:pPr>
            <a:endParaRPr lang="en-US" sz="1400" dirty="0" smtClean="0"/>
          </a:p>
          <a:p>
            <a:pPr eaLnBrk="1" hangingPunct="1"/>
            <a:r>
              <a:rPr lang="en-US" sz="1400" dirty="0" smtClean="0"/>
              <a:t>Source: </a:t>
            </a:r>
            <a:r>
              <a:rPr lang="en-US" sz="1200" dirty="0" smtClean="0"/>
              <a:t>Jeffrey Stylos and Brad Myers, "Mapping the Space of API Design Decisions," </a:t>
            </a:r>
            <a:r>
              <a:rPr lang="en-US" sz="1200" i="1" dirty="0" smtClean="0"/>
              <a:t>2007 IEEE Symposium on Visual Languages and Human-Centric Computing, VL/HCC'07</a:t>
            </a:r>
            <a:r>
              <a:rPr lang="en-US" sz="1200" dirty="0" smtClean="0"/>
              <a:t>. Sept 23-27, 2007, Coeur d'Alene, Idaho. pp. 50-57. </a:t>
            </a:r>
            <a:r>
              <a:rPr lang="en-US" sz="1200" dirty="0" smtClean="0">
                <a:hlinkClick r:id="rId4"/>
              </a:rPr>
              <a:t>pdf</a:t>
            </a:r>
            <a:r>
              <a:rPr lang="en-US" sz="1200" dirty="0" smtClean="0"/>
              <a:t/>
            </a:r>
            <a:br>
              <a:rPr lang="en-US" sz="1200" dirty="0" smtClean="0"/>
            </a:br>
            <a:endParaRPr lang="en-US" sz="12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49959"/>
          </a:xfrm>
        </p:spPr>
        <p:txBody>
          <a:bodyPr/>
          <a:lstStyle/>
          <a:p>
            <a:r>
              <a:rPr lang="en-US" dirty="0" smtClean="0"/>
              <a:t>Who Are Developers?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064" y="959264"/>
            <a:ext cx="8839872" cy="3557919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Programming tools are not just used by highly-trained professional programmers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End-User Programmers</a:t>
            </a:r>
            <a:r>
              <a:rPr lang="en-US" sz="2000" dirty="0" smtClean="0"/>
              <a:t> = People whose primary job is </a:t>
            </a:r>
            <a:r>
              <a:rPr lang="en-US" sz="2000" i="1" dirty="0" smtClean="0"/>
              <a:t>not</a:t>
            </a:r>
            <a:r>
              <a:rPr lang="en-US" sz="2000" dirty="0" smtClean="0"/>
              <a:t> programming</a:t>
            </a:r>
          </a:p>
          <a:p>
            <a:r>
              <a:rPr lang="en-US" sz="2000" dirty="0" smtClean="0"/>
              <a:t>In 2012 in USA at work: </a:t>
            </a:r>
            <a:r>
              <a:rPr lang="en-US" sz="1600" i="1" dirty="0" smtClean="0">
                <a:cs typeface="Tahoma" pitchFamily="34" charset="0"/>
              </a:rPr>
              <a:t>— [</a:t>
            </a:r>
            <a:r>
              <a:rPr lang="en-US" sz="1600" i="1" dirty="0" smtClean="0"/>
              <a:t>Scaffidi, Shaw and Myers 2005]</a:t>
            </a:r>
          </a:p>
          <a:p>
            <a:pPr lvl="1"/>
            <a:r>
              <a:rPr lang="en-US" sz="1800" dirty="0" smtClean="0"/>
              <a:t>3 million professional programmers</a:t>
            </a:r>
          </a:p>
          <a:p>
            <a:pPr lvl="1"/>
            <a:r>
              <a:rPr lang="en-US" sz="1800" dirty="0" smtClean="0"/>
              <a:t>6 million scientists &amp; engineers</a:t>
            </a:r>
          </a:p>
          <a:p>
            <a:pPr lvl="1"/>
            <a:r>
              <a:rPr lang="en-US" sz="1800" dirty="0" smtClean="0"/>
              <a:t>13 million will describe themselves as programmers</a:t>
            </a:r>
          </a:p>
          <a:p>
            <a:pPr lvl="1"/>
            <a:r>
              <a:rPr lang="en-US" sz="1800" dirty="0" smtClean="0"/>
              <a:t>55 million will use spreadsheets or databases at work</a:t>
            </a:r>
          </a:p>
          <a:p>
            <a:pPr lvl="1"/>
            <a:r>
              <a:rPr lang="en-US" sz="1800" dirty="0" smtClean="0"/>
              <a:t>90 million computer users at work in US</a:t>
            </a:r>
          </a:p>
          <a:p>
            <a:r>
              <a:rPr lang="en-US" sz="2200" dirty="0" smtClean="0"/>
              <a:t>All these may be the tool users!</a:t>
            </a:r>
          </a:p>
          <a:p>
            <a:endParaRPr lang="en-US" sz="2400" dirty="0" smtClean="0"/>
          </a:p>
        </p:txBody>
      </p:sp>
      <p:graphicFrame>
        <p:nvGraphicFramePr>
          <p:cNvPr id="14540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2808822"/>
              </p:ext>
            </p:extLst>
          </p:nvPr>
        </p:nvGraphicFramePr>
        <p:xfrm>
          <a:off x="-204537" y="4604251"/>
          <a:ext cx="9504948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Chart" r:id="rId3" imgW="8648576" imgH="2276543" progId="MSGraph.Chart.8">
                  <p:embed followColorScheme="full"/>
                </p:oleObj>
              </mc:Choice>
              <mc:Fallback>
                <p:oleObj name="Chart" r:id="rId3" imgW="8648576" imgH="2276543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04537" y="4604251"/>
                        <a:ext cx="9504948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350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537" y="82834"/>
            <a:ext cx="7543800" cy="1295400"/>
          </a:xfrm>
        </p:spPr>
        <p:txBody>
          <a:bodyPr/>
          <a:lstStyle/>
          <a:p>
            <a:r>
              <a:rPr lang="en-US" dirty="0" smtClean="0"/>
              <a:t>UI Runtime Pipeline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0" y="1378234"/>
            <a:ext cx="1340561" cy="1340561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7" name="Rounded Rectangle 6"/>
          <p:cNvSpPr/>
          <p:nvPr/>
        </p:nvSpPr>
        <p:spPr bwMode="auto">
          <a:xfrm>
            <a:off x="2825083" y="1729341"/>
            <a:ext cx="1064525" cy="627796"/>
          </a:xfrm>
          <a:prstGeom prst="roundRect">
            <a:avLst/>
          </a:prstGeom>
          <a:noFill/>
          <a:ln w="9525" cap="flat" cmpd="sng" algn="ctr">
            <a:solidFill>
              <a:srgbClr val="92D05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n>
                  <a:solidFill>
                    <a:srgbClr val="92D050"/>
                  </a:solidFill>
                </a:ln>
                <a:solidFill>
                  <a:srgbClr val="C00000"/>
                </a:solidFill>
              </a:rPr>
              <a:t>Device</a:t>
            </a:r>
            <a:r>
              <a:rPr lang="en-US" dirty="0" smtClean="0">
                <a:ln>
                  <a:solidFill>
                    <a:srgbClr val="92D050"/>
                  </a:solidFill>
                </a:ln>
              </a:rPr>
              <a:t> </a:t>
            </a:r>
            <a:r>
              <a:rPr lang="en-US" dirty="0" smtClean="0">
                <a:ln>
                  <a:solidFill>
                    <a:srgbClr val="92D050"/>
                  </a:solidFill>
                </a:ln>
                <a:solidFill>
                  <a:srgbClr val="C00000"/>
                </a:solidFill>
              </a:rPr>
              <a:t>Driver</a:t>
            </a:r>
            <a:endParaRPr kumimoji="0" lang="en-US" sz="1800" b="0" i="0" u="none" strike="noStrike" cap="none" normalizeH="0" baseline="0" dirty="0" smtClean="0">
              <a:ln>
                <a:solidFill>
                  <a:srgbClr val="92D050"/>
                </a:solidFill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4012437" y="1729341"/>
            <a:ext cx="767362" cy="627796"/>
          </a:xfrm>
          <a:prstGeom prst="roundRect">
            <a:avLst/>
          </a:prstGeom>
          <a:noFill/>
          <a:ln w="9525" cap="flat" cmpd="sng" algn="ctr">
            <a:solidFill>
              <a:srgbClr val="92D05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n>
                  <a:solidFill>
                    <a:srgbClr val="92D050"/>
                  </a:solidFill>
                </a:ln>
                <a:solidFill>
                  <a:srgbClr val="C00000"/>
                </a:solidFill>
              </a:rPr>
              <a:t>OS </a:t>
            </a:r>
            <a:endParaRPr kumimoji="0" lang="en-US" sz="1800" b="0" i="0" u="none" strike="noStrike" cap="none" normalizeH="0" baseline="0" dirty="0" smtClean="0">
              <a:ln>
                <a:solidFill>
                  <a:srgbClr val="92D050"/>
                </a:solidFill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436094" y="1734616"/>
            <a:ext cx="1293456" cy="627796"/>
          </a:xfrm>
          <a:prstGeom prst="roundRect">
            <a:avLst/>
          </a:prstGeom>
          <a:noFill/>
          <a:ln w="9525" cap="flat" cmpd="sng" algn="ctr">
            <a:solidFill>
              <a:srgbClr val="92D05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n>
                  <a:solidFill>
                    <a:srgbClr val="92D050"/>
                  </a:solidFill>
                </a:ln>
                <a:solidFill>
                  <a:srgbClr val="C00000"/>
                </a:solidFill>
              </a:rPr>
              <a:t>Hardware Sensor</a:t>
            </a:r>
            <a:endParaRPr kumimoji="0" lang="en-US" sz="1800" b="0" i="0" u="none" strike="noStrike" cap="none" normalizeH="0" baseline="0" dirty="0" smtClean="0">
              <a:ln>
                <a:solidFill>
                  <a:srgbClr val="92D050"/>
                </a:solidFill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4902628" y="1766359"/>
            <a:ext cx="1064525" cy="627796"/>
          </a:xfrm>
          <a:prstGeom prst="roundRect">
            <a:avLst/>
          </a:prstGeom>
          <a:noFill/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C00000"/>
                </a:solidFill>
              </a:rPr>
              <a:t>Toolkit 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29979"/>
            <a:ext cx="1210397" cy="1506272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044747" y="2605839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903683" y="3537827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22" name="Freeform 21"/>
          <p:cNvSpPr/>
          <p:nvPr/>
        </p:nvSpPr>
        <p:spPr bwMode="auto">
          <a:xfrm>
            <a:off x="941696" y="2552108"/>
            <a:ext cx="6291618" cy="745851"/>
          </a:xfrm>
          <a:custGeom>
            <a:avLst/>
            <a:gdLst>
              <a:gd name="connsiteX0" fmla="*/ 0 w 6086901"/>
              <a:gd name="connsiteY0" fmla="*/ 0 h 341194"/>
              <a:gd name="connsiteX1" fmla="*/ 6086901 w 6086901"/>
              <a:gd name="connsiteY1" fmla="*/ 341194 h 341194"/>
              <a:gd name="connsiteX0" fmla="*/ 0 w 6086901"/>
              <a:gd name="connsiteY0" fmla="*/ 0 h 341194"/>
              <a:gd name="connsiteX1" fmla="*/ 3493826 w 6086901"/>
              <a:gd name="connsiteY1" fmla="*/ 47348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3493826 w 6086901"/>
              <a:gd name="connsiteY1" fmla="*/ 47348 h 341194"/>
              <a:gd name="connsiteX2" fmla="*/ 5377217 w 6086901"/>
              <a:gd name="connsiteY2" fmla="*/ 100615 h 341194"/>
              <a:gd name="connsiteX3" fmla="*/ 6086901 w 6086901"/>
              <a:gd name="connsiteY3" fmla="*/ 341194 h 341194"/>
              <a:gd name="connsiteX0" fmla="*/ 0 w 6086901"/>
              <a:gd name="connsiteY0" fmla="*/ 0 h 341194"/>
              <a:gd name="connsiteX1" fmla="*/ 3411940 w 6086901"/>
              <a:gd name="connsiteY1" fmla="*/ 82860 h 341194"/>
              <a:gd name="connsiteX2" fmla="*/ 5377217 w 6086901"/>
              <a:gd name="connsiteY2" fmla="*/ 100615 h 341194"/>
              <a:gd name="connsiteX3" fmla="*/ 6086901 w 6086901"/>
              <a:gd name="connsiteY3" fmla="*/ 341194 h 341194"/>
              <a:gd name="connsiteX0" fmla="*/ 0 w 6086901"/>
              <a:gd name="connsiteY0" fmla="*/ 0 h 341194"/>
              <a:gd name="connsiteX1" fmla="*/ 5377217 w 6086901"/>
              <a:gd name="connsiteY1" fmla="*/ 100615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377217 w 6086901"/>
              <a:gd name="connsiteY1" fmla="*/ 100615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377217 w 6086901"/>
              <a:gd name="connsiteY1" fmla="*/ 100615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377217 w 6086901"/>
              <a:gd name="connsiteY1" fmla="*/ 100615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377217 w 6086901"/>
              <a:gd name="connsiteY1" fmla="*/ 100615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459103 w 6086901"/>
              <a:gd name="connsiteY1" fmla="*/ 75642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459103 w 6086901"/>
              <a:gd name="connsiteY1" fmla="*/ 75642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459103 w 6086901"/>
              <a:gd name="connsiteY1" fmla="*/ 75642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459103 w 6086901"/>
              <a:gd name="connsiteY1" fmla="*/ 75642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459103 w 6086901"/>
              <a:gd name="connsiteY1" fmla="*/ 75642 h 341194"/>
              <a:gd name="connsiteX2" fmla="*/ 6086901 w 6086901"/>
              <a:gd name="connsiteY2" fmla="*/ 341194 h 341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86901" h="341194">
                <a:moveTo>
                  <a:pt x="0" y="0"/>
                </a:moveTo>
                <a:cubicBezTo>
                  <a:pt x="1819701" y="25214"/>
                  <a:pt x="4922291" y="482"/>
                  <a:pt x="5459103" y="75642"/>
                </a:cubicBezTo>
                <a:cubicBezTo>
                  <a:pt x="5995915" y="150802"/>
                  <a:pt x="5877636" y="217298"/>
                  <a:pt x="6086901" y="341194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lg" len="med"/>
            <a:tailEnd type="triangle" w="lg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Freeform 22"/>
          <p:cNvSpPr/>
          <p:nvPr/>
        </p:nvSpPr>
        <p:spPr bwMode="auto">
          <a:xfrm flipV="1">
            <a:off x="941695" y="3351689"/>
            <a:ext cx="6291618" cy="745851"/>
          </a:xfrm>
          <a:custGeom>
            <a:avLst/>
            <a:gdLst>
              <a:gd name="connsiteX0" fmla="*/ 0 w 6086901"/>
              <a:gd name="connsiteY0" fmla="*/ 0 h 341194"/>
              <a:gd name="connsiteX1" fmla="*/ 6086901 w 6086901"/>
              <a:gd name="connsiteY1" fmla="*/ 341194 h 341194"/>
              <a:gd name="connsiteX0" fmla="*/ 0 w 6086901"/>
              <a:gd name="connsiteY0" fmla="*/ 0 h 341194"/>
              <a:gd name="connsiteX1" fmla="*/ 3493826 w 6086901"/>
              <a:gd name="connsiteY1" fmla="*/ 47348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3493826 w 6086901"/>
              <a:gd name="connsiteY1" fmla="*/ 47348 h 341194"/>
              <a:gd name="connsiteX2" fmla="*/ 5377217 w 6086901"/>
              <a:gd name="connsiteY2" fmla="*/ 100615 h 341194"/>
              <a:gd name="connsiteX3" fmla="*/ 6086901 w 6086901"/>
              <a:gd name="connsiteY3" fmla="*/ 341194 h 341194"/>
              <a:gd name="connsiteX0" fmla="*/ 0 w 6086901"/>
              <a:gd name="connsiteY0" fmla="*/ 0 h 341194"/>
              <a:gd name="connsiteX1" fmla="*/ 3411940 w 6086901"/>
              <a:gd name="connsiteY1" fmla="*/ 82860 h 341194"/>
              <a:gd name="connsiteX2" fmla="*/ 5377217 w 6086901"/>
              <a:gd name="connsiteY2" fmla="*/ 100615 h 341194"/>
              <a:gd name="connsiteX3" fmla="*/ 6086901 w 6086901"/>
              <a:gd name="connsiteY3" fmla="*/ 341194 h 341194"/>
              <a:gd name="connsiteX0" fmla="*/ 0 w 6086901"/>
              <a:gd name="connsiteY0" fmla="*/ 0 h 341194"/>
              <a:gd name="connsiteX1" fmla="*/ 5377217 w 6086901"/>
              <a:gd name="connsiteY1" fmla="*/ 100615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377217 w 6086901"/>
              <a:gd name="connsiteY1" fmla="*/ 100615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377217 w 6086901"/>
              <a:gd name="connsiteY1" fmla="*/ 100615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377217 w 6086901"/>
              <a:gd name="connsiteY1" fmla="*/ 100615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377217 w 6086901"/>
              <a:gd name="connsiteY1" fmla="*/ 100615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459103 w 6086901"/>
              <a:gd name="connsiteY1" fmla="*/ 75642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459103 w 6086901"/>
              <a:gd name="connsiteY1" fmla="*/ 75642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459103 w 6086901"/>
              <a:gd name="connsiteY1" fmla="*/ 75642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459103 w 6086901"/>
              <a:gd name="connsiteY1" fmla="*/ 75642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459103 w 6086901"/>
              <a:gd name="connsiteY1" fmla="*/ 75642 h 341194"/>
              <a:gd name="connsiteX2" fmla="*/ 6086901 w 6086901"/>
              <a:gd name="connsiteY2" fmla="*/ 341194 h 341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86901" h="341194">
                <a:moveTo>
                  <a:pt x="0" y="0"/>
                </a:moveTo>
                <a:cubicBezTo>
                  <a:pt x="1819701" y="25214"/>
                  <a:pt x="4922291" y="482"/>
                  <a:pt x="5459103" y="75642"/>
                </a:cubicBezTo>
                <a:cubicBezTo>
                  <a:pt x="5995915" y="150802"/>
                  <a:pt x="5877636" y="217298"/>
                  <a:pt x="6086901" y="341194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stealth" w="lg" len="med"/>
            <a:tailEnd type="none" w="lg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5719778" y="4315676"/>
            <a:ext cx="1064525" cy="627796"/>
          </a:xfrm>
          <a:prstGeom prst="roundRect">
            <a:avLst/>
          </a:prstGeom>
          <a:noFill/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Toolkit </a:t>
            </a:r>
          </a:p>
        </p:txBody>
      </p:sp>
      <p:sp>
        <p:nvSpPr>
          <p:cNvPr id="26" name="Rounded Rectangle 25"/>
          <p:cNvSpPr/>
          <p:nvPr/>
        </p:nvSpPr>
        <p:spPr bwMode="auto">
          <a:xfrm>
            <a:off x="4403133" y="4315676"/>
            <a:ext cx="1184267" cy="627796"/>
          </a:xfrm>
          <a:prstGeom prst="roundRect">
            <a:avLst/>
          </a:prstGeom>
          <a:noFill/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Drawing Package </a:t>
            </a:r>
          </a:p>
        </p:txBody>
      </p:sp>
      <p:sp>
        <p:nvSpPr>
          <p:cNvPr id="27" name="Rounded Rectangle 26"/>
          <p:cNvSpPr/>
          <p:nvPr/>
        </p:nvSpPr>
        <p:spPr bwMode="auto">
          <a:xfrm>
            <a:off x="3608560" y="4303977"/>
            <a:ext cx="676838" cy="627796"/>
          </a:xfrm>
          <a:prstGeom prst="roundRect">
            <a:avLst/>
          </a:prstGeom>
          <a:noFill/>
          <a:ln w="9525" cap="flat" cmpd="sng" algn="ctr">
            <a:solidFill>
              <a:srgbClr val="92D05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n>
                  <a:solidFill>
                    <a:srgbClr val="92D050"/>
                  </a:solidFill>
                </a:ln>
                <a:solidFill>
                  <a:srgbClr val="C00000"/>
                </a:solidFill>
              </a:rPr>
              <a:t>OS</a:t>
            </a:r>
            <a:endParaRPr kumimoji="0" lang="en-US" sz="1800" b="0" i="0" u="none" strike="noStrike" cap="none" normalizeH="0" baseline="0" dirty="0" smtClean="0">
              <a:ln>
                <a:solidFill>
                  <a:srgbClr val="92D050"/>
                </a:solidFill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2455870" y="4303977"/>
            <a:ext cx="1064525" cy="627796"/>
          </a:xfrm>
          <a:prstGeom prst="roundRect">
            <a:avLst/>
          </a:prstGeom>
          <a:noFill/>
          <a:ln w="9525" cap="flat" cmpd="sng" algn="ctr">
            <a:solidFill>
              <a:srgbClr val="92D05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n>
                  <a:solidFill>
                    <a:srgbClr val="92D050"/>
                  </a:solidFill>
                </a:ln>
                <a:solidFill>
                  <a:srgbClr val="C00000"/>
                </a:solidFill>
              </a:rPr>
              <a:t>Device</a:t>
            </a:r>
            <a:r>
              <a:rPr lang="en-US" dirty="0" smtClean="0">
                <a:ln>
                  <a:solidFill>
                    <a:srgbClr val="92D050"/>
                  </a:solidFill>
                </a:ln>
              </a:rPr>
              <a:t> </a:t>
            </a:r>
            <a:r>
              <a:rPr lang="en-US" dirty="0" smtClean="0">
                <a:ln>
                  <a:solidFill>
                    <a:srgbClr val="92D050"/>
                  </a:solidFill>
                </a:ln>
                <a:solidFill>
                  <a:srgbClr val="C00000"/>
                </a:solidFill>
              </a:rPr>
              <a:t>Driver</a:t>
            </a:r>
            <a:endParaRPr kumimoji="0" lang="en-US" sz="1800" b="0" i="0" u="none" strike="noStrike" cap="none" normalizeH="0" baseline="0" dirty="0" smtClean="0">
              <a:ln>
                <a:solidFill>
                  <a:srgbClr val="92D050"/>
                </a:solidFill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29" name="Rounded Rectangle 28"/>
          <p:cNvSpPr/>
          <p:nvPr/>
        </p:nvSpPr>
        <p:spPr bwMode="auto">
          <a:xfrm>
            <a:off x="1292614" y="4303977"/>
            <a:ext cx="1064525" cy="627796"/>
          </a:xfrm>
          <a:prstGeom prst="roundRect">
            <a:avLst/>
          </a:prstGeom>
          <a:noFill/>
          <a:ln w="9525" cap="flat" cmpd="sng" algn="ctr">
            <a:solidFill>
              <a:srgbClr val="92D05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n>
                  <a:solidFill>
                    <a:srgbClr val="92D050"/>
                  </a:solidFill>
                </a:ln>
                <a:solidFill>
                  <a:srgbClr val="C00000"/>
                </a:solidFill>
              </a:rPr>
              <a:t>Screen</a:t>
            </a:r>
            <a:r>
              <a:rPr lang="en-US" dirty="0" smtClean="0">
                <a:ln>
                  <a:solidFill>
                    <a:srgbClr val="92D050"/>
                  </a:solidFill>
                </a:ln>
              </a:rPr>
              <a:t> </a:t>
            </a:r>
            <a:r>
              <a:rPr lang="en-US" dirty="0" smtClean="0">
                <a:ln>
                  <a:solidFill>
                    <a:srgbClr val="92D050"/>
                  </a:solidFill>
                </a:ln>
                <a:solidFill>
                  <a:srgbClr val="C00000"/>
                </a:solidFill>
              </a:rPr>
              <a:t>Driver</a:t>
            </a:r>
            <a:endParaRPr kumimoji="0" lang="en-US" sz="1800" b="0" i="0" u="none" strike="noStrike" cap="none" normalizeH="0" baseline="0" dirty="0" smtClean="0">
              <a:ln>
                <a:solidFill>
                  <a:srgbClr val="92D050"/>
                </a:solidFill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30" name="Rounded Rectangle 29"/>
          <p:cNvSpPr/>
          <p:nvPr/>
        </p:nvSpPr>
        <p:spPr bwMode="auto">
          <a:xfrm>
            <a:off x="7388874" y="3000436"/>
            <a:ext cx="1635486" cy="618034"/>
          </a:xfrm>
          <a:prstGeom prst="roundRect">
            <a:avLst/>
          </a:prstGeom>
          <a:noFill/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C00000"/>
                </a:solidFill>
              </a:rPr>
              <a:t>Application Code 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12" name="Freeform 11"/>
          <p:cNvSpPr/>
          <p:nvPr/>
        </p:nvSpPr>
        <p:spPr bwMode="auto">
          <a:xfrm>
            <a:off x="5587400" y="2552108"/>
            <a:ext cx="690570" cy="1610459"/>
          </a:xfrm>
          <a:custGeom>
            <a:avLst/>
            <a:gdLst>
              <a:gd name="connsiteX0" fmla="*/ 0 w 805218"/>
              <a:gd name="connsiteY0" fmla="*/ 0 h 1487606"/>
              <a:gd name="connsiteX1" fmla="*/ 805218 w 805218"/>
              <a:gd name="connsiteY1" fmla="*/ 1487606 h 1487606"/>
              <a:gd name="connsiteX0" fmla="*/ 0 w 805218"/>
              <a:gd name="connsiteY0" fmla="*/ 0 h 1487606"/>
              <a:gd name="connsiteX1" fmla="*/ 545911 w 805218"/>
              <a:gd name="connsiteY1" fmla="*/ 723332 h 1487606"/>
              <a:gd name="connsiteX2" fmla="*/ 805218 w 805218"/>
              <a:gd name="connsiteY2" fmla="*/ 1487606 h 1487606"/>
              <a:gd name="connsiteX0" fmla="*/ 0 w 805218"/>
              <a:gd name="connsiteY0" fmla="*/ 0 h 1487606"/>
              <a:gd name="connsiteX1" fmla="*/ 545911 w 805218"/>
              <a:gd name="connsiteY1" fmla="*/ 723332 h 1487606"/>
              <a:gd name="connsiteX2" fmla="*/ 805218 w 805218"/>
              <a:gd name="connsiteY2" fmla="*/ 1487606 h 1487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5218" h="1487606">
                <a:moveTo>
                  <a:pt x="0" y="0"/>
                </a:moveTo>
                <a:cubicBezTo>
                  <a:pt x="127379" y="250209"/>
                  <a:pt x="459475" y="468574"/>
                  <a:pt x="545911" y="723332"/>
                </a:cubicBezTo>
                <a:lnTo>
                  <a:pt x="805218" y="1487606"/>
                </a:ln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lg" len="med"/>
            <a:tailEnd type="triangle" w="lg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58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537" y="95613"/>
            <a:ext cx="7543800" cy="1295400"/>
          </a:xfrm>
        </p:spPr>
        <p:txBody>
          <a:bodyPr/>
          <a:lstStyle/>
          <a:p>
            <a:r>
              <a:rPr lang="en-US" dirty="0" smtClean="0"/>
              <a:t>UI Runtime Pipeline</a:t>
            </a:r>
            <a:br>
              <a:rPr lang="en-US" dirty="0" smtClean="0"/>
            </a:br>
            <a:r>
              <a:rPr lang="en-US" dirty="0" smtClean="0"/>
              <a:t>w/ Browser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0" y="1378234"/>
            <a:ext cx="1340561" cy="1340561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  <p:sp>
        <p:nvSpPr>
          <p:cNvPr id="7" name="Rounded Rectangle 6"/>
          <p:cNvSpPr/>
          <p:nvPr/>
        </p:nvSpPr>
        <p:spPr bwMode="auto">
          <a:xfrm>
            <a:off x="2825083" y="1729341"/>
            <a:ext cx="1064525" cy="627796"/>
          </a:xfrm>
          <a:prstGeom prst="roundRect">
            <a:avLst/>
          </a:prstGeom>
          <a:noFill/>
          <a:ln w="9525" cap="flat" cmpd="sng" algn="ctr">
            <a:solidFill>
              <a:srgbClr val="92D05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n>
                  <a:solidFill>
                    <a:srgbClr val="92D050"/>
                  </a:solidFill>
                </a:ln>
                <a:solidFill>
                  <a:srgbClr val="C00000"/>
                </a:solidFill>
              </a:rPr>
              <a:t>Device</a:t>
            </a:r>
            <a:r>
              <a:rPr lang="en-US" dirty="0" smtClean="0">
                <a:ln>
                  <a:solidFill>
                    <a:srgbClr val="92D050"/>
                  </a:solidFill>
                </a:ln>
              </a:rPr>
              <a:t> </a:t>
            </a:r>
            <a:r>
              <a:rPr lang="en-US" dirty="0" smtClean="0">
                <a:ln>
                  <a:solidFill>
                    <a:srgbClr val="92D050"/>
                  </a:solidFill>
                </a:ln>
                <a:solidFill>
                  <a:srgbClr val="C00000"/>
                </a:solidFill>
              </a:rPr>
              <a:t>Driver</a:t>
            </a:r>
            <a:endParaRPr kumimoji="0" lang="en-US" sz="1800" b="0" i="0" u="none" strike="noStrike" cap="none" normalizeH="0" baseline="0" dirty="0" smtClean="0">
              <a:ln>
                <a:solidFill>
                  <a:srgbClr val="92D050"/>
                </a:solidFill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4012437" y="1729341"/>
            <a:ext cx="767362" cy="627796"/>
          </a:xfrm>
          <a:prstGeom prst="roundRect">
            <a:avLst/>
          </a:prstGeom>
          <a:noFill/>
          <a:ln w="9525" cap="flat" cmpd="sng" algn="ctr">
            <a:solidFill>
              <a:srgbClr val="92D05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n>
                  <a:solidFill>
                    <a:srgbClr val="92D050"/>
                  </a:solidFill>
                </a:ln>
                <a:solidFill>
                  <a:srgbClr val="C00000"/>
                </a:solidFill>
              </a:rPr>
              <a:t>OS </a:t>
            </a:r>
            <a:endParaRPr kumimoji="0" lang="en-US" sz="1800" b="0" i="0" u="none" strike="noStrike" cap="none" normalizeH="0" baseline="0" dirty="0" smtClean="0">
              <a:ln>
                <a:solidFill>
                  <a:srgbClr val="92D050"/>
                </a:solidFill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436094" y="1734616"/>
            <a:ext cx="1293456" cy="627796"/>
          </a:xfrm>
          <a:prstGeom prst="roundRect">
            <a:avLst/>
          </a:prstGeom>
          <a:noFill/>
          <a:ln w="9525" cap="flat" cmpd="sng" algn="ctr">
            <a:solidFill>
              <a:srgbClr val="92D05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n>
                  <a:solidFill>
                    <a:srgbClr val="92D050"/>
                  </a:solidFill>
                </a:ln>
                <a:solidFill>
                  <a:srgbClr val="C00000"/>
                </a:solidFill>
              </a:rPr>
              <a:t>Hardware Sensor</a:t>
            </a:r>
            <a:endParaRPr kumimoji="0" lang="en-US" sz="1800" b="0" i="0" u="none" strike="noStrike" cap="none" normalizeH="0" baseline="0" dirty="0" smtClean="0">
              <a:ln>
                <a:solidFill>
                  <a:srgbClr val="92D050"/>
                </a:solidFill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4902628" y="1766359"/>
            <a:ext cx="1064525" cy="627796"/>
          </a:xfrm>
          <a:prstGeom prst="roundRect">
            <a:avLst/>
          </a:prstGeom>
          <a:noFill/>
          <a:ln w="9525" cap="flat" cmpd="sng" algn="ctr">
            <a:solidFill>
              <a:srgbClr val="92D05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ln>
                  <a:solidFill>
                    <a:srgbClr val="92D050"/>
                  </a:solidFill>
                </a:ln>
                <a:solidFill>
                  <a:srgbClr val="C00000"/>
                </a:solidFill>
              </a:rPr>
              <a:t>Toolkit 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7388874" y="3000436"/>
            <a:ext cx="1635486" cy="618034"/>
          </a:xfrm>
          <a:prstGeom prst="roundRect">
            <a:avLst/>
          </a:prstGeom>
          <a:noFill/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C00000"/>
                </a:solidFill>
              </a:rPr>
              <a:t>Application Code 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5719778" y="4315676"/>
            <a:ext cx="1064525" cy="627796"/>
          </a:xfrm>
          <a:prstGeom prst="roundRect">
            <a:avLst/>
          </a:prstGeom>
          <a:noFill/>
          <a:ln w="9525" cap="flat" cmpd="sng" algn="ctr">
            <a:solidFill>
              <a:srgbClr val="92D05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ln>
                  <a:solidFill>
                    <a:srgbClr val="92D050"/>
                  </a:solidFill>
                </a:ln>
                <a:solidFill>
                  <a:srgbClr val="C00000"/>
                </a:solidFill>
              </a:rPr>
              <a:t>Toolkit </a:t>
            </a:r>
          </a:p>
        </p:txBody>
      </p:sp>
      <p:sp>
        <p:nvSpPr>
          <p:cNvPr id="14" name="Rounded Rectangle 13"/>
          <p:cNvSpPr/>
          <p:nvPr/>
        </p:nvSpPr>
        <p:spPr bwMode="auto">
          <a:xfrm>
            <a:off x="4403133" y="4315676"/>
            <a:ext cx="1184267" cy="627796"/>
          </a:xfrm>
          <a:prstGeom prst="roundRect">
            <a:avLst/>
          </a:prstGeom>
          <a:noFill/>
          <a:ln w="9525" cap="flat" cmpd="sng" algn="ctr">
            <a:solidFill>
              <a:srgbClr val="92D05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>
                <a:ln>
                  <a:solidFill>
                    <a:srgbClr val="92D050"/>
                  </a:solidFill>
                </a:ln>
                <a:solidFill>
                  <a:srgbClr val="C00000"/>
                </a:solidFill>
              </a:rPr>
              <a:t>Drawing Package </a:t>
            </a:r>
          </a:p>
        </p:txBody>
      </p:sp>
      <p:sp>
        <p:nvSpPr>
          <p:cNvPr id="15" name="Rounded Rectangle 14"/>
          <p:cNvSpPr/>
          <p:nvPr/>
        </p:nvSpPr>
        <p:spPr bwMode="auto">
          <a:xfrm>
            <a:off x="3608560" y="4303977"/>
            <a:ext cx="676838" cy="627796"/>
          </a:xfrm>
          <a:prstGeom prst="roundRect">
            <a:avLst/>
          </a:prstGeom>
          <a:noFill/>
          <a:ln w="9525" cap="flat" cmpd="sng" algn="ctr">
            <a:solidFill>
              <a:srgbClr val="92D05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n>
                  <a:solidFill>
                    <a:srgbClr val="92D050"/>
                  </a:solidFill>
                </a:ln>
                <a:solidFill>
                  <a:srgbClr val="C00000"/>
                </a:solidFill>
              </a:rPr>
              <a:t>OS</a:t>
            </a:r>
            <a:endParaRPr kumimoji="0" lang="en-US" sz="1800" b="0" i="0" u="none" strike="noStrike" cap="none" normalizeH="0" baseline="0" dirty="0" smtClean="0">
              <a:ln>
                <a:solidFill>
                  <a:srgbClr val="92D050"/>
                </a:solidFill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2455870" y="4303977"/>
            <a:ext cx="1064525" cy="627796"/>
          </a:xfrm>
          <a:prstGeom prst="roundRect">
            <a:avLst/>
          </a:prstGeom>
          <a:noFill/>
          <a:ln w="9525" cap="flat" cmpd="sng" algn="ctr">
            <a:solidFill>
              <a:srgbClr val="92D05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n>
                  <a:solidFill>
                    <a:srgbClr val="92D050"/>
                  </a:solidFill>
                </a:ln>
                <a:solidFill>
                  <a:srgbClr val="C00000"/>
                </a:solidFill>
              </a:rPr>
              <a:t>Device</a:t>
            </a:r>
            <a:r>
              <a:rPr lang="en-US" dirty="0" smtClean="0">
                <a:ln>
                  <a:solidFill>
                    <a:srgbClr val="92D050"/>
                  </a:solidFill>
                </a:ln>
              </a:rPr>
              <a:t> </a:t>
            </a:r>
            <a:r>
              <a:rPr lang="en-US" dirty="0" smtClean="0">
                <a:ln>
                  <a:solidFill>
                    <a:srgbClr val="92D050"/>
                  </a:solidFill>
                </a:ln>
                <a:solidFill>
                  <a:srgbClr val="C00000"/>
                </a:solidFill>
              </a:rPr>
              <a:t>Driver</a:t>
            </a:r>
            <a:endParaRPr kumimoji="0" lang="en-US" sz="1800" b="0" i="0" u="none" strike="noStrike" cap="none" normalizeH="0" baseline="0" dirty="0" smtClean="0">
              <a:ln>
                <a:solidFill>
                  <a:srgbClr val="92D050"/>
                </a:solidFill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1292614" y="4303977"/>
            <a:ext cx="1064525" cy="627796"/>
          </a:xfrm>
          <a:prstGeom prst="roundRect">
            <a:avLst/>
          </a:prstGeom>
          <a:noFill/>
          <a:ln w="9525" cap="flat" cmpd="sng" algn="ctr">
            <a:solidFill>
              <a:srgbClr val="92D05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n>
                  <a:solidFill>
                    <a:srgbClr val="92D050"/>
                  </a:solidFill>
                </a:ln>
                <a:solidFill>
                  <a:srgbClr val="C00000"/>
                </a:solidFill>
              </a:rPr>
              <a:t>Screen</a:t>
            </a:r>
            <a:r>
              <a:rPr lang="en-US" dirty="0" smtClean="0">
                <a:ln>
                  <a:solidFill>
                    <a:srgbClr val="92D050"/>
                  </a:solidFill>
                </a:ln>
              </a:rPr>
              <a:t> </a:t>
            </a:r>
            <a:r>
              <a:rPr lang="en-US" dirty="0" smtClean="0">
                <a:ln>
                  <a:solidFill>
                    <a:srgbClr val="92D050"/>
                  </a:solidFill>
                </a:ln>
                <a:solidFill>
                  <a:srgbClr val="C00000"/>
                </a:solidFill>
              </a:rPr>
              <a:t>Driver</a:t>
            </a:r>
            <a:endParaRPr kumimoji="0" lang="en-US" sz="1800" b="0" i="0" u="none" strike="noStrike" cap="none" normalizeH="0" baseline="0" dirty="0" smtClean="0">
              <a:ln>
                <a:solidFill>
                  <a:srgbClr val="92D050"/>
                </a:solidFill>
              </a:ln>
              <a:solidFill>
                <a:srgbClr val="C00000"/>
              </a:solidFill>
              <a:effectLst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229979"/>
            <a:ext cx="1210397" cy="1506272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044747" y="2605839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input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903683" y="3537827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22" name="Freeform 21"/>
          <p:cNvSpPr/>
          <p:nvPr/>
        </p:nvSpPr>
        <p:spPr bwMode="auto">
          <a:xfrm flipV="1">
            <a:off x="941698" y="1395922"/>
            <a:ext cx="5209564" cy="1181002"/>
          </a:xfrm>
          <a:custGeom>
            <a:avLst/>
            <a:gdLst>
              <a:gd name="connsiteX0" fmla="*/ 0 w 6086901"/>
              <a:gd name="connsiteY0" fmla="*/ 0 h 341194"/>
              <a:gd name="connsiteX1" fmla="*/ 6086901 w 6086901"/>
              <a:gd name="connsiteY1" fmla="*/ 341194 h 341194"/>
              <a:gd name="connsiteX0" fmla="*/ 0 w 6086901"/>
              <a:gd name="connsiteY0" fmla="*/ 0 h 341194"/>
              <a:gd name="connsiteX1" fmla="*/ 3493826 w 6086901"/>
              <a:gd name="connsiteY1" fmla="*/ 47348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3493826 w 6086901"/>
              <a:gd name="connsiteY1" fmla="*/ 47348 h 341194"/>
              <a:gd name="connsiteX2" fmla="*/ 5377217 w 6086901"/>
              <a:gd name="connsiteY2" fmla="*/ 100615 h 341194"/>
              <a:gd name="connsiteX3" fmla="*/ 6086901 w 6086901"/>
              <a:gd name="connsiteY3" fmla="*/ 341194 h 341194"/>
              <a:gd name="connsiteX0" fmla="*/ 0 w 6086901"/>
              <a:gd name="connsiteY0" fmla="*/ 0 h 341194"/>
              <a:gd name="connsiteX1" fmla="*/ 3411940 w 6086901"/>
              <a:gd name="connsiteY1" fmla="*/ 82860 h 341194"/>
              <a:gd name="connsiteX2" fmla="*/ 5377217 w 6086901"/>
              <a:gd name="connsiteY2" fmla="*/ 100615 h 341194"/>
              <a:gd name="connsiteX3" fmla="*/ 6086901 w 6086901"/>
              <a:gd name="connsiteY3" fmla="*/ 341194 h 341194"/>
              <a:gd name="connsiteX0" fmla="*/ 0 w 6086901"/>
              <a:gd name="connsiteY0" fmla="*/ 0 h 341194"/>
              <a:gd name="connsiteX1" fmla="*/ 5377217 w 6086901"/>
              <a:gd name="connsiteY1" fmla="*/ 100615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377217 w 6086901"/>
              <a:gd name="connsiteY1" fmla="*/ 100615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377217 w 6086901"/>
              <a:gd name="connsiteY1" fmla="*/ 100615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377217 w 6086901"/>
              <a:gd name="connsiteY1" fmla="*/ 100615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377217 w 6086901"/>
              <a:gd name="connsiteY1" fmla="*/ 100615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459103 w 6086901"/>
              <a:gd name="connsiteY1" fmla="*/ 75642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459103 w 6086901"/>
              <a:gd name="connsiteY1" fmla="*/ 75642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459103 w 6086901"/>
              <a:gd name="connsiteY1" fmla="*/ 75642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459103 w 6086901"/>
              <a:gd name="connsiteY1" fmla="*/ 75642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459103 w 6086901"/>
              <a:gd name="connsiteY1" fmla="*/ 75642 h 341194"/>
              <a:gd name="connsiteX2" fmla="*/ 6086901 w 6086901"/>
              <a:gd name="connsiteY2" fmla="*/ 341194 h 341194"/>
              <a:gd name="connsiteX0" fmla="*/ 0 w 6105624"/>
              <a:gd name="connsiteY0" fmla="*/ 27829 h 369023"/>
              <a:gd name="connsiteX1" fmla="*/ 5849913 w 6105624"/>
              <a:gd name="connsiteY1" fmla="*/ 28614 h 369023"/>
              <a:gd name="connsiteX2" fmla="*/ 6086901 w 6105624"/>
              <a:gd name="connsiteY2" fmla="*/ 369023 h 369023"/>
              <a:gd name="connsiteX0" fmla="*/ 0 w 6353664"/>
              <a:gd name="connsiteY0" fmla="*/ 17064 h 319047"/>
              <a:gd name="connsiteX1" fmla="*/ 5849913 w 6353664"/>
              <a:gd name="connsiteY1" fmla="*/ 17849 h 319047"/>
              <a:gd name="connsiteX2" fmla="*/ 6184604 w 6353664"/>
              <a:gd name="connsiteY2" fmla="*/ 319047 h 319047"/>
              <a:gd name="connsiteX0" fmla="*/ 0 w 6398735"/>
              <a:gd name="connsiteY0" fmla="*/ 1304 h 303287"/>
              <a:gd name="connsiteX1" fmla="*/ 5849913 w 6398735"/>
              <a:gd name="connsiteY1" fmla="*/ 2089 h 303287"/>
              <a:gd name="connsiteX2" fmla="*/ 6187795 w 6398735"/>
              <a:gd name="connsiteY2" fmla="*/ 65462 h 303287"/>
              <a:gd name="connsiteX3" fmla="*/ 6184604 w 6398735"/>
              <a:gd name="connsiteY3" fmla="*/ 303287 h 303287"/>
              <a:gd name="connsiteX0" fmla="*/ 0 w 6215734"/>
              <a:gd name="connsiteY0" fmla="*/ 6481 h 308464"/>
              <a:gd name="connsiteX1" fmla="*/ 5849913 w 6215734"/>
              <a:gd name="connsiteY1" fmla="*/ 7266 h 308464"/>
              <a:gd name="connsiteX2" fmla="*/ 6187795 w 6215734"/>
              <a:gd name="connsiteY2" fmla="*/ 70639 h 308464"/>
              <a:gd name="connsiteX3" fmla="*/ 6184604 w 6215734"/>
              <a:gd name="connsiteY3" fmla="*/ 308464 h 308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15734" h="308464">
                <a:moveTo>
                  <a:pt x="0" y="6481"/>
                </a:moveTo>
                <a:cubicBezTo>
                  <a:pt x="1819701" y="31695"/>
                  <a:pt x="5665366" y="-17686"/>
                  <a:pt x="5849913" y="7266"/>
                </a:cubicBezTo>
                <a:cubicBezTo>
                  <a:pt x="6034460" y="32218"/>
                  <a:pt x="6132013" y="20439"/>
                  <a:pt x="6187795" y="70639"/>
                </a:cubicBezTo>
                <a:cubicBezTo>
                  <a:pt x="6243577" y="120839"/>
                  <a:pt x="6201419" y="268826"/>
                  <a:pt x="6184604" y="308464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lg" len="med"/>
            <a:tailEnd type="triangle" w="lg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941695" y="4097540"/>
            <a:ext cx="6421824" cy="1010212"/>
          </a:xfrm>
          <a:custGeom>
            <a:avLst/>
            <a:gdLst>
              <a:gd name="connsiteX0" fmla="*/ 0 w 6086901"/>
              <a:gd name="connsiteY0" fmla="*/ 0 h 341194"/>
              <a:gd name="connsiteX1" fmla="*/ 6086901 w 6086901"/>
              <a:gd name="connsiteY1" fmla="*/ 341194 h 341194"/>
              <a:gd name="connsiteX0" fmla="*/ 0 w 6086901"/>
              <a:gd name="connsiteY0" fmla="*/ 0 h 341194"/>
              <a:gd name="connsiteX1" fmla="*/ 3493826 w 6086901"/>
              <a:gd name="connsiteY1" fmla="*/ 47348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3493826 w 6086901"/>
              <a:gd name="connsiteY1" fmla="*/ 47348 h 341194"/>
              <a:gd name="connsiteX2" fmla="*/ 5377217 w 6086901"/>
              <a:gd name="connsiteY2" fmla="*/ 100615 h 341194"/>
              <a:gd name="connsiteX3" fmla="*/ 6086901 w 6086901"/>
              <a:gd name="connsiteY3" fmla="*/ 341194 h 341194"/>
              <a:gd name="connsiteX0" fmla="*/ 0 w 6086901"/>
              <a:gd name="connsiteY0" fmla="*/ 0 h 341194"/>
              <a:gd name="connsiteX1" fmla="*/ 3411940 w 6086901"/>
              <a:gd name="connsiteY1" fmla="*/ 82860 h 341194"/>
              <a:gd name="connsiteX2" fmla="*/ 5377217 w 6086901"/>
              <a:gd name="connsiteY2" fmla="*/ 100615 h 341194"/>
              <a:gd name="connsiteX3" fmla="*/ 6086901 w 6086901"/>
              <a:gd name="connsiteY3" fmla="*/ 341194 h 341194"/>
              <a:gd name="connsiteX0" fmla="*/ 0 w 6086901"/>
              <a:gd name="connsiteY0" fmla="*/ 0 h 341194"/>
              <a:gd name="connsiteX1" fmla="*/ 5377217 w 6086901"/>
              <a:gd name="connsiteY1" fmla="*/ 100615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377217 w 6086901"/>
              <a:gd name="connsiteY1" fmla="*/ 100615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377217 w 6086901"/>
              <a:gd name="connsiteY1" fmla="*/ 100615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377217 w 6086901"/>
              <a:gd name="connsiteY1" fmla="*/ 100615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377217 w 6086901"/>
              <a:gd name="connsiteY1" fmla="*/ 100615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459103 w 6086901"/>
              <a:gd name="connsiteY1" fmla="*/ 75642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459103 w 6086901"/>
              <a:gd name="connsiteY1" fmla="*/ 75642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459103 w 6086901"/>
              <a:gd name="connsiteY1" fmla="*/ 75642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459103 w 6086901"/>
              <a:gd name="connsiteY1" fmla="*/ 75642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459103 w 6086901"/>
              <a:gd name="connsiteY1" fmla="*/ 75642 h 341194"/>
              <a:gd name="connsiteX2" fmla="*/ 6086901 w 6086901"/>
              <a:gd name="connsiteY2" fmla="*/ 341194 h 341194"/>
              <a:gd name="connsiteX0" fmla="*/ 0 w 6086901"/>
              <a:gd name="connsiteY0" fmla="*/ 0 h 341194"/>
              <a:gd name="connsiteX1" fmla="*/ 5575528 w 6086901"/>
              <a:gd name="connsiteY1" fmla="*/ 29547 h 341194"/>
              <a:gd name="connsiteX2" fmla="*/ 6086901 w 6086901"/>
              <a:gd name="connsiteY2" fmla="*/ 341194 h 341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86901" h="341194">
                <a:moveTo>
                  <a:pt x="0" y="0"/>
                </a:moveTo>
                <a:lnTo>
                  <a:pt x="5575528" y="29547"/>
                </a:lnTo>
                <a:cubicBezTo>
                  <a:pt x="6112340" y="104707"/>
                  <a:pt x="5877636" y="217298"/>
                  <a:pt x="6086901" y="341194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stealth" w="lg" len="med"/>
            <a:tailEnd type="none" w="lg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5855860" y="684625"/>
            <a:ext cx="1237323" cy="627796"/>
          </a:xfrm>
          <a:prstGeom prst="roundRect">
            <a:avLst/>
          </a:prstGeom>
          <a:noFill/>
          <a:ln w="9525" cap="flat" cmpd="sng" algn="ctr">
            <a:solidFill>
              <a:srgbClr val="92D05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n>
                  <a:solidFill>
                    <a:srgbClr val="92D050"/>
                  </a:solidFill>
                </a:ln>
                <a:solidFill>
                  <a:srgbClr val="C00000"/>
                </a:solidFill>
              </a:rPr>
              <a:t>Browser </a:t>
            </a:r>
            <a:endParaRPr kumimoji="0" lang="en-US" sz="1800" b="0" i="0" u="none" strike="noStrike" cap="none" normalizeH="0" baseline="0" dirty="0" smtClean="0">
              <a:ln>
                <a:solidFill>
                  <a:srgbClr val="92D050"/>
                </a:solidFill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6243373" y="1378234"/>
            <a:ext cx="1208302" cy="808850"/>
          </a:xfrm>
          <a:prstGeom prst="roundRect">
            <a:avLst/>
          </a:prstGeom>
          <a:noFill/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C00000"/>
                </a:solidFill>
              </a:rPr>
              <a:t>Html / canvas spec 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26" name="Rounded Rectangle 25"/>
          <p:cNvSpPr/>
          <p:nvPr/>
        </p:nvSpPr>
        <p:spPr bwMode="auto">
          <a:xfrm>
            <a:off x="7046793" y="2219496"/>
            <a:ext cx="1254129" cy="627796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25400" dist="127000" dir="2700000" algn="tl" rotWithShape="0">
              <a:prstClr val="black"/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C00000"/>
                </a:solidFill>
              </a:rPr>
              <a:t>Toolkits 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29" name="Rounded Rectangle 28"/>
          <p:cNvSpPr/>
          <p:nvPr/>
        </p:nvSpPr>
        <p:spPr bwMode="auto">
          <a:xfrm>
            <a:off x="7409346" y="4598471"/>
            <a:ext cx="1208302" cy="808850"/>
          </a:xfrm>
          <a:prstGeom prst="roundRect">
            <a:avLst/>
          </a:prstGeom>
          <a:noFill/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C00000"/>
                </a:solidFill>
              </a:rPr>
              <a:t>Html / canvas spec 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30" name="Rounded Rectangle 29"/>
          <p:cNvSpPr/>
          <p:nvPr/>
        </p:nvSpPr>
        <p:spPr bwMode="auto">
          <a:xfrm>
            <a:off x="7322575" y="3722575"/>
            <a:ext cx="1254129" cy="627796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25400" dist="127000" dir="2700000" algn="tl" rotWithShape="0">
              <a:prstClr val="black"/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C00000"/>
                </a:solidFill>
              </a:rPr>
              <a:t>Toolkits 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</a:endParaRPr>
          </a:p>
        </p:txBody>
      </p:sp>
      <p:sp>
        <p:nvSpPr>
          <p:cNvPr id="3" name="Freeform 2"/>
          <p:cNvSpPr/>
          <p:nvPr/>
        </p:nvSpPr>
        <p:spPr bwMode="auto">
          <a:xfrm>
            <a:off x="7185294" y="1009934"/>
            <a:ext cx="1456611" cy="1842448"/>
          </a:xfrm>
          <a:custGeom>
            <a:avLst/>
            <a:gdLst>
              <a:gd name="connsiteX0" fmla="*/ 0 w 1501254"/>
              <a:gd name="connsiteY0" fmla="*/ 0 h 1828800"/>
              <a:gd name="connsiteX1" fmla="*/ 1501254 w 1501254"/>
              <a:gd name="connsiteY1" fmla="*/ 1828800 h 1828800"/>
              <a:gd name="connsiteX0" fmla="*/ 0 w 1501254"/>
              <a:gd name="connsiteY0" fmla="*/ 0 h 1828800"/>
              <a:gd name="connsiteX1" fmla="*/ 1037230 w 1501254"/>
              <a:gd name="connsiteY1" fmla="*/ 859809 h 1828800"/>
              <a:gd name="connsiteX2" fmla="*/ 1501254 w 1501254"/>
              <a:gd name="connsiteY2" fmla="*/ 1828800 h 1828800"/>
              <a:gd name="connsiteX0" fmla="*/ 0 w 1351129"/>
              <a:gd name="connsiteY0" fmla="*/ 0 h 1842448"/>
              <a:gd name="connsiteX1" fmla="*/ 1037230 w 1351129"/>
              <a:gd name="connsiteY1" fmla="*/ 859809 h 1842448"/>
              <a:gd name="connsiteX2" fmla="*/ 1351129 w 1351129"/>
              <a:gd name="connsiteY2" fmla="*/ 1842448 h 1842448"/>
              <a:gd name="connsiteX0" fmla="*/ 0 w 1354002"/>
              <a:gd name="connsiteY0" fmla="*/ 0 h 1842448"/>
              <a:gd name="connsiteX1" fmla="*/ 1037230 w 1354002"/>
              <a:gd name="connsiteY1" fmla="*/ 859809 h 1842448"/>
              <a:gd name="connsiteX2" fmla="*/ 1351129 w 1354002"/>
              <a:gd name="connsiteY2" fmla="*/ 1842448 h 1842448"/>
              <a:gd name="connsiteX0" fmla="*/ 0 w 1354002"/>
              <a:gd name="connsiteY0" fmla="*/ 0 h 1842448"/>
              <a:gd name="connsiteX1" fmla="*/ 1037230 w 1354002"/>
              <a:gd name="connsiteY1" fmla="*/ 859809 h 1842448"/>
              <a:gd name="connsiteX2" fmla="*/ 1351129 w 1354002"/>
              <a:gd name="connsiteY2" fmla="*/ 1842448 h 1842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4002" h="1842448">
                <a:moveTo>
                  <a:pt x="0" y="0"/>
                </a:moveTo>
                <a:cubicBezTo>
                  <a:pt x="250209" y="291152"/>
                  <a:pt x="932597" y="532263"/>
                  <a:pt x="1037230" y="859809"/>
                </a:cubicBezTo>
                <a:cubicBezTo>
                  <a:pt x="1141863" y="1187355"/>
                  <a:pt x="1382974" y="1514902"/>
                  <a:pt x="1351129" y="1842448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none" w="lg" len="med"/>
            <a:tailEnd type="triangle" w="lg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Freeform 30"/>
          <p:cNvSpPr/>
          <p:nvPr/>
        </p:nvSpPr>
        <p:spPr bwMode="auto">
          <a:xfrm flipV="1">
            <a:off x="8686800" y="3722574"/>
            <a:ext cx="241699" cy="1385177"/>
          </a:xfrm>
          <a:custGeom>
            <a:avLst/>
            <a:gdLst>
              <a:gd name="connsiteX0" fmla="*/ 0 w 1501254"/>
              <a:gd name="connsiteY0" fmla="*/ 0 h 1828800"/>
              <a:gd name="connsiteX1" fmla="*/ 1501254 w 1501254"/>
              <a:gd name="connsiteY1" fmla="*/ 1828800 h 1828800"/>
              <a:gd name="connsiteX0" fmla="*/ 0 w 1501254"/>
              <a:gd name="connsiteY0" fmla="*/ 0 h 1828800"/>
              <a:gd name="connsiteX1" fmla="*/ 1037230 w 1501254"/>
              <a:gd name="connsiteY1" fmla="*/ 859809 h 1828800"/>
              <a:gd name="connsiteX2" fmla="*/ 1501254 w 1501254"/>
              <a:gd name="connsiteY2" fmla="*/ 1828800 h 1828800"/>
              <a:gd name="connsiteX0" fmla="*/ 0 w 1351129"/>
              <a:gd name="connsiteY0" fmla="*/ 0 h 1842448"/>
              <a:gd name="connsiteX1" fmla="*/ 1037230 w 1351129"/>
              <a:gd name="connsiteY1" fmla="*/ 859809 h 1842448"/>
              <a:gd name="connsiteX2" fmla="*/ 1351129 w 1351129"/>
              <a:gd name="connsiteY2" fmla="*/ 1842448 h 1842448"/>
              <a:gd name="connsiteX0" fmla="*/ 0 w 1354002"/>
              <a:gd name="connsiteY0" fmla="*/ 0 h 1842448"/>
              <a:gd name="connsiteX1" fmla="*/ 1037230 w 1354002"/>
              <a:gd name="connsiteY1" fmla="*/ 859809 h 1842448"/>
              <a:gd name="connsiteX2" fmla="*/ 1351129 w 1354002"/>
              <a:gd name="connsiteY2" fmla="*/ 1842448 h 1842448"/>
              <a:gd name="connsiteX0" fmla="*/ 0 w 1354002"/>
              <a:gd name="connsiteY0" fmla="*/ 0 h 1842448"/>
              <a:gd name="connsiteX1" fmla="*/ 1037230 w 1354002"/>
              <a:gd name="connsiteY1" fmla="*/ 859809 h 1842448"/>
              <a:gd name="connsiteX2" fmla="*/ 1351129 w 1354002"/>
              <a:gd name="connsiteY2" fmla="*/ 1842448 h 18424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54002" h="1842448">
                <a:moveTo>
                  <a:pt x="0" y="0"/>
                </a:moveTo>
                <a:cubicBezTo>
                  <a:pt x="250209" y="291152"/>
                  <a:pt x="932597" y="532263"/>
                  <a:pt x="1037230" y="859809"/>
                </a:cubicBezTo>
                <a:cubicBezTo>
                  <a:pt x="1141863" y="1187355"/>
                  <a:pt x="1382974" y="1514902"/>
                  <a:pt x="1351129" y="1842448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triangle" w="lg" len="med"/>
            <a:tailEnd type="none" w="lg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Freeform 7"/>
          <p:cNvSpPr/>
          <p:nvPr/>
        </p:nvSpPr>
        <p:spPr bwMode="auto">
          <a:xfrm flipV="1">
            <a:off x="6599724" y="2715812"/>
            <a:ext cx="684444" cy="1323926"/>
          </a:xfrm>
          <a:custGeom>
            <a:avLst/>
            <a:gdLst>
              <a:gd name="connsiteX0" fmla="*/ 415816 w 702419"/>
              <a:gd name="connsiteY0" fmla="*/ 0 h 1255594"/>
              <a:gd name="connsiteX1" fmla="*/ 6383 w 702419"/>
              <a:gd name="connsiteY1" fmla="*/ 709684 h 1255594"/>
              <a:gd name="connsiteX2" fmla="*/ 702419 w 702419"/>
              <a:gd name="connsiteY2" fmla="*/ 1255594 h 1255594"/>
              <a:gd name="connsiteX0" fmla="*/ 1146178 w 1146178"/>
              <a:gd name="connsiteY0" fmla="*/ 0 h 1309594"/>
              <a:gd name="connsiteX1" fmla="*/ 5395 w 1146178"/>
              <a:gd name="connsiteY1" fmla="*/ 763684 h 1309594"/>
              <a:gd name="connsiteX2" fmla="*/ 701431 w 1146178"/>
              <a:gd name="connsiteY2" fmla="*/ 1309594 h 1309594"/>
              <a:gd name="connsiteX0" fmla="*/ 1146178 w 1146178"/>
              <a:gd name="connsiteY0" fmla="*/ 0 h 1309594"/>
              <a:gd name="connsiteX1" fmla="*/ 5395 w 1146178"/>
              <a:gd name="connsiteY1" fmla="*/ 763684 h 1309594"/>
              <a:gd name="connsiteX2" fmla="*/ 701431 w 1146178"/>
              <a:gd name="connsiteY2" fmla="*/ 1309594 h 1309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178" h="1309594">
                <a:moveTo>
                  <a:pt x="1146178" y="0"/>
                </a:moveTo>
                <a:cubicBezTo>
                  <a:pt x="574759" y="155709"/>
                  <a:pt x="79519" y="545418"/>
                  <a:pt x="5395" y="763684"/>
                </a:cubicBezTo>
                <a:cubicBezTo>
                  <a:pt x="-68729" y="981950"/>
                  <a:pt x="644565" y="1145821"/>
                  <a:pt x="701431" y="1309594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miter lim="800000"/>
            <a:headEnd type="stealth" w="lg" len="med"/>
            <a:tailEnd type="none" w="lg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092413"/>
          </a:xfrm>
        </p:spPr>
        <p:txBody>
          <a:bodyPr/>
          <a:lstStyle/>
          <a:p>
            <a:r>
              <a:rPr lang="en-US" dirty="0" smtClean="0"/>
              <a:t>UI Tools stack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911029"/>
              </p:ext>
            </p:extLst>
          </p:nvPr>
        </p:nvGraphicFramePr>
        <p:xfrm>
          <a:off x="791571" y="1400440"/>
          <a:ext cx="7342494" cy="48463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342494">
                  <a:extLst>
                    <a:ext uri="{9D8B030D-6E8A-4147-A177-3AD203B41FA5}">
                      <a16:colId xmlns:a16="http://schemas.microsoft.com/office/drawing/2014/main" val="2788815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Interactive Tools</a:t>
                      </a:r>
                      <a:br>
                        <a:rPr lang="en-US" sz="3200" dirty="0" smtClean="0"/>
                      </a:br>
                      <a:r>
                        <a:rPr lang="en-US" sz="3200" dirty="0" smtClean="0"/>
                        <a:t>(Builders,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Prototypers</a:t>
                      </a:r>
                      <a:r>
                        <a:rPr lang="en-US" sz="3200" baseline="0" dirty="0" smtClean="0"/>
                        <a:t>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9774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Framework</a:t>
                      </a:r>
                      <a:br>
                        <a:rPr lang="en-US" sz="3200" dirty="0" smtClean="0"/>
                      </a:br>
                      <a:r>
                        <a:rPr lang="en-US" sz="3200" dirty="0" smtClean="0"/>
                        <a:t>(Architecture,</a:t>
                      </a:r>
                      <a:r>
                        <a:rPr lang="en-US" sz="3200" baseline="0" dirty="0" smtClean="0"/>
                        <a:t> Objects)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35391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Toolkit</a:t>
                      </a:r>
                      <a:r>
                        <a:rPr lang="en-US" sz="3200" baseline="0" dirty="0" smtClean="0"/>
                        <a:t/>
                      </a:r>
                      <a:br>
                        <a:rPr lang="en-US" sz="3200" baseline="0" dirty="0" smtClean="0"/>
                      </a:br>
                      <a:r>
                        <a:rPr lang="en-US" sz="3200" baseline="0" dirty="0" smtClean="0"/>
                        <a:t>(library, programming interface)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2749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OS / Windows Interface</a:t>
                      </a:r>
                      <a:br>
                        <a:rPr lang="en-US" sz="3200" dirty="0" smtClean="0"/>
                      </a:br>
                      <a:r>
                        <a:rPr lang="en-US" sz="3200" dirty="0" smtClean="0"/>
                        <a:t>(Input and Output)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808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Device</a:t>
                      </a:r>
                      <a:r>
                        <a:rPr lang="en-US" sz="3200" baseline="0" dirty="0" smtClean="0"/>
                        <a:t> Drivers &amp; Hardware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650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327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Course: 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6063" y="1600200"/>
            <a:ext cx="8650287" cy="4892675"/>
          </a:xfrm>
        </p:spPr>
        <p:txBody>
          <a:bodyPr/>
          <a:lstStyle/>
          <a:p>
            <a:pPr eaLnBrk="1" hangingPunct="1"/>
            <a:r>
              <a:rPr lang="en-US" sz="2600" b="1" dirty="0" smtClean="0"/>
              <a:t>Course web page: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smtClean="0">
                <a:hlinkClick r:id="rId3"/>
              </a:rPr>
              <a:t>http://www.cs.cmu.edu/~bam/uicourse/830spring20</a:t>
            </a:r>
            <a:endParaRPr lang="en-US" sz="2400" b="1" dirty="0" smtClean="0"/>
          </a:p>
          <a:p>
            <a:pPr lvl="1" eaLnBrk="1" hangingPunct="1"/>
            <a:r>
              <a:rPr lang="en-US" sz="2400" b="1" dirty="0"/>
              <a:t>Temporarily: </a:t>
            </a:r>
            <a:r>
              <a:rPr lang="en-US" sz="2400" b="1" dirty="0">
                <a:hlinkClick r:id="rId4"/>
              </a:rPr>
              <a:t>http://www.uicourse.org</a:t>
            </a:r>
            <a:r>
              <a:rPr lang="en-US" sz="2400" b="1" dirty="0" smtClean="0">
                <a:hlinkClick r:id="rId4"/>
              </a:rPr>
              <a:t>/</a:t>
            </a:r>
            <a:r>
              <a:rPr lang="en-US" sz="2400" b="1" dirty="0" smtClean="0"/>
              <a:t> </a:t>
            </a:r>
            <a:endParaRPr lang="en-US" sz="2200" b="1" dirty="0" smtClean="0"/>
          </a:p>
          <a:p>
            <a:pPr eaLnBrk="1" hangingPunct="1"/>
            <a:r>
              <a:rPr lang="en-US" sz="2600" b="1" dirty="0" smtClean="0"/>
              <a:t>Schedule / Syllabus: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900" b="1" dirty="0" smtClean="0"/>
              <a:t>	</a:t>
            </a:r>
            <a:r>
              <a:rPr lang="en-US" sz="1800" b="1" dirty="0" smtClean="0">
                <a:hlinkClick r:id="rId5"/>
              </a:rPr>
              <a:t>http://www.cs.cmu.edu/~bam/uicourse/830spring20/schedule.html</a:t>
            </a:r>
            <a:r>
              <a:rPr lang="en-US" sz="1800" b="1" dirty="0" smtClean="0"/>
              <a:t> </a:t>
            </a:r>
          </a:p>
          <a:p>
            <a:pPr eaLnBrk="1" hangingPunct="1"/>
            <a:r>
              <a:rPr lang="en-US" sz="2600" b="1" dirty="0"/>
              <a:t>Mondays and Wednesdays</a:t>
            </a:r>
            <a:r>
              <a:rPr lang="en-US" sz="2600" b="1" dirty="0" smtClean="0"/>
              <a:t>, 1:30PM </a:t>
            </a:r>
            <a:r>
              <a:rPr lang="en-US" sz="2600" b="1" dirty="0"/>
              <a:t>- </a:t>
            </a:r>
            <a:r>
              <a:rPr lang="en-US" sz="2600" b="1" dirty="0" smtClean="0"/>
              <a:t>2:50PM</a:t>
            </a:r>
          </a:p>
          <a:p>
            <a:pPr eaLnBrk="1" hangingPunct="1"/>
            <a:r>
              <a:rPr lang="en-US" sz="2600" b="1" dirty="0" smtClean="0"/>
              <a:t>Room </a:t>
            </a:r>
            <a:r>
              <a:rPr lang="en-US" sz="2600" b="1"/>
              <a:t>GHC </a:t>
            </a:r>
            <a:r>
              <a:rPr lang="en-US" sz="2600" b="1" smtClean="0"/>
              <a:t>4301</a:t>
            </a:r>
            <a:endParaRPr lang="en-US" sz="2600" b="1" dirty="0" smtClean="0"/>
          </a:p>
          <a:p>
            <a:pPr eaLnBrk="1" hangingPunct="1"/>
            <a:endParaRPr lang="en-US" sz="2600" b="1" dirty="0" smtClean="0"/>
          </a:p>
          <a:p>
            <a:pPr eaLnBrk="1" hangingPunct="1"/>
            <a:r>
              <a:rPr lang="en-US" sz="2600" b="1" dirty="0" smtClean="0"/>
              <a:t>Last offered 2017</a:t>
            </a:r>
          </a:p>
          <a:p>
            <a:pPr lvl="1" eaLnBrk="1" hangingPunct="1"/>
            <a:r>
              <a:rPr lang="en-US" sz="1800" b="1" dirty="0" smtClean="0"/>
              <a:t>See previous schedule, </a:t>
            </a:r>
            <a:r>
              <a:rPr lang="en-US" sz="1800" b="1" dirty="0" err="1" smtClean="0"/>
              <a:t>homeworks</a:t>
            </a:r>
            <a:r>
              <a:rPr lang="en-US" sz="1800" b="1" dirty="0" smtClean="0"/>
              <a:t>, etc.</a:t>
            </a:r>
            <a:br>
              <a:rPr lang="en-US" sz="1800" b="1" dirty="0" smtClean="0"/>
            </a:br>
            <a:r>
              <a:rPr lang="en-US" sz="1800" b="1" dirty="0" smtClean="0"/>
              <a:t>http://www.cs.cmu.edu/~bam/uicourse/830spring17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22238"/>
            <a:ext cx="8229601" cy="1295400"/>
          </a:xfrm>
        </p:spPr>
        <p:txBody>
          <a:bodyPr/>
          <a:lstStyle/>
          <a:p>
            <a:r>
              <a:rPr lang="en-US" dirty="0" smtClean="0"/>
              <a:t>From the bottom: Windows &amp; 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13287"/>
          </a:xfrm>
        </p:spPr>
        <p:txBody>
          <a:bodyPr>
            <a:normAutofit/>
          </a:bodyPr>
          <a:lstStyle/>
          <a:p>
            <a:r>
              <a:rPr lang="en-US" dirty="0" smtClean="0"/>
              <a:t>Window System + Operating System</a:t>
            </a:r>
          </a:p>
          <a:p>
            <a:pPr lvl="1"/>
            <a:r>
              <a:rPr lang="en-US" dirty="0" smtClean="0"/>
              <a:t>Microsoft Windows, </a:t>
            </a:r>
            <a:r>
              <a:rPr lang="en-US" dirty="0" err="1" smtClean="0"/>
              <a:t>MacOS</a:t>
            </a:r>
            <a:r>
              <a:rPr lang="en-US" dirty="0" smtClean="0"/>
              <a:t>, Android, iOS, etc.</a:t>
            </a:r>
          </a:p>
          <a:p>
            <a:r>
              <a:rPr lang="en-US" dirty="0" smtClean="0"/>
              <a:t>Unix &amp; older OS’s separated OS, Windows</a:t>
            </a:r>
          </a:p>
          <a:p>
            <a:pPr lvl="1"/>
            <a:r>
              <a:rPr lang="en-US" dirty="0" smtClean="0"/>
              <a:t>SunOS: X Windows or </a:t>
            </a:r>
            <a:r>
              <a:rPr lang="en-US" dirty="0" err="1" smtClean="0"/>
              <a:t>NeWS</a:t>
            </a:r>
            <a:r>
              <a:rPr lang="en-US" dirty="0" smtClean="0"/>
              <a:t> or </a:t>
            </a:r>
            <a:r>
              <a:rPr lang="en-US" dirty="0" err="1" smtClean="0"/>
              <a:t>SunTools</a:t>
            </a:r>
            <a:endParaRPr lang="en-US" dirty="0" smtClean="0"/>
          </a:p>
          <a:p>
            <a:r>
              <a:rPr lang="en-US" dirty="0" smtClean="0"/>
              <a:t>Low level input events – </a:t>
            </a:r>
            <a:r>
              <a:rPr lang="en-US" dirty="0" err="1" smtClean="0"/>
              <a:t>keycodes</a:t>
            </a:r>
            <a:r>
              <a:rPr lang="en-US" dirty="0" smtClean="0"/>
              <a:t>, mouse position, values from accelerometers</a:t>
            </a:r>
          </a:p>
          <a:p>
            <a:r>
              <a:rPr lang="en-US" dirty="0" smtClean="0"/>
              <a:t>Low level graphics primitives</a:t>
            </a:r>
          </a:p>
          <a:p>
            <a:pPr lvl="1"/>
            <a:r>
              <a:rPr lang="en-US" dirty="0" smtClean="0"/>
              <a:t>Draw Circle, Draw Line, set pixel color</a:t>
            </a:r>
          </a:p>
          <a:p>
            <a:r>
              <a:rPr lang="en-US" dirty="0" smtClean="0"/>
              <a:t>Clipped to window boundaries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294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Toolkits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71328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(Specific meaning, one part of the tool set)</a:t>
            </a:r>
          </a:p>
          <a:p>
            <a:r>
              <a:rPr lang="en-US" dirty="0" smtClean="0"/>
              <a:t>A library of procedures</a:t>
            </a:r>
          </a:p>
          <a:p>
            <a:pPr lvl="1"/>
            <a:r>
              <a:rPr lang="en-US" dirty="0" smtClean="0"/>
              <a:t>Only a programming interface</a:t>
            </a:r>
          </a:p>
          <a:p>
            <a:r>
              <a:rPr lang="en-US" dirty="0" smtClean="0"/>
              <a:t>Provides higher-level “widgets”</a:t>
            </a:r>
          </a:p>
          <a:p>
            <a:pPr lvl="1"/>
            <a:r>
              <a:rPr lang="en-US" dirty="0" smtClean="0"/>
              <a:t>Also called “controls”</a:t>
            </a:r>
          </a:p>
          <a:p>
            <a:pPr lvl="1"/>
            <a:r>
              <a:rPr lang="en-US" dirty="0" smtClean="0"/>
              <a:t>Scroll bars, buttons, text input fields</a:t>
            </a:r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Html, canvas, </a:t>
            </a:r>
            <a:r>
              <a:rPr lang="en-US" dirty="0" err="1" smtClean="0"/>
              <a:t>svg</a:t>
            </a:r>
            <a:endParaRPr lang="en-US" dirty="0"/>
          </a:p>
          <a:p>
            <a:pPr lvl="1"/>
            <a:r>
              <a:rPr lang="en-US" dirty="0"/>
              <a:t>Java Swing, SWT, AWT</a:t>
            </a:r>
          </a:p>
          <a:p>
            <a:pPr lvl="1"/>
            <a:r>
              <a:rPr lang="en-US" dirty="0" smtClean="0"/>
              <a:t>Win32, Macintosh “toolbox”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379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603" y="1417638"/>
            <a:ext cx="8857397" cy="501491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Higher-level programming architecture</a:t>
            </a:r>
          </a:p>
          <a:p>
            <a:r>
              <a:rPr lang="en-US" dirty="0" smtClean="0"/>
              <a:t>Common </a:t>
            </a:r>
            <a:r>
              <a:rPr lang="en-US" dirty="0" smtClean="0">
                <a:solidFill>
                  <a:srgbClr val="C00000"/>
                </a:solidFill>
              </a:rPr>
              <a:t>design patterns</a:t>
            </a:r>
          </a:p>
          <a:p>
            <a:pPr lvl="1"/>
            <a:r>
              <a:rPr lang="en-US" dirty="0" smtClean="0"/>
              <a:t>Listener pattern, data bindings, etc.</a:t>
            </a:r>
          </a:p>
          <a:p>
            <a:r>
              <a:rPr lang="en-US" dirty="0" smtClean="0"/>
              <a:t>Significantly affects design of applications</a:t>
            </a:r>
          </a:p>
          <a:p>
            <a:r>
              <a:rPr lang="en-US" dirty="0" smtClean="0"/>
              <a:t>Often object-oriented</a:t>
            </a:r>
          </a:p>
          <a:p>
            <a:pPr lvl="1"/>
            <a:r>
              <a:rPr lang="en-US" dirty="0" smtClean="0"/>
              <a:t>“Foundation Classes”</a:t>
            </a:r>
          </a:p>
          <a:p>
            <a:r>
              <a:rPr lang="en-US" dirty="0" smtClean="0"/>
              <a:t>Often cross-platform (iOS + Android)</a:t>
            </a:r>
          </a:p>
          <a:p>
            <a:pPr lvl="1"/>
            <a:r>
              <a:rPr lang="en-US" dirty="0" smtClean="0"/>
              <a:t>React native, Flutter, Microsoft’s </a:t>
            </a:r>
            <a:r>
              <a:rPr lang="en-US" dirty="0" err="1" smtClean="0"/>
              <a:t>Xamarin</a:t>
            </a:r>
            <a:r>
              <a:rPr lang="en-US" dirty="0"/>
              <a:t>, </a:t>
            </a:r>
            <a:r>
              <a:rPr lang="en-US" dirty="0" smtClean="0"/>
              <a:t>Titanium, </a:t>
            </a:r>
            <a:r>
              <a:rPr lang="en-US" dirty="0" smtClean="0"/>
              <a:t>…</a:t>
            </a:r>
          </a:p>
          <a:p>
            <a:pPr lvl="1"/>
            <a:r>
              <a:rPr lang="en-US" dirty="0"/>
              <a:t>Electron (</a:t>
            </a:r>
            <a:r>
              <a:rPr lang="en-US" u="sng" dirty="0">
                <a:hlinkClick r:id="rId2"/>
              </a:rPr>
              <a:t>https://electronjs.org</a:t>
            </a:r>
            <a:r>
              <a:rPr lang="en-US" u="sng" dirty="0" smtClean="0">
                <a:hlinkClick r:id="rId2"/>
              </a:rPr>
              <a:t>/</a:t>
            </a:r>
            <a:r>
              <a:rPr lang="en-US" dirty="0" smtClean="0"/>
              <a:t>)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en-US" dirty="0"/>
              <a:t>cross-platform toolkit for desktop apps</a:t>
            </a:r>
            <a:endParaRPr lang="en-US" dirty="0" smtClean="0"/>
          </a:p>
          <a:p>
            <a:r>
              <a:rPr lang="en-US" dirty="0" smtClean="0"/>
              <a:t>Sometimes hard to distinguish from “toolkits”</a:t>
            </a:r>
          </a:p>
          <a:p>
            <a:pPr lvl="1"/>
            <a:r>
              <a:rPr lang="en-US" dirty="0" smtClean="0"/>
              <a:t>(So we usually won’t!)</a:t>
            </a:r>
            <a:endParaRPr lang="en-US" dirty="0"/>
          </a:p>
          <a:p>
            <a:r>
              <a:rPr lang="en-US" dirty="0" smtClean="0"/>
              <a:t>Other Examples:</a:t>
            </a:r>
          </a:p>
          <a:p>
            <a:pPr lvl="1"/>
            <a:r>
              <a:rPr lang="en-US" dirty="0" smtClean="0"/>
              <a:t>Historical: Apple </a:t>
            </a:r>
            <a:r>
              <a:rPr lang="en-US" dirty="0" err="1" smtClean="0"/>
              <a:t>MacApp</a:t>
            </a:r>
            <a:r>
              <a:rPr lang="en-US" dirty="0" smtClean="0"/>
              <a:t>, my Amulet</a:t>
            </a:r>
          </a:p>
          <a:p>
            <a:pPr lvl="1"/>
            <a:r>
              <a:rPr lang="en-US" dirty="0" smtClean="0"/>
              <a:t>Current: Unity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123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1491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Not a programming interface</a:t>
            </a:r>
          </a:p>
          <a:p>
            <a:r>
              <a:rPr lang="en-US" dirty="0" smtClean="0"/>
              <a:t>Supports designers who might not be programmers</a:t>
            </a:r>
          </a:p>
          <a:p>
            <a:r>
              <a:rPr lang="en-US" dirty="0" smtClean="0"/>
              <a:t>Select widgets and place them</a:t>
            </a:r>
          </a:p>
          <a:p>
            <a:pPr lvl="1"/>
            <a:r>
              <a:rPr lang="en-US" dirty="0" smtClean="0"/>
              <a:t>Layout, possibly with constraints</a:t>
            </a:r>
          </a:p>
          <a:p>
            <a:pPr lvl="1"/>
            <a:r>
              <a:rPr lang="en-US" dirty="0" smtClean="0"/>
              <a:t>Specify properties of widgets</a:t>
            </a:r>
          </a:p>
          <a:p>
            <a:r>
              <a:rPr lang="en-US" dirty="0" smtClean="0"/>
              <a:t>Prototypes </a:t>
            </a:r>
            <a:r>
              <a:rPr lang="en-US" i="1" dirty="0" smtClean="0"/>
              <a:t>or</a:t>
            </a:r>
            <a:r>
              <a:rPr lang="en-US" dirty="0" smtClean="0"/>
              <a:t> real code</a:t>
            </a:r>
          </a:p>
          <a:p>
            <a:pPr lvl="1"/>
            <a:r>
              <a:rPr lang="en-US" dirty="0" smtClean="0"/>
              <a:t>For real code, often built into IDEs</a:t>
            </a:r>
          </a:p>
          <a:p>
            <a:r>
              <a:rPr lang="en-US" smtClean="0"/>
              <a:t>Examples:</a:t>
            </a:r>
            <a:endParaRPr lang="en-US" dirty="0" smtClean="0"/>
          </a:p>
          <a:p>
            <a:pPr lvl="1"/>
            <a:r>
              <a:rPr lang="en-US" dirty="0" smtClean="0"/>
              <a:t>Adobe Dreamweaver for web pages</a:t>
            </a:r>
          </a:p>
          <a:p>
            <a:pPr lvl="1"/>
            <a:r>
              <a:rPr lang="en-US" dirty="0" err="1" smtClean="0"/>
              <a:t>Prototypers</a:t>
            </a:r>
            <a:r>
              <a:rPr lang="en-US" dirty="0" smtClean="0"/>
              <a:t>: </a:t>
            </a:r>
            <a:r>
              <a:rPr lang="en-US" dirty="0" err="1" smtClean="0"/>
              <a:t>Balsamiq</a:t>
            </a:r>
            <a:r>
              <a:rPr lang="en-US" dirty="0" smtClean="0"/>
              <a:t>, </a:t>
            </a:r>
            <a:r>
              <a:rPr lang="en-US" dirty="0" err="1" smtClean="0"/>
              <a:t>Axure</a:t>
            </a:r>
            <a:r>
              <a:rPr lang="en-US" dirty="0" smtClean="0"/>
              <a:t>, etc.</a:t>
            </a:r>
          </a:p>
          <a:p>
            <a:pPr lvl="1"/>
            <a:r>
              <a:rPr lang="en-US" dirty="0" smtClean="0"/>
              <a:t>Resource editors &amp; builders: Eclipse, </a:t>
            </a:r>
            <a:r>
              <a:rPr lang="en-US" dirty="0" err="1" smtClean="0"/>
              <a:t>Xcode</a:t>
            </a:r>
            <a:r>
              <a:rPr lang="en-US" dirty="0" smtClean="0"/>
              <a:t> IB, Android studio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35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Instructor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11288"/>
            <a:ext cx="8650288" cy="5033962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Brad Myers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200" dirty="0" smtClean="0"/>
              <a:t>Human Computer Interaction Institute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200" dirty="0" smtClean="0"/>
              <a:t>Office: Newell-Simon Hall (NSH) 3517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200" dirty="0" smtClean="0"/>
              <a:t>Phone: x8-5150</a:t>
            </a:r>
          </a:p>
          <a:p>
            <a:pPr lvl="1" eaLnBrk="1" hangingPunct="1">
              <a:spcBef>
                <a:spcPct val="0"/>
              </a:spcBef>
            </a:pPr>
            <a:r>
              <a:rPr lang="en-US" sz="2200" dirty="0" smtClean="0"/>
              <a:t>E-mail: </a:t>
            </a:r>
            <a:r>
              <a:rPr lang="en-US" sz="2200" dirty="0" smtClean="0">
                <a:hlinkClick r:id="rId3"/>
              </a:rPr>
              <a:t>bam@cs.cmu.edu</a:t>
            </a:r>
            <a:endParaRPr lang="en-US" sz="2200" dirty="0" smtClean="0"/>
          </a:p>
          <a:p>
            <a:pPr lvl="1" eaLnBrk="1" hangingPunct="1">
              <a:spcBef>
                <a:spcPct val="0"/>
              </a:spcBef>
            </a:pPr>
            <a:r>
              <a:rPr lang="en-US" sz="2200" dirty="0" smtClean="0">
                <a:hlinkClick r:id="rId4"/>
              </a:rPr>
              <a:t>http://www.cs.cmu.edu/~bam</a:t>
            </a:r>
            <a:endParaRPr lang="en-US" sz="2200" dirty="0" smtClean="0"/>
          </a:p>
          <a:p>
            <a:pPr lvl="1" eaLnBrk="1" hangingPunct="1">
              <a:spcBef>
                <a:spcPct val="0"/>
              </a:spcBef>
            </a:pPr>
            <a:r>
              <a:rPr lang="en-US" sz="2200" dirty="0" smtClean="0"/>
              <a:t>Office hours: By appointment or drop by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en-US" sz="2600" dirty="0" smtClean="0"/>
          </a:p>
          <a:p>
            <a:pPr eaLnBrk="1" hangingPunct="1">
              <a:spcBef>
                <a:spcPct val="0"/>
              </a:spcBef>
            </a:pPr>
            <a:r>
              <a:rPr lang="en-US" sz="2600" dirty="0" smtClean="0"/>
              <a:t>No TA</a:t>
            </a:r>
          </a:p>
        </p:txBody>
      </p:sp>
      <p:pic>
        <p:nvPicPr>
          <p:cNvPr id="7" name="Picture 2" descr="Brad Myers phot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0269" y="990600"/>
            <a:ext cx="1247775" cy="204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Thanks to PhD student Mary Beth Kery for consultations on content, </a:t>
            </a:r>
            <a:r>
              <a:rPr lang="en-US" dirty="0" err="1" smtClean="0"/>
              <a:t>homeworks</a:t>
            </a:r>
            <a:r>
              <a:rPr lang="en-US" dirty="0" smtClean="0"/>
              <a:t> and web page design</a:t>
            </a:r>
          </a:p>
          <a:p>
            <a:r>
              <a:rPr lang="en-US" dirty="0" smtClean="0"/>
              <a:t>Also discussions with Prof. Scott Hudson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619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23925"/>
          </a:xfrm>
        </p:spPr>
        <p:txBody>
          <a:bodyPr/>
          <a:lstStyle/>
          <a:p>
            <a:pPr eaLnBrk="1" hangingPunct="1"/>
            <a:r>
              <a:rPr lang="en-US" smtClean="0"/>
              <a:t>Readings and Homeworks 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725" y="972873"/>
            <a:ext cx="8650288" cy="5568951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600" b="1" dirty="0" smtClean="0"/>
              <a:t>Schedule of readings: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b="1" dirty="0" smtClean="0">
                <a:hlinkClick r:id="rId3"/>
              </a:rPr>
              <a:t>http://www.cs.cmu.edu/~bam/uicourse/830spring20/schedule.html</a:t>
            </a:r>
            <a:r>
              <a:rPr lang="en-US" sz="2000" b="1" dirty="0"/>
              <a:t> </a:t>
            </a:r>
            <a:endParaRPr lang="en-US" sz="1600" b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200" b="1" dirty="0" smtClean="0"/>
              <a:t>Links to the slides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b="1" dirty="0" smtClean="0"/>
              <a:t>Course schedule is tentative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b="1" dirty="0" smtClean="0"/>
              <a:t>Note </a:t>
            </a:r>
            <a:r>
              <a:rPr lang="en-US" sz="2200" b="1" i="1" dirty="0" smtClean="0"/>
              <a:t>required </a:t>
            </a:r>
            <a:r>
              <a:rPr lang="en-US" sz="2200" b="1" dirty="0" smtClean="0"/>
              <a:t>readings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b="1" dirty="0" smtClean="0"/>
              <a:t>CMU-only and ACM DL, use CMU network or VPN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b="1" dirty="0" err="1" smtClean="0"/>
              <a:t>Homeworks</a:t>
            </a:r>
            <a:endParaRPr lang="en-US" sz="26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900" b="1" dirty="0" smtClean="0">
                <a:hlinkClick r:id="rId4"/>
              </a:rPr>
              <a:t>http://www.cs.cmu.edu/~bam/uicourse/830spring20/homeworks.html</a:t>
            </a:r>
            <a:r>
              <a:rPr lang="en-US" sz="1900" b="1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b="1" dirty="0" smtClean="0"/>
              <a:t>No midterm or final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b="1" dirty="0" smtClean="0"/>
              <a:t>Create a framework for UI software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b="1" dirty="0" smtClean="0"/>
              <a:t>Java for Swing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b="1" dirty="0" smtClean="0"/>
              <a:t>Or in JavaScript for Canvas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b="1" dirty="0" smtClean="0"/>
              <a:t>Like SVG / AngularJS or Flutter </a:t>
            </a:r>
            <a:r>
              <a:rPr lang="en-US" sz="1900" b="1" dirty="0"/>
              <a:t>or Flash / Flex </a:t>
            </a:r>
            <a:r>
              <a:rPr lang="en-US" sz="1900" b="1" dirty="0" smtClean="0"/>
              <a:t>or Amulet / Garnet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b="1" dirty="0" smtClean="0"/>
              <a:t>See </a:t>
            </a:r>
            <a:r>
              <a:rPr lang="en-US" sz="1900" b="1" dirty="0" smtClean="0">
                <a:hlinkClick r:id="rId5"/>
              </a:rPr>
              <a:t>homework policies</a:t>
            </a:r>
            <a:endParaRPr lang="en-US" sz="1900" b="1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1600" b="1" dirty="0" smtClean="0"/>
              <a:t>Due </a:t>
            </a:r>
            <a:r>
              <a:rPr lang="en-US" sz="1600" b="1" dirty="0"/>
              <a:t>before class on the scheduled date, </a:t>
            </a:r>
            <a:r>
              <a:rPr lang="en-US" sz="1600" b="1" dirty="0" err="1"/>
              <a:t>homeworks</a:t>
            </a:r>
            <a:r>
              <a:rPr lang="en-US" sz="1600" b="1" dirty="0"/>
              <a:t> can be turned in late for a penalty, </a:t>
            </a:r>
            <a:r>
              <a:rPr lang="en-US" sz="1600" b="1" dirty="0" err="1"/>
              <a:t>homeworks</a:t>
            </a:r>
            <a:r>
              <a:rPr lang="en-US" sz="1600" b="1" dirty="0"/>
              <a:t> are individual, no </a:t>
            </a:r>
            <a:r>
              <a:rPr lang="en-US" sz="1600" b="1" dirty="0" smtClean="0"/>
              <a:t>cheating, turn in on Canvas.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b="1" dirty="0"/>
              <a:t>Schedule + </a:t>
            </a:r>
            <a:r>
              <a:rPr lang="en-US" sz="2600" b="1" dirty="0" err="1"/>
              <a:t>Homeworks</a:t>
            </a:r>
            <a:r>
              <a:rPr lang="en-US" sz="2600" b="1" dirty="0"/>
              <a:t> = Syllabus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Create your own tool</a:t>
            </a:r>
          </a:p>
          <a:p>
            <a:pPr lvl="1"/>
            <a:r>
              <a:rPr lang="en-US" dirty="0" smtClean="0"/>
              <a:t>Toolkit</a:t>
            </a:r>
          </a:p>
          <a:p>
            <a:pPr lvl="1"/>
            <a:r>
              <a:rPr lang="en-US" dirty="0" smtClean="0"/>
              <a:t>Interactive Tool</a:t>
            </a:r>
          </a:p>
          <a:p>
            <a:r>
              <a:rPr lang="en-US" dirty="0" smtClean="0"/>
              <a:t>Can be a reimplementation or novel &amp; publishable</a:t>
            </a:r>
          </a:p>
          <a:p>
            <a:r>
              <a:rPr lang="en-US" dirty="0"/>
              <a:t>Will be in groups</a:t>
            </a:r>
          </a:p>
          <a:p>
            <a:r>
              <a:rPr lang="en-US" dirty="0" smtClean="0"/>
              <a:t>Start April 1</a:t>
            </a:r>
          </a:p>
          <a:p>
            <a:r>
              <a:rPr lang="en-US" dirty="0" smtClean="0"/>
              <a:t>Some ideas:</a:t>
            </a:r>
            <a:br>
              <a:rPr lang="en-US" dirty="0" smtClean="0"/>
            </a:br>
            <a:r>
              <a:rPr lang="en-US" sz="2000" dirty="0">
                <a:hlinkClick r:id="rId2"/>
              </a:rPr>
              <a:t>http://www.cs.cmu.edu/~bam/uicourse/830spring20/finalproject.html</a:t>
            </a:r>
            <a:endParaRPr lang="en-US" sz="20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20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78765"/>
          </a:xfrm>
        </p:spPr>
        <p:txBody>
          <a:bodyPr/>
          <a:lstStyle/>
          <a:p>
            <a:pPr eaLnBrk="1" hangingPunct="1"/>
            <a:r>
              <a:rPr lang="en-US" dirty="0" smtClean="0"/>
              <a:t>What is this class about?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4134" y="1201003"/>
            <a:ext cx="8819866" cy="531921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600" dirty="0" smtClean="0"/>
              <a:t>“User Interface Software”</a:t>
            </a:r>
          </a:p>
          <a:p>
            <a:pPr lvl="1" eaLnBrk="1" hangingPunct="1"/>
            <a:r>
              <a:rPr lang="en-US" sz="2200" dirty="0" smtClean="0"/>
              <a:t>All the software that </a:t>
            </a:r>
            <a:r>
              <a:rPr lang="en-US" sz="2200" dirty="0" smtClean="0">
                <a:solidFill>
                  <a:schemeClr val="accent2"/>
                </a:solidFill>
              </a:rPr>
              <a:t>implements</a:t>
            </a:r>
            <a:r>
              <a:rPr lang="en-US" sz="2200" i="1" dirty="0" smtClean="0"/>
              <a:t> </a:t>
            </a:r>
            <a:r>
              <a:rPr lang="en-US" sz="2200" dirty="0" smtClean="0"/>
              <a:t>the </a:t>
            </a:r>
            <a:r>
              <a:rPr lang="en-US" sz="2200" dirty="0" smtClean="0">
                <a:solidFill>
                  <a:schemeClr val="accent2"/>
                </a:solidFill>
              </a:rPr>
              <a:t>user interface</a:t>
            </a:r>
          </a:p>
          <a:p>
            <a:pPr lvl="1" eaLnBrk="1" hangingPunct="1"/>
            <a:r>
              <a:rPr lang="en-US" sz="2200" dirty="0" smtClean="0"/>
              <a:t>“User Interface” = The part of an application that a person (user) can see or interact with (look + feel)</a:t>
            </a:r>
          </a:p>
          <a:p>
            <a:pPr lvl="2" eaLnBrk="1" hangingPunct="1"/>
            <a:r>
              <a:rPr lang="en-US" sz="1900" dirty="0" smtClean="0"/>
              <a:t>Often distinguished from the “functionality” (back-end) implementation</a:t>
            </a:r>
          </a:p>
          <a:p>
            <a:pPr lvl="2" eaLnBrk="1" hangingPunct="1"/>
            <a:r>
              <a:rPr lang="en-US" sz="1900" dirty="0" smtClean="0"/>
              <a:t>Some ambiguity if a tool is specifically for “UI” part</a:t>
            </a:r>
          </a:p>
          <a:p>
            <a:pPr lvl="1" eaLnBrk="1" hangingPunct="1"/>
            <a:r>
              <a:rPr lang="en-US" sz="2200" dirty="0" smtClean="0"/>
              <a:t>“Implements” – course will cover tools that let you code the UI</a:t>
            </a:r>
          </a:p>
          <a:p>
            <a:pPr lvl="2" eaLnBrk="1" hangingPunct="1"/>
            <a:r>
              <a:rPr lang="en-US" sz="2100" dirty="0" smtClean="0"/>
              <a:t>Not covering the design process or how to use the APIs</a:t>
            </a:r>
          </a:p>
          <a:p>
            <a:pPr lvl="1" eaLnBrk="1" hangingPunct="1"/>
            <a:r>
              <a:rPr lang="en-US" sz="2200" dirty="0"/>
              <a:t>W</a:t>
            </a:r>
            <a:r>
              <a:rPr lang="en-US" sz="2200" dirty="0" smtClean="0"/>
              <a:t>e </a:t>
            </a:r>
            <a:r>
              <a:rPr lang="en-US" sz="2200" i="1" dirty="0" smtClean="0"/>
              <a:t>will</a:t>
            </a:r>
            <a:r>
              <a:rPr lang="en-US" sz="2200" dirty="0" smtClean="0"/>
              <a:t> cover design &amp; prototyping tools, &amp; evaluation of tools</a:t>
            </a:r>
          </a:p>
          <a:p>
            <a:pPr eaLnBrk="1" hangingPunct="1"/>
            <a:r>
              <a:rPr lang="en-US" sz="2600" dirty="0" smtClean="0"/>
              <a:t>User Interface Software </a:t>
            </a:r>
            <a:r>
              <a:rPr lang="en-US" sz="2600" dirty="0" smtClean="0">
                <a:solidFill>
                  <a:schemeClr val="accent2"/>
                </a:solidFill>
              </a:rPr>
              <a:t>Tools</a:t>
            </a:r>
          </a:p>
          <a:p>
            <a:pPr lvl="1" eaLnBrk="1" hangingPunct="1"/>
            <a:r>
              <a:rPr lang="en-US" sz="2200" dirty="0" smtClean="0"/>
              <a:t>Ways to help programmers create user interface software</a:t>
            </a:r>
          </a:p>
          <a:p>
            <a:pPr eaLnBrk="1" hangingPunct="1"/>
            <a:r>
              <a:rPr lang="en-US" sz="2600" dirty="0" smtClean="0"/>
              <a:t>Tools used by UI Designers and UI Builders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13287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Tools = </a:t>
            </a:r>
            <a:r>
              <a:rPr lang="en-US" dirty="0" smtClean="0"/>
              <a:t>UI </a:t>
            </a:r>
            <a:r>
              <a:rPr lang="en-US" dirty="0" smtClean="0">
                <a:solidFill>
                  <a:srgbClr val="C00000"/>
                </a:solidFill>
              </a:rPr>
              <a:t>Frameworks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C00000"/>
                </a:solidFill>
              </a:rPr>
              <a:t>Toolkits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C00000"/>
                </a:solidFill>
              </a:rPr>
              <a:t>Development Kits = SDK, Libraries</a:t>
            </a:r>
          </a:p>
          <a:p>
            <a:pPr lvl="1"/>
            <a:r>
              <a:rPr lang="en-US" dirty="0"/>
              <a:t>UI </a:t>
            </a:r>
            <a:r>
              <a:rPr lang="en-US" dirty="0">
                <a:solidFill>
                  <a:srgbClr val="C00000"/>
                </a:solidFill>
              </a:rPr>
              <a:t>APIs</a:t>
            </a:r>
            <a:r>
              <a:rPr lang="en-US" dirty="0"/>
              <a:t> = Application Programming Interfaces (APIs)</a:t>
            </a:r>
          </a:p>
          <a:p>
            <a:pPr lvl="1"/>
            <a:r>
              <a:rPr lang="en-US" dirty="0"/>
              <a:t>Old names = </a:t>
            </a:r>
            <a:r>
              <a:rPr lang="en-US" dirty="0" smtClean="0">
                <a:solidFill>
                  <a:srgbClr val="C00000"/>
                </a:solidFill>
              </a:rPr>
              <a:t>User Interface Management Systems (UIMS), User Interface Development Environments (UIDE)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Micro-Service Architecture</a:t>
            </a:r>
            <a:r>
              <a:rPr lang="en-US" dirty="0" smtClean="0"/>
              <a:t> for web UIs</a:t>
            </a:r>
          </a:p>
          <a:p>
            <a:r>
              <a:rPr lang="en-US" dirty="0" smtClean="0"/>
              <a:t>Also interactive tools: </a:t>
            </a:r>
            <a:r>
              <a:rPr lang="en-US" dirty="0" smtClean="0">
                <a:solidFill>
                  <a:srgbClr val="C00000"/>
                </a:solidFill>
              </a:rPr>
              <a:t>Resource Editors, Interface Builders, </a:t>
            </a:r>
            <a:r>
              <a:rPr lang="en-US" dirty="0" err="1" smtClean="0">
                <a:solidFill>
                  <a:srgbClr val="C00000"/>
                </a:solidFill>
              </a:rPr>
              <a:t>Prototypers</a:t>
            </a:r>
            <a:r>
              <a:rPr lang="en-US" dirty="0" smtClean="0">
                <a:solidFill>
                  <a:srgbClr val="C00000"/>
                </a:solidFill>
              </a:rPr>
              <a:t>, UI Builders</a:t>
            </a:r>
          </a:p>
          <a:p>
            <a:endParaRPr 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716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03287"/>
          </a:xfrm>
        </p:spPr>
        <p:txBody>
          <a:bodyPr/>
          <a:lstStyle/>
          <a:p>
            <a:pPr eaLnBrk="1" hangingPunct="1"/>
            <a:r>
              <a:rPr lang="en-US" smtClean="0"/>
              <a:t>Examples of UI Software Tools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25526"/>
            <a:ext cx="8686800" cy="553243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We created </a:t>
            </a:r>
            <a:r>
              <a:rPr lang="en-US" sz="2400" dirty="0"/>
              <a:t>a list in 2017 = </a:t>
            </a:r>
            <a:r>
              <a:rPr lang="en-US" sz="1400" dirty="0">
                <a:hlinkClick r:id="rId3"/>
              </a:rPr>
              <a:t>https</a:t>
            </a:r>
            <a:r>
              <a:rPr lang="en-US" sz="1400" dirty="0" smtClean="0">
                <a:hlinkClick r:id="rId3"/>
              </a:rPr>
              <a:t>://docs.google.com/document/d/1qeBkQaoIBmwK9Z7LmWP4L_4GKgddzNn7YmvSQuPukGo</a:t>
            </a:r>
            <a:endParaRPr lang="en-US" sz="14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Will make an updated list this year</a:t>
            </a:r>
            <a:endParaRPr lang="en-US" sz="1800" dirty="0"/>
          </a:p>
          <a:p>
            <a:pPr lvl="1" eaLnBrk="1" hangingPunct="1">
              <a:lnSpc>
                <a:spcPct val="80000"/>
              </a:lnSpc>
            </a:pPr>
            <a:r>
              <a:rPr lang="en-US" sz="2000" i="1" dirty="0"/>
              <a:t>Over </a:t>
            </a:r>
            <a:r>
              <a:rPr lang="en-US" sz="2000" i="1" dirty="0" smtClean="0"/>
              <a:t>100!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APIs for UI development: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JavaScript/Web: SVG, AngularJS, </a:t>
            </a:r>
            <a:r>
              <a:rPr lang="en-US" sz="2000" dirty="0" err="1" smtClean="0"/>
              <a:t>ReactJS</a:t>
            </a:r>
            <a:endParaRPr lang="en-US" sz="2000" dirty="0"/>
          </a:p>
          <a:p>
            <a:pPr lvl="1" eaLnBrk="1" hangingPunct="1">
              <a:lnSpc>
                <a:spcPct val="80000"/>
              </a:lnSpc>
            </a:pPr>
            <a:r>
              <a:rPr lang="en-US" sz="2000" dirty="0"/>
              <a:t>Apple Cocoa, Carbon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Microsoft Foundation Classes, </a:t>
            </a:r>
            <a:r>
              <a:rPr lang="en-US" sz="2000" dirty="0" err="1" smtClean="0"/>
              <a:t>.Net</a:t>
            </a:r>
            <a:r>
              <a:rPr lang="en-US" sz="2000" dirty="0" smtClean="0"/>
              <a:t>, </a:t>
            </a:r>
            <a:r>
              <a:rPr lang="en-US" sz="2000" dirty="0" err="1" smtClean="0"/>
              <a:t>wx</a:t>
            </a:r>
            <a:r>
              <a:rPr lang="en-US" sz="2000" dirty="0" smtClean="0"/>
              <a:t>-Python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Java AWT, Swing, Android UI classes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Interactive tools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Visual Basic </a:t>
            </a:r>
            <a:r>
              <a:rPr lang="en-US" sz="2000" dirty="0" err="1" smtClean="0"/>
              <a:t>.Net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Adobe Flash, Adobe Catalyst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Prototypes like </a:t>
            </a:r>
            <a:r>
              <a:rPr lang="en-US" sz="2000" dirty="0" err="1" smtClean="0"/>
              <a:t>Axure</a:t>
            </a:r>
            <a:r>
              <a:rPr lang="en-US" sz="2000" dirty="0" smtClean="0"/>
              <a:t>, </a:t>
            </a:r>
            <a:r>
              <a:rPr lang="en-US" sz="2000" dirty="0" err="1" smtClean="0"/>
              <a:t>Balsamiq</a:t>
            </a:r>
            <a:r>
              <a:rPr lang="en-US" sz="2000" dirty="0" smtClean="0"/>
              <a:t>, Adobe XD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Research systems: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Garnet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smtClean="0"/>
              <a:t>Amulet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err="1" smtClean="0"/>
              <a:t>ConstraintJS</a:t>
            </a:r>
            <a:r>
              <a:rPr lang="en-US" sz="2000" dirty="0" smtClean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dirty="0" err="1" smtClean="0"/>
              <a:t>InterState</a:t>
            </a: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i="1" dirty="0"/>
              <a:t>…What else</a:t>
            </a:r>
            <a:r>
              <a:rPr lang="en-US" sz="2400" i="1" dirty="0" smtClean="0"/>
              <a:t>?</a:t>
            </a:r>
            <a:endParaRPr lang="en-US" sz="2400" i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© 2020 - Brad Myers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315BA-FF6E-4F83-822C-B6704CDD7611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 template_polo">
  <a:themeElements>
    <a:clrScheme name="lecture template_polo 9">
      <a:dk1>
        <a:srgbClr val="000000"/>
      </a:dk1>
      <a:lt1>
        <a:srgbClr val="FFFFFF"/>
      </a:lt1>
      <a:dk2>
        <a:srgbClr val="7C1302"/>
      </a:dk2>
      <a:lt2>
        <a:srgbClr val="CC9900"/>
      </a:lt2>
      <a:accent1>
        <a:srgbClr val="CC9900"/>
      </a:accent1>
      <a:accent2>
        <a:srgbClr val="CC3300"/>
      </a:accent2>
      <a:accent3>
        <a:srgbClr val="FFFFFF"/>
      </a:accent3>
      <a:accent4>
        <a:srgbClr val="000000"/>
      </a:accent4>
      <a:accent5>
        <a:srgbClr val="E2CAAA"/>
      </a:accent5>
      <a:accent6>
        <a:srgbClr val="B92D00"/>
      </a:accent6>
      <a:hlink>
        <a:srgbClr val="808080"/>
      </a:hlink>
      <a:folHlink>
        <a:srgbClr val="CCCC66"/>
      </a:folHlink>
    </a:clrScheme>
    <a:fontScheme name="lecture template_pol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cture template_polo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 template_polo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 template_polo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template</Template>
  <TotalTime>12427</TotalTime>
  <Words>1367</Words>
  <Application>Microsoft Office PowerPoint</Application>
  <PresentationFormat>On-screen Show (4:3)</PresentationFormat>
  <Paragraphs>292</Paragraphs>
  <Slides>23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Tahoma</vt:lpstr>
      <vt:lpstr>Wingdings</vt:lpstr>
      <vt:lpstr>lecture template_polo</vt:lpstr>
      <vt:lpstr>Chart</vt:lpstr>
      <vt:lpstr>05-830 Advanced User Interface Software </vt:lpstr>
      <vt:lpstr>Course: </vt:lpstr>
      <vt:lpstr>Instructor</vt:lpstr>
      <vt:lpstr>Acknowledgements</vt:lpstr>
      <vt:lpstr>Readings and Homeworks </vt:lpstr>
      <vt:lpstr>Final Project</vt:lpstr>
      <vt:lpstr>What is this class about?</vt:lpstr>
      <vt:lpstr>Names</vt:lpstr>
      <vt:lpstr>Examples of UI Software Tools</vt:lpstr>
      <vt:lpstr>What Will This Class Cover?</vt:lpstr>
      <vt:lpstr>Why is This Important?</vt:lpstr>
      <vt:lpstr>Analogy with OS or Compilers</vt:lpstr>
      <vt:lpstr>Homework 1</vt:lpstr>
      <vt:lpstr>Lecture 1: Overview of UI Software and Tools</vt:lpstr>
      <vt:lpstr>Stakeholders</vt:lpstr>
      <vt:lpstr>Who Are Developers?</vt:lpstr>
      <vt:lpstr>UI Runtime Pipeline </vt:lpstr>
      <vt:lpstr>UI Runtime Pipeline w/ Browser</vt:lpstr>
      <vt:lpstr>UI Tools stack</vt:lpstr>
      <vt:lpstr>From the bottom: Windows &amp; OS</vt:lpstr>
      <vt:lpstr>Toolkits</vt:lpstr>
      <vt:lpstr>Frameworks</vt:lpstr>
      <vt:lpstr>Interactive Tools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05-830 Lecture 1</dc:title>
  <dc:creator>Brad Myers</dc:creator>
  <cp:lastModifiedBy>Brad Myers</cp:lastModifiedBy>
  <cp:revision>237</cp:revision>
  <cp:lastPrinted>1601-01-01T00:00:00Z</cp:lastPrinted>
  <dcterms:created xsi:type="dcterms:W3CDTF">2001-06-15T20:03:27Z</dcterms:created>
  <dcterms:modified xsi:type="dcterms:W3CDTF">2020-01-14T17:23:52Z</dcterms:modified>
</cp:coreProperties>
</file>