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 id="2147483719" r:id="rId2"/>
  </p:sldMasterIdLst>
  <p:notesMasterIdLst>
    <p:notesMasterId r:id="rId58"/>
  </p:notesMasterIdLst>
  <p:sldIdLst>
    <p:sldId id="319" r:id="rId3"/>
    <p:sldId id="320" r:id="rId4"/>
    <p:sldId id="350" r:id="rId5"/>
    <p:sldId id="351" r:id="rId6"/>
    <p:sldId id="352" r:id="rId7"/>
    <p:sldId id="327" r:id="rId8"/>
    <p:sldId id="331" r:id="rId9"/>
    <p:sldId id="332" r:id="rId10"/>
    <p:sldId id="340" r:id="rId11"/>
    <p:sldId id="353" r:id="rId12"/>
    <p:sldId id="342" r:id="rId13"/>
    <p:sldId id="343" r:id="rId14"/>
    <p:sldId id="341" r:id="rId15"/>
    <p:sldId id="345" r:id="rId16"/>
    <p:sldId id="333" r:id="rId17"/>
    <p:sldId id="334" r:id="rId18"/>
    <p:sldId id="335" r:id="rId19"/>
    <p:sldId id="338" r:id="rId20"/>
    <p:sldId id="329" r:id="rId21"/>
    <p:sldId id="354" r:id="rId22"/>
    <p:sldId id="323" r:id="rId23"/>
    <p:sldId id="324" r:id="rId24"/>
    <p:sldId id="348" r:id="rId25"/>
    <p:sldId id="346" r:id="rId26"/>
    <p:sldId id="349" r:id="rId27"/>
    <p:sldId id="356" r:id="rId28"/>
    <p:sldId id="372" r:id="rId29"/>
    <p:sldId id="373" r:id="rId30"/>
    <p:sldId id="374" r:id="rId31"/>
    <p:sldId id="375" r:id="rId32"/>
    <p:sldId id="376" r:id="rId33"/>
    <p:sldId id="377" r:id="rId34"/>
    <p:sldId id="378" r:id="rId35"/>
    <p:sldId id="385" r:id="rId36"/>
    <p:sldId id="392" r:id="rId37"/>
    <p:sldId id="401" r:id="rId38"/>
    <p:sldId id="409" r:id="rId39"/>
    <p:sldId id="412" r:id="rId40"/>
    <p:sldId id="413" r:id="rId41"/>
    <p:sldId id="414" r:id="rId42"/>
    <p:sldId id="415" r:id="rId43"/>
    <p:sldId id="416" r:id="rId44"/>
    <p:sldId id="417" r:id="rId45"/>
    <p:sldId id="420" r:id="rId46"/>
    <p:sldId id="443" r:id="rId47"/>
    <p:sldId id="449" r:id="rId48"/>
    <p:sldId id="451" r:id="rId49"/>
    <p:sldId id="452" r:id="rId50"/>
    <p:sldId id="453" r:id="rId51"/>
    <p:sldId id="454" r:id="rId52"/>
    <p:sldId id="456" r:id="rId53"/>
    <p:sldId id="457" r:id="rId54"/>
    <p:sldId id="500" r:id="rId55"/>
    <p:sldId id="494" r:id="rId56"/>
    <p:sldId id="499" r:id="rId57"/>
  </p:sldIdLst>
  <p:sldSz cx="9144000" cy="6858000" type="screen4x3"/>
  <p:notesSz cx="6858000" cy="9144000"/>
  <p:embeddedFontLst>
    <p:embeddedFont>
      <p:font typeface="Tahoma" pitchFamily="34" charset="0"/>
      <p:regular r:id="rId59"/>
      <p:bold r:id="rId60"/>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E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22" autoAdjust="0"/>
    <p:restoredTop sz="87606" autoAdjust="0"/>
  </p:normalViewPr>
  <p:slideViewPr>
    <p:cSldViewPr snapToGrid="0">
      <p:cViewPr varScale="1">
        <p:scale>
          <a:sx n="83" d="100"/>
          <a:sy n="83" d="100"/>
        </p:scale>
        <p:origin x="-78" y="-630"/>
      </p:cViewPr>
      <p:guideLst>
        <p:guide orient="horz" pos="2160"/>
        <p:guide pos="2880"/>
      </p:guideLst>
    </p:cSldViewPr>
  </p:slideViewPr>
  <p:outlineViewPr>
    <p:cViewPr>
      <p:scale>
        <a:sx n="33" d="100"/>
        <a:sy n="33" d="100"/>
      </p:scale>
      <p:origin x="0" y="1599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00" d="100"/>
        <a:sy n="100" d="100"/>
      </p:scale>
      <p:origin x="0" y="0"/>
    </p:cViewPr>
  </p:notesTextViewPr>
  <p:sorterViewPr>
    <p:cViewPr>
      <p:scale>
        <a:sx n="66" d="100"/>
        <a:sy n="66" d="100"/>
      </p:scale>
      <p:origin x="0" y="0"/>
    </p:cViewPr>
  </p:sorterViewPr>
  <p:gridSpacing cx="468172800" cy="468172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4.xml"/><Relationship Id="rId3" Type="http://schemas.openxmlformats.org/officeDocument/2006/relationships/slide" Target="slides/slide7.xml"/><Relationship Id="rId7" Type="http://schemas.openxmlformats.org/officeDocument/2006/relationships/slide" Target="slides/slide12.xml"/><Relationship Id="rId12" Type="http://schemas.openxmlformats.org/officeDocument/2006/relationships/slide" Target="slides/slide23.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21.xml"/><Relationship Id="rId5" Type="http://schemas.openxmlformats.org/officeDocument/2006/relationships/slide" Target="slides/slide9.xml"/><Relationship Id="rId10" Type="http://schemas.openxmlformats.org/officeDocument/2006/relationships/slide" Target="slides/slide18.xml"/><Relationship Id="rId4" Type="http://schemas.openxmlformats.org/officeDocument/2006/relationships/slide" Target="slides/slide8.xml"/><Relationship Id="rId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058D39-0B56-42C8-AA52-78EA63FCA539}" type="slidenum">
              <a:rPr lang="en-US"/>
              <a:pPr/>
              <a:t>17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622B06F-A78E-4F09-8A29-CBCC6375F427}" type="slidenum">
              <a:rPr lang="en-US"/>
              <a:pPr/>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928EF-2966-45F8-BFB4-DB4202E1208D}" type="slidenum">
              <a:rPr lang="en-US"/>
              <a:pPr/>
              <a:t>21</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9792D-E184-4705-B896-765AECFAF5EE}" type="slidenum">
              <a:rPr lang="en-US"/>
              <a:pPr/>
              <a:t>22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ChangeArrowheads="1" noTextEdit="1"/>
          </p:cNvSpPr>
          <p:nvPr>
            <p:ph type="sldImg"/>
          </p:nvPr>
        </p:nvSpPr>
        <p:spPr>
          <a:solidFill>
            <a:srgbClr val="FFFFFF"/>
          </a:solidFill>
          <a:ln/>
        </p:spPr>
      </p:sp>
      <p:sp>
        <p:nvSpPr>
          <p:cNvPr id="16998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as hci researchers and practitioners, we are often tasked with designing and implementing new interaction techniques and interfaces</a:t>
            </a:r>
          </a:p>
          <a:p>
            <a:pPr eaLnBrk="1" hangingPunct="1"/>
            <a:r>
              <a:rPr lang="en-US" sz="2200" smtClean="0">
                <a:latin typeface="Lucida Grande" charset="0"/>
                <a:ea typeface="Lucida Grande" charset="0"/>
                <a:cs typeface="Lucida Grande" charset="0"/>
                <a:sym typeface="Lucida Grande" charset="0"/>
              </a:rPr>
              <a:t>   </a:t>
            </a:r>
          </a:p>
          <a:p>
            <a:pPr eaLnBrk="1" hangingPunct="1"/>
            <a:r>
              <a:rPr lang="en-US" sz="2200" smtClean="0">
                <a:latin typeface="Lucida Grande" charset="0"/>
                <a:ea typeface="Lucida Grande" charset="0"/>
                <a:cs typeface="Lucida Grande" charset="0"/>
                <a:sym typeface="Lucida Grande" charset="0"/>
              </a:rPr>
              <a:t>whether we implement these interfaces ourselves or communicate our designs and suggestions for other people to implement, the tools available for implementing these interfaces will influence an implementation’s timeliness, cost, and correctness.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the tools for implementing these interfaces will also influence who actually can implement an interface</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target audience of talk is programmers but goal is to make developing graphical user interfaces easier and hopefully expand the range of who can be programmers of interactive guis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a graphical user interface is defined by its look and its feel and while it’s relatively easy to specify an interface’s look, correctly implementing its feel can be significantly more difficult</a:t>
            </a:r>
          </a:p>
          <a:p>
            <a:pPr eaLnBrk="1" hangingPunct="1"/>
            <a:endParaRPr lang="en-US" sz="2200" smtClean="0">
              <a:latin typeface="Lucida Grande" charset="0"/>
              <a:ea typeface="Lucida Grande" charset="0"/>
              <a:cs typeface="Lucida Grande" charset="0"/>
              <a:sym typeface="Lucida Grande" charset="0"/>
            </a:endParaRP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a graphical user interface’s feel is defined by what i call interactive behaviors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
          <p:cNvSpPr>
            <a:spLocks noChangeArrowheads="1" noTextEdit="1"/>
          </p:cNvSpPr>
          <p:nvPr>
            <p:ph type="sldImg"/>
          </p:nvPr>
        </p:nvSpPr>
        <p:spPr>
          <a:solidFill>
            <a:srgbClr val="FFFFFF"/>
          </a:solidFill>
          <a:ln/>
        </p:spPr>
      </p:sp>
      <p:sp>
        <p:nvSpPr>
          <p:cNvPr id="18637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However, this paradigm can lead to error-prone code because the code necessary for any interactive behavior must end up spread throughout the code and throughout multiple callbacks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now, there are many other ways of programming interactive behaviors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
          <p:cNvSpPr>
            <a:spLocks noChangeArrowheads="1" noTextEdit="1"/>
          </p:cNvSpPr>
          <p:nvPr>
            <p:ph type="sldImg"/>
          </p:nvPr>
        </p:nvSpPr>
        <p:spPr>
          <a:solidFill>
            <a:srgbClr val="FFFFFF"/>
          </a:solidFill>
          <a:ln/>
        </p:spPr>
      </p:sp>
      <p:sp>
        <p:nvSpPr>
          <p:cNvPr id="187395"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one way is through constraints.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Constraints are relationships that are declared once and automatically maintained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ChangeArrowheads="1" noTextEdit="1"/>
          </p:cNvSpPr>
          <p:nvPr>
            <p:ph type="sldImg"/>
          </p:nvPr>
        </p:nvSpPr>
        <p:spPr>
          <a:solidFill>
            <a:srgbClr val="FFFFFF"/>
          </a:solidFill>
          <a:ln/>
        </p:spPr>
      </p:sp>
      <p:sp>
        <p:nvSpPr>
          <p:cNvPr id="188419"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For example, this is a constraint: the toolbar is displayed above the workspace. it</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specifies a relationship between the toolbar and workspace that should hold if the workspace is moved, resized, etc.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
          <p:cNvSpPr>
            <a:spLocks noChangeArrowheads="1" noTextEdit="1"/>
          </p:cNvSpPr>
          <p:nvPr>
            <p:ph type="sldImg"/>
          </p:nvPr>
        </p:nvSpPr>
        <p:spPr>
          <a:solidFill>
            <a:srgbClr val="FFFFFF"/>
          </a:solidFill>
          <a:ln/>
        </p:spPr>
      </p:sp>
      <p:sp>
        <p:nvSpPr>
          <p:cNvPr id="189443"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Operationally, we might express that constraint as two statements to control the toolbar’s x and y position.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
          <p:cNvSpPr>
            <a:spLocks noChangeArrowheads="1" noTextEdit="1"/>
          </p:cNvSpPr>
          <p:nvPr>
            <p:ph type="sldImg"/>
          </p:nvPr>
        </p:nvSpPr>
        <p:spPr>
          <a:solidFill>
            <a:srgbClr val="FFFFFF"/>
          </a:solidFill>
          <a:ln/>
        </p:spPr>
      </p:sp>
      <p:sp>
        <p:nvSpPr>
          <p:cNvPr id="19046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Previous researchers have shown that constraints can enable clearer code by more directly expressing relationships between objects.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This is because much of what programmers do in event-callback code is actually dedicated to maintaining constraints that can’t be explicitly written because the underlying programming language doesn’t allow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61BD9-C0E1-4B62-8B8D-936343801205}" type="slidenum">
              <a:rPr lang="en-US"/>
              <a:pPr/>
              <a:t>6</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
          <p:cNvSpPr>
            <a:spLocks noChangeArrowheads="1" noTextEdit="1"/>
          </p:cNvSpPr>
          <p:nvPr>
            <p:ph type="sldImg"/>
          </p:nvPr>
        </p:nvSpPr>
        <p:spPr>
          <a:solidFill>
            <a:srgbClr val="FFFFFF"/>
          </a:solidFill>
          <a:ln/>
        </p:spPr>
      </p:sp>
      <p:sp>
        <p:nvSpPr>
          <p:cNvPr id="19149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constraints have been the subject of a large body of previous reserach.</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they have been integrated into imperative languages (what most people think of as  traditional languages like JavaScript, C, Java, etc) </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constraints have been integrated in these languages through libraries; for example, for the JavaScript programming language, both FlapJax, a research project and Angular, a commercial library from Google enable constraints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but constraints have mostly caught in two places: as data bindings that link a view with some underlying model and with tools for specifying an interface’s layout</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i’ll come back to constraints in a little bit but i need to give some background one more concept that’s important to uis before i get to my thesis statement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
          <p:cNvSpPr>
            <a:spLocks noChangeArrowheads="1" noTextEdit="1"/>
          </p:cNvSpPr>
          <p:nvPr>
            <p:ph type="sldImg"/>
          </p:nvPr>
        </p:nvSpPr>
        <p:spPr>
          <a:solidFill>
            <a:srgbClr val="FFFFFF"/>
          </a:solidFill>
          <a:ln/>
        </p:spPr>
      </p:sp>
      <p:sp>
        <p:nvSpPr>
          <p:cNvPr id="192515"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and that’s state. state is also important in user interfaces. the state is the status of an interface at a given moment.</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and the state of an interface often controls its appearance and behavior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
          <p:cNvSpPr>
            <a:spLocks noChangeArrowheads="1" noTextEdit="1"/>
          </p:cNvSpPr>
          <p:nvPr>
            <p:ph type="sldImg"/>
          </p:nvPr>
        </p:nvSpPr>
        <p:spPr>
          <a:solidFill>
            <a:srgbClr val="FFFFFF"/>
          </a:solidFill>
          <a:ln/>
        </p:spPr>
      </p:sp>
      <p:sp>
        <p:nvSpPr>
          <p:cNvPr id="199683"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state machines are the most common way to manage and track state. state machines specify the states than an interface can be and and also specify when it transitions between states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
          <p:cNvSpPr>
            <a:spLocks noChangeArrowheads="1" noTextEdit="1"/>
          </p:cNvSpPr>
          <p:nvPr>
            <p:ph type="sldImg"/>
          </p:nvPr>
        </p:nvSpPr>
        <p:spPr>
          <a:solidFill>
            <a:srgbClr val="FFFFFF"/>
          </a:solidFill>
          <a:ln/>
        </p:spPr>
      </p:sp>
      <p:sp>
        <p:nvSpPr>
          <p:cNvPr id="20685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and transitions that specify when an interface should switch states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
          <p:cNvSpPr>
            <a:spLocks noChangeArrowheads="1" noTextEdit="1"/>
          </p:cNvSpPr>
          <p:nvPr>
            <p:ph type="sldImg"/>
          </p:nvPr>
        </p:nvSpPr>
        <p:spPr>
          <a:solidFill>
            <a:srgbClr val="FFFFFF"/>
          </a:solidFill>
          <a:ln/>
        </p:spPr>
      </p:sp>
      <p:sp>
        <p:nvSpPr>
          <p:cNvPr id="21606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so one of the insights behind my thesis is that we can get richer and more controllable constraints if we combine them with state.</a:t>
            </a:r>
          </a:p>
          <a:p>
            <a:pPr eaLnBrk="1" hangingPunct="1"/>
            <a:r>
              <a:rPr lang="en-US" sz="2200" smtClean="0">
                <a:latin typeface="Lucida Grande" charset="0"/>
                <a:ea typeface="Lucida Grande" charset="0"/>
                <a:cs typeface="Lucida Grande" charset="0"/>
                <a:sym typeface="Lucida Grande" charset="0"/>
              </a:rPr>
              <a:t>&lt;next, skip below&gt;</a:t>
            </a:r>
          </a:p>
          <a:p>
            <a:pPr eaLnBrk="1" hangingPunct="1"/>
            <a:r>
              <a:rPr lang="en-US" sz="2200" smtClean="0">
                <a:latin typeface="Lucida Grande" charset="0"/>
                <a:ea typeface="Lucida Grande" charset="0"/>
                <a:cs typeface="Lucida Grande" charset="0"/>
                <a:sym typeface="Lucida Grande" charset="0"/>
              </a:rPr>
              <a:t>and to again show you how this can be advantageous over event-callback code, i’ll show you two pseudocode implementations of this behavior; the first with the tradition event-callback paradigm and the second by using the idea behind my thesis of combining constraint with state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ChangeArrowheads="1" noTextEdit="1"/>
          </p:cNvSpPr>
          <p:nvPr>
            <p:ph type="sldImg"/>
          </p:nvPr>
        </p:nvSpPr>
        <p:spPr>
          <a:solidFill>
            <a:srgbClr val="FFFFFF"/>
          </a:solidFill>
          <a:ln/>
        </p:spPr>
      </p:sp>
      <p:sp>
        <p:nvSpPr>
          <p:cNvPr id="224259"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So I’ll start off by talking about ConstraintJS, a JavaScript library for experienced developers that integrates constraints and states for Web programming.</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Constraintjs was designed to be familiar for users who have used HTML and CSS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and I provide an efficient implementation for this that’s publicly available on the web.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
          <p:cNvSpPr>
            <a:spLocks noChangeArrowheads="1" noTextEdit="1"/>
          </p:cNvSpPr>
          <p:nvPr>
            <p:ph type="sldImg"/>
          </p:nvPr>
        </p:nvSpPr>
        <p:spPr>
          <a:solidFill>
            <a:srgbClr val="FFFFFF"/>
          </a:solidFill>
          <a:ln/>
        </p:spPr>
      </p:sp>
      <p:sp>
        <p:nvSpPr>
          <p:cNvPr id="22733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there’s some underlying model that controls the location of every point in the view. the user can’t see this underlying model but you, as the developer, need to be sure that your graphing application stays in sync with it</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now let’s say that we are dealing with dynamic data that could change at any time, so that when the model...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
          <p:cNvSpPr>
            <a:spLocks noChangeArrowheads="1" noTextEdit="1"/>
          </p:cNvSpPr>
          <p:nvPr>
            <p:ph type="sldImg"/>
          </p:nvPr>
        </p:nvSpPr>
        <p:spPr>
          <a:solidFill>
            <a:srgbClr val="FFFFFF"/>
          </a:solidFill>
          <a:ln/>
        </p:spPr>
      </p:sp>
      <p:sp>
        <p:nvSpPr>
          <p:cNvPr id="228355"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changes (this point’s x changes to 90)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ChangeArrowheads="1" noTextEdit="1"/>
          </p:cNvSpPr>
          <p:nvPr>
            <p:ph type="sldImg"/>
          </p:nvPr>
        </p:nvSpPr>
        <p:spPr>
          <a:solidFill>
            <a:srgbClr val="FFFFFF"/>
          </a:solidFill>
          <a:ln/>
        </p:spPr>
      </p:sp>
      <p:sp>
        <p:nvSpPr>
          <p:cNvPr id="229379"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view changes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
          <p:cNvSpPr>
            <a:spLocks noChangeArrowheads="1" noTextEdit="1"/>
          </p:cNvSpPr>
          <p:nvPr>
            <p:ph type="sldImg"/>
          </p:nvPr>
        </p:nvSpPr>
        <p:spPr>
          <a:solidFill>
            <a:srgbClr val="FFFFFF"/>
          </a:solidFill>
          <a:ln/>
        </p:spPr>
      </p:sp>
      <p:sp>
        <p:nvSpPr>
          <p:cNvPr id="230403"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but let’s suppose that you also want to allow the user to modify the underlying data by dragging points, so that when the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21A13-8DD1-43E0-949E-F8B76C801702}" type="slidenum">
              <a:rPr lang="en-US"/>
              <a:pPr/>
              <a:t>7</a:t>
            </a:fld>
            <a:endParaRPr lang="en-US"/>
          </a:p>
        </p:txBody>
      </p:sp>
      <p:sp>
        <p:nvSpPr>
          <p:cNvPr id="123906" name="Rectangle 2"/>
          <p:cNvSpPr>
            <a:spLocks noGrp="1" noRot="1" noChangeAspect="1" noChangeArrowheads="1" noTextEdit="1"/>
          </p:cNvSpPr>
          <p:nvPr>
            <p:ph type="sldImg"/>
          </p:nvPr>
        </p:nvSpPr>
        <p:spPr>
          <a:xfrm>
            <a:off x="1154113" y="693738"/>
            <a:ext cx="4548187" cy="3413125"/>
          </a:xfrm>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
          <p:cNvSpPr>
            <a:spLocks noChangeArrowheads="1" noTextEdit="1"/>
          </p:cNvSpPr>
          <p:nvPr>
            <p:ph type="sldImg"/>
          </p:nvPr>
        </p:nvSpPr>
        <p:spPr>
          <a:solidFill>
            <a:srgbClr val="FFFFFF"/>
          </a:solidFill>
          <a:ln/>
        </p:spPr>
      </p:sp>
      <p:sp>
        <p:nvSpPr>
          <p:cNvPr id="23142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changes (set this point’s y to 60)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
          <p:cNvSpPr>
            <a:spLocks noChangeArrowheads="1" noTextEdit="1"/>
          </p:cNvSpPr>
          <p:nvPr>
            <p:ph type="sldImg"/>
          </p:nvPr>
        </p:nvSpPr>
        <p:spPr>
          <a:solidFill>
            <a:srgbClr val="FFFFFF"/>
          </a:solidFill>
          <a:ln/>
        </p:spPr>
      </p:sp>
      <p:sp>
        <p:nvSpPr>
          <p:cNvPr id="23245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the underlying model changes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if this were written in regular javascript, you’d have to write event handlers that updated the view for every way the underlying model might change while also being careful to make sure that those callbacks aren’t called when the user is dragging the point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ChangeArrowheads="1" noTextEdit="1"/>
          </p:cNvSpPr>
          <p:nvPr>
            <p:ph type="sldImg"/>
          </p:nvPr>
        </p:nvSpPr>
        <p:spPr>
          <a:solidFill>
            <a:srgbClr val="FFFFFF"/>
          </a:solidFill>
          <a:ln/>
        </p:spPr>
      </p:sp>
      <p:sp>
        <p:nvSpPr>
          <p:cNvPr id="235523"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and the value looks like this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actual cjs code</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&lt;pause&gt;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1"/>
          <p:cNvSpPr>
            <a:spLocks noChangeArrowheads="1" noTextEdit="1"/>
          </p:cNvSpPr>
          <p:nvPr>
            <p:ph type="sldImg"/>
          </p:nvPr>
        </p:nvSpPr>
        <p:spPr>
          <a:solidFill>
            <a:srgbClr val="FFFFFF"/>
          </a:solidFill>
          <a:ln/>
        </p:spPr>
      </p:sp>
      <p:sp>
        <p:nvSpPr>
          <p:cNvPr id="259075"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euclase’s intended audience is end-user programmers, such as interaction designers.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to make euclase more suitable for end-user programmers, it augments constraintjs with</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a visual notation that makes it easier to understand</a:t>
            </a:r>
          </a:p>
          <a:p>
            <a:pPr eaLnBrk="1" hangingPunct="1"/>
            <a:r>
              <a:rPr lang="en-US" sz="2200" smtClean="0">
                <a:latin typeface="Lucida Grande" charset="0"/>
                <a:ea typeface="Lucida Grande" charset="0"/>
                <a:cs typeface="Lucida Grande" charset="0"/>
                <a:sym typeface="Lucida Grande" charset="0"/>
              </a:rPr>
              <a:t>a simpler syntax to reduce the amount of boilerplate code to make a running application</a:t>
            </a:r>
          </a:p>
          <a:p>
            <a:pPr eaLnBrk="1" hangingPunct="1"/>
            <a:r>
              <a:rPr lang="en-US" sz="2200" smtClean="0">
                <a:latin typeface="Lucida Grande" charset="0"/>
                <a:ea typeface="Lucida Grande" charset="0"/>
                <a:cs typeface="Lucida Grande" charset="0"/>
                <a:sym typeface="Lucida Grande" charset="0"/>
              </a:rPr>
              <a:t>a live editor that allows for quick evaluation and exploration</a:t>
            </a:r>
          </a:p>
          <a:p>
            <a:pPr eaLnBrk="1" hangingPunct="1"/>
            <a:r>
              <a:rPr lang="en-US" sz="2200" smtClean="0">
                <a:latin typeface="Lucida Grande" charset="0"/>
                <a:ea typeface="Lucida Grande" charset="0"/>
                <a:cs typeface="Lucida Grande" charset="0"/>
                <a:sym typeface="Lucida Grande" charset="0"/>
              </a:rPr>
              <a:t>and primitives for re-use to make it more scalable for larger applications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one thing to keep in mind with the design that i’m going to show you is that it is a preliminary design that we are evaluating and plan to refine with some more feedback and evaluation</a:t>
            </a:r>
          </a:p>
          <a:p>
            <a:pPr eaLnBrk="1" hangingPunct="1"/>
            <a:endParaRPr lang="en-US" sz="220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
          <p:cNvSpPr>
            <a:spLocks noChangeArrowheads="1" noTextEdit="1"/>
          </p:cNvSpPr>
          <p:nvPr>
            <p:ph type="sldImg"/>
          </p:nvPr>
        </p:nvSpPr>
        <p:spPr>
          <a:solidFill>
            <a:srgbClr val="FFFFFF"/>
          </a:solidFill>
          <a:ln/>
        </p:spPr>
      </p:sp>
      <p:sp>
        <p:nvSpPr>
          <p:cNvPr id="265219"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Now, we take the state machine and put it into every euclase object. this is a screenshot of a euclase object</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&lt;update diagram&gt;</a:t>
            </a:r>
          </a:p>
          <a:p>
            <a:pPr eaLnBrk="1" hangingPunct="1"/>
            <a:r>
              <a:rPr lang="en-US" sz="2200" smtClean="0">
                <a:latin typeface="Lucida Grande" charset="0"/>
                <a:ea typeface="Lucida Grande" charset="0"/>
                <a:cs typeface="Lucida Grande" charset="0"/>
                <a:sym typeface="Lucida Grande" charset="0"/>
              </a:rPr>
              <a:t>&lt;pause&gt;</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to quickly walk through each of its features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
          <p:cNvSpPr>
            <a:spLocks noChangeArrowheads="1" noTextEdit="1"/>
          </p:cNvSpPr>
          <p:nvPr>
            <p:ph type="sldImg"/>
          </p:nvPr>
        </p:nvSpPr>
        <p:spPr>
          <a:solidFill>
            <a:srgbClr val="FFFFFF"/>
          </a:solidFill>
          <a:ln/>
        </p:spPr>
      </p:sp>
      <p:sp>
        <p:nvSpPr>
          <p:cNvPr id="26726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below that is a list of the object’s properties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
          <p:cNvSpPr>
            <a:spLocks noChangeArrowheads="1" noTextEdit="1"/>
          </p:cNvSpPr>
          <p:nvPr>
            <p:ph type="sldImg"/>
          </p:nvPr>
        </p:nvSpPr>
        <p:spPr>
          <a:solidFill>
            <a:srgbClr val="FFFFFF"/>
          </a:solidFill>
          <a:ln/>
        </p:spPr>
      </p:sp>
      <p:sp>
        <p:nvSpPr>
          <p:cNvPr id="26829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immediately to the right of every property is that property’s current value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
          <p:cNvSpPr>
            <a:spLocks noChangeArrowheads="1" noTextEdit="1"/>
          </p:cNvSpPr>
          <p:nvPr>
            <p:ph type="sldImg"/>
          </p:nvPr>
        </p:nvSpPr>
        <p:spPr>
          <a:solidFill>
            <a:srgbClr val="FFFFFF"/>
          </a:solidFill>
          <a:ln/>
        </p:spPr>
      </p:sp>
      <p:sp>
        <p:nvSpPr>
          <p:cNvPr id="269315"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then we have the object’s state machine. the Big plus on the right is the button to add new states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
          <p:cNvSpPr>
            <a:spLocks noChangeArrowheads="1" noTextEdit="1"/>
          </p:cNvSpPr>
          <p:nvPr>
            <p:ph type="sldImg"/>
          </p:nvPr>
        </p:nvSpPr>
        <p:spPr>
          <a:solidFill>
            <a:srgbClr val="FFFFFF"/>
          </a:solidFill>
          <a:ln/>
        </p:spPr>
      </p:sp>
      <p:sp>
        <p:nvSpPr>
          <p:cNvPr id="270339"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and finally, at the intersection of every property and every state, we have constraints. and note that these constraints are expressions like you’d see in a spreadsheet rather than imperative statements</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to specify that a property should have a value in a state, we enter a constraint in that state’s column and that property’s row</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circles are empty values</a:t>
            </a:r>
          </a:p>
          <a:p>
            <a:pPr eaLnBrk="1" hangingPunct="1"/>
            <a:endParaRPr lang="en-US" sz="2200" smtClean="0">
              <a:latin typeface="Lucida Grande" charset="0"/>
              <a:ea typeface="Lucida Grande" charset="0"/>
              <a:cs typeface="Lucida Grande" charset="0"/>
              <a:sym typeface="Lucida Grande"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
          <p:cNvSpPr>
            <a:spLocks noChangeArrowheads="1" noTextEdit="1"/>
          </p:cNvSpPr>
          <p:nvPr>
            <p:ph type="sldImg"/>
          </p:nvPr>
        </p:nvSpPr>
        <p:spPr>
          <a:solidFill>
            <a:srgbClr val="FFFFFF"/>
          </a:solidFill>
          <a:ln/>
        </p:spPr>
      </p:sp>
      <p:sp>
        <p:nvSpPr>
          <p:cNvPr id="272387"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we specify that it’s going to be black in the idle state by putting ‘black’ into the idle state’s column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A3838-3649-46BB-A556-DEA0069E3715}" type="slidenum">
              <a:rPr lang="en-US"/>
              <a:pPr/>
              <a:t>8</a:t>
            </a:fld>
            <a:endParaRPr lang="en-US"/>
          </a:p>
        </p:txBody>
      </p:sp>
      <p:sp>
        <p:nvSpPr>
          <p:cNvPr id="125954" name="Rectangle 2"/>
          <p:cNvSpPr>
            <a:spLocks noGrp="1" noRot="1" noChangeAspect="1" noChangeArrowheads="1" noTextEdit="1"/>
          </p:cNvSpPr>
          <p:nvPr>
            <p:ph type="sldImg"/>
          </p:nvPr>
        </p:nvSpPr>
        <p:spPr>
          <a:xfrm>
            <a:off x="1154113" y="693738"/>
            <a:ext cx="4548187" cy="3413125"/>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1"/>
          <p:cNvSpPr>
            <a:spLocks noChangeArrowheads="1" noTextEdit="1"/>
          </p:cNvSpPr>
          <p:nvPr>
            <p:ph type="sldImg"/>
          </p:nvPr>
        </p:nvSpPr>
        <p:spPr>
          <a:solidFill>
            <a:srgbClr val="FFFFFF"/>
          </a:solidFill>
          <a:ln/>
        </p:spPr>
      </p:sp>
      <p:sp>
        <p:nvSpPr>
          <p:cNvPr id="273411"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and we specify that it’s going to be red in the dragging state by putting red into the dragging state’s column.</a:t>
            </a:r>
          </a:p>
          <a:p>
            <a:pPr eaLnBrk="1" hangingPunct="1"/>
            <a:endParaRPr lang="en-US" sz="2200" smtClean="0">
              <a:latin typeface="Lucida Grande" charset="0"/>
              <a:ea typeface="Lucida Grande" charset="0"/>
              <a:cs typeface="Lucida Grande" charset="0"/>
              <a:sym typeface="Lucida Grande" charset="0"/>
            </a:endParaRPr>
          </a:p>
          <a:p>
            <a:pPr eaLnBrk="1" hangingPunct="1"/>
            <a:r>
              <a:rPr lang="en-US" sz="2200" smtClean="0">
                <a:latin typeface="Lucida Grande" charset="0"/>
                <a:ea typeface="Lucida Grande" charset="0"/>
                <a:cs typeface="Lucida Grande" charset="0"/>
                <a:sym typeface="Lucida Grande" charset="0"/>
              </a:rPr>
              <a:t>You can also specify values that should hold on transitions, but those aren’t specified here so they are empty circles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1"/>
          <p:cNvSpPr>
            <a:spLocks noChangeArrowheads="1" noTextEdit="1"/>
          </p:cNvSpPr>
          <p:nvPr>
            <p:ph type="sldImg"/>
          </p:nvPr>
        </p:nvSpPr>
        <p:spPr>
          <a:solidFill>
            <a:srgbClr val="FFFFFF"/>
          </a:solidFill>
          <a:ln/>
        </p:spPr>
      </p:sp>
      <p:sp>
        <p:nvSpPr>
          <p:cNvPr id="305155" name="Rectangle 2"/>
          <p:cNvSpPr>
            <a:spLocks noChangeArrowheads="1"/>
          </p:cNvSpPr>
          <p:nvPr>
            <p:ph type="body" idx="1"/>
          </p:nvPr>
        </p:nvSpPr>
        <p:spPr>
          <a:noFill/>
          <a:ln/>
        </p:spPr>
        <p:txBody>
          <a:bodyPr/>
          <a:lstStyle/>
          <a:p>
            <a:pPr eaLnBrk="1" hangingPunct="1">
              <a:spcBef>
                <a:spcPts val="2400"/>
              </a:spcBef>
            </a:pPr>
            <a:r>
              <a:rPr lang="en-US" sz="2400" smtClean="0">
                <a:ea typeface="Aller Light" charset="0"/>
                <a:cs typeface="Aller Light" charset="0"/>
                <a:sym typeface="Aller Light" charset="0"/>
              </a:rPr>
              <a:t>To sum up, the contributions of my thesis will be:</a:t>
            </a:r>
          </a:p>
          <a:p>
            <a:pPr eaLnBrk="1" hangingPunct="1">
              <a:spcBef>
                <a:spcPts val="2400"/>
              </a:spcBef>
              <a:buFont typeface="Aller Light" charset="0"/>
              <a:buChar char="-"/>
            </a:pPr>
            <a:r>
              <a:rPr lang="en-US" sz="2400" smtClean="0">
                <a:ea typeface="Aller Light" charset="0"/>
                <a:cs typeface="Aller Light" charset="0"/>
                <a:sym typeface="Aller Light" charset="0"/>
              </a:rPr>
              <a:t>A new constraint model that integrates state with constraints, allowing programmers to easily enable and disable constraints depending on the application state.A library for developers (ConstraintJS) that effectively integrates constraints and state machines with three Web Languages—JavaScript, CSS, and HTMLA visual notation for these primitives that gives developers a better understanding of the state of their programsA live editor that makes quicker experimentation possible &lt;&lt;&lt;state as contribution&gt;&gt;&gt;</a:t>
            </a:r>
          </a:p>
          <a:p>
            <a:pPr eaLnBrk="1" hangingPunct="1">
              <a:spcBef>
                <a:spcPts val="2400"/>
              </a:spcBef>
              <a:buFont typeface="Aller Light" charset="0"/>
              <a:buChar char="-"/>
            </a:pPr>
            <a:r>
              <a:rPr lang="en-US" sz="2400" smtClean="0">
                <a:ea typeface="Aller Light" charset="0"/>
                <a:cs typeface="Aller Light" charset="0"/>
                <a:sym typeface="Aller Light" charset="0"/>
              </a:rPr>
              <a:t>Primitives for inheritance &amp; templating that allow these applications to better scaleEvaluation of primitives &amp; visual notation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1"/>
          <p:cNvSpPr>
            <a:spLocks noChangeArrowheads="1" noTextEdit="1"/>
          </p:cNvSpPr>
          <p:nvPr>
            <p:ph type="sldImg"/>
          </p:nvPr>
        </p:nvSpPr>
        <p:spPr>
          <a:solidFill>
            <a:srgbClr val="FFFFFF"/>
          </a:solidFill>
          <a:ln/>
        </p:spPr>
      </p:sp>
      <p:sp>
        <p:nvSpPr>
          <p:cNvPr id="310275" name="Rectangle 2"/>
          <p:cNvSpPr>
            <a:spLocks noChangeArrowheads="1"/>
          </p:cNvSpPr>
          <p:nvPr>
            <p:ph type="body" idx="1"/>
          </p:nvPr>
        </p:nvSpPr>
        <p:spPr>
          <a:noFill/>
          <a:ln/>
        </p:spPr>
        <p:txBody>
          <a:bodyPr/>
          <a:lstStyle/>
          <a:p>
            <a:pPr eaLnBrk="1" hangingPunct="1"/>
            <a:r>
              <a:rPr lang="en-US" sz="2200" smtClean="0">
                <a:latin typeface="Lucida Grande" charset="0"/>
                <a:ea typeface="Lucida Grande" charset="0"/>
                <a:cs typeface="Lucida Grande" charset="0"/>
                <a:sym typeface="Lucida Grande" charset="0"/>
              </a:rPr>
              <a:t>Finally, I’ve been helped by a number of people and organizations; even more than I was able to list here, but I’d like to express my gratitude to them and to you for listening. Thanks.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782E6CF-AFBE-4976-B6CF-DFD2DD3D78D9}" type="slidenum">
              <a:rPr lang="en-US" smtClean="0"/>
              <a:pPr/>
              <a:t>9</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A683540-C269-42FC-BE37-4ADD03D4A7F9}" type="slidenum">
              <a:rPr lang="en-US" smtClean="0"/>
              <a:pPr/>
              <a:t>11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55F790F-9CD7-41E6-A376-55A845E8FB0F}" type="slidenum">
              <a:rPr lang="en-US" smtClean="0"/>
              <a:pPr/>
              <a:t>12</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1F4A62E-1A71-4027-AA44-C3BCDD2452F6}" type="slidenum">
              <a:rPr lang="en-US"/>
              <a:pPr/>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5F72F7F-AB4D-44AE-A731-ED46F65E2CA9}"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smtClean="0"/>
              <a:t>© 2014 -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p:spPr>
        <p:txBody>
          <a:bodyPr/>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054226E-A34B-4252-8054-4C1FA488557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87508C2-012E-47CB-9E7A-199170AB5784}"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0F565474-7D07-4D02-A5DA-A61A82C23A93}"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0828" y="1544836"/>
            <a:ext cx="3625453" cy="46255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544836"/>
            <a:ext cx="3625453" cy="46255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1C92640-3B26-45EF-A26C-A5297766785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D8D93914-B79D-458D-8D54-4049AB9FFEAE}"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CDBFD16A-8D8C-4873-9544-A42E12052A76}"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D8B1626B-1A61-4032-9BD7-0462DB1BD244}"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1504F0E-AF48-49C5-B39C-2B0AD7CDFA49}"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p:spPr>
        <p:txBody>
          <a:bodyPr/>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Aller Light" charset="0"/>
            </a:endParaRPr>
          </a:p>
        </p:txBody>
      </p:sp>
      <p:sp>
        <p:nvSpPr>
          <p:cNvPr id="4" name="Text Placeholder 3"/>
          <p:cNvSpPr>
            <a:spLocks noGrp="1"/>
          </p:cNvSpPr>
          <p:nvPr>
            <p:ph type="body" sz="half" idx="2"/>
          </p:nvPr>
        </p:nvSpPr>
        <p:spPr>
          <a:xfrm>
            <a:off x="1792636" y="5367860"/>
            <a:ext cx="5486177" cy="804788"/>
          </a:xfrm>
        </p:spPr>
        <p:txBody>
          <a:bodyPr/>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2BF9849-4D3C-48E9-8579-3D5D5E072BBD}"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FB8BB400-80A7-4F8E-AEEF-8E989914292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9376" y="526852"/>
            <a:ext cx="1839516" cy="5643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0829" y="526852"/>
            <a:ext cx="5411391" cy="564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5548FE8-04E9-415C-8F24-43B99A1A3760}" type="slidenum">
              <a:rPr lang="en-US">
                <a:solidFill>
                  <a:srgbClr val="FFFFFF"/>
                </a:solidFill>
              </a:rPr>
              <a:pPr>
                <a:defRPr/>
              </a:pPr>
              <a:t>‹#›</a:t>
            </a:fld>
            <a:endParaRPr lang="en-US">
              <a:solidFill>
                <a:srgbClr val="FFFFFF"/>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2014 -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ph type="title"/>
          </p:nvPr>
        </p:nvSpPr>
        <p:spPr bwMode="auto">
          <a:xfrm>
            <a:off x="910829" y="526852"/>
            <a:ext cx="7358063" cy="1017984"/>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en-US" smtClean="0">
                <a:sym typeface="Aller" charset="0"/>
              </a:rPr>
              <a:t>Click to edit Master title style</a:t>
            </a:r>
          </a:p>
        </p:txBody>
      </p:sp>
      <p:sp>
        <p:nvSpPr>
          <p:cNvPr id="1027" name="Rectangle 2"/>
          <p:cNvSpPr>
            <a:spLocks noChangeArrowheads="1"/>
          </p:cNvSpPr>
          <p:nvPr>
            <p:ph type="body" idx="1"/>
          </p:nvPr>
        </p:nvSpPr>
        <p:spPr bwMode="auto">
          <a:xfrm>
            <a:off x="910829" y="1544836"/>
            <a:ext cx="7358063" cy="4625578"/>
          </a:xfrm>
          <a:prstGeom prst="rect">
            <a:avLst/>
          </a:prstGeom>
          <a:noFill/>
          <a:ln w="12700">
            <a:noFill/>
            <a:miter lim="800000"/>
            <a:headEnd/>
            <a:tailEnd/>
          </a:ln>
        </p:spPr>
        <p:txBody>
          <a:bodyPr vert="horz" wrap="square" lIns="35715" tIns="35715" rIns="35715" bIns="35715" numCol="1" anchor="ctr" anchorCtr="0" compatLnSpc="1">
            <a:prstTxWarp prst="textNoShape">
              <a:avLst/>
            </a:prstTxWarp>
          </a:bodyPr>
          <a:lstStyle/>
          <a:p>
            <a:pPr lvl="0"/>
            <a:r>
              <a:rPr lang="en-US" smtClean="0">
                <a:sym typeface="Aller Light" charset="0"/>
              </a:rPr>
              <a:t>Click to edit Master text styles</a:t>
            </a:r>
          </a:p>
          <a:p>
            <a:pPr lvl="1"/>
            <a:r>
              <a:rPr lang="en-US" smtClean="0">
                <a:sym typeface="Aller Light" charset="0"/>
              </a:rPr>
              <a:t>Second level</a:t>
            </a:r>
          </a:p>
          <a:p>
            <a:pPr lvl="2"/>
            <a:r>
              <a:rPr lang="en-US" smtClean="0">
                <a:sym typeface="Aller Light" charset="0"/>
              </a:rPr>
              <a:t>Third level</a:t>
            </a:r>
          </a:p>
          <a:p>
            <a:pPr lvl="3"/>
            <a:r>
              <a:rPr lang="en-US" smtClean="0">
                <a:sym typeface="Aller Light" charset="0"/>
              </a:rPr>
              <a:t>Fourth level</a:t>
            </a:r>
          </a:p>
          <a:p>
            <a:pPr lvl="4"/>
            <a:r>
              <a:rPr lang="en-US" smtClean="0">
                <a:sym typeface="Aller Light" charset="0"/>
              </a:rPr>
              <a:t>Fifth level</a:t>
            </a:r>
          </a:p>
        </p:txBody>
      </p:sp>
      <p:sp>
        <p:nvSpPr>
          <p:cNvPr id="2" name="Text Box 3"/>
          <p:cNvSpPr txBox="1">
            <a:spLocks noGrp="1" noChangeArrowheads="1"/>
          </p:cNvSpPr>
          <p:nvPr>
            <p:ph type="sldNum" sz="quarter" idx="4"/>
          </p:nvPr>
        </p:nvSpPr>
        <p:spPr bwMode="auto">
          <a:xfrm>
            <a:off x="4430243" y="6500813"/>
            <a:ext cx="273471" cy="267891"/>
          </a:xfrm>
          <a:prstGeom prst="rect">
            <a:avLst/>
          </a:prstGeom>
          <a:noFill/>
          <a:ln w="12700">
            <a:noFill/>
            <a:miter lim="800000"/>
            <a:headEnd/>
            <a:tailEnd/>
          </a:ln>
          <a:effectLst/>
        </p:spPr>
        <p:txBody>
          <a:bodyPr vert="horz" wrap="none" lIns="64288" tIns="32144" rIns="64288" bIns="32144" numCol="1" anchor="t" anchorCtr="0" compatLnSpc="1">
            <a:prstTxWarp prst="textNoShape">
              <a:avLst/>
            </a:prstTxWarp>
          </a:bodyPr>
          <a:lstStyle>
            <a:lvl1pPr>
              <a:defRPr sz="1300" smtClean="0">
                <a:solidFill>
                  <a:schemeClr val="tx1"/>
                </a:solidFill>
                <a:ea typeface="Aller Light" charset="0"/>
                <a:cs typeface="Aller Light" charset="0"/>
              </a:defRPr>
            </a:lvl1pPr>
          </a:lstStyle>
          <a:p>
            <a:pPr algn="ctr">
              <a:defRPr/>
            </a:pPr>
            <a:fld id="{FF607BF6-190B-407B-87D5-0B57B5F4EC1C}" type="slidenum">
              <a:rPr lang="en-US">
                <a:solidFill>
                  <a:srgbClr val="FFFFFF"/>
                </a:solidFill>
                <a:latin typeface="Aller Light" charset="0"/>
                <a:sym typeface="Aller Light" charset="0"/>
              </a:rPr>
              <a:pPr algn="ctr">
                <a:defRPr/>
              </a:pPr>
              <a:t>‹#›</a:t>
            </a:fld>
            <a:endParaRPr lang="en-US">
              <a:solidFill>
                <a:srgbClr val="FFFFFF"/>
              </a:solidFill>
              <a:latin typeface="Aller Light" charset="0"/>
              <a:sym typeface="Aller Light" charset="0"/>
            </a:endParaRPr>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hf hdr="0" ftr="0" dt="0"/>
  <p:txStyles>
    <p:titleStyle>
      <a:lvl1pPr algn="l" rtl="0" eaLnBrk="0" fontAlgn="base" hangingPunct="0">
        <a:spcBef>
          <a:spcPct val="0"/>
        </a:spcBef>
        <a:spcAft>
          <a:spcPct val="0"/>
        </a:spcAft>
        <a:defRPr sz="5900">
          <a:solidFill>
            <a:schemeClr val="tx1"/>
          </a:solidFill>
          <a:latin typeface="+mj-lt"/>
          <a:ea typeface="+mj-ea"/>
          <a:cs typeface="+mj-cs"/>
          <a:sym typeface="Aller" charset="0"/>
        </a:defRPr>
      </a:lvl1pPr>
      <a:lvl2pPr algn="l" rtl="0" eaLnBrk="0" fontAlgn="base" hangingPunct="0">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2pPr>
      <a:lvl3pPr algn="l" rtl="0" eaLnBrk="0" fontAlgn="base" hangingPunct="0">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3pPr>
      <a:lvl4pPr algn="l" rtl="0" eaLnBrk="0" fontAlgn="base" hangingPunct="0">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4pPr>
      <a:lvl5pPr algn="l" rtl="0" eaLnBrk="0" fontAlgn="base" hangingPunct="0">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5pPr>
      <a:lvl6pPr marL="321440" algn="l" rtl="0" fontAlgn="base">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6pPr>
      <a:lvl7pPr marL="642882" algn="l" rtl="0" fontAlgn="base">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7pPr>
      <a:lvl8pPr marL="964323" algn="l" rtl="0" fontAlgn="base">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8pPr>
      <a:lvl9pPr marL="1285763" algn="l" rtl="0" fontAlgn="base">
        <a:spcBef>
          <a:spcPct val="0"/>
        </a:spcBef>
        <a:spcAft>
          <a:spcPct val="0"/>
        </a:spcAft>
        <a:defRPr sz="5900">
          <a:solidFill>
            <a:schemeClr val="tx1"/>
          </a:solidFill>
          <a:latin typeface="Aller" charset="0"/>
          <a:ea typeface="ヒラギノ角ゴ ProN W6" charset="0"/>
          <a:cs typeface="ヒラギノ角ゴ ProN W6" charset="0"/>
          <a:sym typeface="Aller" charset="0"/>
        </a:defRPr>
      </a:lvl9pPr>
    </p:titleStyle>
    <p:bodyStyle>
      <a:lvl1pPr marL="223222" indent="-223222" algn="l" rtl="0" eaLnBrk="0" fontAlgn="base" hangingPunct="0">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1pPr>
      <a:lvl2pPr marL="500019" indent="-223222" algn="l" rtl="0" eaLnBrk="0" fontAlgn="base" hangingPunct="0">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2pPr>
      <a:lvl3pPr marL="812531" indent="-223222" algn="l" rtl="0" eaLnBrk="0" fontAlgn="base" hangingPunct="0">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3pPr>
      <a:lvl4pPr marL="1125044" indent="-223222" algn="l" rtl="0" eaLnBrk="0" fontAlgn="base" hangingPunct="0">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4pPr>
      <a:lvl5pPr marL="1437555" indent="-223222" algn="l" rtl="0" eaLnBrk="0" fontAlgn="base" hangingPunct="0">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5pPr>
      <a:lvl6pPr marL="1758996" indent="-223222" algn="l" rtl="0" fontAlgn="base">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6pPr>
      <a:lvl7pPr marL="2080436" indent="-223222" algn="l" rtl="0" fontAlgn="base">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7pPr>
      <a:lvl8pPr marL="2401878" indent="-223222" algn="l" rtl="0" fontAlgn="base">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8pPr>
      <a:lvl9pPr marL="2723319" indent="-223222" algn="l" rtl="0" fontAlgn="base">
        <a:spcBef>
          <a:spcPts val="1687"/>
        </a:spcBef>
        <a:spcAft>
          <a:spcPct val="0"/>
        </a:spcAft>
        <a:buSzPct val="100000"/>
        <a:buFont typeface="Aller Light" charset="0"/>
        <a:buChar char="-"/>
        <a:defRPr sz="3000">
          <a:solidFill>
            <a:schemeClr val="tx1"/>
          </a:solidFill>
          <a:latin typeface="+mn-lt"/>
          <a:ea typeface="+mn-ea"/>
          <a:cs typeface="+mn-cs"/>
          <a:sym typeface="Aller Light" charset="0"/>
        </a:defRPr>
      </a:lvl9pPr>
    </p:bodyStyle>
    <p:otherStyle>
      <a:defPPr>
        <a:defRPr lang="en-US"/>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Kt0oAg0haU0" TargetMode="External"/><Relationship Id="rId2" Type="http://schemas.openxmlformats.org/officeDocument/2006/relationships/hyperlink" Target="http://www.billbuxton.com/menulay.pdf"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s.uci.edu/~redmiles/ics227-SQ04/papers/KrasnerPope88.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papers/Garnet/Garnet-video-chi94_13_.mp4" TargetMode="External"/><Relationship Id="rId2" Type="http://schemas.openxmlformats.org/officeDocument/2006/relationships/hyperlink" Target="http://open-video.org/details.php?videoid=8173"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s.cmu.edu/~amulet/videos/Peridot.wm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imgres?imgurl=http://www.bradando.com/wp-content/uploads/2008/11/adobe-catalyst.jpg&amp;imgrefurl=http://www.bradando.com/&amp;usg=__glWvWroOLT2l9Bics6VPEN1_QT4=&amp;h=197&amp;w=310&amp;sz=8&amp;hl=en&amp;start=8&amp;tbnid=8o6bohtub6Ac4M:&amp;tbnh=74&amp;tbnw=117&amp;prev=/images?q=Adobe+Catalyst+(&amp;hl=en&amp;rlz=1T4GGLL_enUS311US314" TargetMode="External"/><Relationship Id="rId2" Type="http://schemas.openxmlformats.org/officeDocument/2006/relationships/hyperlink" Target="http://www.bradando.com/wp-content/uploads/2008/11/adobe-catalyst.jp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hyperlink" Target="http://interstate.from.so/" TargetMode="External"/><Relationship Id="rId2" Type="http://schemas.openxmlformats.org/officeDocument/2006/relationships/hyperlink" Target="http://cjs.from.so/"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cjs.from.so/%5D"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http://youtu.be/06FjH7dM7-8"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a:xfrm>
            <a:off x="3532339" y="3159370"/>
            <a:ext cx="5160321" cy="2971800"/>
          </a:xfrm>
        </p:spPr>
        <p:txBody>
          <a:bodyPr/>
          <a:lstStyle/>
          <a:p>
            <a:r>
              <a:rPr lang="en-US" dirty="0"/>
              <a:t>Brad Myers</a:t>
            </a:r>
          </a:p>
          <a:p>
            <a:endParaRPr lang="en-US" dirty="0">
              <a:solidFill>
                <a:srgbClr val="6E0000"/>
              </a:solidFill>
            </a:endParaRPr>
          </a:p>
          <a:p>
            <a:r>
              <a:rPr lang="en-US" dirty="0" smtClean="0">
                <a:solidFill>
                  <a:srgbClr val="6E0000"/>
                </a:solidFill>
              </a:rPr>
              <a:t>05-899A/05-499A:</a:t>
            </a:r>
            <a:br>
              <a:rPr lang="en-US" dirty="0" smtClean="0">
                <a:solidFill>
                  <a:srgbClr val="6E0000"/>
                </a:solidFill>
              </a:rPr>
            </a:br>
            <a:r>
              <a:rPr lang="en-US" dirty="0" smtClean="0">
                <a:solidFill>
                  <a:srgbClr val="6E0000"/>
                </a:solidFill>
              </a:rPr>
              <a:t>Interaction Techniques</a:t>
            </a:r>
            <a:endParaRPr lang="en-US" dirty="0">
              <a:solidFill>
                <a:srgbClr val="6E0000"/>
              </a:solidFill>
            </a:endParaRPr>
          </a:p>
          <a:p>
            <a:endParaRPr lang="en-US" dirty="0">
              <a:solidFill>
                <a:srgbClr val="6E0000"/>
              </a:solidFill>
            </a:endParaRPr>
          </a:p>
          <a:p>
            <a:r>
              <a:rPr lang="en-US" i="1" dirty="0" smtClean="0">
                <a:solidFill>
                  <a:srgbClr val="6E0000"/>
                </a:solidFill>
              </a:rPr>
              <a:t>Spring, 2014</a:t>
            </a:r>
            <a:endParaRPr lang="en-US" i="1" dirty="0">
              <a:solidFill>
                <a:srgbClr val="6E0000"/>
              </a:solidFill>
            </a:endParaRPr>
          </a:p>
        </p:txBody>
      </p:sp>
      <p:sp>
        <p:nvSpPr>
          <p:cNvPr id="95234" name="Rectangle 2"/>
          <p:cNvSpPr>
            <a:spLocks noGrp="1" noChangeArrowheads="1"/>
          </p:cNvSpPr>
          <p:nvPr>
            <p:ph type="ctrTitle"/>
          </p:nvPr>
        </p:nvSpPr>
        <p:spPr>
          <a:xfrm>
            <a:off x="1006996" y="457200"/>
            <a:ext cx="8137003" cy="2386361"/>
          </a:xfrm>
        </p:spPr>
        <p:txBody>
          <a:bodyPr/>
          <a:lstStyle/>
          <a:p>
            <a:pPr algn="ctr"/>
            <a:r>
              <a:rPr lang="en-US" sz="3200" dirty="0"/>
              <a:t>Lecture </a:t>
            </a:r>
            <a:r>
              <a:rPr lang="en-US" sz="3200" dirty="0" smtClean="0"/>
              <a:t>24:</a:t>
            </a:r>
            <a:r>
              <a:rPr lang="en-US" sz="3200" dirty="0"/>
              <a:t/>
            </a:r>
            <a:br>
              <a:rPr lang="en-US" sz="3200" dirty="0"/>
            </a:br>
            <a:r>
              <a:rPr lang="en-US" sz="4000" b="0" dirty="0" smtClean="0"/>
              <a:t> Implementation Techniques and Tools for Interaction Techniques</a:t>
            </a:r>
            <a:endParaRPr lang="en-US" sz="4000" dirty="0"/>
          </a:p>
        </p:txBody>
      </p:sp>
      <p:sp>
        <p:nvSpPr>
          <p:cNvPr id="6" name="Slide Number Placeholder 5"/>
          <p:cNvSpPr>
            <a:spLocks noGrp="1"/>
          </p:cNvSpPr>
          <p:nvPr>
            <p:ph type="sldNum" sz="quarter" idx="11"/>
          </p:nvPr>
        </p:nvSpPr>
        <p:spPr/>
        <p:txBody>
          <a:bodyPr/>
          <a:lstStyle/>
          <a:p>
            <a:pPr>
              <a:defRPr/>
            </a:pPr>
            <a:fld id="{AE204E03-3626-46E7-9ABE-54BA2F6D04BE}" type="slidenum">
              <a:rPr lang="en-US" altLang="en-US" smtClean="0"/>
              <a:pPr>
                <a:defRPr/>
              </a:pPr>
              <a:t>1</a:t>
            </a:fld>
            <a:endParaRPr lang="en-US" altLang="en-US"/>
          </a:p>
        </p:txBody>
      </p:sp>
      <p:sp>
        <p:nvSpPr>
          <p:cNvPr id="8" name="Footer Placeholder 7"/>
          <p:cNvSpPr>
            <a:spLocks noGrp="1"/>
          </p:cNvSpPr>
          <p:nvPr>
            <p:ph type="ftr" sz="quarter" idx="12"/>
          </p:nvPr>
        </p:nvSpPr>
        <p:spPr/>
        <p:txBody>
          <a:bodyPr/>
          <a:lstStyle/>
          <a:p>
            <a:pPr>
              <a:defRPr/>
            </a:pPr>
            <a:r>
              <a:rPr lang="en-US" altLang="en-US" smtClean="0"/>
              <a:t>© 2014 - Brad Myers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srcRect l="5496" r="5191" b="28068"/>
          <a:stretch/>
        </p:blipFill>
        <p:spPr>
          <a:xfrm>
            <a:off x="3243072" y="3295079"/>
            <a:ext cx="5900928" cy="3562921"/>
          </a:xfrm>
          <a:prstGeom prst="rect">
            <a:avLst/>
          </a:prstGeom>
        </p:spPr>
      </p:pic>
      <p:sp>
        <p:nvSpPr>
          <p:cNvPr id="2" name="Title 1"/>
          <p:cNvSpPr>
            <a:spLocks noGrp="1"/>
          </p:cNvSpPr>
          <p:nvPr>
            <p:ph type="title"/>
          </p:nvPr>
        </p:nvSpPr>
        <p:spPr/>
        <p:txBody>
          <a:bodyPr/>
          <a:lstStyle/>
          <a:p>
            <a:r>
              <a:rPr lang="en-US" dirty="0" smtClean="0"/>
              <a:t>Prototyping tools</a:t>
            </a:r>
            <a:endParaRPr lang="en-US" dirty="0"/>
          </a:p>
        </p:txBody>
      </p:sp>
      <p:sp>
        <p:nvSpPr>
          <p:cNvPr id="3" name="Content Placeholder 2"/>
          <p:cNvSpPr>
            <a:spLocks noGrp="1"/>
          </p:cNvSpPr>
          <p:nvPr>
            <p:ph idx="1"/>
          </p:nvPr>
        </p:nvSpPr>
        <p:spPr>
          <a:xfrm>
            <a:off x="457200" y="1365504"/>
            <a:ext cx="8229600" cy="4765421"/>
          </a:xfrm>
        </p:spPr>
        <p:txBody>
          <a:bodyPr>
            <a:normAutofit fontScale="92500" lnSpcReduction="10000"/>
          </a:bodyPr>
          <a:lstStyle/>
          <a:p>
            <a:r>
              <a:rPr lang="en-US" dirty="0" smtClean="0"/>
              <a:t>Long history</a:t>
            </a:r>
          </a:p>
          <a:p>
            <a:pPr lvl="1"/>
            <a:r>
              <a:rPr lang="en-US" dirty="0" smtClean="0"/>
              <a:t>Dan </a:t>
            </a:r>
            <a:r>
              <a:rPr lang="en-US" dirty="0" err="1" smtClean="0"/>
              <a:t>Bricklin’s</a:t>
            </a:r>
            <a:r>
              <a:rPr lang="en-US" dirty="0" smtClean="0"/>
              <a:t> (inventor of VisiCalc) “Demo” for DOS screens (1985)</a:t>
            </a:r>
          </a:p>
          <a:p>
            <a:pPr lvl="1"/>
            <a:r>
              <a:rPr lang="en-US" dirty="0" smtClean="0"/>
              <a:t>HyperCard (1987)</a:t>
            </a:r>
          </a:p>
          <a:p>
            <a:r>
              <a:rPr lang="en-US" dirty="0" smtClean="0"/>
              <a:t>Modern</a:t>
            </a:r>
            <a:br>
              <a:rPr lang="en-US" dirty="0" smtClean="0"/>
            </a:br>
            <a:r>
              <a:rPr lang="en-US" dirty="0" smtClean="0"/>
              <a:t>examples:</a:t>
            </a:r>
          </a:p>
          <a:p>
            <a:pPr lvl="1"/>
            <a:r>
              <a:rPr lang="en-US" dirty="0" smtClean="0"/>
              <a:t>moqups.com</a:t>
            </a:r>
          </a:p>
          <a:p>
            <a:pPr lvl="1"/>
            <a:r>
              <a:rPr lang="en-US" dirty="0" err="1" smtClean="0"/>
              <a:t>Balsamiq</a:t>
            </a:r>
            <a:endParaRPr lang="en-US" dirty="0" smtClean="0"/>
          </a:p>
          <a:p>
            <a:pPr lvl="1"/>
            <a:r>
              <a:rPr lang="en-US" dirty="0" err="1" smtClean="0"/>
              <a:t>Axure</a:t>
            </a:r>
            <a:endParaRPr lang="en-US" dirty="0" smtClean="0"/>
          </a:p>
          <a:p>
            <a:pPr lvl="1"/>
            <a:r>
              <a:rPr lang="en-US" dirty="0" err="1" smtClean="0"/>
              <a:t>InVision</a:t>
            </a:r>
            <a:endParaRPr lang="en-US" dirty="0" smtClean="0"/>
          </a:p>
          <a:p>
            <a:pPr lvl="1"/>
            <a:r>
              <a:rPr lang="en-US" dirty="0" smtClean="0"/>
              <a: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22238"/>
            <a:ext cx="7543800" cy="792162"/>
          </a:xfrm>
        </p:spPr>
        <p:txBody>
          <a:bodyPr/>
          <a:lstStyle/>
          <a:p>
            <a:r>
              <a:rPr lang="en-US" dirty="0" smtClean="0"/>
              <a:t>Interface Builders </a:t>
            </a:r>
          </a:p>
        </p:txBody>
      </p:sp>
      <p:sp>
        <p:nvSpPr>
          <p:cNvPr id="13315" name="Rectangle 3"/>
          <p:cNvSpPr>
            <a:spLocks noGrp="1" noChangeArrowheads="1"/>
          </p:cNvSpPr>
          <p:nvPr>
            <p:ph idx="1"/>
          </p:nvPr>
        </p:nvSpPr>
        <p:spPr>
          <a:xfrm>
            <a:off x="457200" y="1066800"/>
            <a:ext cx="8229600" cy="5334000"/>
          </a:xfrm>
        </p:spPr>
        <p:txBody>
          <a:bodyPr>
            <a:normAutofit fontScale="92500" lnSpcReduction="20000"/>
          </a:bodyPr>
          <a:lstStyle/>
          <a:p>
            <a:r>
              <a:rPr lang="en-US" dirty="0" smtClean="0"/>
              <a:t>Also called Interface Development Tools (IDTs) or GUI Builders or “resource editors”</a:t>
            </a:r>
          </a:p>
          <a:p>
            <a:r>
              <a:rPr lang="en-US" dirty="0" smtClean="0">
                <a:solidFill>
                  <a:schemeClr val="accent2"/>
                </a:solidFill>
              </a:rPr>
              <a:t>Use widgets (not create them)</a:t>
            </a:r>
          </a:p>
          <a:p>
            <a:r>
              <a:rPr lang="en-US" dirty="0" smtClean="0"/>
              <a:t>Lay </a:t>
            </a:r>
            <a:r>
              <a:rPr lang="en-US" dirty="0" smtClean="0"/>
              <a:t>out widgets to make dialog boxes, menus. </a:t>
            </a:r>
          </a:p>
          <a:p>
            <a:r>
              <a:rPr lang="en-US" dirty="0" smtClean="0"/>
              <a:t>Have a palette or menu of kinds of widgets</a:t>
            </a:r>
          </a:p>
          <a:p>
            <a:r>
              <a:rPr lang="en-US" dirty="0" smtClean="0"/>
              <a:t>Select widget, place with mouse in a window</a:t>
            </a:r>
          </a:p>
          <a:p>
            <a:r>
              <a:rPr lang="en-US" dirty="0" smtClean="0"/>
              <a:t>Set some properties </a:t>
            </a:r>
          </a:p>
          <a:p>
            <a:r>
              <a:rPr lang="en-US" dirty="0" smtClean="0"/>
              <a:t>Design menus, palettes, dialog boxes, controls </a:t>
            </a:r>
          </a:p>
          <a:p>
            <a:r>
              <a:rPr lang="en-US" dirty="0" smtClean="0"/>
              <a:t>Put in “graphics” pane for main application window</a:t>
            </a:r>
          </a:p>
          <a:p>
            <a:r>
              <a:rPr lang="en-US" dirty="0" smtClean="0"/>
              <a:t>Easy to use, but limited</a:t>
            </a:r>
          </a:p>
          <a:p>
            <a:r>
              <a:rPr lang="en-US" dirty="0" smtClean="0"/>
              <a:t>Connect call-backs with each </a:t>
            </a:r>
            <a:r>
              <a:rPr lang="en-US" dirty="0" smtClean="0"/>
              <a:t>widget</a:t>
            </a:r>
            <a:endParaRPr lang="en-US" dirty="0" smtClean="0"/>
          </a:p>
        </p:txBody>
      </p:sp>
      <p:sp>
        <p:nvSpPr>
          <p:cNvPr id="6" name="Slide Number Placeholder 5"/>
          <p:cNvSpPr>
            <a:spLocks noGrp="1"/>
          </p:cNvSpPr>
          <p:nvPr>
            <p:ph type="sldNum" sz="quarter" idx="12"/>
          </p:nvPr>
        </p:nvSpPr>
        <p:spPr/>
        <p:txBody>
          <a:bodyPr/>
          <a:lstStyle/>
          <a:p>
            <a:pPr>
              <a:buNone/>
            </a:pPr>
            <a:fld id="{D5D2040D-F5E0-4870-940C-1EDBD344B219}" type="slidenum">
              <a:rPr lang="en-US" smtClean="0"/>
              <a:pPr>
                <a:buNone/>
              </a:pPr>
              <a:t>11</a:t>
            </a:fld>
            <a:endParaRPr lang="en-US" dirty="0"/>
          </a:p>
        </p:txBody>
      </p:sp>
      <p:sp>
        <p:nvSpPr>
          <p:cNvPr id="8" name="Footer Placeholder 7"/>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22238"/>
            <a:ext cx="7543800" cy="868362"/>
          </a:xfrm>
        </p:spPr>
        <p:txBody>
          <a:bodyPr/>
          <a:lstStyle/>
          <a:p>
            <a:pPr eaLnBrk="1" hangingPunct="1"/>
            <a:r>
              <a:rPr lang="en-US" sz="4000" dirty="0" smtClean="0"/>
              <a:t>Interface Builders, cont.</a:t>
            </a:r>
          </a:p>
        </p:txBody>
      </p:sp>
      <p:sp>
        <p:nvSpPr>
          <p:cNvPr id="14339" name="Rectangle 3"/>
          <p:cNvSpPr>
            <a:spLocks noGrp="1" noChangeArrowheads="1"/>
          </p:cNvSpPr>
          <p:nvPr>
            <p:ph idx="1"/>
          </p:nvPr>
        </p:nvSpPr>
        <p:spPr>
          <a:xfrm>
            <a:off x="304800" y="1143000"/>
            <a:ext cx="8650288" cy="5391912"/>
          </a:xfrm>
        </p:spPr>
        <p:txBody>
          <a:bodyPr/>
          <a:lstStyle/>
          <a:p>
            <a:pPr eaLnBrk="1" hangingPunct="1">
              <a:lnSpc>
                <a:spcPct val="90000"/>
              </a:lnSpc>
            </a:pPr>
            <a:r>
              <a:rPr lang="en-US" sz="2000" dirty="0" smtClean="0"/>
              <a:t>Layout mechanisms</a:t>
            </a:r>
          </a:p>
          <a:p>
            <a:pPr lvl="1" eaLnBrk="1" hangingPunct="1">
              <a:lnSpc>
                <a:spcPct val="90000"/>
              </a:lnSpc>
            </a:pPr>
            <a:r>
              <a:rPr lang="en-US" sz="1800" dirty="0" smtClean="0"/>
              <a:t>Usually </a:t>
            </a:r>
            <a:r>
              <a:rPr lang="en-US" sz="1800" dirty="0" smtClean="0"/>
              <a:t>a complication</a:t>
            </a:r>
          </a:p>
          <a:p>
            <a:pPr lvl="1" eaLnBrk="1" hangingPunct="1">
              <a:lnSpc>
                <a:spcPct val="90000"/>
              </a:lnSpc>
            </a:pPr>
            <a:r>
              <a:rPr lang="en-US" sz="1900" dirty="0" smtClean="0"/>
              <a:t>Java’s </a:t>
            </a:r>
            <a:r>
              <a:rPr lang="en-US" sz="1900" i="1" dirty="0" smtClean="0"/>
              <a:t>Layout Managers</a:t>
            </a:r>
            <a:endParaRPr lang="en-US" sz="1900" dirty="0" smtClean="0"/>
          </a:p>
          <a:p>
            <a:pPr lvl="1" eaLnBrk="1" hangingPunct="1">
              <a:lnSpc>
                <a:spcPct val="90000"/>
              </a:lnSpc>
            </a:pPr>
            <a:r>
              <a:rPr lang="en-US" sz="1900" dirty="0" smtClean="0"/>
              <a:t>Various mechanisms in html</a:t>
            </a:r>
          </a:p>
          <a:p>
            <a:pPr eaLnBrk="1" hangingPunct="1">
              <a:lnSpc>
                <a:spcPct val="90000"/>
              </a:lnSpc>
            </a:pPr>
            <a:r>
              <a:rPr lang="en-US" sz="2000" dirty="0" smtClean="0"/>
              <a:t>“</a:t>
            </a:r>
            <a:r>
              <a:rPr lang="en-US" sz="2000" dirty="0" smtClean="0"/>
              <a:t>Resources”</a:t>
            </a:r>
          </a:p>
          <a:p>
            <a:pPr lvl="1" eaLnBrk="1" hangingPunct="1">
              <a:lnSpc>
                <a:spcPct val="90000"/>
              </a:lnSpc>
            </a:pPr>
            <a:r>
              <a:rPr lang="en-US" sz="1800" dirty="0" smtClean="0"/>
              <a:t>Store </a:t>
            </a:r>
            <a:r>
              <a:rPr lang="en-US" sz="1800" dirty="0" smtClean="0"/>
              <a:t>information in special files rather than in source code</a:t>
            </a:r>
          </a:p>
          <a:p>
            <a:pPr lvl="1" eaLnBrk="1" hangingPunct="1">
              <a:lnSpc>
                <a:spcPct val="90000"/>
              </a:lnSpc>
            </a:pPr>
            <a:r>
              <a:rPr lang="en-US" sz="1800" dirty="0" smtClean="0"/>
              <a:t>Positions</a:t>
            </a:r>
            <a:r>
              <a:rPr lang="en-US" sz="1800" dirty="0" smtClean="0"/>
              <a:t>, colors, text labels, etc.</a:t>
            </a:r>
          </a:p>
          <a:p>
            <a:pPr lvl="1" eaLnBrk="1" hangingPunct="1">
              <a:lnSpc>
                <a:spcPct val="90000"/>
              </a:lnSpc>
            </a:pPr>
            <a:r>
              <a:rPr lang="en-US" sz="1800" dirty="0" smtClean="0"/>
              <a:t>Allow </a:t>
            </a:r>
            <a:r>
              <a:rPr lang="en-US" sz="1800" dirty="0" smtClean="0"/>
              <a:t>for easier modification for users, internationalization, etc.</a:t>
            </a:r>
          </a:p>
          <a:p>
            <a:pPr eaLnBrk="1" hangingPunct="1">
              <a:lnSpc>
                <a:spcPct val="90000"/>
              </a:lnSpc>
            </a:pPr>
            <a:r>
              <a:rPr lang="en-US" sz="2000" dirty="0" smtClean="0"/>
              <a:t>IBs Usually don't support:</a:t>
            </a:r>
          </a:p>
          <a:p>
            <a:pPr lvl="1" eaLnBrk="1" hangingPunct="1">
              <a:lnSpc>
                <a:spcPct val="90000"/>
              </a:lnSpc>
            </a:pPr>
            <a:r>
              <a:rPr lang="en-US" sz="1800" dirty="0" smtClean="0"/>
              <a:t>Error checking of values, e.g. for text input fields</a:t>
            </a:r>
          </a:p>
          <a:p>
            <a:pPr lvl="1" eaLnBrk="1" hangingPunct="1">
              <a:lnSpc>
                <a:spcPct val="90000"/>
              </a:lnSpc>
            </a:pPr>
            <a:r>
              <a:rPr lang="en-US" sz="1800" dirty="0" smtClean="0"/>
              <a:t>Graying of widgets depending on values and other widgets </a:t>
            </a:r>
          </a:p>
          <a:p>
            <a:pPr lvl="1" eaLnBrk="1" hangingPunct="1">
              <a:lnSpc>
                <a:spcPct val="90000"/>
              </a:lnSpc>
            </a:pPr>
            <a:r>
              <a:rPr lang="en-US" sz="1800" dirty="0" smtClean="0"/>
              <a:t>Default values of widgets</a:t>
            </a:r>
          </a:p>
          <a:p>
            <a:pPr lvl="1" eaLnBrk="1" hangingPunct="1">
              <a:lnSpc>
                <a:spcPct val="90000"/>
              </a:lnSpc>
            </a:pPr>
            <a:r>
              <a:rPr lang="en-US" sz="1800" dirty="0" smtClean="0"/>
              <a:t>Dynamic changing of widgets (e.g., add more items)</a:t>
            </a:r>
          </a:p>
          <a:p>
            <a:pPr lvl="1" eaLnBrk="1" hangingPunct="1">
              <a:lnSpc>
                <a:spcPct val="90000"/>
              </a:lnSpc>
            </a:pPr>
            <a:r>
              <a:rPr lang="en-US" sz="1800" dirty="0" smtClean="0"/>
              <a:t>Dynamic changing layers (groups) of widgets (visibility) depending on values and other widgets</a:t>
            </a:r>
          </a:p>
          <a:p>
            <a:pPr lvl="1" eaLnBrk="1" hangingPunct="1">
              <a:lnSpc>
                <a:spcPct val="90000"/>
              </a:lnSpc>
            </a:pPr>
            <a:r>
              <a:rPr lang="en-US" sz="1800" dirty="0" smtClean="0"/>
              <a:t>Any dynamically created graphical objects.</a:t>
            </a:r>
          </a:p>
        </p:txBody>
      </p:sp>
      <p:sp>
        <p:nvSpPr>
          <p:cNvPr id="6" name="Slide Number Placeholder 5"/>
          <p:cNvSpPr>
            <a:spLocks noGrp="1"/>
          </p:cNvSpPr>
          <p:nvPr>
            <p:ph type="sldNum" sz="quarter" idx="12"/>
          </p:nvPr>
        </p:nvSpPr>
        <p:spPr/>
        <p:txBody>
          <a:bodyPr/>
          <a:lstStyle/>
          <a:p>
            <a:pPr>
              <a:buNone/>
              <a:defRPr/>
            </a:pPr>
            <a:fld id="{D5D2040D-F5E0-4870-940C-1EDBD344B219}" type="slidenum">
              <a:rPr lang="en-US" smtClean="0"/>
              <a:pPr>
                <a:buNone/>
                <a:defRPr/>
              </a:pPr>
              <a:t>12</a:t>
            </a:fld>
            <a:endParaRPr lang="en-US" dirty="0"/>
          </a:p>
        </p:txBody>
      </p:sp>
      <p:sp>
        <p:nvSpPr>
          <p:cNvPr id="8" name="Footer Placeholder 7"/>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Early Research IB</a:t>
            </a:r>
            <a:endParaRPr lang="en-US" dirty="0" smtClean="0"/>
          </a:p>
        </p:txBody>
      </p:sp>
      <p:sp>
        <p:nvSpPr>
          <p:cNvPr id="9219" name="Content Placeholder 2"/>
          <p:cNvSpPr>
            <a:spLocks noGrp="1"/>
          </p:cNvSpPr>
          <p:nvPr>
            <p:ph idx="1"/>
          </p:nvPr>
        </p:nvSpPr>
        <p:spPr>
          <a:xfrm>
            <a:off x="243840" y="1499616"/>
            <a:ext cx="5803392" cy="5071871"/>
          </a:xfrm>
        </p:spPr>
        <p:txBody>
          <a:bodyPr>
            <a:normAutofit fontScale="70000" lnSpcReduction="20000"/>
          </a:bodyPr>
          <a:lstStyle/>
          <a:p>
            <a:r>
              <a:rPr lang="en-US" dirty="0" err="1" smtClean="0"/>
              <a:t>Menulay</a:t>
            </a:r>
            <a:r>
              <a:rPr lang="en-US" dirty="0" smtClean="0"/>
              <a:t> (</a:t>
            </a:r>
            <a:r>
              <a:rPr lang="en-US" dirty="0" smtClean="0">
                <a:solidFill>
                  <a:schemeClr val="accent2"/>
                </a:solidFill>
              </a:rPr>
              <a:t>1983</a:t>
            </a:r>
            <a:r>
              <a:rPr lang="en-US" dirty="0" smtClean="0"/>
              <a:t>)</a:t>
            </a:r>
          </a:p>
          <a:p>
            <a:r>
              <a:rPr lang="en-US" sz="2600" dirty="0" smtClean="0"/>
              <a:t>W</a:t>
            </a:r>
            <a:r>
              <a:rPr lang="en-US" sz="2600" dirty="0" smtClean="0"/>
              <a:t>. Buxton, M.R. Lamb, D. Sherman and K.C. Smith.  “Towards a Comprehensive User Interface Management System,”</a:t>
            </a:r>
            <a:r>
              <a:rPr lang="en-US" sz="2600" i="1" dirty="0" smtClean="0"/>
              <a:t> Computer Graphics, </a:t>
            </a:r>
            <a:r>
              <a:rPr lang="en-US" sz="2600" i="1" dirty="0" smtClean="0"/>
              <a:t>Proc. </a:t>
            </a:r>
            <a:r>
              <a:rPr lang="en-US" sz="2600" i="1" dirty="0" smtClean="0"/>
              <a:t>SIGGRAPH'83. </a:t>
            </a:r>
            <a:r>
              <a:rPr lang="en-US" sz="2600" i="1" dirty="0" smtClean="0"/>
              <a:t>Jul</a:t>
            </a:r>
            <a:r>
              <a:rPr lang="en-US" sz="2600" i="1" dirty="0" smtClean="0"/>
              <a:t>, </a:t>
            </a:r>
            <a:r>
              <a:rPr lang="en-US" sz="2600" i="1" dirty="0" smtClean="0"/>
              <a:t>1983</a:t>
            </a:r>
            <a:r>
              <a:rPr lang="en-US" sz="2600" i="1" dirty="0" smtClean="0"/>
              <a:t>. pp. 35-42. </a:t>
            </a:r>
          </a:p>
          <a:p>
            <a:pPr lvl="2"/>
            <a:r>
              <a:rPr lang="en-US" sz="2100" dirty="0" smtClean="0">
                <a:hlinkClick r:id="rId2"/>
              </a:rPr>
              <a:t>http://www.billbuxton.com/menulay.pdf</a:t>
            </a:r>
            <a:endParaRPr lang="en-US" sz="2100" dirty="0" smtClean="0"/>
          </a:p>
          <a:p>
            <a:pPr lvl="2"/>
            <a:r>
              <a:rPr lang="en-US" sz="2100" dirty="0" smtClean="0">
                <a:hlinkClick r:id="rId3"/>
              </a:rPr>
              <a:t>http://www.youtube.com/watch?v=Kt0oAg0haU0</a:t>
            </a:r>
            <a:r>
              <a:rPr lang="en-US" sz="2100" dirty="0" smtClean="0"/>
              <a:t> </a:t>
            </a:r>
          </a:p>
          <a:p>
            <a:pPr lvl="1"/>
            <a:r>
              <a:rPr lang="en-US" dirty="0" smtClean="0"/>
              <a:t>Vector screens, widgets, sounds, text, output C code and tables</a:t>
            </a:r>
          </a:p>
          <a:p>
            <a:pPr lvl="1"/>
            <a:r>
              <a:rPr lang="en-US" dirty="0" smtClean="0"/>
              <a:t>All actions (including transitions)</a:t>
            </a:r>
            <a:br>
              <a:rPr lang="en-US" dirty="0" smtClean="0"/>
            </a:br>
            <a:r>
              <a:rPr lang="en-US" dirty="0" smtClean="0"/>
              <a:t>required C programming</a:t>
            </a:r>
          </a:p>
          <a:p>
            <a:r>
              <a:rPr lang="en-US" dirty="0" smtClean="0"/>
              <a:t>NeXT Interface Builder (NeXT)  - </a:t>
            </a:r>
            <a:r>
              <a:rPr lang="en-US" dirty="0" smtClean="0">
                <a:solidFill>
                  <a:schemeClr val="accent2"/>
                </a:solidFill>
              </a:rPr>
              <a:t>1988</a:t>
            </a:r>
            <a:r>
              <a:rPr lang="en-US" dirty="0" smtClean="0"/>
              <a:t> popularized the name</a:t>
            </a:r>
          </a:p>
          <a:p>
            <a:pPr lvl="1"/>
            <a:r>
              <a:rPr lang="en-US" dirty="0" smtClean="0"/>
              <a:t>By Jean-Marie </a:t>
            </a:r>
            <a:r>
              <a:rPr lang="en-US" dirty="0" err="1" smtClean="0"/>
              <a:t>Hullot</a:t>
            </a:r>
            <a:r>
              <a:rPr lang="en-US" dirty="0" smtClean="0"/>
              <a:t> who had an IB in Lisp at INRIA in France</a:t>
            </a:r>
          </a:p>
          <a:p>
            <a:r>
              <a:rPr lang="en-US" dirty="0" smtClean="0"/>
              <a:t>Visual Basic</a:t>
            </a:r>
          </a:p>
          <a:p>
            <a:r>
              <a:rPr lang="en-US" dirty="0" smtClean="0"/>
              <a:t>Resource editors in programming environments</a:t>
            </a:r>
          </a:p>
          <a:p>
            <a:endParaRPr lang="en-US" dirty="0" smtClean="0"/>
          </a:p>
        </p:txBody>
      </p:sp>
      <p:sp>
        <p:nvSpPr>
          <p:cNvPr id="10" name="Footer Placeholder 9"/>
          <p:cNvSpPr>
            <a:spLocks noGrp="1"/>
          </p:cNvSpPr>
          <p:nvPr>
            <p:ph type="ftr" sz="quarter" idx="11"/>
          </p:nvPr>
        </p:nvSpPr>
        <p:spPr/>
        <p:txBody>
          <a:bodyPr/>
          <a:lstStyle/>
          <a:p>
            <a:r>
              <a:rPr lang="en-US" altLang="en-US" smtClean="0"/>
              <a:t>© 2014 - Brad Myers</a:t>
            </a:r>
            <a:endParaRPr lang="en-US" altLang="en-US"/>
          </a:p>
        </p:txBody>
      </p:sp>
      <p:sp>
        <p:nvSpPr>
          <p:cNvPr id="8" name="Slide Number Placeholder 7"/>
          <p:cNvSpPr>
            <a:spLocks noGrp="1"/>
          </p:cNvSpPr>
          <p:nvPr>
            <p:ph type="sldNum" sz="quarter" idx="12"/>
          </p:nvPr>
        </p:nvSpPr>
        <p:spPr/>
        <p:txBody>
          <a:bodyPr/>
          <a:lstStyle/>
          <a:p>
            <a:fld id="{D5D2040D-F5E0-4870-940C-1EDBD344B219}" type="slidenum">
              <a:rPr lang="en-US" smtClean="0"/>
              <a:pPr/>
              <a:t>13</a:t>
            </a:fld>
            <a:endParaRPr lang="en-US"/>
          </a:p>
        </p:txBody>
      </p:sp>
      <p:pic>
        <p:nvPicPr>
          <p:cNvPr id="9221" name="Picture 2" descr="http://www.billbuxton.com/menulay2.jpg"/>
          <p:cNvPicPr>
            <a:picLocks noChangeAspect="1" noChangeArrowheads="1"/>
          </p:cNvPicPr>
          <p:nvPr/>
        </p:nvPicPr>
        <p:blipFill>
          <a:blip r:embed="rId4" cstate="print"/>
          <a:srcRect/>
          <a:stretch>
            <a:fillRect/>
          </a:stretch>
        </p:blipFill>
        <p:spPr bwMode="auto">
          <a:xfrm>
            <a:off x="6162675" y="0"/>
            <a:ext cx="2981325" cy="2943225"/>
          </a:xfrm>
          <a:prstGeom prst="rect">
            <a:avLst/>
          </a:prstGeom>
          <a:noFill/>
          <a:ln w="9525">
            <a:noFill/>
            <a:miter lim="800000"/>
            <a:headEnd/>
            <a:tailEnd/>
          </a:ln>
        </p:spPr>
      </p:pic>
      <p:pic>
        <p:nvPicPr>
          <p:cNvPr id="9222" name="Picture 4" descr="http://www.billbuxton.com/menulay7.jpg"/>
          <p:cNvPicPr>
            <a:picLocks noChangeAspect="1" noChangeArrowheads="1"/>
          </p:cNvPicPr>
          <p:nvPr/>
        </p:nvPicPr>
        <p:blipFill>
          <a:blip r:embed="rId5" cstate="print"/>
          <a:srcRect/>
          <a:stretch>
            <a:fillRect/>
          </a:stretch>
        </p:blipFill>
        <p:spPr bwMode="auto">
          <a:xfrm>
            <a:off x="6038850" y="2887663"/>
            <a:ext cx="3105150" cy="3055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22238"/>
            <a:ext cx="7772400" cy="1295400"/>
          </a:xfrm>
        </p:spPr>
        <p:txBody>
          <a:bodyPr/>
          <a:lstStyle/>
          <a:p>
            <a:pPr eaLnBrk="1" hangingPunct="1"/>
            <a:r>
              <a:rPr lang="en-US" sz="4000" smtClean="0"/>
              <a:t>VB</a:t>
            </a:r>
            <a:br>
              <a:rPr lang="en-US" sz="4000" smtClean="0"/>
            </a:br>
            <a:r>
              <a:rPr lang="en-US" sz="4000" smtClean="0"/>
              <a:t>Screen</a:t>
            </a:r>
          </a:p>
        </p:txBody>
      </p:sp>
      <p:sp>
        <p:nvSpPr>
          <p:cNvPr id="6" name="Slide Number Placeholder 5"/>
          <p:cNvSpPr>
            <a:spLocks noGrp="1"/>
          </p:cNvSpPr>
          <p:nvPr>
            <p:ph type="sldNum" sz="quarter" idx="12"/>
          </p:nvPr>
        </p:nvSpPr>
        <p:spPr/>
        <p:txBody>
          <a:bodyPr/>
          <a:lstStyle/>
          <a:p>
            <a:pPr>
              <a:defRPr/>
            </a:pPr>
            <a:fld id="{D5D2040D-F5E0-4870-940C-1EDBD344B219}" type="slidenum">
              <a:rPr lang="en-US" smtClean="0"/>
              <a:pPr>
                <a:defRPr/>
              </a:pPr>
              <a:t>14</a:t>
            </a:fld>
            <a:endParaRPr lang="en-US"/>
          </a:p>
        </p:txBody>
      </p:sp>
      <p:pic>
        <p:nvPicPr>
          <p:cNvPr id="16388" name="Picture 4"/>
          <p:cNvPicPr>
            <a:picLocks noChangeAspect="1" noChangeArrowheads="1"/>
          </p:cNvPicPr>
          <p:nvPr/>
        </p:nvPicPr>
        <p:blipFill>
          <a:blip r:embed="rId2" cstate="print"/>
          <a:srcRect/>
          <a:stretch>
            <a:fillRect/>
          </a:stretch>
        </p:blipFill>
        <p:spPr bwMode="auto">
          <a:xfrm>
            <a:off x="2073275" y="0"/>
            <a:ext cx="7070725" cy="68580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07CF6A0C-1526-479A-8F2B-9EE97C1FBD8F}" type="slidenum">
              <a:rPr lang="en-US" altLang="en-US"/>
              <a:pPr/>
              <a:t>15</a:t>
            </a:fld>
            <a:endParaRPr lang="en-US" altLang="en-US"/>
          </a:p>
        </p:txBody>
      </p:sp>
      <p:sp>
        <p:nvSpPr>
          <p:cNvPr id="4099" name="Rectangle 2"/>
          <p:cNvSpPr>
            <a:spLocks noGrp="1" noChangeArrowheads="1"/>
          </p:cNvSpPr>
          <p:nvPr>
            <p:ph type="title"/>
          </p:nvPr>
        </p:nvSpPr>
        <p:spPr/>
        <p:txBody>
          <a:bodyPr/>
          <a:lstStyle/>
          <a:p>
            <a:pPr eaLnBrk="1" hangingPunct="1"/>
            <a:r>
              <a:rPr lang="en-US" smtClean="0"/>
              <a:t>Software Organizations </a:t>
            </a:r>
          </a:p>
        </p:txBody>
      </p:sp>
      <p:sp>
        <p:nvSpPr>
          <p:cNvPr id="4100" name="Rectangle 3"/>
          <p:cNvSpPr>
            <a:spLocks noGrp="1" noChangeArrowheads="1"/>
          </p:cNvSpPr>
          <p:nvPr>
            <p:ph type="body" idx="1"/>
          </p:nvPr>
        </p:nvSpPr>
        <p:spPr/>
        <p:txBody>
          <a:bodyPr/>
          <a:lstStyle/>
          <a:p>
            <a:pPr eaLnBrk="1" hangingPunct="1"/>
            <a:r>
              <a:rPr lang="en-US" smtClean="0"/>
              <a:t>Ways to organize code, rather than tools. </a:t>
            </a:r>
          </a:p>
          <a:p>
            <a:pPr eaLnBrk="1" hangingPunct="1"/>
            <a:r>
              <a:rPr lang="en-US" smtClean="0"/>
              <a:t>"Models" </a:t>
            </a:r>
          </a:p>
          <a:p>
            <a:pPr eaLnBrk="1" hangingPunct="1"/>
            <a:r>
              <a:rPr lang="en-US" smtClean="0"/>
              <a:t>Helps think about modularization and organization. </a:t>
            </a:r>
          </a:p>
          <a:p>
            <a:pPr eaLnBrk="1" hangingPunct="1"/>
            <a:r>
              <a:rPr lang="en-US" smtClean="0"/>
              <a:t>Goal: separation of UI and rest of software = “semantics”</a:t>
            </a:r>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9C19A69A-1334-46A6-A30B-582FFAC6D7A7}" type="slidenum">
              <a:rPr lang="en-US" altLang="en-US"/>
              <a:pPr/>
              <a:t>16</a:t>
            </a:fld>
            <a:endParaRPr lang="en-US" altLang="en-US"/>
          </a:p>
        </p:txBody>
      </p:sp>
      <p:sp>
        <p:nvSpPr>
          <p:cNvPr id="12291" name="Rectangle 2"/>
          <p:cNvSpPr>
            <a:spLocks noGrp="1" noChangeArrowheads="1"/>
          </p:cNvSpPr>
          <p:nvPr>
            <p:ph type="title"/>
          </p:nvPr>
        </p:nvSpPr>
        <p:spPr/>
        <p:txBody>
          <a:bodyPr/>
          <a:lstStyle/>
          <a:p>
            <a:pPr eaLnBrk="1" hangingPunct="1"/>
            <a:r>
              <a:rPr lang="en-US" smtClean="0"/>
              <a:t>Model-View-Controller </a:t>
            </a:r>
          </a:p>
        </p:txBody>
      </p:sp>
      <p:sp>
        <p:nvSpPr>
          <p:cNvPr id="12292" name="Rectangle 3"/>
          <p:cNvSpPr>
            <a:spLocks noGrp="1" noChangeArrowheads="1"/>
          </p:cNvSpPr>
          <p:nvPr>
            <p:ph type="body" idx="1"/>
          </p:nvPr>
        </p:nvSpPr>
        <p:spPr>
          <a:xfrm>
            <a:off x="457200" y="1447800"/>
            <a:ext cx="8229600" cy="4940808"/>
          </a:xfrm>
        </p:spPr>
        <p:txBody>
          <a:bodyPr>
            <a:normAutofit fontScale="92500" lnSpcReduction="10000"/>
          </a:bodyPr>
          <a:lstStyle/>
          <a:p>
            <a:pPr eaLnBrk="1" hangingPunct="1">
              <a:lnSpc>
                <a:spcPct val="90000"/>
              </a:lnSpc>
            </a:pPr>
            <a:r>
              <a:rPr lang="en-US" sz="2600" dirty="0" smtClean="0"/>
              <a:t>Invented in Smalltalk, about </a:t>
            </a:r>
            <a:r>
              <a:rPr lang="en-US" sz="2600" dirty="0" smtClean="0">
                <a:solidFill>
                  <a:schemeClr val="accent2"/>
                </a:solidFill>
              </a:rPr>
              <a:t>1980 </a:t>
            </a:r>
          </a:p>
          <a:p>
            <a:pPr eaLnBrk="1" hangingPunct="1">
              <a:lnSpc>
                <a:spcPct val="90000"/>
              </a:lnSpc>
            </a:pPr>
            <a:r>
              <a:rPr lang="en-US" sz="2600" dirty="0" smtClean="0"/>
              <a:t>Usual reference: </a:t>
            </a:r>
            <a:r>
              <a:rPr lang="en-US" sz="2000" dirty="0" smtClean="0"/>
              <a:t>Glenn </a:t>
            </a:r>
            <a:r>
              <a:rPr lang="en-US" sz="2000" dirty="0" smtClean="0"/>
              <a:t>E. Krasner and Stephen T. Pope. “A Cookbook for Using the Model-View-Controller User Interface Paradigm in Smalltalk-80,” </a:t>
            </a:r>
            <a:r>
              <a:rPr lang="en-US" sz="2000" i="1" dirty="0" smtClean="0"/>
              <a:t>Journal of Object Oriented Programming. Journal of Object Oriented Programming. Aug, 1988. </a:t>
            </a:r>
            <a:r>
              <a:rPr lang="en-US" sz="2000" b="1" i="1" dirty="0" smtClean="0"/>
              <a:t>1(3). pp. 26-49. </a:t>
            </a:r>
            <a:r>
              <a:rPr lang="en-US" sz="1900" dirty="0" smtClean="0">
                <a:hlinkClick r:id="rId3"/>
              </a:rPr>
              <a:t>http://www.ics.uci.edu/~</a:t>
            </a:r>
            <a:r>
              <a:rPr lang="en-US" sz="1900" dirty="0" smtClean="0">
                <a:hlinkClick r:id="rId3"/>
              </a:rPr>
              <a:t>redmiles/ics227-SQ04/papers/KrasnerPope88.pdf</a:t>
            </a:r>
            <a:r>
              <a:rPr lang="en-US" sz="1900" dirty="0" smtClean="0"/>
              <a:t> </a:t>
            </a:r>
            <a:endParaRPr lang="en-US" sz="2600" dirty="0" smtClean="0"/>
          </a:p>
          <a:p>
            <a:pPr eaLnBrk="1" hangingPunct="1">
              <a:lnSpc>
                <a:spcPct val="90000"/>
              </a:lnSpc>
            </a:pPr>
            <a:r>
              <a:rPr lang="en-US" sz="2600" dirty="0" smtClean="0"/>
              <a:t>Idea</a:t>
            </a:r>
            <a:r>
              <a:rPr lang="en-US" sz="2600" dirty="0" smtClean="0"/>
              <a:t>: separate out presentation (View), user input handling (Controller) and "semantics" (Model) which does the work </a:t>
            </a:r>
          </a:p>
          <a:p>
            <a:pPr eaLnBrk="1" hangingPunct="1">
              <a:lnSpc>
                <a:spcPct val="90000"/>
              </a:lnSpc>
            </a:pPr>
            <a:r>
              <a:rPr lang="en-US" sz="2600" dirty="0" smtClean="0"/>
              <a:t>Fairly straightforward in principal, hard to carry through </a:t>
            </a:r>
          </a:p>
          <a:p>
            <a:pPr eaLnBrk="1" hangingPunct="1">
              <a:lnSpc>
                <a:spcPct val="90000"/>
              </a:lnSpc>
            </a:pPr>
            <a:r>
              <a:rPr lang="en-US" sz="2600" dirty="0" smtClean="0"/>
              <a:t>Never adequately explained (one article, hard to find) </a:t>
            </a:r>
          </a:p>
          <a:p>
            <a:pPr eaLnBrk="1" hangingPunct="1">
              <a:lnSpc>
                <a:spcPct val="90000"/>
              </a:lnSpc>
            </a:pPr>
            <a:r>
              <a:rPr lang="en-US" sz="2600" dirty="0" smtClean="0"/>
              <a:t>Goals </a:t>
            </a:r>
          </a:p>
          <a:p>
            <a:pPr lvl="1" eaLnBrk="1" hangingPunct="1">
              <a:lnSpc>
                <a:spcPct val="90000"/>
              </a:lnSpc>
            </a:pPr>
            <a:r>
              <a:rPr lang="en-US" sz="2200" dirty="0" smtClean="0"/>
              <a:t>Program </a:t>
            </a:r>
            <a:r>
              <a:rPr lang="en-US" sz="2200" dirty="0" smtClean="0"/>
              <a:t>a new model, and then re-use existing views and controllers </a:t>
            </a:r>
          </a:p>
          <a:p>
            <a:pPr lvl="1" eaLnBrk="1" hangingPunct="1">
              <a:lnSpc>
                <a:spcPct val="90000"/>
              </a:lnSpc>
            </a:pPr>
            <a:r>
              <a:rPr lang="en-US" sz="2200" dirty="0" smtClean="0"/>
              <a:t>Multiple</a:t>
            </a:r>
            <a:r>
              <a:rPr lang="en-US" sz="2200" dirty="0" smtClean="0"/>
              <a:t>, different kinds of views on same model</a:t>
            </a:r>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826A7753-B48C-46E8-B450-144D72717BE6}" type="slidenum">
              <a:rPr lang="en-US" altLang="en-US"/>
              <a:pPr/>
              <a:t>17</a:t>
            </a:fld>
            <a:endParaRPr lang="en-US" altLang="en-US"/>
          </a:p>
        </p:txBody>
      </p:sp>
      <p:sp>
        <p:nvSpPr>
          <p:cNvPr id="13315" name="Rectangle 2"/>
          <p:cNvSpPr>
            <a:spLocks noGrp="1" noChangeArrowheads="1"/>
          </p:cNvSpPr>
          <p:nvPr>
            <p:ph type="title"/>
          </p:nvPr>
        </p:nvSpPr>
        <p:spPr/>
        <p:txBody>
          <a:bodyPr/>
          <a:lstStyle/>
          <a:p>
            <a:pPr eaLnBrk="1" hangingPunct="1"/>
            <a:r>
              <a:rPr lang="en-US" smtClean="0"/>
              <a:t>MVC</a:t>
            </a:r>
          </a:p>
        </p:txBody>
      </p:sp>
      <p:pic>
        <p:nvPicPr>
          <p:cNvPr id="13316" name="Picture 4" descr="lect07multiview"/>
          <p:cNvPicPr>
            <a:picLocks noChangeAspect="1" noChangeArrowheads="1"/>
          </p:cNvPicPr>
          <p:nvPr/>
        </p:nvPicPr>
        <p:blipFill>
          <a:blip r:embed="rId3" cstate="print"/>
          <a:srcRect/>
          <a:stretch>
            <a:fillRect/>
          </a:stretch>
        </p:blipFill>
        <p:spPr bwMode="auto">
          <a:xfrm>
            <a:off x="4876800" y="2057400"/>
            <a:ext cx="3932238" cy="3589338"/>
          </a:xfrm>
          <a:prstGeom prst="rect">
            <a:avLst/>
          </a:prstGeom>
          <a:noFill/>
          <a:ln w="9525">
            <a:noFill/>
            <a:miter lim="800000"/>
            <a:headEnd/>
            <a:tailEnd/>
          </a:ln>
        </p:spPr>
      </p:pic>
      <p:pic>
        <p:nvPicPr>
          <p:cNvPr id="13317" name="Picture 5" descr="lect7mfc"/>
          <p:cNvPicPr>
            <a:picLocks noChangeAspect="1" noChangeArrowheads="1"/>
          </p:cNvPicPr>
          <p:nvPr/>
        </p:nvPicPr>
        <p:blipFill>
          <a:blip r:embed="rId4" cstate="print"/>
          <a:srcRect/>
          <a:stretch>
            <a:fillRect/>
          </a:stretch>
        </p:blipFill>
        <p:spPr bwMode="auto">
          <a:xfrm>
            <a:off x="304800" y="2057400"/>
            <a:ext cx="3965575" cy="35782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EAE1F24D-D203-4AA0-807E-D1D4C92355B7}" type="slidenum">
              <a:rPr lang="en-US" altLang="en-US"/>
              <a:pPr/>
              <a:t>18</a:t>
            </a:fld>
            <a:endParaRPr lang="en-US" altLang="en-US"/>
          </a:p>
        </p:txBody>
      </p:sp>
      <p:sp>
        <p:nvSpPr>
          <p:cNvPr id="16387" name="Rectangle 2"/>
          <p:cNvSpPr>
            <a:spLocks noGrp="1" noChangeArrowheads="1"/>
          </p:cNvSpPr>
          <p:nvPr>
            <p:ph type="title"/>
          </p:nvPr>
        </p:nvSpPr>
        <p:spPr/>
        <p:txBody>
          <a:bodyPr/>
          <a:lstStyle/>
          <a:p>
            <a:pPr eaLnBrk="1" hangingPunct="1"/>
            <a:r>
              <a:rPr lang="en-US" smtClean="0"/>
              <a:t>MVC</a:t>
            </a:r>
          </a:p>
        </p:txBody>
      </p:sp>
      <p:sp>
        <p:nvSpPr>
          <p:cNvPr id="16388" name="Rectangle 3"/>
          <p:cNvSpPr>
            <a:spLocks noGrp="1" noChangeArrowheads="1"/>
          </p:cNvSpPr>
          <p:nvPr>
            <p:ph type="body" idx="1"/>
          </p:nvPr>
        </p:nvSpPr>
        <p:spPr/>
        <p:txBody>
          <a:bodyPr/>
          <a:lstStyle/>
          <a:p>
            <a:pPr eaLnBrk="1" hangingPunct="1"/>
            <a:r>
              <a:rPr lang="en-US" sz="2600" b="1" smtClean="0"/>
              <a:t>Standard interaction cycle:</a:t>
            </a:r>
            <a:r>
              <a:rPr lang="en-US" sz="2600" smtClean="0"/>
              <a:t> </a:t>
            </a:r>
          </a:p>
          <a:p>
            <a:pPr lvl="1" eaLnBrk="1" hangingPunct="1"/>
            <a:r>
              <a:rPr lang="en-US" sz="2200" smtClean="0"/>
              <a:t>User operates input device, controller notifies model to change, model broadcasts change notification to its dependent views, views update the screen. </a:t>
            </a:r>
          </a:p>
          <a:p>
            <a:pPr lvl="1" eaLnBrk="1" hangingPunct="1"/>
            <a:r>
              <a:rPr lang="en-US" sz="2200" smtClean="0"/>
              <a:t>Views can query the model </a:t>
            </a:r>
          </a:p>
          <a:p>
            <a:pPr eaLnBrk="1" hangingPunct="1"/>
            <a:r>
              <a:rPr lang="en-US" sz="2600" b="1" smtClean="0"/>
              <a:t>Problems</a:t>
            </a:r>
            <a:r>
              <a:rPr lang="en-US" sz="2600" smtClean="0"/>
              <a:t>: </a:t>
            </a:r>
          </a:p>
          <a:p>
            <a:pPr lvl="1" eaLnBrk="1" hangingPunct="1"/>
            <a:r>
              <a:rPr lang="en-US" sz="2200" smtClean="0"/>
              <a:t>Views and controllers tightly coupled </a:t>
            </a:r>
          </a:p>
          <a:p>
            <a:pPr lvl="1" eaLnBrk="1" hangingPunct="1"/>
            <a:r>
              <a:rPr lang="en-US" sz="2200" smtClean="0"/>
              <a:t>What is in each part? </a:t>
            </a:r>
          </a:p>
          <a:p>
            <a:pPr lvl="1" eaLnBrk="1" hangingPunct="1"/>
            <a:r>
              <a:rPr lang="en-US" sz="2200" smtClean="0"/>
              <a:t>Complexities with views with parts, controllers with sub-controllers, models with sub-models...</a:t>
            </a:r>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94498"/>
          </a:xfrm>
        </p:spPr>
        <p:txBody>
          <a:bodyPr/>
          <a:lstStyle/>
          <a:p>
            <a:r>
              <a:rPr lang="en-US" dirty="0" smtClean="0"/>
              <a:t>Research: Garnet / Amulet</a:t>
            </a:r>
            <a:endParaRPr lang="en-US" dirty="0"/>
          </a:p>
        </p:txBody>
      </p:sp>
      <p:sp>
        <p:nvSpPr>
          <p:cNvPr id="3" name="Content Placeholder 2"/>
          <p:cNvSpPr>
            <a:spLocks noGrp="1"/>
          </p:cNvSpPr>
          <p:nvPr>
            <p:ph idx="1"/>
          </p:nvPr>
        </p:nvSpPr>
        <p:spPr>
          <a:xfrm>
            <a:off x="457200" y="1597152"/>
            <a:ext cx="7735824" cy="4681728"/>
          </a:xfrm>
        </p:spPr>
        <p:txBody>
          <a:bodyPr>
            <a:normAutofit fontScale="92500" lnSpcReduction="10000"/>
          </a:bodyPr>
          <a:lstStyle/>
          <a:p>
            <a:r>
              <a:rPr lang="en-US" dirty="0" smtClean="0"/>
              <a:t>My research projects to investigate better ways to build user interfaces</a:t>
            </a:r>
          </a:p>
          <a:p>
            <a:pPr lvl="1"/>
            <a:r>
              <a:rPr lang="en-US" dirty="0" smtClean="0"/>
              <a:t>Create and use widgets</a:t>
            </a:r>
          </a:p>
          <a:p>
            <a:pPr lvl="1"/>
            <a:r>
              <a:rPr lang="en-US" dirty="0" smtClean="0"/>
              <a:t>Garnet (</a:t>
            </a:r>
            <a:r>
              <a:rPr lang="en-US" dirty="0" smtClean="0">
                <a:solidFill>
                  <a:schemeClr val="accent2"/>
                </a:solidFill>
              </a:rPr>
              <a:t>1987-1994</a:t>
            </a:r>
            <a:r>
              <a:rPr lang="en-US" dirty="0" smtClean="0"/>
              <a:t>) in Lisp</a:t>
            </a:r>
          </a:p>
          <a:p>
            <a:pPr lvl="2"/>
            <a:r>
              <a:rPr lang="en-US" b="1" dirty="0" smtClean="0"/>
              <a:t>G</a:t>
            </a:r>
            <a:r>
              <a:rPr lang="en-US" dirty="0" smtClean="0"/>
              <a:t>enerating </a:t>
            </a:r>
            <a:r>
              <a:rPr lang="en-US" dirty="0" smtClean="0"/>
              <a:t>an </a:t>
            </a:r>
            <a:r>
              <a:rPr lang="en-US" b="1" dirty="0" smtClean="0"/>
              <a:t>A</a:t>
            </a:r>
            <a:r>
              <a:rPr lang="en-US" dirty="0" smtClean="0"/>
              <a:t>malgam of </a:t>
            </a:r>
            <a:r>
              <a:rPr lang="en-US" b="1" dirty="0" smtClean="0"/>
              <a:t>R</a:t>
            </a:r>
            <a:r>
              <a:rPr lang="en-US" dirty="0" smtClean="0"/>
              <a:t>eal-time, </a:t>
            </a:r>
            <a:r>
              <a:rPr lang="en-US" b="1" dirty="0" smtClean="0"/>
              <a:t>N</a:t>
            </a:r>
            <a:r>
              <a:rPr lang="en-US" dirty="0" smtClean="0"/>
              <a:t>ovel </a:t>
            </a:r>
            <a:r>
              <a:rPr lang="en-US" b="1" dirty="0" smtClean="0"/>
              <a:t>E</a:t>
            </a:r>
            <a:r>
              <a:rPr lang="en-US" dirty="0" smtClean="0"/>
              <a:t>ditors and </a:t>
            </a:r>
            <a:r>
              <a:rPr lang="en-US" b="1" dirty="0" smtClean="0"/>
              <a:t>T</a:t>
            </a:r>
            <a:r>
              <a:rPr lang="en-US" dirty="0" smtClean="0"/>
              <a:t>oolkits</a:t>
            </a:r>
          </a:p>
          <a:p>
            <a:pPr lvl="1"/>
            <a:r>
              <a:rPr lang="en-US" dirty="0" smtClean="0"/>
              <a:t>Amulet (</a:t>
            </a:r>
            <a:r>
              <a:rPr lang="en-US" dirty="0" smtClean="0">
                <a:solidFill>
                  <a:schemeClr val="accent2"/>
                </a:solidFill>
              </a:rPr>
              <a:t>1994-1997</a:t>
            </a:r>
            <a:r>
              <a:rPr lang="en-US" dirty="0" smtClean="0"/>
              <a:t>) in C++</a:t>
            </a:r>
          </a:p>
          <a:p>
            <a:pPr lvl="2"/>
            <a:r>
              <a:rPr lang="en-US" b="1" dirty="0" smtClean="0"/>
              <a:t>A</a:t>
            </a:r>
            <a:r>
              <a:rPr lang="en-US" dirty="0" smtClean="0"/>
              <a:t>utomatic </a:t>
            </a:r>
            <a:r>
              <a:rPr lang="en-US" b="1" dirty="0" smtClean="0"/>
              <a:t>M</a:t>
            </a:r>
            <a:r>
              <a:rPr lang="en-US" dirty="0" smtClean="0"/>
              <a:t>anufacture of </a:t>
            </a:r>
            <a:r>
              <a:rPr lang="en-US" b="1" dirty="0" smtClean="0"/>
              <a:t>U</a:t>
            </a:r>
            <a:r>
              <a:rPr lang="en-US" dirty="0" smtClean="0"/>
              <a:t>sable and </a:t>
            </a:r>
            <a:r>
              <a:rPr lang="en-US" b="1" dirty="0" smtClean="0"/>
              <a:t>L</a:t>
            </a:r>
            <a:r>
              <a:rPr lang="en-US" dirty="0" smtClean="0"/>
              <a:t>earnable </a:t>
            </a:r>
            <a:r>
              <a:rPr lang="en-US" b="1" dirty="0" smtClean="0"/>
              <a:t>E</a:t>
            </a:r>
            <a:r>
              <a:rPr lang="en-US" dirty="0" smtClean="0"/>
              <a:t>ditors and </a:t>
            </a:r>
            <a:r>
              <a:rPr lang="en-US" b="1" dirty="0" smtClean="0"/>
              <a:t>T</a:t>
            </a:r>
            <a:r>
              <a:rPr lang="en-US" dirty="0" smtClean="0"/>
              <a:t>oolkits</a:t>
            </a:r>
          </a:p>
          <a:p>
            <a:r>
              <a:rPr lang="en-US" dirty="0" smtClean="0"/>
              <a:t>Same architecture</a:t>
            </a:r>
          </a:p>
          <a:p>
            <a:r>
              <a:rPr lang="en-US" dirty="0" smtClean="0"/>
              <a:t>Low and high-level tools</a:t>
            </a:r>
            <a:endParaRPr 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pic>
        <p:nvPicPr>
          <p:cNvPr id="14338" name="Picture 2" descr="http://www.cs.cmu.edu/afs/cs/project/garnet/www/pictures/garnet-logo.gif"/>
          <p:cNvPicPr>
            <a:picLocks noChangeAspect="1" noChangeArrowheads="1"/>
          </p:cNvPicPr>
          <p:nvPr/>
        </p:nvPicPr>
        <p:blipFill>
          <a:blip r:embed="rId2" cstate="print"/>
          <a:srcRect/>
          <a:stretch>
            <a:fillRect/>
          </a:stretch>
        </p:blipFill>
        <p:spPr bwMode="auto">
          <a:xfrm>
            <a:off x="7672006" y="1365504"/>
            <a:ext cx="1471994" cy="1654366"/>
          </a:xfrm>
          <a:prstGeom prst="rect">
            <a:avLst/>
          </a:prstGeom>
          <a:noFill/>
        </p:spPr>
      </p:pic>
      <p:pic>
        <p:nvPicPr>
          <p:cNvPr id="14340" name="Picture 4" descr="http://www.cs.cmu.edu/afs/cs/project/amulet/www/newlogo.gif"/>
          <p:cNvPicPr>
            <a:picLocks noChangeAspect="1" noChangeArrowheads="1"/>
          </p:cNvPicPr>
          <p:nvPr/>
        </p:nvPicPr>
        <p:blipFill>
          <a:blip r:embed="rId3" cstate="print"/>
          <a:srcRect/>
          <a:stretch>
            <a:fillRect/>
          </a:stretch>
        </p:blipFill>
        <p:spPr bwMode="auto">
          <a:xfrm>
            <a:off x="7730008" y="3663696"/>
            <a:ext cx="1413992" cy="31943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normAutofit lnSpcReduction="10000"/>
          </a:bodyPr>
          <a:lstStyle/>
          <a:p>
            <a:r>
              <a:rPr lang="en-US" dirty="0" smtClean="0"/>
              <a:t>Pick up HW evaluations and old </a:t>
            </a:r>
            <a:r>
              <a:rPr lang="en-US" dirty="0" smtClean="0"/>
              <a:t>quizzes</a:t>
            </a:r>
          </a:p>
          <a:p>
            <a:endParaRPr lang="en-US" dirty="0" smtClean="0"/>
          </a:p>
          <a:p>
            <a:r>
              <a:rPr lang="en-US" dirty="0" smtClean="0"/>
              <a:t>Talks for next week: 12 min + 3 for questions &amp; switching</a:t>
            </a:r>
          </a:p>
          <a:p>
            <a:pPr lvl="1"/>
            <a:r>
              <a:rPr lang="en-US" dirty="0" smtClean="0"/>
              <a:t>Practice!</a:t>
            </a:r>
            <a:endParaRPr lang="en-US" dirty="0" smtClean="0"/>
          </a:p>
          <a:p>
            <a:endParaRPr lang="en-US" dirty="0" smtClean="0"/>
          </a:p>
          <a:p>
            <a:r>
              <a:rPr lang="en-US" dirty="0" smtClean="0"/>
              <a:t>Patents: class was:</a:t>
            </a:r>
          </a:p>
          <a:p>
            <a:pPr lvl="1"/>
            <a:r>
              <a:rPr lang="en-US" dirty="0" smtClean="0"/>
              <a:t>Against: 9</a:t>
            </a:r>
          </a:p>
          <a:p>
            <a:pPr lvl="1"/>
            <a:r>
              <a:rPr lang="en-US" dirty="0" smtClean="0"/>
              <a:t>In favor: 15</a:t>
            </a:r>
            <a:endParaRPr 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213360" y="1377696"/>
            <a:ext cx="3675888" cy="4545965"/>
          </a:xfrm>
        </p:spPr>
        <p:txBody>
          <a:bodyPr>
            <a:normAutofit fontScale="92500"/>
          </a:bodyPr>
          <a:lstStyle/>
          <a:p>
            <a:r>
              <a:rPr lang="en-US" dirty="0" smtClean="0"/>
              <a:t>Low-levels to provide machine-independence</a:t>
            </a:r>
          </a:p>
          <a:p>
            <a:r>
              <a:rPr lang="en-US" dirty="0" smtClean="0"/>
              <a:t>Build widgets with the low-level features</a:t>
            </a:r>
          </a:p>
          <a:p>
            <a:r>
              <a:rPr lang="en-US" dirty="0" smtClean="0"/>
              <a:t>High-level tools that use the widgets</a:t>
            </a:r>
          </a:p>
          <a:p>
            <a:r>
              <a:rPr lang="en-US" dirty="0" smtClean="0">
                <a:hlinkClick r:id="rId2"/>
              </a:rPr>
              <a:t>Garnet video</a:t>
            </a:r>
            <a:r>
              <a:rPr lang="en-US" dirty="0" smtClean="0"/>
              <a:t> </a:t>
            </a:r>
            <a:r>
              <a:rPr lang="en-US" sz="2200" dirty="0" smtClean="0"/>
              <a:t>(1993)</a:t>
            </a:r>
            <a:r>
              <a:rPr lang="en-US" dirty="0" smtClean="0"/>
              <a:t/>
            </a:r>
            <a:br>
              <a:rPr lang="en-US" dirty="0" smtClean="0"/>
            </a:br>
            <a:r>
              <a:rPr lang="en-US" sz="2200" dirty="0" smtClean="0"/>
              <a:t>(</a:t>
            </a:r>
            <a:r>
              <a:rPr lang="en-US" sz="2200" dirty="0" smtClean="0">
                <a:hlinkClick r:id="rId3" action="ppaction://hlinkfile"/>
              </a:rPr>
              <a:t>local copy</a:t>
            </a:r>
            <a:r>
              <a:rPr lang="en-US" sz="2200" dirty="0" smtClean="0"/>
              <a:t>)</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a:p>
        </p:txBody>
      </p:sp>
      <p:pic>
        <p:nvPicPr>
          <p:cNvPr id="55298" name="Picture 2"/>
          <p:cNvPicPr>
            <a:picLocks noChangeAspect="1" noChangeArrowheads="1"/>
          </p:cNvPicPr>
          <p:nvPr/>
        </p:nvPicPr>
        <p:blipFill>
          <a:blip r:embed="rId4" cstate="print"/>
          <a:srcRect/>
          <a:stretch>
            <a:fillRect/>
          </a:stretch>
        </p:blipFill>
        <p:spPr bwMode="auto">
          <a:xfrm>
            <a:off x="3752195" y="1158240"/>
            <a:ext cx="5391805" cy="5065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E9BADE7-A480-4299-BBE7-3701AAD24389}" type="slidenum">
              <a:rPr lang="en-US" altLang="en-US" smtClean="0"/>
              <a:pPr/>
              <a:t>21</a:t>
            </a:fld>
            <a:endParaRPr lang="en-US" altLang="en-US"/>
          </a:p>
        </p:txBody>
      </p:sp>
      <p:sp>
        <p:nvSpPr>
          <p:cNvPr id="263170" name="Rectangle 2"/>
          <p:cNvSpPr>
            <a:spLocks noGrp="1" noChangeArrowheads="1"/>
          </p:cNvSpPr>
          <p:nvPr>
            <p:ph type="title"/>
          </p:nvPr>
        </p:nvSpPr>
        <p:spPr/>
        <p:txBody>
          <a:bodyPr/>
          <a:lstStyle/>
          <a:p>
            <a:r>
              <a:rPr lang="en-US" sz="3000" smtClean="0"/>
              <a:t>Types of Interactors </a:t>
            </a:r>
            <a:endParaRPr lang="en-US" sz="3000"/>
          </a:p>
        </p:txBody>
      </p:sp>
      <p:sp>
        <p:nvSpPr>
          <p:cNvPr id="263171" name="Rectangle 3"/>
          <p:cNvSpPr>
            <a:spLocks noGrp="1" noChangeArrowheads="1"/>
          </p:cNvSpPr>
          <p:nvPr>
            <p:ph type="body" idx="1"/>
          </p:nvPr>
        </p:nvSpPr>
        <p:spPr/>
        <p:txBody>
          <a:bodyPr/>
          <a:lstStyle/>
          <a:p>
            <a:r>
              <a:rPr lang="en-US" sz="2100" smtClean="0"/>
              <a:t>Am_Choice_Interactor : select one or more of a set of objects </a:t>
            </a:r>
          </a:p>
          <a:p>
            <a:r>
              <a:rPr lang="en-US" sz="2100" smtClean="0"/>
              <a:t>Am_One_Shot_Interactor - single action, like Choice </a:t>
            </a:r>
          </a:p>
          <a:p>
            <a:r>
              <a:rPr lang="en-US" sz="2100" smtClean="0"/>
              <a:t>Am_Move_Grow_Interactor : move or grow objects with the mouse </a:t>
            </a:r>
          </a:p>
          <a:p>
            <a:r>
              <a:rPr lang="en-US" sz="2100" smtClean="0"/>
              <a:t>Am_New_Points_Interactor: to create new objects by entering points while getting feedback "rubber band" objects </a:t>
            </a:r>
          </a:p>
          <a:p>
            <a:r>
              <a:rPr lang="en-US" sz="2100" smtClean="0"/>
              <a:t>Am_Text_Edit_Interactor : mouse and keyboard edit of text </a:t>
            </a:r>
          </a:p>
          <a:p>
            <a:r>
              <a:rPr lang="en-US" sz="2100" smtClean="0"/>
              <a:t>Am_Gesture_Interactor: interpret freehand gestures</a:t>
            </a:r>
            <a:endParaRPr lang="en-US" sz="2100"/>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4E66EE-A951-46BF-99AC-6818E1727083}" type="slidenum">
              <a:rPr lang="en-US" altLang="en-US"/>
              <a:pPr/>
              <a:t>22</a:t>
            </a:fld>
            <a:endParaRPr lang="en-US" altLang="en-US"/>
          </a:p>
        </p:txBody>
      </p:sp>
      <p:sp>
        <p:nvSpPr>
          <p:cNvPr id="274434" name="Rectangle 2"/>
          <p:cNvSpPr>
            <a:spLocks noGrp="1" noChangeArrowheads="1"/>
          </p:cNvSpPr>
          <p:nvPr>
            <p:ph type="title"/>
          </p:nvPr>
        </p:nvSpPr>
        <p:spPr>
          <a:xfrm>
            <a:off x="457200" y="122238"/>
            <a:ext cx="8028432" cy="1295400"/>
          </a:xfrm>
        </p:spPr>
        <p:txBody>
          <a:bodyPr/>
          <a:lstStyle/>
          <a:p>
            <a:r>
              <a:rPr lang="en-US" dirty="0"/>
              <a:t>Standard </a:t>
            </a:r>
            <a:r>
              <a:rPr lang="en-US" dirty="0" smtClean="0"/>
              <a:t>Behavior of </a:t>
            </a:r>
            <a:r>
              <a:rPr lang="en-US" dirty="0" err="1" smtClean="0"/>
              <a:t>Interactors</a:t>
            </a:r>
            <a:endParaRPr lang="en-US" dirty="0"/>
          </a:p>
        </p:txBody>
      </p:sp>
      <p:pic>
        <p:nvPicPr>
          <p:cNvPr id="274436" name="Picture 4"/>
          <p:cNvPicPr>
            <a:picLocks noChangeAspect="1" noChangeArrowheads="1"/>
          </p:cNvPicPr>
          <p:nvPr/>
        </p:nvPicPr>
        <p:blipFill>
          <a:blip r:embed="rId3" cstate="print"/>
          <a:srcRect/>
          <a:stretch>
            <a:fillRect/>
          </a:stretch>
        </p:blipFill>
        <p:spPr bwMode="auto">
          <a:xfrm>
            <a:off x="0" y="1371600"/>
            <a:ext cx="9144000" cy="476250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5118"/>
            <a:ext cx="7543800" cy="792162"/>
          </a:xfrm>
        </p:spPr>
        <p:txBody>
          <a:bodyPr/>
          <a:lstStyle/>
          <a:p>
            <a:r>
              <a:rPr lang="en-US" dirty="0" smtClean="0"/>
              <a:t>Research: </a:t>
            </a:r>
            <a:r>
              <a:rPr lang="en-US" dirty="0" err="1" smtClean="0"/>
              <a:t>Peridot</a:t>
            </a:r>
            <a:r>
              <a:rPr lang="en-US" dirty="0" smtClean="0"/>
              <a:t> </a:t>
            </a:r>
            <a:r>
              <a:rPr lang="en-US" dirty="0" smtClean="0"/>
              <a:t>(1986-88)</a:t>
            </a:r>
          </a:p>
        </p:txBody>
      </p:sp>
      <p:sp>
        <p:nvSpPr>
          <p:cNvPr id="14339" name="Rectangle 3"/>
          <p:cNvSpPr>
            <a:spLocks noGrp="1" noChangeArrowheads="1"/>
          </p:cNvSpPr>
          <p:nvPr>
            <p:ph idx="1"/>
          </p:nvPr>
        </p:nvSpPr>
        <p:spPr>
          <a:xfrm>
            <a:off x="457200" y="1249680"/>
            <a:ext cx="8229600" cy="5064125"/>
          </a:xfrm>
        </p:spPr>
        <p:txBody>
          <a:bodyPr>
            <a:normAutofit fontScale="62500" lnSpcReduction="20000"/>
          </a:bodyPr>
          <a:lstStyle/>
          <a:p>
            <a:r>
              <a:rPr lang="en-US" dirty="0" smtClean="0"/>
              <a:t>Myers B. "Creating User Interfaces Using Programming-by-Example, Visual Programming, and Constraints," ACM Transactions on Programming Languages and Systems. vol. 12, no. 2, April, 1990. pp. 143-177.  (</a:t>
            </a:r>
            <a:r>
              <a:rPr lang="en-US" dirty="0" err="1" smtClean="0"/>
              <a:t>Peridot</a:t>
            </a:r>
            <a:r>
              <a:rPr lang="en-US" dirty="0" smtClean="0"/>
              <a:t>) </a:t>
            </a:r>
          </a:p>
          <a:p>
            <a:r>
              <a:rPr lang="en-US" dirty="0" smtClean="0"/>
              <a:t>Myers B., Creating User Interfaces by Demonstration, Academic Press, San Diego, 1988. </a:t>
            </a:r>
          </a:p>
          <a:p>
            <a:r>
              <a:rPr lang="en-US" dirty="0" smtClean="0"/>
              <a:t>Myers B., "Creating Interaction Techniques by Demonstration," IEEE Computer Graphics and Applications, Vol. 7, No. 9, IEEE, September 1987, pp. 51 - 60. </a:t>
            </a:r>
          </a:p>
          <a:p>
            <a:r>
              <a:rPr lang="en-US" dirty="0" smtClean="0"/>
              <a:t>First demonstrational tool, and it used by-example techniques to allow the creation of new widgets. </a:t>
            </a:r>
          </a:p>
          <a:p>
            <a:r>
              <a:rPr lang="en-US" dirty="0" smtClean="0"/>
              <a:t>From the drawings, it infers:</a:t>
            </a:r>
          </a:p>
          <a:p>
            <a:pPr lvl="1"/>
            <a:r>
              <a:rPr lang="en-US" dirty="0" smtClean="0"/>
              <a:t>Graphical constraints among the objects, such as that the boxes should be the same size as the text. </a:t>
            </a:r>
          </a:p>
          <a:p>
            <a:pPr lvl="1"/>
            <a:r>
              <a:rPr lang="en-US" dirty="0" smtClean="0"/>
              <a:t>control structures such as iteration over all the items in a menu </a:t>
            </a:r>
          </a:p>
          <a:p>
            <a:pPr lvl="1"/>
            <a:r>
              <a:rPr lang="en-US" dirty="0" smtClean="0"/>
              <a:t>how the mouse affects the graphics, such as that the check mark should follow the mouse. </a:t>
            </a:r>
          </a:p>
          <a:p>
            <a:r>
              <a:rPr lang="en-US" dirty="0" smtClean="0"/>
              <a:t>feedback: question and answer </a:t>
            </a:r>
          </a:p>
          <a:p>
            <a:r>
              <a:rPr lang="en-US" dirty="0" smtClean="0">
                <a:hlinkClick r:id="rId2"/>
              </a:rPr>
              <a:t>video (8 min) </a:t>
            </a:r>
            <a:endParaRPr lang="en-US" dirty="0" smtClean="0"/>
          </a:p>
        </p:txBody>
      </p:sp>
      <p:sp>
        <p:nvSpPr>
          <p:cNvPr id="5" name="Slide Number Placeholder 4"/>
          <p:cNvSpPr>
            <a:spLocks noGrp="1"/>
          </p:cNvSpPr>
          <p:nvPr>
            <p:ph type="sldNum" sz="quarter" idx="12"/>
          </p:nvPr>
        </p:nvSpPr>
        <p:spPr/>
        <p:txBody>
          <a:bodyPr/>
          <a:lstStyle/>
          <a:p>
            <a:pPr>
              <a:buNone/>
            </a:pPr>
            <a:fld id="{88BB2AF2-0AA9-4A5B-B443-F4F9523514C5}" type="slidenum">
              <a:rPr lang="en-US" smtClean="0"/>
              <a:pPr>
                <a:buNone/>
              </a:pPr>
              <a:t>23</a:t>
            </a:fld>
            <a:endParaRPr lang="en-US"/>
          </a:p>
        </p:txBody>
      </p:sp>
      <p:sp>
        <p:nvSpPr>
          <p:cNvPr id="7" name="Footer Placeholder 6"/>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Flash Catalyst</a:t>
            </a:r>
            <a:endParaRPr lang="en-US" dirty="0" smtClean="0"/>
          </a:p>
        </p:txBody>
      </p:sp>
      <p:sp>
        <p:nvSpPr>
          <p:cNvPr id="18435" name="Content Placeholder 2"/>
          <p:cNvSpPr>
            <a:spLocks noGrp="1"/>
          </p:cNvSpPr>
          <p:nvPr>
            <p:ph idx="1"/>
          </p:nvPr>
        </p:nvSpPr>
        <p:spPr>
          <a:xfrm>
            <a:off x="457200" y="1524000"/>
            <a:ext cx="8229600" cy="4411662"/>
          </a:xfrm>
        </p:spPr>
        <p:txBody>
          <a:bodyPr/>
          <a:lstStyle/>
          <a:p>
            <a:pPr eaLnBrk="1" hangingPunct="1"/>
            <a:r>
              <a:rPr lang="en-US" dirty="0" smtClean="0"/>
              <a:t>Adobe Catalyst (formerly Thermo)</a:t>
            </a:r>
          </a:p>
          <a:p>
            <a:pPr lvl="1" eaLnBrk="1" hangingPunct="1"/>
            <a:r>
              <a:rPr lang="en-US" dirty="0" smtClean="0"/>
              <a:t>Part of CS5.5, </a:t>
            </a:r>
            <a:r>
              <a:rPr lang="en-US" dirty="0" smtClean="0"/>
              <a:t>discontinued </a:t>
            </a:r>
            <a:r>
              <a:rPr lang="en-US" dirty="0" smtClean="0"/>
              <a:t>in CS 6.0</a:t>
            </a:r>
          </a:p>
          <a:p>
            <a:pPr lvl="1" eaLnBrk="1" hangingPunct="1"/>
            <a:r>
              <a:rPr lang="en-US" dirty="0" smtClean="0"/>
              <a:t>Associate </a:t>
            </a:r>
            <a:r>
              <a:rPr lang="en-US" dirty="0" smtClean="0">
                <a:solidFill>
                  <a:srgbClr val="C00000"/>
                </a:solidFill>
              </a:rPr>
              <a:t>behaviors</a:t>
            </a:r>
            <a:r>
              <a:rPr lang="en-US" dirty="0" smtClean="0"/>
              <a:t> with the objects</a:t>
            </a:r>
          </a:p>
          <a:p>
            <a:pPr lvl="1" eaLnBrk="1" hangingPunct="1"/>
            <a:r>
              <a:rPr lang="en-US" dirty="0" smtClean="0"/>
              <a:t>Like my </a:t>
            </a:r>
            <a:r>
              <a:rPr lang="en-US" dirty="0" smtClean="0"/>
              <a:t>Garnet Lapidary</a:t>
            </a:r>
            <a:endParaRPr lang="en-US" dirty="0" smtClean="0"/>
          </a:p>
        </p:txBody>
      </p:sp>
      <p:sp>
        <p:nvSpPr>
          <p:cNvPr id="18438" name="AutoShape 4" descr="See full size image">
            <a:hlinkClick r:id="rId2"/>
          </p:cNvPr>
          <p:cNvSpPr>
            <a:spLocks noChangeAspect="1" noChangeArrowheads="1"/>
          </p:cNvSpPr>
          <p:nvPr/>
        </p:nvSpPr>
        <p:spPr bwMode="auto">
          <a:xfrm>
            <a:off x="258763" y="-301625"/>
            <a:ext cx="1114425" cy="704850"/>
          </a:xfrm>
          <a:prstGeom prst="rect">
            <a:avLst/>
          </a:prstGeom>
          <a:noFill/>
          <a:ln w="9525">
            <a:noFill/>
            <a:miter lim="800000"/>
            <a:headEnd/>
            <a:tailEnd/>
          </a:ln>
        </p:spPr>
        <p:txBody>
          <a:bodyPr/>
          <a:lstStyle/>
          <a:p>
            <a:pPr>
              <a:lnSpc>
                <a:spcPct val="90000"/>
              </a:lnSpc>
              <a:spcBef>
                <a:spcPct val="20000"/>
              </a:spcBef>
              <a:buClr>
                <a:schemeClr val="hlink"/>
              </a:buClr>
              <a:buSzPct val="55000"/>
              <a:buFont typeface="Wingdings" pitchFamily="2" charset="2"/>
              <a:buChar char="n"/>
            </a:pPr>
            <a:endParaRPr lang="en-US"/>
          </a:p>
        </p:txBody>
      </p:sp>
      <p:pic>
        <p:nvPicPr>
          <p:cNvPr id="18439" name="Picture 6" descr="http://tbn3.google.com/images?q=tbn:8o6bohtub6Ac4M:http://www.bradando.com/wp-content/uploads/2008/11/adobe-catalyst.jpg">
            <a:hlinkClick r:id="rId3"/>
          </p:cNvPr>
          <p:cNvPicPr>
            <a:picLocks noChangeAspect="1" noChangeArrowheads="1"/>
          </p:cNvPicPr>
          <p:nvPr/>
        </p:nvPicPr>
        <p:blipFill>
          <a:blip r:embed="rId4" cstate="print"/>
          <a:srcRect/>
          <a:stretch>
            <a:fillRect/>
          </a:stretch>
        </p:blipFill>
        <p:spPr bwMode="auto">
          <a:xfrm>
            <a:off x="7696200" y="1219200"/>
            <a:ext cx="1114425" cy="704850"/>
          </a:xfrm>
          <a:prstGeom prst="rect">
            <a:avLst/>
          </a:prstGeom>
          <a:noFill/>
          <a:ln w="9525">
            <a:noFill/>
            <a:miter lim="800000"/>
            <a:headEnd/>
            <a:tailEnd/>
          </a:ln>
        </p:spPr>
      </p:pic>
      <p:sp>
        <p:nvSpPr>
          <p:cNvPr id="18440" name="AutoShape 8" descr="http://osx.iusethis.com/screenshot/osx/adobeflashcatalyst.png"/>
          <p:cNvSpPr>
            <a:spLocks noChangeAspect="1" noChangeArrowheads="1"/>
          </p:cNvSpPr>
          <p:nvPr/>
        </p:nvSpPr>
        <p:spPr bwMode="auto">
          <a:xfrm>
            <a:off x="166688" y="-123825"/>
            <a:ext cx="304800" cy="304800"/>
          </a:xfrm>
          <a:prstGeom prst="rect">
            <a:avLst/>
          </a:prstGeom>
          <a:noFill/>
          <a:ln w="9525">
            <a:noFill/>
            <a:miter lim="800000"/>
            <a:headEnd/>
            <a:tailEnd/>
          </a:ln>
        </p:spPr>
        <p:txBody>
          <a:bodyPr/>
          <a:lstStyle/>
          <a:p>
            <a:pPr>
              <a:lnSpc>
                <a:spcPct val="90000"/>
              </a:lnSpc>
              <a:spcBef>
                <a:spcPct val="20000"/>
              </a:spcBef>
              <a:buClr>
                <a:schemeClr val="hlink"/>
              </a:buClr>
              <a:buSzPct val="55000"/>
              <a:buFont typeface="Wingdings" pitchFamily="2" charset="2"/>
              <a:buChar char="n"/>
            </a:pPr>
            <a:endParaRPr lang="en-US"/>
          </a:p>
        </p:txBody>
      </p:sp>
      <p:sp>
        <p:nvSpPr>
          <p:cNvPr id="18441" name="AutoShape 10" descr="http://osx.iusethis.com/screenshot/osx/adobeflashcatalyst.png"/>
          <p:cNvSpPr>
            <a:spLocks noChangeAspect="1" noChangeArrowheads="1"/>
          </p:cNvSpPr>
          <p:nvPr/>
        </p:nvSpPr>
        <p:spPr bwMode="auto">
          <a:xfrm>
            <a:off x="166688" y="-123825"/>
            <a:ext cx="304800" cy="304800"/>
          </a:xfrm>
          <a:prstGeom prst="rect">
            <a:avLst/>
          </a:prstGeom>
          <a:noFill/>
          <a:ln w="9525">
            <a:noFill/>
            <a:miter lim="800000"/>
            <a:headEnd/>
            <a:tailEnd/>
          </a:ln>
        </p:spPr>
        <p:txBody>
          <a:bodyPr/>
          <a:lstStyle/>
          <a:p>
            <a:pPr>
              <a:lnSpc>
                <a:spcPct val="90000"/>
              </a:lnSpc>
              <a:spcBef>
                <a:spcPct val="20000"/>
              </a:spcBef>
              <a:buClr>
                <a:schemeClr val="hlink"/>
              </a:buClr>
              <a:buSzPct val="55000"/>
              <a:buFont typeface="Wingdings" pitchFamily="2" charset="2"/>
              <a:buChar char="n"/>
            </a:pPr>
            <a:endParaRPr lang="en-US"/>
          </a:p>
        </p:txBody>
      </p:sp>
      <p:sp>
        <p:nvSpPr>
          <p:cNvPr id="12" name="Slide Number Placeholder 11"/>
          <p:cNvSpPr>
            <a:spLocks noGrp="1"/>
          </p:cNvSpPr>
          <p:nvPr>
            <p:ph type="sldNum" sz="quarter" idx="12"/>
          </p:nvPr>
        </p:nvSpPr>
        <p:spPr/>
        <p:txBody>
          <a:bodyPr/>
          <a:lstStyle/>
          <a:p>
            <a:pPr>
              <a:defRPr/>
            </a:pPr>
            <a:fld id="{D5D2040D-F5E0-4870-940C-1EDBD344B219}" type="slidenum">
              <a:rPr lang="en-US" smtClean="0"/>
              <a:pPr>
                <a:defRPr/>
              </a:pPr>
              <a:t>24</a:t>
            </a:fld>
            <a:endParaRPr lang="en-US"/>
          </a:p>
        </p:txBody>
      </p:sp>
      <p:sp>
        <p:nvSpPr>
          <p:cNvPr id="14" name="Footer Placeholder 13"/>
          <p:cNvSpPr>
            <a:spLocks noGrp="1"/>
          </p:cNvSpPr>
          <p:nvPr>
            <p:ph type="ftr" sz="quarter" idx="11"/>
          </p:nvPr>
        </p:nvSpPr>
        <p:spPr/>
        <p:txBody>
          <a:bodyPr/>
          <a:lstStyle/>
          <a:p>
            <a:pPr>
              <a:defRPr/>
            </a:pPr>
            <a:r>
              <a:rPr lang="en-US" altLang="en-US" smtClean="0"/>
              <a:t>© 2014 - Brad Myers</a:t>
            </a:r>
            <a:endParaRPr lang="en-US" altLang="en-US"/>
          </a:p>
        </p:txBody>
      </p:sp>
      <p:pic>
        <p:nvPicPr>
          <p:cNvPr id="18442" name="Picture 11"/>
          <p:cNvPicPr>
            <a:picLocks noChangeAspect="1" noChangeArrowheads="1"/>
          </p:cNvPicPr>
          <p:nvPr/>
        </p:nvPicPr>
        <p:blipFill>
          <a:blip r:embed="rId5" cstate="print"/>
          <a:srcRect/>
          <a:stretch>
            <a:fillRect/>
          </a:stretch>
        </p:blipFill>
        <p:spPr bwMode="auto">
          <a:xfrm>
            <a:off x="0" y="3802380"/>
            <a:ext cx="5029200" cy="3055620"/>
          </a:xfrm>
          <a:prstGeom prst="rect">
            <a:avLst/>
          </a:prstGeom>
          <a:noFill/>
          <a:ln w="9525">
            <a:noFill/>
            <a:miter lim="800000"/>
            <a:headEnd/>
            <a:tailEnd/>
          </a:ln>
        </p:spPr>
      </p:pic>
      <p:pic>
        <p:nvPicPr>
          <p:cNvPr id="18437" name="Picture 2" descr="C:\Users\bam\Documents\papers\natprog\EUCLASE\Thermo-Convert-To-Menu.png"/>
          <p:cNvPicPr>
            <a:picLocks noChangeAspect="1" noChangeArrowheads="1"/>
          </p:cNvPicPr>
          <p:nvPr/>
        </p:nvPicPr>
        <p:blipFill>
          <a:blip r:embed="rId6" cstate="print"/>
          <a:srcRect/>
          <a:stretch>
            <a:fillRect/>
          </a:stretch>
        </p:blipFill>
        <p:spPr bwMode="auto">
          <a:xfrm>
            <a:off x="5188893" y="3023617"/>
            <a:ext cx="3955107" cy="3834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486"/>
            <a:ext cx="6201103" cy="934162"/>
          </a:xfrm>
        </p:spPr>
        <p:txBody>
          <a:bodyPr/>
          <a:lstStyle/>
          <a:p>
            <a:r>
              <a:rPr lang="en-US" dirty="0" smtClean="0"/>
              <a:t>Research: </a:t>
            </a:r>
            <a:r>
              <a:rPr lang="en-US" dirty="0" err="1" smtClean="0"/>
              <a:t>ConstraintJS</a:t>
            </a:r>
            <a:r>
              <a:rPr lang="en-US" dirty="0" smtClean="0"/>
              <a:t> and </a:t>
            </a:r>
            <a:r>
              <a:rPr lang="en-US" dirty="0" err="1" smtClean="0"/>
              <a:t>InterState</a:t>
            </a:r>
            <a:endParaRPr lang="en-US" dirty="0"/>
          </a:p>
        </p:txBody>
      </p:sp>
      <p:sp>
        <p:nvSpPr>
          <p:cNvPr id="3" name="Content Placeholder 2"/>
          <p:cNvSpPr>
            <a:spLocks noGrp="1"/>
          </p:cNvSpPr>
          <p:nvPr>
            <p:ph idx="1"/>
          </p:nvPr>
        </p:nvSpPr>
        <p:spPr/>
        <p:txBody>
          <a:bodyPr/>
          <a:lstStyle/>
          <a:p>
            <a:r>
              <a:rPr lang="en-US" dirty="0" smtClean="0"/>
              <a:t>PhD thesis of Stephen Oney</a:t>
            </a:r>
          </a:p>
          <a:p>
            <a:r>
              <a:rPr lang="en-US" dirty="0" smtClean="0">
                <a:hlinkClick r:id="rId2"/>
              </a:rPr>
              <a:t>http://cjs.from.so</a:t>
            </a:r>
            <a:r>
              <a:rPr lang="en-US" dirty="0" smtClean="0">
                <a:hlinkClick r:id="rId2"/>
              </a:rPr>
              <a:t>/</a:t>
            </a:r>
            <a:endParaRPr lang="en-US" dirty="0" smtClean="0"/>
          </a:p>
          <a:p>
            <a:r>
              <a:rPr lang="en-US" dirty="0" smtClean="0">
                <a:hlinkClick r:id="rId3"/>
              </a:rPr>
              <a:t>http://interstate.from.so</a:t>
            </a:r>
            <a:r>
              <a:rPr lang="en-US" dirty="0" smtClean="0">
                <a:hlinkClick r:id="rId3"/>
              </a:rPr>
              <a:t>/</a:t>
            </a:r>
            <a:endParaRPr lang="en-US" dirty="0" smtClean="0"/>
          </a:p>
          <a:p>
            <a:r>
              <a:rPr lang="en-US" dirty="0" smtClean="0"/>
              <a:t>Some of Stephen’s thesis proposal slides</a:t>
            </a:r>
          </a:p>
          <a:p>
            <a:endParaRPr 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25</a:t>
            </a:fld>
            <a:endParaRPr lang="en-US" altLang="en-US"/>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pic>
        <p:nvPicPr>
          <p:cNvPr id="5122" name="Picture 2" descr="http://from.so/stephenoney2.jpg"/>
          <p:cNvPicPr>
            <a:picLocks noChangeAspect="1" noChangeArrowheads="1"/>
          </p:cNvPicPr>
          <p:nvPr/>
        </p:nvPicPr>
        <p:blipFill>
          <a:blip r:embed="rId4" cstate="print"/>
          <a:srcRect/>
          <a:stretch>
            <a:fillRect/>
          </a:stretch>
        </p:blipFill>
        <p:spPr bwMode="auto">
          <a:xfrm>
            <a:off x="5843798" y="0"/>
            <a:ext cx="3300202" cy="3121572"/>
          </a:xfrm>
          <a:prstGeom prst="rect">
            <a:avLst/>
          </a:prstGeom>
          <a:noFill/>
        </p:spPr>
      </p:pic>
      <p:pic>
        <p:nvPicPr>
          <p:cNvPr id="5124" name="Picture 4" descr="InterState Logo"/>
          <p:cNvPicPr>
            <a:picLocks noChangeAspect="1" noChangeArrowheads="1"/>
          </p:cNvPicPr>
          <p:nvPr/>
        </p:nvPicPr>
        <p:blipFill>
          <a:blip r:embed="rId5" cstate="print"/>
          <a:srcRect/>
          <a:stretch>
            <a:fillRect/>
          </a:stretch>
        </p:blipFill>
        <p:spPr bwMode="auto">
          <a:xfrm>
            <a:off x="5337174" y="4532586"/>
            <a:ext cx="1924050" cy="1752600"/>
          </a:xfrm>
          <a:prstGeom prst="rect">
            <a:avLst/>
          </a:prstGeom>
          <a:noFill/>
        </p:spPr>
      </p:pic>
      <p:pic>
        <p:nvPicPr>
          <p:cNvPr id="5126" name="Picture 6" descr="http://cjs.from.so/resources/cjs_logo_256.png"/>
          <p:cNvPicPr>
            <a:picLocks noChangeAspect="1" noChangeArrowheads="1"/>
          </p:cNvPicPr>
          <p:nvPr/>
        </p:nvPicPr>
        <p:blipFill>
          <a:blip r:embed="rId6" cstate="print"/>
          <a:srcRect/>
          <a:stretch>
            <a:fillRect/>
          </a:stretch>
        </p:blipFill>
        <p:spPr bwMode="auto">
          <a:xfrm>
            <a:off x="2089478" y="4250283"/>
            <a:ext cx="2438400" cy="20955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2A226ED1-5BD0-404D-943E-8A54E5E51953}" type="slidenum">
              <a:rPr lang="en-US">
                <a:solidFill>
                  <a:srgbClr val="FFFFFF"/>
                </a:solidFill>
              </a:rPr>
              <a:pPr/>
              <a:t>26</a:t>
            </a:fld>
            <a:endParaRPr lang="en-US">
              <a:solidFill>
                <a:srgbClr val="FFFFFF"/>
              </a:solidFill>
            </a:endParaRPr>
          </a:p>
        </p:txBody>
      </p:sp>
      <p:sp>
        <p:nvSpPr>
          <p:cNvPr id="18435" name="Rectangle 1"/>
          <p:cNvSpPr>
            <a:spLocks noChangeArrowheads="1"/>
          </p:cNvSpPr>
          <p:nvPr>
            <p:ph type="title"/>
          </p:nvPr>
        </p:nvSpPr>
        <p:spPr/>
        <p:txBody>
          <a:bodyPr/>
          <a:lstStyle/>
          <a:p>
            <a:pPr eaLnBrk="1" hangingPunct="1"/>
            <a:endParaRPr lang="en-US" smtClean="0"/>
          </a:p>
        </p:txBody>
      </p:sp>
      <p:sp>
        <p:nvSpPr>
          <p:cNvPr id="18436" name="Rectangle 2"/>
          <p:cNvSpPr>
            <a:spLocks noChangeArrowheads="1"/>
          </p:cNvSpPr>
          <p:nvPr>
            <p:ph type="body" idx="1"/>
          </p:nvPr>
        </p:nvSpPr>
        <p:spPr>
          <a:xfrm>
            <a:off x="910828" y="1544836"/>
            <a:ext cx="7949393" cy="4625578"/>
          </a:xfrm>
        </p:spPr>
        <p:txBody>
          <a:bodyPr/>
          <a:lstStyle/>
          <a:p>
            <a:pPr eaLnBrk="1" hangingPunct="1"/>
            <a:r>
              <a:rPr lang="en-US" dirty="0" smtClean="0"/>
              <a:t>graphical-user interfaces (GUIs) defined by:</a:t>
            </a:r>
          </a:p>
          <a:p>
            <a:pPr marL="535707" lvl="1" eaLnBrk="1" hangingPunct="1"/>
            <a:r>
              <a:rPr lang="en-US" dirty="0" smtClean="0">
                <a:solidFill>
                  <a:srgbClr val="FEE409"/>
                </a:solidFill>
              </a:rPr>
              <a:t>look</a:t>
            </a:r>
            <a:r>
              <a:rPr lang="en-US" dirty="0" smtClean="0"/>
              <a:t> (appearance, relatively easy)</a:t>
            </a:r>
          </a:p>
          <a:p>
            <a:pPr marL="535707" lvl="1" eaLnBrk="1" hangingPunct="1"/>
            <a:r>
              <a:rPr lang="en-US" dirty="0" smtClean="0">
                <a:solidFill>
                  <a:srgbClr val="FEE409"/>
                </a:solidFill>
              </a:rPr>
              <a:t>feel</a:t>
            </a:r>
            <a:r>
              <a:rPr lang="en-US" dirty="0" smtClean="0"/>
              <a:t> (behavior, relatively difficult)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BA20CE85-8E37-44BD-AE82-0131A39DB9A8}" type="slidenum">
              <a:rPr lang="en-US">
                <a:solidFill>
                  <a:srgbClr val="FFFFFF"/>
                </a:solidFill>
              </a:rPr>
              <a:pPr/>
              <a:t>27</a:t>
            </a:fld>
            <a:endParaRPr lang="en-US">
              <a:solidFill>
                <a:srgbClr val="FFFFFF"/>
              </a:solidFill>
            </a:endParaRPr>
          </a:p>
        </p:txBody>
      </p:sp>
      <p:sp>
        <p:nvSpPr>
          <p:cNvPr id="34819" name="Rectangle 1"/>
          <p:cNvSpPr>
            <a:spLocks noChangeArrowheads="1"/>
          </p:cNvSpPr>
          <p:nvPr>
            <p:ph type="title"/>
          </p:nvPr>
        </p:nvSpPr>
        <p:spPr/>
        <p:txBody>
          <a:bodyPr/>
          <a:lstStyle/>
          <a:p>
            <a:pPr eaLnBrk="1" hangingPunct="1"/>
            <a:r>
              <a:rPr lang="en-US" smtClean="0"/>
              <a:t>interactive behaviors</a:t>
            </a:r>
          </a:p>
        </p:txBody>
      </p:sp>
      <p:sp>
        <p:nvSpPr>
          <p:cNvPr id="34820" name="Rectangle 2"/>
          <p:cNvSpPr>
            <a:spLocks noChangeArrowheads="1"/>
          </p:cNvSpPr>
          <p:nvPr>
            <p:ph type="body" idx="1"/>
          </p:nvPr>
        </p:nvSpPr>
        <p:spPr/>
        <p:txBody>
          <a:bodyPr/>
          <a:lstStyle/>
          <a:p>
            <a:pPr eaLnBrk="1" hangingPunct="1"/>
            <a:r>
              <a:rPr lang="en-US" dirty="0" smtClean="0"/>
              <a:t>normally programmed using </a:t>
            </a:r>
            <a:r>
              <a:rPr lang="en-US" dirty="0" smtClean="0">
                <a:solidFill>
                  <a:srgbClr val="FEE409"/>
                </a:solidFill>
              </a:rPr>
              <a:t>event-callback</a:t>
            </a:r>
            <a:r>
              <a:rPr lang="en-US" dirty="0" smtClean="0"/>
              <a:t> paradigm</a:t>
            </a:r>
          </a:p>
          <a:p>
            <a:pPr marL="535707" lvl="1" eaLnBrk="1" hangingPunct="1"/>
            <a:r>
              <a:rPr lang="en-US" dirty="0" smtClean="0"/>
              <a:t>specify what actions to take in </a:t>
            </a:r>
            <a:r>
              <a:rPr lang="en-US" dirty="0" smtClean="0">
                <a:solidFill>
                  <a:srgbClr val="FEE409"/>
                </a:solidFill>
              </a:rPr>
              <a:t>reaction</a:t>
            </a:r>
            <a:r>
              <a:rPr lang="en-US" dirty="0" smtClean="0"/>
              <a:t> </a:t>
            </a:r>
            <a:r>
              <a:rPr lang="en-US" dirty="0" smtClean="0">
                <a:solidFill>
                  <a:srgbClr val="FEE409"/>
                </a:solidFill>
              </a:rPr>
              <a:t>to events</a:t>
            </a:r>
            <a:r>
              <a:rPr lang="en-US" dirty="0" smtClean="0"/>
              <a:t> with </a:t>
            </a:r>
            <a:r>
              <a:rPr lang="en-US" dirty="0" smtClean="0">
                <a:solidFill>
                  <a:srgbClr val="FEE409"/>
                </a:solidFill>
              </a:rPr>
              <a:t>callbacks</a:t>
            </a:r>
            <a:endParaRPr lang="en-US" dirty="0" smtClean="0"/>
          </a:p>
          <a:p>
            <a:pPr marL="535707" lvl="1" eaLnBrk="1" hangingPunct="1"/>
            <a:r>
              <a:rPr lang="en-US" dirty="0" smtClean="0"/>
              <a:t>leads to</a:t>
            </a:r>
            <a:r>
              <a:rPr lang="en-US" dirty="0" smtClean="0">
                <a:solidFill>
                  <a:srgbClr val="FEE409"/>
                </a:solidFill>
              </a:rPr>
              <a:t> error-prone</a:t>
            </a:r>
            <a:r>
              <a:rPr lang="en-US" dirty="0" smtClean="0"/>
              <a:t> code</a:t>
            </a:r>
          </a:p>
        </p:txBody>
      </p:sp>
      <p:sp>
        <p:nvSpPr>
          <p:cNvPr id="34821" name="Rectangle 3"/>
          <p:cNvSpPr>
            <a:spLocks/>
          </p:cNvSpPr>
          <p:nvPr/>
        </p:nvSpPr>
        <p:spPr bwMode="auto">
          <a:xfrm>
            <a:off x="5706070" y="6447234"/>
            <a:ext cx="3223617" cy="321469"/>
          </a:xfrm>
          <a:prstGeom prst="rect">
            <a:avLst/>
          </a:prstGeom>
          <a:noFill/>
          <a:ln w="12700">
            <a:noFill/>
            <a:miter lim="800000"/>
            <a:headEnd/>
            <a:tailEnd/>
          </a:ln>
        </p:spPr>
        <p:txBody>
          <a:bodyPr lIns="0" tIns="0" rIns="0" bIns="0" anchor="ctr"/>
          <a:lstStyle/>
          <a:p>
            <a:pPr algn="r">
              <a:spcBef>
                <a:spcPts val="1687"/>
              </a:spcBef>
            </a:pPr>
            <a:r>
              <a:rPr lang="en-US" sz="1700" dirty="0" smtClean="0">
                <a:solidFill>
                  <a:srgbClr val="FFFFFF"/>
                </a:solidFill>
                <a:latin typeface="Aller Light" charset="0"/>
                <a:ea typeface="Aller Light" charset="0"/>
                <a:cs typeface="Aller Light" charset="0"/>
                <a:sym typeface="Aller Light" charset="0"/>
              </a:rPr>
              <a:t>[</a:t>
            </a:r>
            <a:r>
              <a:rPr lang="en-US" sz="1700" dirty="0" err="1" smtClean="0">
                <a:solidFill>
                  <a:srgbClr val="FFFFFF"/>
                </a:solidFill>
                <a:latin typeface="Aller Light" charset="0"/>
                <a:ea typeface="Aller Light" charset="0"/>
                <a:cs typeface="Aller Light" charset="0"/>
                <a:sym typeface="Aller Light" charset="0"/>
              </a:rPr>
              <a:t>Letondal</a:t>
            </a:r>
            <a:r>
              <a:rPr lang="en-US" sz="1700" dirty="0" smtClean="0">
                <a:solidFill>
                  <a:srgbClr val="FFFFFF"/>
                </a:solidFill>
                <a:latin typeface="Aller Light" charset="0"/>
                <a:ea typeface="Aller Light" charset="0"/>
                <a:cs typeface="Aller Light" charset="0"/>
                <a:sym typeface="Aller Light" charset="0"/>
              </a:rPr>
              <a:t> 2010, Myers 1991]</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8CDDBA27-54C9-4B20-BF45-5F9760990801}" type="slidenum">
              <a:rPr lang="en-US">
                <a:solidFill>
                  <a:srgbClr val="FFFFFF"/>
                </a:solidFill>
              </a:rPr>
              <a:pPr/>
              <a:t>28</a:t>
            </a:fld>
            <a:endParaRPr lang="en-US">
              <a:solidFill>
                <a:srgbClr val="FFFFFF"/>
              </a:solidFill>
            </a:endParaRPr>
          </a:p>
        </p:txBody>
      </p:sp>
      <p:sp>
        <p:nvSpPr>
          <p:cNvPr id="35843" name="Rectangle 1"/>
          <p:cNvSpPr>
            <a:spLocks noChangeArrowheads="1"/>
          </p:cNvSpPr>
          <p:nvPr>
            <p:ph type="body" idx="1"/>
          </p:nvPr>
        </p:nvSpPr>
        <p:spPr>
          <a:xfrm>
            <a:off x="459880" y="1946672"/>
            <a:ext cx="8367117" cy="2160984"/>
          </a:xfrm>
        </p:spPr>
        <p:txBody>
          <a:bodyPr/>
          <a:lstStyle/>
          <a:p>
            <a:pPr marL="0" indent="0" eaLnBrk="1" hangingPunct="1">
              <a:buNone/>
            </a:pPr>
            <a:r>
              <a:rPr lang="en-US" sz="4500" dirty="0" smtClean="0">
                <a:latin typeface="Aller" charset="0"/>
                <a:ea typeface="Aller" charset="0"/>
                <a:cs typeface="Aller" charset="0"/>
                <a:sym typeface="Aller" charset="0"/>
              </a:rPr>
              <a:t>constraint</a:t>
            </a:r>
            <a:endParaRPr lang="en-US" sz="4500" dirty="0" smtClean="0"/>
          </a:p>
          <a:p>
            <a:pPr marL="0" indent="0" eaLnBrk="1" hangingPunct="1">
              <a:buNone/>
            </a:pPr>
            <a:r>
              <a:rPr lang="en-US" dirty="0" smtClean="0"/>
              <a:t>a </a:t>
            </a:r>
            <a:r>
              <a:rPr lang="en-US" dirty="0" smtClean="0">
                <a:solidFill>
                  <a:srgbClr val="FEE409"/>
                </a:solidFill>
              </a:rPr>
              <a:t>relationship</a:t>
            </a:r>
            <a:r>
              <a:rPr lang="en-US" dirty="0" smtClean="0"/>
              <a:t> that is </a:t>
            </a:r>
            <a:r>
              <a:rPr lang="en-US" dirty="0" smtClean="0">
                <a:solidFill>
                  <a:srgbClr val="FEE409"/>
                </a:solidFill>
              </a:rPr>
              <a:t>declared</a:t>
            </a:r>
            <a:r>
              <a:rPr lang="en-US" dirty="0" smtClean="0"/>
              <a:t> once and automatically</a:t>
            </a:r>
            <a:r>
              <a:rPr lang="en-US" dirty="0" smtClean="0">
                <a:solidFill>
                  <a:srgbClr val="FEE409"/>
                </a:solidFill>
              </a:rPr>
              <a:t> maintained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8176DBF2-8CB7-4594-B69D-21CB5CED95F1}" type="slidenum">
              <a:rPr lang="en-US">
                <a:solidFill>
                  <a:srgbClr val="FFFFFF"/>
                </a:solidFill>
              </a:rPr>
              <a:pPr/>
              <a:t>29</a:t>
            </a:fld>
            <a:endParaRPr lang="en-US">
              <a:solidFill>
                <a:srgbClr val="FFFFFF"/>
              </a:solidFill>
            </a:endParaRPr>
          </a:p>
        </p:txBody>
      </p:sp>
      <p:sp>
        <p:nvSpPr>
          <p:cNvPr id="36867" name="Rectangle 1"/>
          <p:cNvSpPr>
            <a:spLocks noChangeArrowheads="1"/>
          </p:cNvSpPr>
          <p:nvPr>
            <p:ph type="body" idx="1"/>
          </p:nvPr>
        </p:nvSpPr>
        <p:spPr>
          <a:xfrm>
            <a:off x="459880" y="1946672"/>
            <a:ext cx="8367117" cy="2160984"/>
          </a:xfrm>
        </p:spPr>
        <p:txBody>
          <a:bodyPr/>
          <a:lstStyle/>
          <a:p>
            <a:pPr marL="0" indent="0" eaLnBrk="1" hangingPunct="1">
              <a:buNone/>
            </a:pPr>
            <a:r>
              <a:rPr lang="en-US" sz="4500" dirty="0" smtClean="0">
                <a:solidFill>
                  <a:srgbClr val="808080"/>
                </a:solidFill>
                <a:latin typeface="Aller" charset="0"/>
                <a:ea typeface="Aller" charset="0"/>
                <a:cs typeface="Aller" charset="0"/>
                <a:sym typeface="Aller" charset="0"/>
              </a:rPr>
              <a:t>constraint</a:t>
            </a:r>
            <a:endParaRPr lang="en-US" sz="4500" dirty="0" smtClean="0">
              <a:solidFill>
                <a:srgbClr val="808080"/>
              </a:solidFill>
            </a:endParaRPr>
          </a:p>
          <a:p>
            <a:pPr marL="0" indent="0" eaLnBrk="1" hangingPunct="1">
              <a:buNone/>
            </a:pPr>
            <a:r>
              <a:rPr lang="en-US" dirty="0" smtClean="0">
                <a:solidFill>
                  <a:srgbClr val="808080"/>
                </a:solidFill>
              </a:rPr>
              <a:t>a relationship that is declared once and automatically maintained</a:t>
            </a:r>
          </a:p>
        </p:txBody>
      </p:sp>
      <p:sp>
        <p:nvSpPr>
          <p:cNvPr id="36868" name="Rectangle 2"/>
          <p:cNvSpPr>
            <a:spLocks/>
          </p:cNvSpPr>
          <p:nvPr/>
        </p:nvSpPr>
        <p:spPr bwMode="auto">
          <a:xfrm>
            <a:off x="660797" y="4564410"/>
            <a:ext cx="7663958" cy="461665"/>
          </a:xfrm>
          <a:prstGeom prst="rect">
            <a:avLst/>
          </a:prstGeom>
          <a:noFill/>
          <a:ln w="12700">
            <a:noFill/>
            <a:miter lim="800000"/>
            <a:headEnd/>
            <a:tailEnd/>
          </a:ln>
        </p:spPr>
        <p:txBody>
          <a:bodyPr wrap="none" lIns="0" tIns="0" rIns="0" bIns="0" anchor="ctr">
            <a:spAutoFit/>
          </a:bodyPr>
          <a:lstStyle/>
          <a:p>
            <a:pPr>
              <a:spcBef>
                <a:spcPts val="1687"/>
              </a:spcBef>
            </a:pPr>
            <a:r>
              <a:rPr lang="en-US" sz="3000" dirty="0" smtClean="0">
                <a:solidFill>
                  <a:srgbClr val="FFFFFF"/>
                </a:solidFill>
                <a:latin typeface="Aller Light" charset="0"/>
                <a:ea typeface="Aller Light" charset="0"/>
                <a:cs typeface="Aller Light" charset="0"/>
                <a:sym typeface="Aller Light" charset="0"/>
              </a:rPr>
              <a:t>the toolbar is displayed above the workspace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Software</a:t>
            </a:r>
            <a:endParaRPr lang="en-US" dirty="0"/>
          </a:p>
        </p:txBody>
      </p:sp>
      <p:sp>
        <p:nvSpPr>
          <p:cNvPr id="3" name="Content Placeholder 2"/>
          <p:cNvSpPr>
            <a:spLocks noGrp="1"/>
          </p:cNvSpPr>
          <p:nvPr>
            <p:ph idx="1"/>
          </p:nvPr>
        </p:nvSpPr>
        <p:spPr>
          <a:xfrm>
            <a:off x="457200" y="1475232"/>
            <a:ext cx="8229600" cy="4840224"/>
          </a:xfrm>
        </p:spPr>
        <p:txBody>
          <a:bodyPr>
            <a:normAutofit fontScale="92500" lnSpcReduction="10000"/>
          </a:bodyPr>
          <a:lstStyle/>
          <a:p>
            <a:r>
              <a:rPr lang="en-US" dirty="0" smtClean="0"/>
              <a:t>How to </a:t>
            </a:r>
            <a:r>
              <a:rPr lang="en-US" dirty="0" smtClean="0">
                <a:solidFill>
                  <a:schemeClr val="accent2"/>
                </a:solidFill>
              </a:rPr>
              <a:t>implement</a:t>
            </a:r>
            <a:r>
              <a:rPr lang="en-US" dirty="0" smtClean="0"/>
              <a:t> the user interface portion</a:t>
            </a:r>
          </a:p>
          <a:p>
            <a:r>
              <a:rPr lang="en-US" dirty="0" smtClean="0"/>
              <a:t>Including how to implement widgets &amp; other interaction techniques</a:t>
            </a:r>
          </a:p>
          <a:p>
            <a:r>
              <a:rPr lang="en-US" dirty="0" smtClean="0"/>
              <a:t>Various ways have been proposed over time</a:t>
            </a:r>
          </a:p>
          <a:p>
            <a:r>
              <a:rPr lang="en-US" dirty="0" smtClean="0"/>
              <a:t>Different layers</a:t>
            </a:r>
          </a:p>
          <a:p>
            <a:r>
              <a:rPr lang="en-US" dirty="0" smtClean="0"/>
              <a:t>HCII courses</a:t>
            </a:r>
            <a:br>
              <a:rPr lang="en-US" dirty="0" smtClean="0"/>
            </a:br>
            <a:r>
              <a:rPr lang="en-US" dirty="0" smtClean="0"/>
              <a:t>about UI software:</a:t>
            </a:r>
          </a:p>
          <a:p>
            <a:pPr lvl="1"/>
            <a:r>
              <a:rPr lang="en-US" dirty="0" smtClean="0"/>
              <a:t>PUI</a:t>
            </a:r>
          </a:p>
          <a:p>
            <a:pPr lvl="1"/>
            <a:r>
              <a:rPr lang="en-US" dirty="0" smtClean="0"/>
              <a:t>SSUI</a:t>
            </a:r>
          </a:p>
          <a:p>
            <a:pPr lvl="1"/>
            <a:r>
              <a:rPr lang="en-US" dirty="0" smtClean="0"/>
              <a:t>05-830: “Advanced</a:t>
            </a:r>
            <a:br>
              <a:rPr lang="en-US" dirty="0" smtClean="0"/>
            </a:br>
            <a:r>
              <a:rPr lang="en-US" dirty="0" smtClean="0"/>
              <a:t>UI Software”</a:t>
            </a:r>
            <a:endParaRPr 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sp>
        <p:nvSpPr>
          <p:cNvPr id="8" name="Footer Placeholder 7"/>
          <p:cNvSpPr>
            <a:spLocks noGrp="1"/>
          </p:cNvSpPr>
          <p:nvPr>
            <p:ph type="ftr" sz="quarter" idx="11"/>
          </p:nvPr>
        </p:nvSpPr>
        <p:spPr/>
        <p:txBody>
          <a:bodyPr/>
          <a:lstStyle/>
          <a:p>
            <a:pPr>
              <a:defRPr/>
            </a:pPr>
            <a:r>
              <a:rPr lang="en-US" altLang="en-US" smtClean="0"/>
              <a:t>© 2014 - Brad Myers</a:t>
            </a:r>
            <a:endParaRPr lang="en-US" altLang="en-US"/>
          </a:p>
        </p:txBody>
      </p:sp>
      <p:graphicFrame>
        <p:nvGraphicFramePr>
          <p:cNvPr id="7" name="Group 25"/>
          <p:cNvGraphicFramePr>
            <a:graphicFrameLocks noGrp="1"/>
          </p:cNvGraphicFramePr>
          <p:nvPr/>
        </p:nvGraphicFramePr>
        <p:xfrm>
          <a:off x="4133088" y="3621087"/>
          <a:ext cx="5010912" cy="3236913"/>
        </p:xfrm>
        <a:graphic>
          <a:graphicData uri="http://schemas.openxmlformats.org/drawingml/2006/table">
            <a:tbl>
              <a:tblPr/>
              <a:tblGrid>
                <a:gridCol w="5010912"/>
              </a:tblGrid>
              <a:tr h="647700">
                <a:tc>
                  <a:txBody>
                    <a:bodyPr/>
                    <a:lstStyle/>
                    <a:p>
                      <a:pPr marL="0" marR="0" lvl="0" indent="0" algn="ctr" defTabSz="72707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100" b="0" i="1" u="none" strike="noStrike" cap="none" normalizeH="0" baseline="0" dirty="0" smtClean="0">
                          <a:ln>
                            <a:noFill/>
                          </a:ln>
                          <a:solidFill>
                            <a:schemeClr val="tx1"/>
                          </a:solidFill>
                          <a:effectLst/>
                          <a:latin typeface="Arial" charset="0"/>
                        </a:rPr>
                        <a:t>Application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7700">
                <a:tc>
                  <a:txBody>
                    <a:bodyPr/>
                    <a:lstStyle/>
                    <a:p>
                      <a:pPr marL="0" marR="0" lvl="0" indent="0" algn="ctr" defTabSz="72707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100" b="1" i="0" u="none" strike="noStrike" cap="none" normalizeH="0" baseline="0" dirty="0" smtClean="0">
                          <a:ln>
                            <a:noFill/>
                          </a:ln>
                          <a:solidFill>
                            <a:schemeClr val="tx1"/>
                          </a:solidFill>
                          <a:effectLst/>
                          <a:latin typeface="Arial" charset="0"/>
                        </a:rPr>
                        <a:t>Higher Level Tools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6113">
                <a:tc>
                  <a:txBody>
                    <a:bodyPr/>
                    <a:lstStyle/>
                    <a:p>
                      <a:pPr marL="0" marR="0" lvl="0" indent="0" algn="ctr" defTabSz="72707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100" b="1" i="0" u="none" strike="noStrike" cap="none" normalizeH="0" baseline="0" dirty="0" smtClean="0">
                          <a:ln>
                            <a:noFill/>
                          </a:ln>
                          <a:solidFill>
                            <a:schemeClr val="tx1"/>
                          </a:solidFill>
                          <a:effectLst/>
                          <a:latin typeface="Arial" charset="0"/>
                        </a:rPr>
                        <a:t>Toolkit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7700">
                <a:tc>
                  <a:txBody>
                    <a:bodyPr/>
                    <a:lstStyle/>
                    <a:p>
                      <a:pPr marL="0" marR="0" lvl="0" indent="0" algn="ctr" defTabSz="72707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100" b="1" i="0" u="none" strike="noStrike" cap="none" normalizeH="0" baseline="0" dirty="0" smtClean="0">
                          <a:ln>
                            <a:noFill/>
                          </a:ln>
                          <a:solidFill>
                            <a:schemeClr val="tx1"/>
                          </a:solidFill>
                          <a:effectLst/>
                          <a:latin typeface="Arial" charset="0"/>
                        </a:rPr>
                        <a:t>Windowing System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7700">
                <a:tc>
                  <a:txBody>
                    <a:bodyPr/>
                    <a:lstStyle/>
                    <a:p>
                      <a:pPr marL="0" marR="0" lvl="0" indent="0" algn="ctr" defTabSz="727075"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3100" b="0" i="1" u="none" strike="noStrike" cap="none" normalizeH="0" baseline="0" dirty="0" smtClean="0">
                          <a:ln>
                            <a:noFill/>
                          </a:ln>
                          <a:solidFill>
                            <a:schemeClr val="tx1"/>
                          </a:solidFill>
                          <a:effectLst/>
                          <a:latin typeface="Arial" charset="0"/>
                        </a:rPr>
                        <a:t>Operating System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94225798-60E3-4B81-B16D-F48C416421B0}" type="slidenum">
              <a:rPr lang="en-US">
                <a:solidFill>
                  <a:srgbClr val="FFFFFF"/>
                </a:solidFill>
              </a:rPr>
              <a:pPr/>
              <a:t>30</a:t>
            </a:fld>
            <a:endParaRPr lang="en-US">
              <a:solidFill>
                <a:srgbClr val="FFFFFF"/>
              </a:solidFill>
            </a:endParaRPr>
          </a:p>
        </p:txBody>
      </p:sp>
      <p:sp>
        <p:nvSpPr>
          <p:cNvPr id="37891" name="Rectangle 1"/>
          <p:cNvSpPr>
            <a:spLocks noChangeArrowheads="1"/>
          </p:cNvSpPr>
          <p:nvPr>
            <p:ph type="body" idx="1"/>
          </p:nvPr>
        </p:nvSpPr>
        <p:spPr>
          <a:xfrm>
            <a:off x="459880" y="1946672"/>
            <a:ext cx="8367117" cy="2160984"/>
          </a:xfrm>
        </p:spPr>
        <p:txBody>
          <a:bodyPr/>
          <a:lstStyle/>
          <a:p>
            <a:pPr marL="0" indent="0" eaLnBrk="1" hangingPunct="1">
              <a:buNone/>
            </a:pPr>
            <a:r>
              <a:rPr lang="en-US" sz="4500" dirty="0" smtClean="0">
                <a:solidFill>
                  <a:srgbClr val="808080"/>
                </a:solidFill>
                <a:latin typeface="Aller" charset="0"/>
                <a:ea typeface="Aller" charset="0"/>
                <a:cs typeface="Aller" charset="0"/>
                <a:sym typeface="Aller" charset="0"/>
              </a:rPr>
              <a:t>constraint</a:t>
            </a:r>
            <a:endParaRPr lang="en-US" sz="4500" dirty="0" smtClean="0">
              <a:solidFill>
                <a:srgbClr val="808080"/>
              </a:solidFill>
            </a:endParaRPr>
          </a:p>
          <a:p>
            <a:pPr marL="0" indent="0" eaLnBrk="1" hangingPunct="1">
              <a:buNone/>
            </a:pPr>
            <a:r>
              <a:rPr lang="en-US" dirty="0" smtClean="0">
                <a:solidFill>
                  <a:srgbClr val="808080"/>
                </a:solidFill>
              </a:rPr>
              <a:t>a relationship that is declared once and automatically maintained</a:t>
            </a:r>
          </a:p>
        </p:txBody>
      </p:sp>
      <p:sp>
        <p:nvSpPr>
          <p:cNvPr id="37892" name="Rectangle 2"/>
          <p:cNvSpPr>
            <a:spLocks/>
          </p:cNvSpPr>
          <p:nvPr/>
        </p:nvSpPr>
        <p:spPr bwMode="auto">
          <a:xfrm>
            <a:off x="660797" y="4564410"/>
            <a:ext cx="7663958" cy="461665"/>
          </a:xfrm>
          <a:prstGeom prst="rect">
            <a:avLst/>
          </a:prstGeom>
          <a:noFill/>
          <a:ln w="12700">
            <a:noFill/>
            <a:miter lim="800000"/>
            <a:headEnd/>
            <a:tailEnd/>
          </a:ln>
        </p:spPr>
        <p:txBody>
          <a:bodyPr wrap="none" lIns="0" tIns="0" rIns="0" bIns="0" anchor="ctr">
            <a:spAutoFit/>
          </a:bodyPr>
          <a:lstStyle/>
          <a:p>
            <a:pPr>
              <a:spcBef>
                <a:spcPts val="1687"/>
              </a:spcBef>
            </a:pPr>
            <a:r>
              <a:rPr lang="en-US" sz="3000" dirty="0" smtClean="0">
                <a:solidFill>
                  <a:srgbClr val="FFFFFF"/>
                </a:solidFill>
                <a:latin typeface="Aller Light" charset="0"/>
                <a:ea typeface="Aller Light" charset="0"/>
                <a:cs typeface="Aller Light" charset="0"/>
                <a:sym typeface="Aller Light" charset="0"/>
              </a:rPr>
              <a:t>the toolbar is displayed above the workspace</a:t>
            </a:r>
          </a:p>
        </p:txBody>
      </p:sp>
      <p:sp>
        <p:nvSpPr>
          <p:cNvPr id="37893" name="Rectangle 3"/>
          <p:cNvSpPr>
            <a:spLocks/>
          </p:cNvSpPr>
          <p:nvPr/>
        </p:nvSpPr>
        <p:spPr bwMode="auto">
          <a:xfrm>
            <a:off x="660799" y="5190828"/>
            <a:ext cx="6802375" cy="923330"/>
          </a:xfrm>
          <a:prstGeom prst="rect">
            <a:avLst/>
          </a:prstGeom>
          <a:noFill/>
          <a:ln w="12700">
            <a:noFill/>
            <a:miter lim="800000"/>
            <a:headEnd/>
            <a:tailEnd/>
          </a:ln>
        </p:spPr>
        <p:txBody>
          <a:bodyPr wrap="none" lIns="0" tIns="0" rIns="0" bIns="0" anchor="ctr">
            <a:spAutoFit/>
          </a:bodyPr>
          <a:lstStyle/>
          <a:p>
            <a:r>
              <a:rPr lang="en-US" sz="3000" dirty="0" err="1" smtClean="0">
                <a:solidFill>
                  <a:srgbClr val="FEE409"/>
                </a:solidFill>
                <a:latin typeface="Ubuntu Mono" charset="0"/>
                <a:ea typeface="Ubuntu Mono" charset="0"/>
                <a:cs typeface="Ubuntu Mono" charset="0"/>
                <a:sym typeface="Ubuntu Mono" charset="0"/>
              </a:rPr>
              <a:t>toolbar.x</a:t>
            </a:r>
            <a:r>
              <a:rPr lang="en-US" sz="3000" dirty="0" smtClean="0">
                <a:solidFill>
                  <a:srgbClr val="FFFFFF"/>
                </a:solidFill>
                <a:latin typeface="Ubuntu Mono" charset="0"/>
                <a:ea typeface="Ubuntu Mono" charset="0"/>
                <a:cs typeface="Ubuntu Mono" charset="0"/>
                <a:sym typeface="Ubuntu Mono" charset="0"/>
              </a:rPr>
              <a:t> </a:t>
            </a:r>
            <a:r>
              <a:rPr lang="en-US" sz="3000" dirty="0" smtClean="0">
                <a:solidFill>
                  <a:srgbClr val="808080"/>
                </a:solidFill>
                <a:latin typeface="Ubuntu Mono" charset="0"/>
                <a:ea typeface="Ubuntu Mono" charset="0"/>
                <a:cs typeface="Ubuntu Mono" charset="0"/>
                <a:sym typeface="Ubuntu Mono" charset="0"/>
              </a:rPr>
              <a:t>&lt;- </a:t>
            </a:r>
            <a:r>
              <a:rPr lang="en-US" sz="3000" dirty="0" err="1" smtClean="0">
                <a:solidFill>
                  <a:srgbClr val="FFFFFF"/>
                </a:solidFill>
                <a:latin typeface="Ubuntu Mono" charset="0"/>
                <a:ea typeface="Ubuntu Mono" charset="0"/>
                <a:cs typeface="Ubuntu Mono" charset="0"/>
                <a:sym typeface="Ubuntu Mono" charset="0"/>
              </a:rPr>
              <a:t>workspace.x</a:t>
            </a:r>
            <a:endParaRPr lang="en-US" sz="3000" dirty="0" smtClean="0">
              <a:solidFill>
                <a:srgbClr val="FFFFFF"/>
              </a:solidFill>
              <a:latin typeface="Ubuntu Mono" charset="0"/>
              <a:ea typeface="Ubuntu Mono" charset="0"/>
              <a:cs typeface="Ubuntu Mono" charset="0"/>
              <a:sym typeface="Ubuntu Mono" charset="0"/>
            </a:endParaRPr>
          </a:p>
          <a:p>
            <a:r>
              <a:rPr lang="en-US" sz="3000" dirty="0" err="1" smtClean="0">
                <a:solidFill>
                  <a:srgbClr val="FEE409"/>
                </a:solidFill>
                <a:latin typeface="Ubuntu Mono" charset="0"/>
                <a:ea typeface="Ubuntu Mono" charset="0"/>
                <a:cs typeface="Ubuntu Mono" charset="0"/>
                <a:sym typeface="Ubuntu Mono" charset="0"/>
              </a:rPr>
              <a:t>toolbar.y</a:t>
            </a:r>
            <a:r>
              <a:rPr lang="en-US" sz="3000" dirty="0" smtClean="0">
                <a:solidFill>
                  <a:srgbClr val="FFFFFF"/>
                </a:solidFill>
                <a:latin typeface="Ubuntu Mono" charset="0"/>
                <a:ea typeface="Ubuntu Mono" charset="0"/>
                <a:cs typeface="Ubuntu Mono" charset="0"/>
                <a:sym typeface="Ubuntu Mono" charset="0"/>
              </a:rPr>
              <a:t> </a:t>
            </a:r>
            <a:r>
              <a:rPr lang="en-US" sz="3000" dirty="0" smtClean="0">
                <a:solidFill>
                  <a:srgbClr val="808080"/>
                </a:solidFill>
                <a:latin typeface="Ubuntu Mono" charset="0"/>
                <a:ea typeface="Ubuntu Mono" charset="0"/>
                <a:cs typeface="Ubuntu Mono" charset="0"/>
                <a:sym typeface="Ubuntu Mono" charset="0"/>
              </a:rPr>
              <a:t>&lt;-</a:t>
            </a:r>
            <a:r>
              <a:rPr lang="en-US" sz="3000" dirty="0" smtClean="0">
                <a:solidFill>
                  <a:srgbClr val="FFFFFF"/>
                </a:solidFill>
                <a:latin typeface="Ubuntu Mono" charset="0"/>
                <a:ea typeface="Ubuntu Mono" charset="0"/>
                <a:cs typeface="Ubuntu Mono" charset="0"/>
                <a:sym typeface="Ubuntu Mono" charset="0"/>
              </a:rPr>
              <a:t> </a:t>
            </a:r>
            <a:r>
              <a:rPr lang="en-US" sz="3000" dirty="0" err="1" smtClean="0">
                <a:solidFill>
                  <a:srgbClr val="FFFFFF"/>
                </a:solidFill>
                <a:latin typeface="Ubuntu Mono" charset="0"/>
                <a:ea typeface="Ubuntu Mono" charset="0"/>
                <a:cs typeface="Ubuntu Mono" charset="0"/>
                <a:sym typeface="Ubuntu Mono" charset="0"/>
              </a:rPr>
              <a:t>workspace.y</a:t>
            </a:r>
            <a:r>
              <a:rPr lang="en-US" sz="3000" dirty="0" smtClean="0">
                <a:solidFill>
                  <a:srgbClr val="FFFFFF"/>
                </a:solidFill>
                <a:latin typeface="Ubuntu Mono" charset="0"/>
                <a:ea typeface="Ubuntu Mono" charset="0"/>
                <a:cs typeface="Ubuntu Mono" charset="0"/>
                <a:sym typeface="Ubuntu Mono" charset="0"/>
              </a:rPr>
              <a:t> - </a:t>
            </a:r>
            <a:r>
              <a:rPr lang="en-US" sz="3000" dirty="0" err="1" smtClean="0">
                <a:solidFill>
                  <a:srgbClr val="FFFFFF"/>
                </a:solidFill>
                <a:latin typeface="Ubuntu Mono" charset="0"/>
                <a:ea typeface="Ubuntu Mono" charset="0"/>
                <a:cs typeface="Ubuntu Mono" charset="0"/>
                <a:sym typeface="Ubuntu Mono" charset="0"/>
              </a:rPr>
              <a:t>toolbar.height</a:t>
            </a:r>
            <a:endParaRPr lang="en-US" sz="3000" dirty="0" smtClean="0">
              <a:solidFill>
                <a:srgbClr val="FFFFFF"/>
              </a:solidFill>
              <a:latin typeface="Ubuntu Mono" charset="0"/>
              <a:ea typeface="Ubuntu Mono" charset="0"/>
              <a:cs typeface="Ubuntu Mono" charset="0"/>
              <a:sym typeface="Ubuntu Mono"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2E47933D-C206-4A32-AD2F-18BC0C31878A}" type="slidenum">
              <a:rPr lang="en-US">
                <a:solidFill>
                  <a:srgbClr val="FFFFFF"/>
                </a:solidFill>
              </a:rPr>
              <a:pPr/>
              <a:t>31</a:t>
            </a:fld>
            <a:endParaRPr lang="en-US">
              <a:solidFill>
                <a:srgbClr val="FFFFFF"/>
              </a:solidFill>
            </a:endParaRPr>
          </a:p>
        </p:txBody>
      </p:sp>
      <p:sp>
        <p:nvSpPr>
          <p:cNvPr id="38915" name="Rectangle 1"/>
          <p:cNvSpPr>
            <a:spLocks noChangeArrowheads="1"/>
          </p:cNvSpPr>
          <p:nvPr>
            <p:ph type="body" idx="1"/>
          </p:nvPr>
        </p:nvSpPr>
        <p:spPr>
          <a:xfrm>
            <a:off x="459880" y="1946672"/>
            <a:ext cx="8367117" cy="2160984"/>
          </a:xfrm>
        </p:spPr>
        <p:txBody>
          <a:bodyPr/>
          <a:lstStyle/>
          <a:p>
            <a:pPr marL="0" indent="0" eaLnBrk="1" hangingPunct="1">
              <a:buNone/>
            </a:pPr>
            <a:r>
              <a:rPr lang="en-US" sz="4500" dirty="0" smtClean="0">
                <a:solidFill>
                  <a:srgbClr val="808080"/>
                </a:solidFill>
                <a:latin typeface="Aller" charset="0"/>
                <a:ea typeface="Aller" charset="0"/>
                <a:cs typeface="Aller" charset="0"/>
                <a:sym typeface="Aller" charset="0"/>
              </a:rPr>
              <a:t>constraint</a:t>
            </a:r>
            <a:endParaRPr lang="en-US" sz="4500" dirty="0" smtClean="0">
              <a:solidFill>
                <a:srgbClr val="808080"/>
              </a:solidFill>
            </a:endParaRPr>
          </a:p>
          <a:p>
            <a:pPr marL="0" indent="0" eaLnBrk="1" hangingPunct="1">
              <a:buNone/>
            </a:pPr>
            <a:r>
              <a:rPr lang="en-US" dirty="0" smtClean="0">
                <a:solidFill>
                  <a:srgbClr val="808080"/>
                </a:solidFill>
              </a:rPr>
              <a:t>a relationship that is declared once and automatically maintained</a:t>
            </a:r>
          </a:p>
        </p:txBody>
      </p:sp>
      <p:sp>
        <p:nvSpPr>
          <p:cNvPr id="38916" name="Rectangle 2"/>
          <p:cNvSpPr>
            <a:spLocks/>
          </p:cNvSpPr>
          <p:nvPr/>
        </p:nvSpPr>
        <p:spPr bwMode="auto">
          <a:xfrm>
            <a:off x="660798" y="4505027"/>
            <a:ext cx="7563445" cy="973336"/>
          </a:xfrm>
          <a:prstGeom prst="rect">
            <a:avLst/>
          </a:prstGeom>
          <a:noFill/>
          <a:ln w="12700">
            <a:noFill/>
            <a:miter lim="800000"/>
            <a:headEnd/>
            <a:tailEnd/>
          </a:ln>
        </p:spPr>
        <p:txBody>
          <a:bodyPr lIns="0" tIns="0" rIns="0" bIns="0" anchor="ctr"/>
          <a:lstStyle/>
          <a:p>
            <a:pPr>
              <a:spcBef>
                <a:spcPts val="1687"/>
              </a:spcBef>
            </a:pPr>
            <a:r>
              <a:rPr lang="en-US" sz="3000" dirty="0" smtClean="0">
                <a:solidFill>
                  <a:srgbClr val="FFFFFF"/>
                </a:solidFill>
                <a:latin typeface="Aller Light" charset="0"/>
                <a:ea typeface="Aller Light" charset="0"/>
                <a:cs typeface="Aller Light" charset="0"/>
                <a:sym typeface="Aller Light" charset="0"/>
              </a:rPr>
              <a:t>can produce </a:t>
            </a:r>
            <a:r>
              <a:rPr lang="en-US" sz="3000" dirty="0" smtClean="0">
                <a:solidFill>
                  <a:srgbClr val="FEE409"/>
                </a:solidFill>
                <a:latin typeface="Aller Light" charset="0"/>
                <a:ea typeface="Aller Light" charset="0"/>
                <a:cs typeface="Aller Light" charset="0"/>
                <a:sym typeface="Aller Light" charset="0"/>
              </a:rPr>
              <a:t>clearer</a:t>
            </a:r>
            <a:r>
              <a:rPr lang="en-US" sz="3000" dirty="0" smtClean="0">
                <a:solidFill>
                  <a:srgbClr val="FFFFFF"/>
                </a:solidFill>
                <a:latin typeface="Aller Light" charset="0"/>
                <a:ea typeface="Aller Light" charset="0"/>
                <a:cs typeface="Aller Light" charset="0"/>
                <a:sym typeface="Aller Light" charset="0"/>
              </a:rPr>
              <a:t> code by </a:t>
            </a:r>
            <a:r>
              <a:rPr lang="en-US" sz="3000" dirty="0" smtClean="0">
                <a:solidFill>
                  <a:srgbClr val="FEE409"/>
                </a:solidFill>
                <a:latin typeface="Aller Light" charset="0"/>
                <a:ea typeface="Aller Light" charset="0"/>
                <a:cs typeface="Aller Light" charset="0"/>
                <a:sym typeface="Aller Light" charset="0"/>
              </a:rPr>
              <a:t>reducing</a:t>
            </a:r>
            <a:r>
              <a:rPr lang="en-US" sz="3000" dirty="0" smtClean="0">
                <a:solidFill>
                  <a:srgbClr val="FFFFFF"/>
                </a:solidFill>
                <a:latin typeface="Aller Light" charset="0"/>
                <a:ea typeface="Aller Light" charset="0"/>
                <a:cs typeface="Aller Light" charset="0"/>
                <a:sym typeface="Aller Light" charset="0"/>
              </a:rPr>
              <a:t> the </a:t>
            </a:r>
            <a:r>
              <a:rPr lang="en-US" sz="3000" dirty="0" smtClean="0">
                <a:solidFill>
                  <a:srgbClr val="FEE409"/>
                </a:solidFill>
                <a:latin typeface="Aller Light" charset="0"/>
                <a:ea typeface="Aller Light" charset="0"/>
                <a:cs typeface="Aller Light" charset="0"/>
                <a:sym typeface="Aller Light" charset="0"/>
              </a:rPr>
              <a:t>burden</a:t>
            </a:r>
            <a:r>
              <a:rPr lang="en-US" sz="3000" dirty="0" smtClean="0">
                <a:solidFill>
                  <a:srgbClr val="FFFFFF"/>
                </a:solidFill>
                <a:latin typeface="Aller Light" charset="0"/>
                <a:ea typeface="Aller Light" charset="0"/>
                <a:cs typeface="Aller Light" charset="0"/>
                <a:sym typeface="Aller Light" charset="0"/>
              </a:rPr>
              <a:t> of maintaining relationships</a:t>
            </a:r>
          </a:p>
        </p:txBody>
      </p:sp>
      <p:sp>
        <p:nvSpPr>
          <p:cNvPr id="38917" name="Rectangle 3"/>
          <p:cNvSpPr>
            <a:spLocks/>
          </p:cNvSpPr>
          <p:nvPr/>
        </p:nvSpPr>
        <p:spPr bwMode="auto">
          <a:xfrm>
            <a:off x="5706070" y="6447234"/>
            <a:ext cx="3223617" cy="321469"/>
          </a:xfrm>
          <a:prstGeom prst="rect">
            <a:avLst/>
          </a:prstGeom>
          <a:noFill/>
          <a:ln w="12700">
            <a:noFill/>
            <a:miter lim="800000"/>
            <a:headEnd/>
            <a:tailEnd/>
          </a:ln>
        </p:spPr>
        <p:txBody>
          <a:bodyPr lIns="0" tIns="0" rIns="0" bIns="0" anchor="ctr"/>
          <a:lstStyle/>
          <a:p>
            <a:pPr algn="r">
              <a:spcBef>
                <a:spcPts val="1687"/>
              </a:spcBef>
            </a:pPr>
            <a:r>
              <a:rPr lang="en-US" sz="1700" dirty="0" smtClean="0">
                <a:solidFill>
                  <a:srgbClr val="FFFFFF"/>
                </a:solidFill>
                <a:latin typeface="Aller Light" charset="0"/>
                <a:ea typeface="Aller Light" charset="0"/>
                <a:cs typeface="Aller Light" charset="0"/>
                <a:sym typeface="Aller Light" charset="0"/>
              </a:rPr>
              <a:t>[</a:t>
            </a:r>
            <a:r>
              <a:rPr lang="en-US" sz="1700" dirty="0" err="1" smtClean="0">
                <a:solidFill>
                  <a:srgbClr val="FFFFFF"/>
                </a:solidFill>
                <a:latin typeface="Aller Light" charset="0"/>
                <a:ea typeface="Aller Light" charset="0"/>
                <a:cs typeface="Aller Light" charset="0"/>
                <a:sym typeface="Aller Light" charset="0"/>
              </a:rPr>
              <a:t>Meyerovich</a:t>
            </a:r>
            <a:r>
              <a:rPr lang="en-US" sz="1700" dirty="0" smtClean="0">
                <a:solidFill>
                  <a:srgbClr val="FFFFFF"/>
                </a:solidFill>
                <a:latin typeface="Aller Light" charset="0"/>
                <a:ea typeface="Aller Light" charset="0"/>
                <a:cs typeface="Aller Light" charset="0"/>
                <a:sym typeface="Aller Light" charset="0"/>
              </a:rPr>
              <a:t>, 2009; Myers, 1991]</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CA18794A-C482-4C3E-9530-D1063D5972DB}" type="slidenum">
              <a:rPr lang="en-US">
                <a:solidFill>
                  <a:srgbClr val="FFFFFF"/>
                </a:solidFill>
              </a:rPr>
              <a:pPr/>
              <a:t>32</a:t>
            </a:fld>
            <a:endParaRPr lang="en-US">
              <a:solidFill>
                <a:srgbClr val="FFFFFF"/>
              </a:solidFill>
            </a:endParaRPr>
          </a:p>
        </p:txBody>
      </p:sp>
      <p:sp>
        <p:nvSpPr>
          <p:cNvPr id="39939" name="Rectangle 1"/>
          <p:cNvSpPr>
            <a:spLocks noChangeArrowheads="1"/>
          </p:cNvSpPr>
          <p:nvPr>
            <p:ph type="title"/>
          </p:nvPr>
        </p:nvSpPr>
        <p:spPr/>
        <p:txBody>
          <a:bodyPr/>
          <a:lstStyle/>
          <a:p>
            <a:pPr eaLnBrk="1" hangingPunct="1"/>
            <a:r>
              <a:rPr lang="en-US" smtClean="0"/>
              <a:t>constraints</a:t>
            </a:r>
          </a:p>
        </p:txBody>
      </p:sp>
      <p:sp>
        <p:nvSpPr>
          <p:cNvPr id="39940" name="Rectangle 2"/>
          <p:cNvSpPr>
            <a:spLocks noChangeArrowheads="1"/>
          </p:cNvSpPr>
          <p:nvPr>
            <p:ph type="body" idx="1"/>
          </p:nvPr>
        </p:nvSpPr>
        <p:spPr/>
        <p:txBody>
          <a:bodyPr/>
          <a:lstStyle/>
          <a:p>
            <a:pPr eaLnBrk="1" hangingPunct="1"/>
            <a:r>
              <a:rPr lang="en-US" dirty="0" smtClean="0">
                <a:solidFill>
                  <a:srgbClr val="FEE409"/>
                </a:solidFill>
              </a:rPr>
              <a:t>libraries</a:t>
            </a:r>
            <a:r>
              <a:rPr lang="en-US" dirty="0" smtClean="0"/>
              <a:t> for imperative (“traditional”) languages</a:t>
            </a:r>
          </a:p>
          <a:p>
            <a:pPr marL="535707" lvl="1" eaLnBrk="1" hangingPunct="1"/>
            <a:r>
              <a:rPr lang="en-US" dirty="0" smtClean="0"/>
              <a:t>e.g. </a:t>
            </a:r>
            <a:r>
              <a:rPr lang="en-US" dirty="0" err="1" smtClean="0"/>
              <a:t>FlapJax</a:t>
            </a:r>
            <a:r>
              <a:rPr lang="en-US" dirty="0" smtClean="0"/>
              <a:t>, Angular</a:t>
            </a:r>
          </a:p>
          <a:p>
            <a:pPr eaLnBrk="1" hangingPunct="1"/>
            <a:r>
              <a:rPr lang="en-US" dirty="0" smtClean="0"/>
              <a:t>used for </a:t>
            </a:r>
            <a:r>
              <a:rPr lang="en-US" dirty="0" smtClean="0">
                <a:solidFill>
                  <a:srgbClr val="FEE409"/>
                </a:solidFill>
              </a:rPr>
              <a:t>data bindings</a:t>
            </a:r>
            <a:r>
              <a:rPr lang="en-US" dirty="0" smtClean="0"/>
              <a:t> and specifying </a:t>
            </a:r>
            <a:r>
              <a:rPr lang="en-US" dirty="0" smtClean="0">
                <a:solidFill>
                  <a:srgbClr val="FEE409"/>
                </a:solidFill>
              </a:rPr>
              <a:t>layout</a:t>
            </a:r>
          </a:p>
        </p:txBody>
      </p:sp>
      <p:sp>
        <p:nvSpPr>
          <p:cNvPr id="39941" name="Rectangle 3"/>
          <p:cNvSpPr>
            <a:spLocks/>
          </p:cNvSpPr>
          <p:nvPr/>
        </p:nvSpPr>
        <p:spPr bwMode="auto">
          <a:xfrm>
            <a:off x="5482830" y="6447234"/>
            <a:ext cx="3446859" cy="321469"/>
          </a:xfrm>
          <a:prstGeom prst="rect">
            <a:avLst/>
          </a:prstGeom>
          <a:noFill/>
          <a:ln w="12700">
            <a:noFill/>
            <a:miter lim="800000"/>
            <a:headEnd/>
            <a:tailEnd/>
          </a:ln>
        </p:spPr>
        <p:txBody>
          <a:bodyPr lIns="0" tIns="0" rIns="0" bIns="0" anchor="ctr"/>
          <a:lstStyle/>
          <a:p>
            <a:pPr algn="r">
              <a:spcBef>
                <a:spcPts val="1687"/>
              </a:spcBef>
            </a:pPr>
            <a:r>
              <a:rPr lang="en-US" sz="1700" dirty="0" smtClean="0">
                <a:solidFill>
                  <a:srgbClr val="FFFFFF"/>
                </a:solidFill>
                <a:latin typeface="Aller Light" charset="0"/>
                <a:ea typeface="Aller Light" charset="0"/>
                <a:cs typeface="Aller Light" charset="0"/>
                <a:sym typeface="Aller Light" charset="0"/>
              </a:rPr>
              <a:t>[</a:t>
            </a:r>
            <a:r>
              <a:rPr lang="en-US" sz="1700" dirty="0" err="1" smtClean="0">
                <a:solidFill>
                  <a:srgbClr val="FFFFFF"/>
                </a:solidFill>
                <a:latin typeface="Aller Light" charset="0"/>
                <a:ea typeface="Aller Light" charset="0"/>
                <a:cs typeface="Aller Light" charset="0"/>
                <a:sym typeface="Aller Light" charset="0"/>
              </a:rPr>
              <a:t>Meyerovich</a:t>
            </a:r>
            <a:r>
              <a:rPr lang="en-US" sz="1700" dirty="0" smtClean="0">
                <a:solidFill>
                  <a:srgbClr val="FFFFFF"/>
                </a:solidFill>
                <a:latin typeface="Aller Light" charset="0"/>
                <a:ea typeface="Aller Light" charset="0"/>
                <a:cs typeface="Aller Light" charset="0"/>
                <a:sym typeface="Aller Light" charset="0"/>
              </a:rPr>
              <a:t>, 2009, angularjs.org]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3A719026-ADAD-4A36-8B3F-B27A755B39A9}" type="slidenum">
              <a:rPr lang="en-US">
                <a:solidFill>
                  <a:srgbClr val="FFFFFF"/>
                </a:solidFill>
              </a:rPr>
              <a:pPr/>
              <a:t>33</a:t>
            </a:fld>
            <a:endParaRPr lang="en-US">
              <a:solidFill>
                <a:srgbClr val="FFFFFF"/>
              </a:solidFill>
            </a:endParaRPr>
          </a:p>
        </p:txBody>
      </p:sp>
      <p:sp>
        <p:nvSpPr>
          <p:cNvPr id="40963" name="Rectangle 1"/>
          <p:cNvSpPr>
            <a:spLocks noChangeArrowheads="1"/>
          </p:cNvSpPr>
          <p:nvPr>
            <p:ph type="body" idx="1"/>
          </p:nvPr>
        </p:nvSpPr>
        <p:spPr>
          <a:xfrm>
            <a:off x="459880" y="1946672"/>
            <a:ext cx="8367117" cy="2160984"/>
          </a:xfrm>
        </p:spPr>
        <p:txBody>
          <a:bodyPr anchor="t"/>
          <a:lstStyle/>
          <a:p>
            <a:pPr marL="0" indent="0" eaLnBrk="1" hangingPunct="1">
              <a:buNone/>
            </a:pPr>
            <a:r>
              <a:rPr lang="en-US" sz="4500" dirty="0" smtClean="0">
                <a:latin typeface="Aller" charset="0"/>
                <a:ea typeface="Aller" charset="0"/>
                <a:cs typeface="Aller" charset="0"/>
                <a:sym typeface="Aller" charset="0"/>
              </a:rPr>
              <a:t>state</a:t>
            </a:r>
            <a:endParaRPr lang="en-US" sz="4500" dirty="0" smtClean="0"/>
          </a:p>
          <a:p>
            <a:pPr marL="0" indent="0" eaLnBrk="1" hangingPunct="1">
              <a:buNone/>
            </a:pPr>
            <a:r>
              <a:rPr lang="en-US" dirty="0" smtClean="0"/>
              <a:t>the </a:t>
            </a:r>
            <a:r>
              <a:rPr lang="en-US" dirty="0" smtClean="0">
                <a:solidFill>
                  <a:srgbClr val="FEE409"/>
                </a:solidFill>
              </a:rPr>
              <a:t>status</a:t>
            </a:r>
            <a:r>
              <a:rPr lang="en-US" dirty="0" smtClean="0"/>
              <a:t> of an interface at a given moment, often </a:t>
            </a:r>
            <a:r>
              <a:rPr lang="en-US" dirty="0" smtClean="0">
                <a:solidFill>
                  <a:srgbClr val="FEE409"/>
                </a:solidFill>
              </a:rPr>
              <a:t>controls</a:t>
            </a:r>
            <a:r>
              <a:rPr lang="en-US" dirty="0" smtClean="0"/>
              <a:t> </a:t>
            </a:r>
            <a:r>
              <a:rPr lang="en-US" dirty="0" smtClean="0">
                <a:solidFill>
                  <a:srgbClr val="FEE409"/>
                </a:solidFill>
              </a:rPr>
              <a:t>appearance</a:t>
            </a:r>
            <a:r>
              <a:rPr lang="en-US" dirty="0" smtClean="0"/>
              <a:t> &amp; </a:t>
            </a:r>
            <a:r>
              <a:rPr lang="en-US" dirty="0" smtClean="0">
                <a:solidFill>
                  <a:srgbClr val="FEE409"/>
                </a:solidFill>
              </a:rPr>
              <a:t>behavior</a:t>
            </a:r>
          </a:p>
        </p:txBody>
      </p:sp>
      <p:sp>
        <p:nvSpPr>
          <p:cNvPr id="40964" name="Rectangle 2"/>
          <p:cNvSpPr>
            <a:spLocks/>
          </p:cNvSpPr>
          <p:nvPr/>
        </p:nvSpPr>
        <p:spPr bwMode="auto">
          <a:xfrm>
            <a:off x="5706070" y="6447234"/>
            <a:ext cx="3223617" cy="321469"/>
          </a:xfrm>
          <a:prstGeom prst="rect">
            <a:avLst/>
          </a:prstGeom>
          <a:noFill/>
          <a:ln w="12700">
            <a:noFill/>
            <a:miter lim="800000"/>
            <a:headEnd/>
            <a:tailEnd/>
          </a:ln>
        </p:spPr>
        <p:txBody>
          <a:bodyPr lIns="0" tIns="0" rIns="0" bIns="0" anchor="ctr"/>
          <a:lstStyle/>
          <a:p>
            <a:pPr algn="r">
              <a:spcBef>
                <a:spcPts val="1687"/>
              </a:spcBef>
            </a:pPr>
            <a:r>
              <a:rPr lang="en-US" sz="1700" dirty="0" smtClean="0">
                <a:solidFill>
                  <a:srgbClr val="FFFFFF"/>
                </a:solidFill>
                <a:latin typeface="Aller Light" charset="0"/>
                <a:ea typeface="Aller Light" charset="0"/>
                <a:cs typeface="Aller Light" charset="0"/>
                <a:sym typeface="Aller Light" charset="0"/>
              </a:rPr>
              <a:t>[</a:t>
            </a:r>
            <a:r>
              <a:rPr lang="en-US" sz="1700" dirty="0" err="1" smtClean="0">
                <a:solidFill>
                  <a:srgbClr val="FFFFFF"/>
                </a:solidFill>
                <a:latin typeface="Aller Light" charset="0"/>
                <a:ea typeface="Aller Light" charset="0"/>
                <a:cs typeface="Aller Light" charset="0"/>
                <a:sym typeface="Aller Light" charset="0"/>
              </a:rPr>
              <a:t>Letondal</a:t>
            </a:r>
            <a:r>
              <a:rPr lang="en-US" sz="1700" dirty="0" smtClean="0">
                <a:solidFill>
                  <a:srgbClr val="FFFFFF"/>
                </a:solidFill>
                <a:latin typeface="Aller Light" charset="0"/>
                <a:ea typeface="Aller Light" charset="0"/>
                <a:cs typeface="Aller Light" charset="0"/>
                <a:sym typeface="Aller Light" charset="0"/>
              </a:rPr>
              <a:t> 2010, </a:t>
            </a:r>
            <a:r>
              <a:rPr lang="en-US" sz="1700" dirty="0" err="1" smtClean="0">
                <a:solidFill>
                  <a:srgbClr val="FFFFFF"/>
                </a:solidFill>
                <a:latin typeface="Aller Light" charset="0"/>
                <a:ea typeface="Aller Light" charset="0"/>
                <a:cs typeface="Aller Light" charset="0"/>
                <a:sym typeface="Aller Light" charset="0"/>
              </a:rPr>
              <a:t>Samek</a:t>
            </a:r>
            <a:r>
              <a:rPr lang="en-US" sz="1700" dirty="0" smtClean="0">
                <a:solidFill>
                  <a:srgbClr val="FFFFFF"/>
                </a:solidFill>
                <a:latin typeface="Aller Light" charset="0"/>
                <a:ea typeface="Aller Light" charset="0"/>
                <a:cs typeface="Aller Light" charset="0"/>
                <a:sym typeface="Aller Light" charset="0"/>
              </a:rPr>
              <a:t> 2003]</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37CDCDD4-4C49-4E3B-8AFC-EA61C97AF78C}" type="slidenum">
              <a:rPr lang="en-US">
                <a:solidFill>
                  <a:srgbClr val="FFFFFF"/>
                </a:solidFill>
              </a:rPr>
              <a:pPr/>
              <a:t>34</a:t>
            </a:fld>
            <a:endParaRPr lang="en-US">
              <a:solidFill>
                <a:srgbClr val="FFFFFF"/>
              </a:solidFill>
            </a:endParaRPr>
          </a:p>
        </p:txBody>
      </p:sp>
      <p:sp>
        <p:nvSpPr>
          <p:cNvPr id="48131" name="Rectangle 1"/>
          <p:cNvSpPr>
            <a:spLocks noChangeArrowheads="1"/>
          </p:cNvSpPr>
          <p:nvPr>
            <p:ph type="body" idx="1"/>
          </p:nvPr>
        </p:nvSpPr>
        <p:spPr>
          <a:xfrm>
            <a:off x="459880" y="1946672"/>
            <a:ext cx="8367117" cy="2160984"/>
          </a:xfrm>
        </p:spPr>
        <p:txBody>
          <a:bodyPr anchor="t"/>
          <a:lstStyle/>
          <a:p>
            <a:pPr marL="0" indent="0" eaLnBrk="1" hangingPunct="1">
              <a:buNone/>
            </a:pPr>
            <a:r>
              <a:rPr lang="en-US" sz="4500" dirty="0" smtClean="0">
                <a:latin typeface="Aller" charset="0"/>
                <a:ea typeface="Aller" charset="0"/>
                <a:cs typeface="Aller" charset="0"/>
                <a:sym typeface="Aller" charset="0"/>
              </a:rPr>
              <a:t>state machines</a:t>
            </a:r>
            <a:endParaRPr lang="en-US" sz="4500" dirty="0" smtClean="0"/>
          </a:p>
          <a:p>
            <a:pPr marL="0" indent="0" eaLnBrk="1" hangingPunct="1">
              <a:buNone/>
            </a:pPr>
            <a:r>
              <a:rPr lang="en-US" dirty="0" smtClean="0">
                <a:solidFill>
                  <a:srgbClr val="FEE409"/>
                </a:solidFill>
              </a:rPr>
              <a:t>track</a:t>
            </a:r>
            <a:r>
              <a:rPr lang="en-US" dirty="0" smtClean="0"/>
              <a:t> an interface’s </a:t>
            </a:r>
            <a:r>
              <a:rPr lang="en-US" dirty="0" smtClean="0">
                <a:solidFill>
                  <a:srgbClr val="FEE409"/>
                </a:solidFill>
              </a:rPr>
              <a:t>state</a:t>
            </a:r>
            <a:r>
              <a:rPr lang="en-US" dirty="0" smtClean="0"/>
              <a:t> &amp; when it </a:t>
            </a:r>
            <a:r>
              <a:rPr lang="en-US" dirty="0" smtClean="0">
                <a:solidFill>
                  <a:srgbClr val="FEE409"/>
                </a:solidFill>
              </a:rPr>
              <a:t>transitions</a:t>
            </a:r>
            <a:r>
              <a:rPr lang="en-US" dirty="0" smtClean="0"/>
              <a:t> between states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210DCBEF-8076-47B6-B6A2-B49E0075136B}" type="slidenum">
              <a:rPr lang="en-US">
                <a:solidFill>
                  <a:srgbClr val="FFFFFF"/>
                </a:solidFill>
              </a:rPr>
              <a:pPr/>
              <a:t>35</a:t>
            </a:fld>
            <a:endParaRPr lang="en-US">
              <a:solidFill>
                <a:srgbClr val="FFFFFF"/>
              </a:solidFill>
            </a:endParaRPr>
          </a:p>
        </p:txBody>
      </p:sp>
      <p:sp>
        <p:nvSpPr>
          <p:cNvPr id="55299" name="Rectangle 1"/>
          <p:cNvSpPr>
            <a:spLocks noChangeArrowheads="1"/>
          </p:cNvSpPr>
          <p:nvPr>
            <p:ph type="body" idx="1"/>
          </p:nvPr>
        </p:nvSpPr>
        <p:spPr>
          <a:xfrm>
            <a:off x="459880" y="1946672"/>
            <a:ext cx="8367117" cy="2160984"/>
          </a:xfrm>
        </p:spPr>
        <p:txBody>
          <a:bodyPr anchor="t"/>
          <a:lstStyle/>
          <a:p>
            <a:pPr marL="0" indent="0" eaLnBrk="1" hangingPunct="1">
              <a:buNone/>
            </a:pPr>
            <a:r>
              <a:rPr lang="en-US" sz="4500" dirty="0" smtClean="0">
                <a:solidFill>
                  <a:srgbClr val="808080"/>
                </a:solidFill>
                <a:latin typeface="Aller" charset="0"/>
                <a:ea typeface="Aller" charset="0"/>
                <a:cs typeface="Aller" charset="0"/>
                <a:sym typeface="Aller" charset="0"/>
              </a:rPr>
              <a:t>state machines</a:t>
            </a:r>
            <a:endParaRPr lang="en-US" sz="4500" dirty="0" smtClean="0">
              <a:solidFill>
                <a:srgbClr val="808080"/>
              </a:solidFill>
            </a:endParaRPr>
          </a:p>
          <a:p>
            <a:pPr marL="0" indent="0" eaLnBrk="1" hangingPunct="1">
              <a:buNone/>
            </a:pPr>
            <a:r>
              <a:rPr lang="en-US" dirty="0" smtClean="0">
                <a:solidFill>
                  <a:srgbClr val="808080"/>
                </a:solidFill>
              </a:rPr>
              <a:t>track an interface’s state &amp; when it transitions between states</a:t>
            </a:r>
          </a:p>
        </p:txBody>
      </p:sp>
      <p:sp>
        <p:nvSpPr>
          <p:cNvPr id="95234" name="AutoShape 2"/>
          <p:cNvSpPr>
            <a:spLocks/>
          </p:cNvSpPr>
          <p:nvPr/>
        </p:nvSpPr>
        <p:spPr bwMode="auto">
          <a:xfrm>
            <a:off x="1107281" y="4893469"/>
            <a:ext cx="1312664" cy="892969"/>
          </a:xfrm>
          <a:prstGeom prst="roundRect">
            <a:avLst>
              <a:gd name="adj" fmla="val 15000"/>
            </a:avLst>
          </a:prstGeom>
          <a:solidFill>
            <a:srgbClr val="1A1A1A"/>
          </a:solidFill>
          <a:ln w="25400" cap="flat">
            <a:solidFill>
              <a:schemeClr val="tx1"/>
            </a:solidFill>
            <a:prstDash val="solid"/>
            <a:miter lim="800000"/>
            <a:headEnd type="none" w="med" len="med"/>
            <a:tailEnd type="none" w="med" len="med"/>
          </a:ln>
        </p:spPr>
        <p:txBody>
          <a:bodyPr lIns="0" tIns="0" rIns="0" bIns="0" anchor="ctr"/>
          <a:lstStyle/>
          <a:p>
            <a:pPr algn="ctr">
              <a:defRPr/>
            </a:pPr>
            <a:r>
              <a:rPr lang="en-US" sz="2100" dirty="0">
                <a:solidFill>
                  <a:srgbClr val="FFFFFF"/>
                </a:solidFill>
                <a:effectLst>
                  <a:outerShdw blurRad="38100" dist="38100" dir="2700000" algn="tl">
                    <a:srgbClr val="000000"/>
                  </a:outerShdw>
                </a:effectLst>
                <a:latin typeface="Aller Light" charset="0"/>
                <a:ea typeface="Aller Light" charset="0"/>
                <a:cs typeface="Aller Light" charset="0"/>
                <a:sym typeface="Aller Light" charset="0"/>
              </a:rPr>
              <a:t>disabled</a:t>
            </a:r>
          </a:p>
        </p:txBody>
      </p:sp>
      <p:sp>
        <p:nvSpPr>
          <p:cNvPr id="95235" name="AutoShape 3"/>
          <p:cNvSpPr>
            <a:spLocks/>
          </p:cNvSpPr>
          <p:nvPr/>
        </p:nvSpPr>
        <p:spPr bwMode="auto">
          <a:xfrm>
            <a:off x="3571875" y="4893469"/>
            <a:ext cx="1991320" cy="892969"/>
          </a:xfrm>
          <a:prstGeom prst="roundRect">
            <a:avLst>
              <a:gd name="adj" fmla="val 15000"/>
            </a:avLst>
          </a:prstGeom>
          <a:solidFill>
            <a:srgbClr val="1A1A1A"/>
          </a:solidFill>
          <a:ln w="25400" cap="flat">
            <a:solidFill>
              <a:schemeClr val="tx1"/>
            </a:solidFill>
            <a:prstDash val="solid"/>
            <a:miter lim="800000"/>
            <a:headEnd type="none" w="med" len="med"/>
            <a:tailEnd type="none" w="med" len="med"/>
          </a:ln>
        </p:spPr>
        <p:txBody>
          <a:bodyPr lIns="0" tIns="0" rIns="0" bIns="0" anchor="ctr"/>
          <a:lstStyle/>
          <a:p>
            <a:pPr algn="ctr">
              <a:defRPr/>
            </a:pPr>
            <a:r>
              <a:rPr lang="en-US" sz="2100" dirty="0" err="1">
                <a:solidFill>
                  <a:srgbClr val="FFFFFF"/>
                </a:solidFill>
                <a:effectLst>
                  <a:outerShdw blurRad="38100" dist="38100" dir="2700000" algn="tl">
                    <a:srgbClr val="000000"/>
                  </a:outerShdw>
                </a:effectLst>
                <a:latin typeface="Aller Light" charset="0"/>
                <a:ea typeface="Aller Light" charset="0"/>
                <a:cs typeface="Aller Light" charset="0"/>
                <a:sym typeface="Aller Light" charset="0"/>
              </a:rPr>
              <a:t>not_underlined</a:t>
            </a:r>
            <a:endParaRPr lang="en-US" sz="2100" dirty="0">
              <a:solidFill>
                <a:srgbClr val="FFFFFF"/>
              </a:solidFill>
              <a:effectLst>
                <a:outerShdw blurRad="38100" dist="38100" dir="2700000" algn="tl">
                  <a:srgbClr val="000000"/>
                </a:outerShdw>
              </a:effectLst>
              <a:latin typeface="Aller Light" charset="0"/>
              <a:ea typeface="Aller Light" charset="0"/>
              <a:cs typeface="Aller Light" charset="0"/>
              <a:sym typeface="Aller Light" charset="0"/>
            </a:endParaRPr>
          </a:p>
        </p:txBody>
      </p:sp>
      <p:sp>
        <p:nvSpPr>
          <p:cNvPr id="95236" name="AutoShape 4"/>
          <p:cNvSpPr>
            <a:spLocks/>
          </p:cNvSpPr>
          <p:nvPr/>
        </p:nvSpPr>
        <p:spPr bwMode="auto">
          <a:xfrm>
            <a:off x="6402586" y="4893469"/>
            <a:ext cx="1991320" cy="892969"/>
          </a:xfrm>
          <a:prstGeom prst="roundRect">
            <a:avLst>
              <a:gd name="adj" fmla="val 15000"/>
            </a:avLst>
          </a:prstGeom>
          <a:solidFill>
            <a:srgbClr val="1A1A1A"/>
          </a:solidFill>
          <a:ln w="25400" cap="flat">
            <a:solidFill>
              <a:schemeClr val="tx1"/>
            </a:solidFill>
            <a:prstDash val="solid"/>
            <a:miter lim="800000"/>
            <a:headEnd type="none" w="med" len="med"/>
            <a:tailEnd type="none" w="med" len="med"/>
          </a:ln>
        </p:spPr>
        <p:txBody>
          <a:bodyPr lIns="0" tIns="0" rIns="0" bIns="0" anchor="ctr"/>
          <a:lstStyle/>
          <a:p>
            <a:pPr algn="ctr">
              <a:defRPr/>
            </a:pPr>
            <a:r>
              <a:rPr lang="en-US" sz="2100" dirty="0">
                <a:solidFill>
                  <a:srgbClr val="FFFFFF"/>
                </a:solidFill>
                <a:effectLst>
                  <a:outerShdw blurRad="38100" dist="38100" dir="2700000" algn="tl">
                    <a:srgbClr val="000000"/>
                  </a:outerShdw>
                </a:effectLst>
                <a:latin typeface="Aller Light" charset="0"/>
                <a:ea typeface="Aller Light" charset="0"/>
                <a:cs typeface="Aller Light" charset="0"/>
                <a:sym typeface="Aller Light" charset="0"/>
              </a:rPr>
              <a:t>underlined</a:t>
            </a:r>
          </a:p>
        </p:txBody>
      </p:sp>
      <p:sp>
        <p:nvSpPr>
          <p:cNvPr id="55303" name="Line 5"/>
          <p:cNvSpPr>
            <a:spLocks noChangeShapeType="1"/>
          </p:cNvSpPr>
          <p:nvPr/>
        </p:nvSpPr>
        <p:spPr bwMode="auto">
          <a:xfrm flipH="1">
            <a:off x="5572127" y="5077644"/>
            <a:ext cx="821531" cy="0"/>
          </a:xfrm>
          <a:prstGeom prst="line">
            <a:avLst/>
          </a:prstGeom>
          <a:noFill/>
          <a:ln w="25400">
            <a:solidFill>
              <a:srgbClr val="FEE409"/>
            </a:solidFill>
            <a:miter lim="800000"/>
            <a:headEnd type="triangle" w="med" len="me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55304" name="Rectangle 6"/>
          <p:cNvSpPr>
            <a:spLocks/>
          </p:cNvSpPr>
          <p:nvPr/>
        </p:nvSpPr>
        <p:spPr bwMode="auto">
          <a:xfrm>
            <a:off x="5767388" y="4784987"/>
            <a:ext cx="423193"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EE409"/>
                </a:solidFill>
                <a:latin typeface="Aller Light" charset="0"/>
                <a:ea typeface="Aller Light" charset="0"/>
                <a:cs typeface="Aller Light" charset="0"/>
                <a:sym typeface="Aller Light" charset="0"/>
              </a:rPr>
              <a:t>click</a:t>
            </a:r>
          </a:p>
        </p:txBody>
      </p:sp>
      <p:sp>
        <p:nvSpPr>
          <p:cNvPr id="55305" name="Line 7"/>
          <p:cNvSpPr>
            <a:spLocks noChangeShapeType="1"/>
          </p:cNvSpPr>
          <p:nvPr/>
        </p:nvSpPr>
        <p:spPr bwMode="auto">
          <a:xfrm>
            <a:off x="2427760" y="5481712"/>
            <a:ext cx="1135186" cy="0"/>
          </a:xfrm>
          <a:prstGeom prst="line">
            <a:avLst/>
          </a:prstGeom>
          <a:noFill/>
          <a:ln w="25400">
            <a:solidFill>
              <a:srgbClr val="FEE409"/>
            </a:solidFill>
            <a:miter lim="800000"/>
            <a:headEnd type="triangle" w="med" len="me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55306" name="Rectangle 8"/>
          <p:cNvSpPr>
            <a:spLocks/>
          </p:cNvSpPr>
          <p:nvPr/>
        </p:nvSpPr>
        <p:spPr bwMode="auto">
          <a:xfrm>
            <a:off x="2413533" y="5191288"/>
            <a:ext cx="116698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EE409"/>
                </a:solidFill>
                <a:latin typeface="Aller Light" charset="0"/>
                <a:ea typeface="Aller Light" charset="0"/>
                <a:cs typeface="Aller Light" charset="0"/>
                <a:sym typeface="Aller Light" charset="0"/>
              </a:rPr>
              <a:t>no selection</a:t>
            </a:r>
          </a:p>
        </p:txBody>
      </p:sp>
      <p:sp>
        <p:nvSpPr>
          <p:cNvPr id="55307" name="Line 9"/>
          <p:cNvSpPr>
            <a:spLocks noChangeShapeType="1"/>
          </p:cNvSpPr>
          <p:nvPr/>
        </p:nvSpPr>
        <p:spPr bwMode="auto">
          <a:xfrm rot="10800000" flipH="1">
            <a:off x="5569893" y="5481713"/>
            <a:ext cx="823764" cy="1116"/>
          </a:xfrm>
          <a:prstGeom prst="line">
            <a:avLst/>
          </a:prstGeom>
          <a:noFill/>
          <a:ln w="25400">
            <a:solidFill>
              <a:srgbClr val="FEE409"/>
            </a:solidFill>
            <a:miter lim="800000"/>
            <a:headEnd type="triangle" w="med" len="me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55308" name="Rectangle 10"/>
          <p:cNvSpPr>
            <a:spLocks/>
          </p:cNvSpPr>
          <p:nvPr/>
        </p:nvSpPr>
        <p:spPr bwMode="auto">
          <a:xfrm>
            <a:off x="5767947" y="5182359"/>
            <a:ext cx="423193"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EE409"/>
                </a:solidFill>
                <a:latin typeface="Aller Light" charset="0"/>
                <a:ea typeface="Aller Light" charset="0"/>
                <a:cs typeface="Aller Light" charset="0"/>
                <a:sym typeface="Aller Light" charset="0"/>
              </a:rPr>
              <a:t>click</a:t>
            </a:r>
          </a:p>
        </p:txBody>
      </p:sp>
      <p:sp>
        <p:nvSpPr>
          <p:cNvPr id="55309" name="Rectangle 11"/>
          <p:cNvSpPr>
            <a:spLocks/>
          </p:cNvSpPr>
          <p:nvPr/>
        </p:nvSpPr>
        <p:spPr bwMode="auto">
          <a:xfrm>
            <a:off x="3208424" y="3756944"/>
            <a:ext cx="2628925" cy="692497"/>
          </a:xfrm>
          <a:prstGeom prst="rect">
            <a:avLst/>
          </a:prstGeom>
          <a:noFill/>
          <a:ln w="12700">
            <a:noFill/>
            <a:miter lim="800000"/>
            <a:headEnd/>
            <a:tailEnd/>
          </a:ln>
        </p:spPr>
        <p:txBody>
          <a:bodyPr wrap="none" lIns="0" tIns="0" rIns="0" bIns="0" anchor="ctr">
            <a:spAutoFit/>
          </a:bodyPr>
          <a:lstStyle/>
          <a:p>
            <a:pPr algn="ctr"/>
            <a:r>
              <a:rPr lang="en-US" sz="4500" dirty="0" smtClean="0">
                <a:solidFill>
                  <a:srgbClr val="FEE409"/>
                </a:solidFill>
                <a:latin typeface="Aller Display" charset="0"/>
                <a:ea typeface="Aller Display" charset="0"/>
                <a:cs typeface="Aller Display" charset="0"/>
                <a:sym typeface="Aller Display" charset="0"/>
              </a:rPr>
              <a:t>transitions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05955D95-D0CD-4E33-9707-6D9BD1726A32}" type="slidenum">
              <a:rPr lang="en-US">
                <a:solidFill>
                  <a:srgbClr val="FFFFFF"/>
                </a:solidFill>
              </a:rPr>
              <a:pPr/>
              <a:t>36</a:t>
            </a:fld>
            <a:endParaRPr lang="en-US">
              <a:solidFill>
                <a:srgbClr val="FFFFFF"/>
              </a:solidFill>
            </a:endParaRPr>
          </a:p>
        </p:txBody>
      </p:sp>
      <p:sp>
        <p:nvSpPr>
          <p:cNvPr id="64515" name="Rectangle 1"/>
          <p:cNvSpPr>
            <a:spLocks noChangeArrowheads="1"/>
          </p:cNvSpPr>
          <p:nvPr>
            <p:ph type="body" idx="1"/>
          </p:nvPr>
        </p:nvSpPr>
        <p:spPr>
          <a:xfrm>
            <a:off x="892971" y="1419823"/>
            <a:ext cx="7358063" cy="4018359"/>
          </a:xfrm>
        </p:spPr>
        <p:txBody>
          <a:bodyPr/>
          <a:lstStyle/>
          <a:p>
            <a:pPr eaLnBrk="1" hangingPunct="1"/>
            <a:r>
              <a:rPr lang="en-US" smtClean="0"/>
              <a:t>“</a:t>
            </a:r>
            <a:r>
              <a:rPr lang="en-US" smtClean="0">
                <a:solidFill>
                  <a:srgbClr val="35D0FE"/>
                </a:solidFill>
              </a:rPr>
              <a:t>when the toolbar is docked</a:t>
            </a:r>
            <a:r>
              <a:rPr lang="en-US" smtClean="0"/>
              <a:t>, it is </a:t>
            </a:r>
            <a:r>
              <a:rPr lang="en-US" smtClean="0">
                <a:solidFill>
                  <a:srgbClr val="FEE409"/>
                </a:solidFill>
              </a:rPr>
              <a:t>displayed above the workspace</a:t>
            </a:r>
            <a:r>
              <a:rPr lang="en-US" smtClean="0"/>
              <a:t>”</a:t>
            </a:r>
          </a:p>
          <a:p>
            <a:pPr eaLnBrk="1" hangingPunct="1"/>
            <a:r>
              <a:rPr lang="en-US" smtClean="0"/>
              <a:t>“</a:t>
            </a:r>
            <a:r>
              <a:rPr lang="en-US" smtClean="0">
                <a:solidFill>
                  <a:srgbClr val="35D0FE"/>
                </a:solidFill>
              </a:rPr>
              <a:t>when the toolbar is being dragged</a:t>
            </a:r>
            <a:r>
              <a:rPr lang="en-US" smtClean="0"/>
              <a:t>, it </a:t>
            </a:r>
            <a:r>
              <a:rPr lang="en-US" smtClean="0">
                <a:solidFill>
                  <a:srgbClr val="FEE409"/>
                </a:solidFill>
              </a:rPr>
              <a:t>follows the mouse</a:t>
            </a:r>
            <a:r>
              <a:rPr lang="en-US" smtClean="0"/>
              <a:t>”</a:t>
            </a:r>
          </a:p>
        </p:txBody>
      </p:sp>
      <p:sp>
        <p:nvSpPr>
          <p:cNvPr id="64516" name="Rectangle 2"/>
          <p:cNvSpPr>
            <a:spLocks/>
          </p:cNvSpPr>
          <p:nvPr/>
        </p:nvSpPr>
        <p:spPr bwMode="auto">
          <a:xfrm>
            <a:off x="2509242" y="5598914"/>
            <a:ext cx="250031" cy="250031"/>
          </a:xfrm>
          <a:prstGeom prst="rect">
            <a:avLst/>
          </a:prstGeom>
          <a:solidFill>
            <a:schemeClr val="accent1"/>
          </a:solidFill>
          <a:ln w="25400">
            <a:no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64517" name="Rectangle 3"/>
          <p:cNvSpPr>
            <a:spLocks/>
          </p:cNvSpPr>
          <p:nvPr/>
        </p:nvSpPr>
        <p:spPr bwMode="auto">
          <a:xfrm>
            <a:off x="2891668" y="5461843"/>
            <a:ext cx="833562" cy="461665"/>
          </a:xfrm>
          <a:prstGeom prst="rect">
            <a:avLst/>
          </a:prstGeom>
          <a:noFill/>
          <a:ln w="12700">
            <a:noFill/>
            <a:miter lim="800000"/>
            <a:headEnd/>
            <a:tailEnd/>
          </a:ln>
        </p:spPr>
        <p:txBody>
          <a:bodyPr wrap="none" lIns="0" tIns="0" rIns="0" bIns="0" anchor="ctr">
            <a:spAutoFit/>
          </a:bodyPr>
          <a:lstStyle/>
          <a:p>
            <a:pPr algn="ctr"/>
            <a:r>
              <a:rPr lang="en-US" sz="3000" dirty="0" smtClean="0">
                <a:solidFill>
                  <a:srgbClr val="35D0FE"/>
                </a:solidFill>
                <a:latin typeface="Aller Light" charset="0"/>
                <a:ea typeface="Aller Light" charset="0"/>
                <a:cs typeface="Aller Light" charset="0"/>
                <a:sym typeface="Aller Light" charset="0"/>
              </a:rPr>
              <a:t>state</a:t>
            </a:r>
          </a:p>
        </p:txBody>
      </p:sp>
      <p:sp>
        <p:nvSpPr>
          <p:cNvPr id="64518" name="Rectangle 4"/>
          <p:cNvSpPr>
            <a:spLocks/>
          </p:cNvSpPr>
          <p:nvPr/>
        </p:nvSpPr>
        <p:spPr bwMode="auto">
          <a:xfrm>
            <a:off x="4616649" y="5598914"/>
            <a:ext cx="250031" cy="250031"/>
          </a:xfrm>
          <a:prstGeom prst="rect">
            <a:avLst/>
          </a:prstGeom>
          <a:solidFill>
            <a:srgbClr val="FEE409"/>
          </a:solidFill>
          <a:ln w="25400">
            <a:no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64519" name="Rectangle 5"/>
          <p:cNvSpPr>
            <a:spLocks/>
          </p:cNvSpPr>
          <p:nvPr/>
        </p:nvSpPr>
        <p:spPr bwMode="auto">
          <a:xfrm>
            <a:off x="4984932" y="5461843"/>
            <a:ext cx="1665521" cy="461665"/>
          </a:xfrm>
          <a:prstGeom prst="rect">
            <a:avLst/>
          </a:prstGeom>
          <a:noFill/>
          <a:ln w="12700">
            <a:noFill/>
            <a:miter lim="800000"/>
            <a:headEnd/>
            <a:tailEnd/>
          </a:ln>
        </p:spPr>
        <p:txBody>
          <a:bodyPr wrap="none" lIns="0" tIns="0" rIns="0" bIns="0" anchor="ctr">
            <a:spAutoFit/>
          </a:bodyPr>
          <a:lstStyle/>
          <a:p>
            <a:pPr algn="ctr"/>
            <a:r>
              <a:rPr lang="en-US" sz="3000" dirty="0" smtClean="0">
                <a:solidFill>
                  <a:srgbClr val="FEE409"/>
                </a:solidFill>
                <a:latin typeface="Aller Light" charset="0"/>
                <a:ea typeface="Aller Light" charset="0"/>
                <a:cs typeface="Aller Light" charset="0"/>
                <a:sym typeface="Aller Light" charset="0"/>
              </a:rPr>
              <a:t>constraint</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C132DA4F-4D44-4421-A4F7-F980F4B9B0ED}" type="slidenum">
              <a:rPr lang="en-US">
                <a:solidFill>
                  <a:srgbClr val="FFFFFF"/>
                </a:solidFill>
              </a:rPr>
              <a:pPr/>
              <a:t>37</a:t>
            </a:fld>
            <a:endParaRPr lang="en-US">
              <a:solidFill>
                <a:srgbClr val="FFFFFF"/>
              </a:solidFill>
            </a:endParaRPr>
          </a:p>
        </p:txBody>
      </p:sp>
      <p:sp>
        <p:nvSpPr>
          <p:cNvPr id="72707" name="Rectangle 1"/>
          <p:cNvSpPr>
            <a:spLocks noChangeArrowheads="1"/>
          </p:cNvSpPr>
          <p:nvPr>
            <p:ph type="title"/>
          </p:nvPr>
        </p:nvSpPr>
        <p:spPr/>
        <p:txBody>
          <a:bodyPr/>
          <a:lstStyle/>
          <a:p>
            <a:pPr eaLnBrk="1" hangingPunct="1"/>
            <a:r>
              <a:rPr lang="en-US" dirty="0" err="1" smtClean="0"/>
              <a:t>ConstraintJS</a:t>
            </a:r>
            <a:endParaRPr lang="en-US" dirty="0" smtClean="0"/>
          </a:p>
        </p:txBody>
      </p:sp>
      <p:sp>
        <p:nvSpPr>
          <p:cNvPr id="72708" name="Rectangle 2"/>
          <p:cNvSpPr>
            <a:spLocks noChangeArrowheads="1"/>
          </p:cNvSpPr>
          <p:nvPr>
            <p:ph type="body" idx="1"/>
          </p:nvPr>
        </p:nvSpPr>
        <p:spPr/>
        <p:txBody>
          <a:bodyPr/>
          <a:lstStyle/>
          <a:p>
            <a:pPr eaLnBrk="1" hangingPunct="1"/>
            <a:r>
              <a:rPr lang="en-US" smtClean="0">
                <a:solidFill>
                  <a:srgbClr val="FEE409"/>
                </a:solidFill>
              </a:rPr>
              <a:t>JavaScript library</a:t>
            </a:r>
            <a:r>
              <a:rPr lang="en-US" smtClean="0"/>
              <a:t> for developers</a:t>
            </a:r>
          </a:p>
          <a:p>
            <a:pPr eaLnBrk="1" hangingPunct="1"/>
            <a:r>
              <a:rPr lang="en-US" smtClean="0">
                <a:solidFill>
                  <a:srgbClr val="FEE409"/>
                </a:solidFill>
              </a:rPr>
              <a:t>integrates constraints &amp; states</a:t>
            </a:r>
            <a:r>
              <a:rPr lang="en-US" smtClean="0"/>
              <a:t> on Web</a:t>
            </a:r>
          </a:p>
          <a:p>
            <a:pPr eaLnBrk="1" hangingPunct="1"/>
            <a:r>
              <a:rPr lang="en-US" smtClean="0"/>
              <a:t>integrates with </a:t>
            </a:r>
            <a:r>
              <a:rPr lang="en-US" smtClean="0">
                <a:solidFill>
                  <a:srgbClr val="FEE409"/>
                </a:solidFill>
              </a:rPr>
              <a:t>HTML</a:t>
            </a:r>
            <a:r>
              <a:rPr lang="en-US" smtClean="0"/>
              <a:t> &amp; </a:t>
            </a:r>
            <a:r>
              <a:rPr lang="en-US" smtClean="0">
                <a:solidFill>
                  <a:srgbClr val="FEE409"/>
                </a:solidFill>
              </a:rPr>
              <a:t>CSS</a:t>
            </a:r>
            <a:r>
              <a:rPr lang="en-US" smtClean="0"/>
              <a:t> </a:t>
            </a:r>
            <a:r>
              <a:rPr lang="en-US" smtClean="0">
                <a:solidFill>
                  <a:srgbClr val="FEE409"/>
                </a:solidFill>
              </a:rPr>
              <a:t>syntaxes</a:t>
            </a:r>
            <a:endParaRPr lang="en-US" smtClean="0"/>
          </a:p>
          <a:p>
            <a:pPr eaLnBrk="1" hangingPunct="1"/>
            <a:r>
              <a:rPr lang="en-US" smtClean="0"/>
              <a:t>efficient implementation</a:t>
            </a:r>
          </a:p>
        </p:txBody>
      </p:sp>
      <p:sp>
        <p:nvSpPr>
          <p:cNvPr id="72709" name="Rectangle 3"/>
          <p:cNvSpPr>
            <a:spLocks/>
          </p:cNvSpPr>
          <p:nvPr/>
        </p:nvSpPr>
        <p:spPr bwMode="auto">
          <a:xfrm>
            <a:off x="5214938" y="6447234"/>
            <a:ext cx="3714750" cy="321469"/>
          </a:xfrm>
          <a:prstGeom prst="rect">
            <a:avLst/>
          </a:prstGeom>
          <a:noFill/>
          <a:ln w="12700">
            <a:noFill/>
            <a:miter lim="800000"/>
            <a:headEnd/>
            <a:tailEnd/>
          </a:ln>
        </p:spPr>
        <p:txBody>
          <a:bodyPr lIns="0" tIns="0" rIns="0" bIns="0" anchor="ctr"/>
          <a:lstStyle/>
          <a:p>
            <a:pPr algn="r">
              <a:spcBef>
                <a:spcPts val="1687"/>
              </a:spcBef>
            </a:pPr>
            <a:r>
              <a:rPr lang="en-US" sz="1700" dirty="0" smtClean="0">
                <a:solidFill>
                  <a:srgbClr val="FFFFFF"/>
                </a:solidFill>
                <a:latin typeface="Aller Light" charset="0"/>
                <a:ea typeface="Aller Light" charset="0"/>
                <a:cs typeface="Aller Light" charset="0"/>
                <a:sym typeface="Aller Light" charset="0"/>
              </a:rPr>
              <a:t>[Oney, UIST 2012, </a:t>
            </a:r>
            <a:r>
              <a:rPr lang="en-US" sz="1700" dirty="0" smtClean="0">
                <a:solidFill>
                  <a:srgbClr val="35D0FE"/>
                </a:solidFill>
                <a:latin typeface="Aller Light" charset="0"/>
                <a:ea typeface="Aller Light" charset="0"/>
                <a:cs typeface="Aller Light" charset="0"/>
                <a:sym typeface="Aller Light" charset="0"/>
                <a:hlinkClick r:id="rId3"/>
              </a:rPr>
              <a:t>http://cjs.from.so/</a:t>
            </a:r>
            <a:r>
              <a:rPr lang="en-US" sz="1700" dirty="0" smtClean="0">
                <a:solidFill>
                  <a:srgbClr val="FFFFFF"/>
                </a:solidFill>
                <a:latin typeface="Aller Light" charset="0"/>
                <a:ea typeface="Aller Light" charset="0"/>
                <a:cs typeface="Aller Light" charset="0"/>
                <a:sym typeface="Aller Light" charset="0"/>
                <a:hlinkClick r:id="rId3"/>
              </a:rPr>
              <a:t>]</a:t>
            </a:r>
            <a:endParaRPr lang="en-US" sz="1700" dirty="0" smtClean="0">
              <a:solidFill>
                <a:srgbClr val="FFFFFF"/>
              </a:solidFill>
              <a:latin typeface="Aller Light" charset="0"/>
              <a:ea typeface="Aller Light" charset="0"/>
              <a:cs typeface="Aller Light" charset="0"/>
              <a:sym typeface="Aller Light"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fld id="{FC275C4E-5337-4E26-B278-DBC57D0106DE}" type="slidenum">
              <a:rPr lang="en-US">
                <a:solidFill>
                  <a:srgbClr val="FFFFFF"/>
                </a:solidFill>
              </a:rPr>
              <a:pPr/>
              <a:t>38</a:t>
            </a:fld>
            <a:endParaRPr lang="en-US">
              <a:solidFill>
                <a:srgbClr val="FFFFFF"/>
              </a:solidFill>
            </a:endParaRPr>
          </a:p>
        </p:txBody>
      </p:sp>
      <p:grpSp>
        <p:nvGrpSpPr>
          <p:cNvPr id="2" name="Group 16"/>
          <p:cNvGrpSpPr>
            <a:grpSpLocks/>
          </p:cNvGrpSpPr>
          <p:nvPr/>
        </p:nvGrpSpPr>
        <p:grpSpPr bwMode="auto">
          <a:xfrm>
            <a:off x="2539381" y="397372"/>
            <a:ext cx="3506018" cy="3239244"/>
            <a:chOff x="0" y="0"/>
            <a:chExt cx="3141" cy="2901"/>
          </a:xfrm>
        </p:grpSpPr>
        <p:sp>
          <p:nvSpPr>
            <p:cNvPr id="75788" name="Rectangle 1"/>
            <p:cNvSpPr>
              <a:spLocks/>
            </p:cNvSpPr>
            <p:nvPr/>
          </p:nvSpPr>
          <p:spPr bwMode="auto">
            <a:xfrm>
              <a:off x="0" y="0"/>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5789" name="Rectangle 2"/>
            <p:cNvSpPr>
              <a:spLocks/>
            </p:cNvSpPr>
            <p:nvPr/>
          </p:nvSpPr>
          <p:spPr bwMode="auto">
            <a:xfrm>
              <a:off x="18" y="1879"/>
              <a:ext cx="808" cy="560"/>
            </a:xfrm>
            <a:prstGeom prst="rect">
              <a:avLst/>
            </a:prstGeom>
            <a:noFill/>
            <a:ln w="12700">
              <a:noFill/>
              <a:miter lim="800000"/>
              <a:headEnd/>
              <a:tailEnd/>
            </a:ln>
          </p:spPr>
          <p:txBody>
            <a:bodyPr lIns="0" tIns="0" rIns="0" bIns="0" anchor="ctr"/>
            <a:lstStyle/>
            <a:p>
              <a:pPr algn="r"/>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5790" name="Rectangle 3"/>
            <p:cNvSpPr>
              <a:spLocks/>
            </p:cNvSpPr>
            <p:nvPr/>
          </p:nvSpPr>
          <p:spPr bwMode="auto">
            <a:xfrm>
              <a:off x="941" y="2341"/>
              <a:ext cx="808" cy="560"/>
            </a:xfrm>
            <a:prstGeom prst="rect">
              <a:avLst/>
            </a:prstGeom>
            <a:noFill/>
            <a:ln w="12700">
              <a:noFill/>
              <a:miter lim="800000"/>
              <a:headEnd/>
              <a:tailEnd/>
            </a:ln>
          </p:spPr>
          <p:txBody>
            <a:bodyPr lIns="0" tIns="0" rIns="0" bIns="0" anchor="ctr"/>
            <a:lstStyle/>
            <a:p>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5791" name="Rectangle 4"/>
            <p:cNvSpPr>
              <a:spLocks/>
            </p:cNvSpPr>
            <p:nvPr/>
          </p:nvSpPr>
          <p:spPr bwMode="auto">
            <a:xfrm>
              <a:off x="2333" y="2337"/>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5792" name="Line 5"/>
            <p:cNvSpPr>
              <a:spLocks noChangeShapeType="1"/>
            </p:cNvSpPr>
            <p:nvPr/>
          </p:nvSpPr>
          <p:spPr bwMode="auto">
            <a:xfrm>
              <a:off x="909" y="52"/>
              <a:ext cx="0" cy="2302"/>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3" name="Line 6"/>
            <p:cNvSpPr>
              <a:spLocks noChangeShapeType="1"/>
            </p:cNvSpPr>
            <p:nvPr/>
          </p:nvSpPr>
          <p:spPr bwMode="auto">
            <a:xfrm flipH="1">
              <a:off x="909" y="2332"/>
              <a:ext cx="2229" cy="0"/>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4" name="Oval 7"/>
            <p:cNvSpPr>
              <a:spLocks/>
            </p:cNvSpPr>
            <p:nvPr/>
          </p:nvSpPr>
          <p:spPr bwMode="auto">
            <a:xfrm rot="10800000" flipH="1">
              <a:off x="2630" y="415"/>
              <a:ext cx="145"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5" name="Oval 8"/>
            <p:cNvSpPr>
              <a:spLocks/>
            </p:cNvSpPr>
            <p:nvPr/>
          </p:nvSpPr>
          <p:spPr bwMode="auto">
            <a:xfrm rot="10800000" flipH="1">
              <a:off x="2362" y="532"/>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6" name="Oval 9"/>
            <p:cNvSpPr>
              <a:spLocks/>
            </p:cNvSpPr>
            <p:nvPr/>
          </p:nvSpPr>
          <p:spPr bwMode="auto">
            <a:xfrm rot="10800000" flipH="1">
              <a:off x="2241" y="41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7" name="Oval 10"/>
            <p:cNvSpPr>
              <a:spLocks/>
            </p:cNvSpPr>
            <p:nvPr/>
          </p:nvSpPr>
          <p:spPr bwMode="auto">
            <a:xfrm rot="10800000" flipH="1">
              <a:off x="2181" y="1327"/>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8" name="Oval 11"/>
            <p:cNvSpPr>
              <a:spLocks/>
            </p:cNvSpPr>
            <p:nvPr/>
          </p:nvSpPr>
          <p:spPr bwMode="auto">
            <a:xfrm rot="10800000" flipH="1">
              <a:off x="2294" y="1207"/>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99" name="Oval 12"/>
            <p:cNvSpPr>
              <a:spLocks/>
            </p:cNvSpPr>
            <p:nvPr/>
          </p:nvSpPr>
          <p:spPr bwMode="auto">
            <a:xfrm rot="10800000" flipH="1">
              <a:off x="2410" y="1207"/>
              <a:ext cx="144"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800" name="Oval 13"/>
            <p:cNvSpPr>
              <a:spLocks/>
            </p:cNvSpPr>
            <p:nvPr/>
          </p:nvSpPr>
          <p:spPr bwMode="auto">
            <a:xfrm rot="10800000" flipH="1">
              <a:off x="1494" y="1556"/>
              <a:ext cx="145" cy="145"/>
            </a:xfrm>
            <a:prstGeom prst="ellipse">
              <a:avLst/>
            </a:prstGeom>
            <a:solidFill>
              <a:srgbClr val="242923">
                <a:alpha val="0"/>
              </a:srgbClr>
            </a:solidFill>
            <a:ln w="38100">
              <a:solidFill>
                <a:schemeClr val="tx1">
                  <a:alpha val="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801" name="Oval 14"/>
            <p:cNvSpPr>
              <a:spLocks/>
            </p:cNvSpPr>
            <p:nvPr/>
          </p:nvSpPr>
          <p:spPr bwMode="auto">
            <a:xfrm rot="10800000" flipH="1">
              <a:off x="1277" y="200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802" name="Oval 15"/>
            <p:cNvSpPr>
              <a:spLocks/>
            </p:cNvSpPr>
            <p:nvPr/>
          </p:nvSpPr>
          <p:spPr bwMode="auto">
            <a:xfrm rot="10800000" flipH="1">
              <a:off x="940" y="1785"/>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grpSp>
      <p:sp>
        <p:nvSpPr>
          <p:cNvPr id="75780" name="Rectangle 17"/>
          <p:cNvSpPr>
            <a:spLocks/>
          </p:cNvSpPr>
          <p:nvPr/>
        </p:nvSpPr>
        <p:spPr bwMode="auto">
          <a:xfrm>
            <a:off x="1508001" y="4674691"/>
            <a:ext cx="6116836" cy="1294805"/>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{x:5, y: 20}, {                 </a:t>
            </a:r>
            <a:r>
              <a:rPr lang="en-US" sz="1700" dirty="0" smtClean="0">
                <a:solidFill>
                  <a:srgbClr val="FFFFFF"/>
                </a:solidFill>
                <a:latin typeface="Helvetica Neue Light" charset="0"/>
                <a:ea typeface="Helvetica Neue Light" charset="0"/>
                <a:cs typeface="Helvetica Neue Light" charset="0"/>
                <a:sym typeface="Helvetica Neue Light" charset="0"/>
              </a:rPr>
              <a:t> </a:t>
            </a:r>
            <a:r>
              <a:rPr lang="en-US" sz="2700" dirty="0" smtClean="0">
                <a:solidFill>
                  <a:srgbClr val="FFFFFF"/>
                </a:solidFill>
                <a:latin typeface="Helvetica Neue Light" charset="0"/>
                <a:ea typeface="Helvetica Neue Light" charset="0"/>
                <a:cs typeface="Helvetica Neue Light" charset="0"/>
                <a:sym typeface="Helvetica Neue Light" charset="0"/>
              </a:rPr>
              <a:t>}, {x:30, y:30}, {x:60, y:40}, {x: 65, y: 45}, {x: 70, y: 45}, {x: 63, y: 80}, {x: 68, y: 75}, {x: 80, y: 80}</a:t>
            </a:r>
          </a:p>
        </p:txBody>
      </p:sp>
      <p:sp>
        <p:nvSpPr>
          <p:cNvPr id="75781" name="AutoShape 18"/>
          <p:cNvSpPr>
            <a:spLocks/>
          </p:cNvSpPr>
          <p:nvPr/>
        </p:nvSpPr>
        <p:spPr bwMode="auto">
          <a:xfrm rot="-5400000">
            <a:off x="4438055" y="3687962"/>
            <a:ext cx="625078" cy="535781"/>
          </a:xfrm>
          <a:prstGeom prst="rightArrow">
            <a:avLst>
              <a:gd name="adj1" fmla="val 39454"/>
              <a:gd name="adj2" fmla="val 46910"/>
            </a:avLst>
          </a:prstGeom>
          <a:noFill/>
          <a:ln w="25400">
            <a:solidFill>
              <a:srgbClr val="35D0FE"/>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82" name="Rectangle 19"/>
          <p:cNvSpPr>
            <a:spLocks/>
          </p:cNvSpPr>
          <p:nvPr/>
        </p:nvSpPr>
        <p:spPr bwMode="auto">
          <a:xfrm>
            <a:off x="3393281" y="4679158"/>
            <a:ext cx="1723430" cy="473273"/>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 20, y: 10</a:t>
            </a:r>
          </a:p>
        </p:txBody>
      </p:sp>
      <p:sp>
        <p:nvSpPr>
          <p:cNvPr id="75783" name="Line 20"/>
          <p:cNvSpPr>
            <a:spLocks noChangeShapeType="1"/>
          </p:cNvSpPr>
          <p:nvPr/>
        </p:nvSpPr>
        <p:spPr bwMode="auto">
          <a:xfrm flipH="1">
            <a:off x="3575226" y="2234654"/>
            <a:ext cx="621729" cy="0"/>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84" name="Line 21"/>
          <p:cNvSpPr>
            <a:spLocks noChangeShapeType="1"/>
          </p:cNvSpPr>
          <p:nvPr/>
        </p:nvSpPr>
        <p:spPr bwMode="auto">
          <a:xfrm>
            <a:off x="4294064" y="2249165"/>
            <a:ext cx="0" cy="789161"/>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5785" name="Rectangle 22"/>
          <p:cNvSpPr>
            <a:spLocks/>
          </p:cNvSpPr>
          <p:nvPr/>
        </p:nvSpPr>
        <p:spPr bwMode="auto">
          <a:xfrm>
            <a:off x="3775981" y="1989995"/>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20</a:t>
            </a:r>
          </a:p>
        </p:txBody>
      </p:sp>
      <p:sp>
        <p:nvSpPr>
          <p:cNvPr id="75786" name="Rectangle 23"/>
          <p:cNvSpPr>
            <a:spLocks/>
          </p:cNvSpPr>
          <p:nvPr/>
        </p:nvSpPr>
        <p:spPr bwMode="auto">
          <a:xfrm>
            <a:off x="4332413" y="2512382"/>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10</a:t>
            </a:r>
          </a:p>
        </p:txBody>
      </p:sp>
      <p:sp>
        <p:nvSpPr>
          <p:cNvPr id="75787" name="Oval 24"/>
          <p:cNvSpPr>
            <a:spLocks/>
          </p:cNvSpPr>
          <p:nvPr/>
        </p:nvSpPr>
        <p:spPr bwMode="auto">
          <a:xfrm rot="10800000" flipH="1">
            <a:off x="4207001" y="2144242"/>
            <a:ext cx="161850" cy="160734"/>
          </a:xfrm>
          <a:prstGeom prst="ellipse">
            <a:avLst/>
          </a:prstGeom>
          <a:solidFill>
            <a:schemeClr val="accent1"/>
          </a:solidFill>
          <a:ln w="38100">
            <a:solidFill>
              <a:schemeClr val="tx1"/>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p>
            <a:fld id="{0C0EB268-ECC2-435D-9380-D4FE267B4414}" type="slidenum">
              <a:rPr lang="en-US">
                <a:solidFill>
                  <a:srgbClr val="FFFFFF"/>
                </a:solidFill>
              </a:rPr>
              <a:pPr/>
              <a:t>39</a:t>
            </a:fld>
            <a:endParaRPr lang="en-US">
              <a:solidFill>
                <a:srgbClr val="FFFFFF"/>
              </a:solidFill>
            </a:endParaRPr>
          </a:p>
        </p:txBody>
      </p:sp>
      <p:grpSp>
        <p:nvGrpSpPr>
          <p:cNvPr id="2" name="Group 16"/>
          <p:cNvGrpSpPr>
            <a:grpSpLocks/>
          </p:cNvGrpSpPr>
          <p:nvPr/>
        </p:nvGrpSpPr>
        <p:grpSpPr bwMode="auto">
          <a:xfrm>
            <a:off x="2539381" y="397372"/>
            <a:ext cx="3506018" cy="3239244"/>
            <a:chOff x="0" y="0"/>
            <a:chExt cx="3141" cy="2901"/>
          </a:xfrm>
        </p:grpSpPr>
        <p:sp>
          <p:nvSpPr>
            <p:cNvPr id="76812" name="Rectangle 1"/>
            <p:cNvSpPr>
              <a:spLocks/>
            </p:cNvSpPr>
            <p:nvPr/>
          </p:nvSpPr>
          <p:spPr bwMode="auto">
            <a:xfrm>
              <a:off x="0" y="0"/>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6813" name="Rectangle 2"/>
            <p:cNvSpPr>
              <a:spLocks/>
            </p:cNvSpPr>
            <p:nvPr/>
          </p:nvSpPr>
          <p:spPr bwMode="auto">
            <a:xfrm>
              <a:off x="18" y="1879"/>
              <a:ext cx="808" cy="560"/>
            </a:xfrm>
            <a:prstGeom prst="rect">
              <a:avLst/>
            </a:prstGeom>
            <a:noFill/>
            <a:ln w="12700">
              <a:noFill/>
              <a:miter lim="800000"/>
              <a:headEnd/>
              <a:tailEnd/>
            </a:ln>
          </p:spPr>
          <p:txBody>
            <a:bodyPr lIns="0" tIns="0" rIns="0" bIns="0" anchor="ctr"/>
            <a:lstStyle/>
            <a:p>
              <a:pPr algn="r"/>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6814" name="Rectangle 3"/>
            <p:cNvSpPr>
              <a:spLocks/>
            </p:cNvSpPr>
            <p:nvPr/>
          </p:nvSpPr>
          <p:spPr bwMode="auto">
            <a:xfrm>
              <a:off x="941" y="2341"/>
              <a:ext cx="808" cy="560"/>
            </a:xfrm>
            <a:prstGeom prst="rect">
              <a:avLst/>
            </a:prstGeom>
            <a:noFill/>
            <a:ln w="12700">
              <a:noFill/>
              <a:miter lim="800000"/>
              <a:headEnd/>
              <a:tailEnd/>
            </a:ln>
          </p:spPr>
          <p:txBody>
            <a:bodyPr lIns="0" tIns="0" rIns="0" bIns="0" anchor="ctr"/>
            <a:lstStyle/>
            <a:p>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6815" name="Rectangle 4"/>
            <p:cNvSpPr>
              <a:spLocks/>
            </p:cNvSpPr>
            <p:nvPr/>
          </p:nvSpPr>
          <p:spPr bwMode="auto">
            <a:xfrm>
              <a:off x="2333" y="2337"/>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6816" name="Line 5"/>
            <p:cNvSpPr>
              <a:spLocks noChangeShapeType="1"/>
            </p:cNvSpPr>
            <p:nvPr/>
          </p:nvSpPr>
          <p:spPr bwMode="auto">
            <a:xfrm>
              <a:off x="909" y="52"/>
              <a:ext cx="0" cy="2302"/>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17" name="Line 6"/>
            <p:cNvSpPr>
              <a:spLocks noChangeShapeType="1"/>
            </p:cNvSpPr>
            <p:nvPr/>
          </p:nvSpPr>
          <p:spPr bwMode="auto">
            <a:xfrm flipH="1">
              <a:off x="909" y="2332"/>
              <a:ext cx="2229" cy="0"/>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18" name="Oval 7"/>
            <p:cNvSpPr>
              <a:spLocks/>
            </p:cNvSpPr>
            <p:nvPr/>
          </p:nvSpPr>
          <p:spPr bwMode="auto">
            <a:xfrm rot="10800000" flipH="1">
              <a:off x="2630" y="415"/>
              <a:ext cx="145"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19" name="Oval 8"/>
            <p:cNvSpPr>
              <a:spLocks/>
            </p:cNvSpPr>
            <p:nvPr/>
          </p:nvSpPr>
          <p:spPr bwMode="auto">
            <a:xfrm rot="10800000" flipH="1">
              <a:off x="2362" y="532"/>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0" name="Oval 9"/>
            <p:cNvSpPr>
              <a:spLocks/>
            </p:cNvSpPr>
            <p:nvPr/>
          </p:nvSpPr>
          <p:spPr bwMode="auto">
            <a:xfrm rot="10800000" flipH="1">
              <a:off x="2241" y="41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1" name="Oval 10"/>
            <p:cNvSpPr>
              <a:spLocks/>
            </p:cNvSpPr>
            <p:nvPr/>
          </p:nvSpPr>
          <p:spPr bwMode="auto">
            <a:xfrm rot="10800000" flipH="1">
              <a:off x="2181" y="1327"/>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2" name="Oval 11"/>
            <p:cNvSpPr>
              <a:spLocks/>
            </p:cNvSpPr>
            <p:nvPr/>
          </p:nvSpPr>
          <p:spPr bwMode="auto">
            <a:xfrm rot="10800000" flipH="1">
              <a:off x="2294" y="1207"/>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3" name="Oval 12"/>
            <p:cNvSpPr>
              <a:spLocks/>
            </p:cNvSpPr>
            <p:nvPr/>
          </p:nvSpPr>
          <p:spPr bwMode="auto">
            <a:xfrm rot="10800000" flipH="1">
              <a:off x="2410" y="1207"/>
              <a:ext cx="144"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4" name="Oval 13"/>
            <p:cNvSpPr>
              <a:spLocks/>
            </p:cNvSpPr>
            <p:nvPr/>
          </p:nvSpPr>
          <p:spPr bwMode="auto">
            <a:xfrm rot="10800000" flipH="1">
              <a:off x="1494" y="1556"/>
              <a:ext cx="145" cy="145"/>
            </a:xfrm>
            <a:prstGeom prst="ellipse">
              <a:avLst/>
            </a:prstGeom>
            <a:solidFill>
              <a:srgbClr val="242923">
                <a:alpha val="0"/>
              </a:srgbClr>
            </a:solidFill>
            <a:ln w="38100">
              <a:solidFill>
                <a:schemeClr val="tx1">
                  <a:alpha val="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5" name="Oval 14"/>
            <p:cNvSpPr>
              <a:spLocks/>
            </p:cNvSpPr>
            <p:nvPr/>
          </p:nvSpPr>
          <p:spPr bwMode="auto">
            <a:xfrm rot="10800000" flipH="1">
              <a:off x="1277" y="200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26" name="Oval 15"/>
            <p:cNvSpPr>
              <a:spLocks/>
            </p:cNvSpPr>
            <p:nvPr/>
          </p:nvSpPr>
          <p:spPr bwMode="auto">
            <a:xfrm rot="10800000" flipH="1">
              <a:off x="940" y="1785"/>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grpSp>
      <p:sp>
        <p:nvSpPr>
          <p:cNvPr id="76804" name="Rectangle 17"/>
          <p:cNvSpPr>
            <a:spLocks/>
          </p:cNvSpPr>
          <p:nvPr/>
        </p:nvSpPr>
        <p:spPr bwMode="auto">
          <a:xfrm>
            <a:off x="1508001" y="4674691"/>
            <a:ext cx="6116836" cy="1294805"/>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{x:5, y: 20}, {                 </a:t>
            </a:r>
            <a:r>
              <a:rPr lang="en-US" sz="1700" dirty="0" smtClean="0">
                <a:solidFill>
                  <a:srgbClr val="FFFFFF"/>
                </a:solidFill>
                <a:latin typeface="Helvetica Neue Light" charset="0"/>
                <a:ea typeface="Helvetica Neue Light" charset="0"/>
                <a:cs typeface="Helvetica Neue Light" charset="0"/>
                <a:sym typeface="Helvetica Neue Light" charset="0"/>
              </a:rPr>
              <a:t> </a:t>
            </a:r>
            <a:r>
              <a:rPr lang="en-US" sz="2700" dirty="0" smtClean="0">
                <a:solidFill>
                  <a:srgbClr val="FFFFFF"/>
                </a:solidFill>
                <a:latin typeface="Helvetica Neue Light" charset="0"/>
                <a:ea typeface="Helvetica Neue Light" charset="0"/>
                <a:cs typeface="Helvetica Neue Light" charset="0"/>
                <a:sym typeface="Helvetica Neue Light" charset="0"/>
              </a:rPr>
              <a:t>}, {x:30, y:30}, {x:60, y:40}, {x: 65, y: 45}, {x: 70, y: 45}, {x: 63, y: 80}, {x: 68, y: 75}, {x: 80, y: 80}</a:t>
            </a:r>
          </a:p>
        </p:txBody>
      </p:sp>
      <p:sp>
        <p:nvSpPr>
          <p:cNvPr id="76805" name="AutoShape 18"/>
          <p:cNvSpPr>
            <a:spLocks/>
          </p:cNvSpPr>
          <p:nvPr/>
        </p:nvSpPr>
        <p:spPr bwMode="auto">
          <a:xfrm rot="-5400000">
            <a:off x="4438055" y="3687962"/>
            <a:ext cx="625078" cy="535781"/>
          </a:xfrm>
          <a:prstGeom prst="rightArrow">
            <a:avLst>
              <a:gd name="adj1" fmla="val 39454"/>
              <a:gd name="adj2" fmla="val 46910"/>
            </a:avLst>
          </a:prstGeom>
          <a:noFill/>
          <a:ln w="25400">
            <a:solidFill>
              <a:srgbClr val="35D0FE"/>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06" name="Rectangle 19"/>
          <p:cNvSpPr>
            <a:spLocks/>
          </p:cNvSpPr>
          <p:nvPr/>
        </p:nvSpPr>
        <p:spPr bwMode="auto">
          <a:xfrm>
            <a:off x="3393281" y="4679158"/>
            <a:ext cx="1723430" cy="473273"/>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 </a:t>
            </a:r>
            <a:r>
              <a:rPr lang="en-US" sz="2700" dirty="0" smtClean="0">
                <a:solidFill>
                  <a:srgbClr val="FEE409"/>
                </a:solidFill>
                <a:latin typeface="Helvetica Neue Light" charset="0"/>
                <a:ea typeface="Helvetica Neue Light" charset="0"/>
                <a:cs typeface="Helvetica Neue Light" charset="0"/>
                <a:sym typeface="Helvetica Neue Light" charset="0"/>
              </a:rPr>
              <a:t>90</a:t>
            </a:r>
            <a:r>
              <a:rPr lang="en-US" sz="2700" dirty="0" smtClean="0">
                <a:solidFill>
                  <a:srgbClr val="FFFFFF"/>
                </a:solidFill>
                <a:latin typeface="Helvetica Neue Light" charset="0"/>
                <a:ea typeface="Helvetica Neue Light" charset="0"/>
                <a:cs typeface="Helvetica Neue Light" charset="0"/>
                <a:sym typeface="Helvetica Neue Light" charset="0"/>
              </a:rPr>
              <a:t>, y: 10</a:t>
            </a:r>
          </a:p>
        </p:txBody>
      </p:sp>
      <p:sp>
        <p:nvSpPr>
          <p:cNvPr id="76807" name="Line 20"/>
          <p:cNvSpPr>
            <a:spLocks noChangeShapeType="1"/>
          </p:cNvSpPr>
          <p:nvPr/>
        </p:nvSpPr>
        <p:spPr bwMode="auto">
          <a:xfrm flipH="1">
            <a:off x="3575226" y="2234654"/>
            <a:ext cx="621729" cy="0"/>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08" name="Line 21"/>
          <p:cNvSpPr>
            <a:spLocks noChangeShapeType="1"/>
          </p:cNvSpPr>
          <p:nvPr/>
        </p:nvSpPr>
        <p:spPr bwMode="auto">
          <a:xfrm>
            <a:off x="4294064" y="2249165"/>
            <a:ext cx="0" cy="789161"/>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6809" name="Rectangle 22"/>
          <p:cNvSpPr>
            <a:spLocks/>
          </p:cNvSpPr>
          <p:nvPr/>
        </p:nvSpPr>
        <p:spPr bwMode="auto">
          <a:xfrm>
            <a:off x="3775981" y="1989995"/>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20</a:t>
            </a:r>
          </a:p>
        </p:txBody>
      </p:sp>
      <p:sp>
        <p:nvSpPr>
          <p:cNvPr id="76810" name="Rectangle 23"/>
          <p:cNvSpPr>
            <a:spLocks/>
          </p:cNvSpPr>
          <p:nvPr/>
        </p:nvSpPr>
        <p:spPr bwMode="auto">
          <a:xfrm>
            <a:off x="4332413" y="2512382"/>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10</a:t>
            </a:r>
          </a:p>
        </p:txBody>
      </p:sp>
      <p:sp>
        <p:nvSpPr>
          <p:cNvPr id="76811" name="Oval 24"/>
          <p:cNvSpPr>
            <a:spLocks/>
          </p:cNvSpPr>
          <p:nvPr/>
        </p:nvSpPr>
        <p:spPr bwMode="auto">
          <a:xfrm rot="10800000" flipH="1">
            <a:off x="4207001" y="2144242"/>
            <a:ext cx="161850" cy="160734"/>
          </a:xfrm>
          <a:prstGeom prst="ellipse">
            <a:avLst/>
          </a:prstGeom>
          <a:solidFill>
            <a:schemeClr val="accent1"/>
          </a:solidFill>
          <a:ln w="38100">
            <a:solidFill>
              <a:schemeClr val="tx1"/>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sp>
        <p:nvSpPr>
          <p:cNvPr id="3" name="Content Placeholder 2"/>
          <p:cNvSpPr>
            <a:spLocks noGrp="1"/>
          </p:cNvSpPr>
          <p:nvPr>
            <p:ph idx="1"/>
          </p:nvPr>
        </p:nvSpPr>
        <p:spPr>
          <a:xfrm>
            <a:off x="457200" y="1719262"/>
            <a:ext cx="8229600" cy="4693729"/>
          </a:xfrm>
        </p:spPr>
        <p:txBody>
          <a:bodyPr>
            <a:normAutofit fontScale="85000" lnSpcReduction="20000"/>
          </a:bodyPr>
          <a:lstStyle/>
          <a:p>
            <a:r>
              <a:rPr lang="en-US" dirty="0" smtClean="0"/>
              <a:t>Examples: Microsoft Windows, Macintosh OS, </a:t>
            </a:r>
            <a:r>
              <a:rPr lang="en-US" dirty="0" err="1" smtClean="0"/>
              <a:t>iOS</a:t>
            </a:r>
            <a:r>
              <a:rPr lang="en-US" dirty="0" smtClean="0"/>
              <a:t>, Android, Linux</a:t>
            </a:r>
          </a:p>
          <a:p>
            <a:pPr lvl="1"/>
            <a:r>
              <a:rPr lang="en-US" dirty="0" smtClean="0"/>
              <a:t>In the “old days”, custom “operating systems” for Smalltalk, Bravo editor, Xerox Star, etc.</a:t>
            </a:r>
          </a:p>
          <a:p>
            <a:r>
              <a:rPr lang="en-US" dirty="0" smtClean="0"/>
              <a:t>Handles low-level “device drivers” that take hardware inputs from keyboard, mouse, microphone, USB, etc.</a:t>
            </a:r>
          </a:p>
          <a:p>
            <a:r>
              <a:rPr lang="en-US" dirty="0" smtClean="0"/>
              <a:t>Also screen drivers to allow output to screen, sounds, etc.</a:t>
            </a:r>
          </a:p>
          <a:p>
            <a:r>
              <a:rPr lang="en-US" dirty="0" smtClean="0"/>
              <a:t>Also other services, like file system, networking, etc.</a:t>
            </a:r>
          </a:p>
          <a:p>
            <a:r>
              <a:rPr lang="en-US" dirty="0" smtClean="0"/>
              <a:t>Libraries in Java, JavaScript, Adobe Flash </a:t>
            </a:r>
            <a:r>
              <a:rPr lang="en-US" dirty="0" err="1" smtClean="0"/>
              <a:t>ActionScript</a:t>
            </a:r>
            <a:r>
              <a:rPr lang="en-US" dirty="0" smtClean="0"/>
              <a:t>, etc. that provide “wrappers” to provide this same functionality</a:t>
            </a:r>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pic>
        <p:nvPicPr>
          <p:cNvPr id="1026" name="Picture 2"/>
          <p:cNvPicPr>
            <a:picLocks noChangeAspect="1" noChangeArrowheads="1"/>
          </p:cNvPicPr>
          <p:nvPr/>
        </p:nvPicPr>
        <p:blipFill>
          <a:blip r:embed="rId2" cstate="print"/>
          <a:srcRect/>
          <a:stretch>
            <a:fillRect/>
          </a:stretch>
        </p:blipFill>
        <p:spPr bwMode="auto">
          <a:xfrm>
            <a:off x="6521386" y="0"/>
            <a:ext cx="2622614" cy="1586695"/>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fld id="{0AB3CFB1-E9CF-4B05-AC76-6B89BD87B427}" type="slidenum">
              <a:rPr lang="en-US">
                <a:solidFill>
                  <a:srgbClr val="FFFFFF"/>
                </a:solidFill>
              </a:rPr>
              <a:pPr/>
              <a:t>40</a:t>
            </a:fld>
            <a:endParaRPr lang="en-US">
              <a:solidFill>
                <a:srgbClr val="FFFFFF"/>
              </a:solidFill>
            </a:endParaRPr>
          </a:p>
        </p:txBody>
      </p:sp>
      <p:grpSp>
        <p:nvGrpSpPr>
          <p:cNvPr id="2" name="Group 16"/>
          <p:cNvGrpSpPr>
            <a:grpSpLocks/>
          </p:cNvGrpSpPr>
          <p:nvPr/>
        </p:nvGrpSpPr>
        <p:grpSpPr bwMode="auto">
          <a:xfrm>
            <a:off x="2539381" y="397372"/>
            <a:ext cx="3506018" cy="3239244"/>
            <a:chOff x="0" y="0"/>
            <a:chExt cx="3141" cy="2901"/>
          </a:xfrm>
        </p:grpSpPr>
        <p:sp>
          <p:nvSpPr>
            <p:cNvPr id="77836" name="Rectangle 1"/>
            <p:cNvSpPr>
              <a:spLocks/>
            </p:cNvSpPr>
            <p:nvPr/>
          </p:nvSpPr>
          <p:spPr bwMode="auto">
            <a:xfrm>
              <a:off x="0" y="0"/>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7837" name="Rectangle 2"/>
            <p:cNvSpPr>
              <a:spLocks/>
            </p:cNvSpPr>
            <p:nvPr/>
          </p:nvSpPr>
          <p:spPr bwMode="auto">
            <a:xfrm>
              <a:off x="18" y="1879"/>
              <a:ext cx="808" cy="560"/>
            </a:xfrm>
            <a:prstGeom prst="rect">
              <a:avLst/>
            </a:prstGeom>
            <a:noFill/>
            <a:ln w="12700">
              <a:noFill/>
              <a:miter lim="800000"/>
              <a:headEnd/>
              <a:tailEnd/>
            </a:ln>
          </p:spPr>
          <p:txBody>
            <a:bodyPr lIns="0" tIns="0" rIns="0" bIns="0" anchor="ctr"/>
            <a:lstStyle/>
            <a:p>
              <a:pPr algn="r"/>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7838" name="Rectangle 3"/>
            <p:cNvSpPr>
              <a:spLocks/>
            </p:cNvSpPr>
            <p:nvPr/>
          </p:nvSpPr>
          <p:spPr bwMode="auto">
            <a:xfrm>
              <a:off x="941" y="2341"/>
              <a:ext cx="808" cy="560"/>
            </a:xfrm>
            <a:prstGeom prst="rect">
              <a:avLst/>
            </a:prstGeom>
            <a:noFill/>
            <a:ln w="12700">
              <a:noFill/>
              <a:miter lim="800000"/>
              <a:headEnd/>
              <a:tailEnd/>
            </a:ln>
          </p:spPr>
          <p:txBody>
            <a:bodyPr lIns="0" tIns="0" rIns="0" bIns="0" anchor="ctr"/>
            <a:lstStyle/>
            <a:p>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7839" name="Rectangle 4"/>
            <p:cNvSpPr>
              <a:spLocks/>
            </p:cNvSpPr>
            <p:nvPr/>
          </p:nvSpPr>
          <p:spPr bwMode="auto">
            <a:xfrm>
              <a:off x="2333" y="2337"/>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7840" name="Line 5"/>
            <p:cNvSpPr>
              <a:spLocks noChangeShapeType="1"/>
            </p:cNvSpPr>
            <p:nvPr/>
          </p:nvSpPr>
          <p:spPr bwMode="auto">
            <a:xfrm>
              <a:off x="909" y="52"/>
              <a:ext cx="0" cy="2302"/>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1" name="Line 6"/>
            <p:cNvSpPr>
              <a:spLocks noChangeShapeType="1"/>
            </p:cNvSpPr>
            <p:nvPr/>
          </p:nvSpPr>
          <p:spPr bwMode="auto">
            <a:xfrm flipH="1">
              <a:off x="909" y="2332"/>
              <a:ext cx="2229" cy="0"/>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2" name="Oval 7"/>
            <p:cNvSpPr>
              <a:spLocks/>
            </p:cNvSpPr>
            <p:nvPr/>
          </p:nvSpPr>
          <p:spPr bwMode="auto">
            <a:xfrm rot="10800000" flipH="1">
              <a:off x="2630" y="415"/>
              <a:ext cx="145"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3" name="Oval 8"/>
            <p:cNvSpPr>
              <a:spLocks/>
            </p:cNvSpPr>
            <p:nvPr/>
          </p:nvSpPr>
          <p:spPr bwMode="auto">
            <a:xfrm rot="10800000" flipH="1">
              <a:off x="2362" y="532"/>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4" name="Oval 9"/>
            <p:cNvSpPr>
              <a:spLocks/>
            </p:cNvSpPr>
            <p:nvPr/>
          </p:nvSpPr>
          <p:spPr bwMode="auto">
            <a:xfrm rot="10800000" flipH="1">
              <a:off x="2241" y="41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5" name="Oval 10"/>
            <p:cNvSpPr>
              <a:spLocks/>
            </p:cNvSpPr>
            <p:nvPr/>
          </p:nvSpPr>
          <p:spPr bwMode="auto">
            <a:xfrm rot="10800000" flipH="1">
              <a:off x="2181" y="1327"/>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6" name="Oval 11"/>
            <p:cNvSpPr>
              <a:spLocks/>
            </p:cNvSpPr>
            <p:nvPr/>
          </p:nvSpPr>
          <p:spPr bwMode="auto">
            <a:xfrm rot="10800000" flipH="1">
              <a:off x="2294" y="1207"/>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7" name="Oval 12"/>
            <p:cNvSpPr>
              <a:spLocks/>
            </p:cNvSpPr>
            <p:nvPr/>
          </p:nvSpPr>
          <p:spPr bwMode="auto">
            <a:xfrm rot="10800000" flipH="1">
              <a:off x="2410" y="1207"/>
              <a:ext cx="144"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8" name="Oval 13"/>
            <p:cNvSpPr>
              <a:spLocks/>
            </p:cNvSpPr>
            <p:nvPr/>
          </p:nvSpPr>
          <p:spPr bwMode="auto">
            <a:xfrm rot="10800000" flipH="1">
              <a:off x="1494" y="1556"/>
              <a:ext cx="145" cy="145"/>
            </a:xfrm>
            <a:prstGeom prst="ellipse">
              <a:avLst/>
            </a:prstGeom>
            <a:solidFill>
              <a:srgbClr val="242923">
                <a:alpha val="0"/>
              </a:srgbClr>
            </a:solidFill>
            <a:ln w="38100">
              <a:solidFill>
                <a:schemeClr val="tx1">
                  <a:alpha val="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49" name="Oval 14"/>
            <p:cNvSpPr>
              <a:spLocks/>
            </p:cNvSpPr>
            <p:nvPr/>
          </p:nvSpPr>
          <p:spPr bwMode="auto">
            <a:xfrm rot="10800000" flipH="1">
              <a:off x="1277" y="200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50" name="Oval 15"/>
            <p:cNvSpPr>
              <a:spLocks/>
            </p:cNvSpPr>
            <p:nvPr/>
          </p:nvSpPr>
          <p:spPr bwMode="auto">
            <a:xfrm rot="10800000" flipH="1">
              <a:off x="940" y="1785"/>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grpSp>
      <p:sp>
        <p:nvSpPr>
          <p:cNvPr id="77828" name="Rectangle 17"/>
          <p:cNvSpPr>
            <a:spLocks/>
          </p:cNvSpPr>
          <p:nvPr/>
        </p:nvSpPr>
        <p:spPr bwMode="auto">
          <a:xfrm>
            <a:off x="1508001" y="4674691"/>
            <a:ext cx="6116836" cy="1294805"/>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{x:5, y: 20}, {                 </a:t>
            </a:r>
            <a:r>
              <a:rPr lang="en-US" sz="1700" dirty="0" smtClean="0">
                <a:solidFill>
                  <a:srgbClr val="FFFFFF"/>
                </a:solidFill>
                <a:latin typeface="Helvetica Neue Light" charset="0"/>
                <a:ea typeface="Helvetica Neue Light" charset="0"/>
                <a:cs typeface="Helvetica Neue Light" charset="0"/>
                <a:sym typeface="Helvetica Neue Light" charset="0"/>
              </a:rPr>
              <a:t> </a:t>
            </a:r>
            <a:r>
              <a:rPr lang="en-US" sz="2700" dirty="0" smtClean="0">
                <a:solidFill>
                  <a:srgbClr val="FFFFFF"/>
                </a:solidFill>
                <a:latin typeface="Helvetica Neue Light" charset="0"/>
                <a:ea typeface="Helvetica Neue Light" charset="0"/>
                <a:cs typeface="Helvetica Neue Light" charset="0"/>
                <a:sym typeface="Helvetica Neue Light" charset="0"/>
              </a:rPr>
              <a:t>}, {x:30, y:30}, {x:60, y:40}, {x: 65, y: 45}, {x: 70, y: 45}, {x: 63, y: 80}, {x: 68, y: 75}, {x: 80, y: 80}</a:t>
            </a:r>
          </a:p>
        </p:txBody>
      </p:sp>
      <p:sp>
        <p:nvSpPr>
          <p:cNvPr id="77829" name="AutoShape 18"/>
          <p:cNvSpPr>
            <a:spLocks/>
          </p:cNvSpPr>
          <p:nvPr/>
        </p:nvSpPr>
        <p:spPr bwMode="auto">
          <a:xfrm rot="-5400000">
            <a:off x="4438055" y="3687962"/>
            <a:ext cx="625078" cy="535781"/>
          </a:xfrm>
          <a:prstGeom prst="rightArrow">
            <a:avLst>
              <a:gd name="adj1" fmla="val 39454"/>
              <a:gd name="adj2" fmla="val 46910"/>
            </a:avLst>
          </a:prstGeom>
          <a:noFill/>
          <a:ln w="25400">
            <a:solidFill>
              <a:srgbClr val="00BAFB"/>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30" name="Rectangle 19"/>
          <p:cNvSpPr>
            <a:spLocks/>
          </p:cNvSpPr>
          <p:nvPr/>
        </p:nvSpPr>
        <p:spPr bwMode="auto">
          <a:xfrm>
            <a:off x="3393281" y="4679158"/>
            <a:ext cx="1723430" cy="473273"/>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 </a:t>
            </a:r>
            <a:r>
              <a:rPr lang="en-US" sz="2700" dirty="0" smtClean="0">
                <a:solidFill>
                  <a:srgbClr val="FEE409"/>
                </a:solidFill>
                <a:latin typeface="Helvetica Neue Light" charset="0"/>
                <a:ea typeface="Helvetica Neue Light" charset="0"/>
                <a:cs typeface="Helvetica Neue Light" charset="0"/>
                <a:sym typeface="Helvetica Neue Light" charset="0"/>
              </a:rPr>
              <a:t>90</a:t>
            </a:r>
            <a:r>
              <a:rPr lang="en-US" sz="2700" dirty="0" smtClean="0">
                <a:solidFill>
                  <a:srgbClr val="FFFFFF"/>
                </a:solidFill>
                <a:latin typeface="Helvetica Neue Light" charset="0"/>
                <a:ea typeface="Helvetica Neue Light" charset="0"/>
                <a:cs typeface="Helvetica Neue Light" charset="0"/>
                <a:sym typeface="Helvetica Neue Light" charset="0"/>
              </a:rPr>
              <a:t>, y: 10</a:t>
            </a:r>
          </a:p>
        </p:txBody>
      </p:sp>
      <p:sp>
        <p:nvSpPr>
          <p:cNvPr id="77831" name="Line 20"/>
          <p:cNvSpPr>
            <a:spLocks noChangeShapeType="1"/>
          </p:cNvSpPr>
          <p:nvPr/>
        </p:nvSpPr>
        <p:spPr bwMode="auto">
          <a:xfrm flipH="1">
            <a:off x="3575224" y="2234654"/>
            <a:ext cx="2121917" cy="0"/>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32" name="Line 21"/>
          <p:cNvSpPr>
            <a:spLocks noChangeShapeType="1"/>
          </p:cNvSpPr>
          <p:nvPr/>
        </p:nvSpPr>
        <p:spPr bwMode="auto">
          <a:xfrm>
            <a:off x="5803181" y="2249165"/>
            <a:ext cx="0" cy="789161"/>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7833" name="Rectangle 22"/>
          <p:cNvSpPr>
            <a:spLocks/>
          </p:cNvSpPr>
          <p:nvPr/>
        </p:nvSpPr>
        <p:spPr bwMode="auto">
          <a:xfrm>
            <a:off x="4668950" y="1954277"/>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EE409"/>
                </a:solidFill>
                <a:latin typeface="Helvetica Neue Light" charset="0"/>
                <a:ea typeface="Helvetica Neue Light" charset="0"/>
                <a:cs typeface="Helvetica Neue Light" charset="0"/>
                <a:sym typeface="Helvetica Neue Light" charset="0"/>
              </a:rPr>
              <a:t>90</a:t>
            </a:r>
          </a:p>
        </p:txBody>
      </p:sp>
      <p:sp>
        <p:nvSpPr>
          <p:cNvPr id="77834" name="Rectangle 23"/>
          <p:cNvSpPr>
            <a:spLocks/>
          </p:cNvSpPr>
          <p:nvPr/>
        </p:nvSpPr>
        <p:spPr bwMode="auto">
          <a:xfrm>
            <a:off x="5841529" y="2512382"/>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10</a:t>
            </a:r>
          </a:p>
        </p:txBody>
      </p:sp>
      <p:sp>
        <p:nvSpPr>
          <p:cNvPr id="77835" name="Oval 24"/>
          <p:cNvSpPr>
            <a:spLocks/>
          </p:cNvSpPr>
          <p:nvPr/>
        </p:nvSpPr>
        <p:spPr bwMode="auto">
          <a:xfrm rot="10800000" flipH="1">
            <a:off x="5707187" y="2144242"/>
            <a:ext cx="161850" cy="160734"/>
          </a:xfrm>
          <a:prstGeom prst="ellipse">
            <a:avLst/>
          </a:prstGeom>
          <a:solidFill>
            <a:srgbClr val="00BAFB"/>
          </a:solidFill>
          <a:ln w="38100">
            <a:solidFill>
              <a:schemeClr val="tx1"/>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p:spPr>
        <p:txBody>
          <a:bodyPr/>
          <a:lstStyle/>
          <a:p>
            <a:fld id="{2831F41C-CF36-4A6A-98E2-77FFEFDB91B4}" type="slidenum">
              <a:rPr lang="en-US">
                <a:solidFill>
                  <a:srgbClr val="FFFFFF"/>
                </a:solidFill>
              </a:rPr>
              <a:pPr/>
              <a:t>41</a:t>
            </a:fld>
            <a:endParaRPr lang="en-US">
              <a:solidFill>
                <a:srgbClr val="FFFFFF"/>
              </a:solidFill>
            </a:endParaRPr>
          </a:p>
        </p:txBody>
      </p:sp>
      <p:grpSp>
        <p:nvGrpSpPr>
          <p:cNvPr id="2" name="Group 16"/>
          <p:cNvGrpSpPr>
            <a:grpSpLocks/>
          </p:cNvGrpSpPr>
          <p:nvPr/>
        </p:nvGrpSpPr>
        <p:grpSpPr bwMode="auto">
          <a:xfrm>
            <a:off x="2539381" y="397372"/>
            <a:ext cx="3506018" cy="3239244"/>
            <a:chOff x="0" y="0"/>
            <a:chExt cx="3141" cy="2901"/>
          </a:xfrm>
        </p:grpSpPr>
        <p:sp>
          <p:nvSpPr>
            <p:cNvPr id="78860" name="Rectangle 1"/>
            <p:cNvSpPr>
              <a:spLocks/>
            </p:cNvSpPr>
            <p:nvPr/>
          </p:nvSpPr>
          <p:spPr bwMode="auto">
            <a:xfrm>
              <a:off x="0" y="0"/>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8861" name="Rectangle 2"/>
            <p:cNvSpPr>
              <a:spLocks/>
            </p:cNvSpPr>
            <p:nvPr/>
          </p:nvSpPr>
          <p:spPr bwMode="auto">
            <a:xfrm>
              <a:off x="18" y="1879"/>
              <a:ext cx="808" cy="560"/>
            </a:xfrm>
            <a:prstGeom prst="rect">
              <a:avLst/>
            </a:prstGeom>
            <a:noFill/>
            <a:ln w="12700">
              <a:noFill/>
              <a:miter lim="800000"/>
              <a:headEnd/>
              <a:tailEnd/>
            </a:ln>
          </p:spPr>
          <p:txBody>
            <a:bodyPr lIns="0" tIns="0" rIns="0" bIns="0" anchor="ctr"/>
            <a:lstStyle/>
            <a:p>
              <a:pPr algn="r"/>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8862" name="Rectangle 3"/>
            <p:cNvSpPr>
              <a:spLocks/>
            </p:cNvSpPr>
            <p:nvPr/>
          </p:nvSpPr>
          <p:spPr bwMode="auto">
            <a:xfrm>
              <a:off x="941" y="2341"/>
              <a:ext cx="808" cy="560"/>
            </a:xfrm>
            <a:prstGeom prst="rect">
              <a:avLst/>
            </a:prstGeom>
            <a:noFill/>
            <a:ln w="12700">
              <a:noFill/>
              <a:miter lim="800000"/>
              <a:headEnd/>
              <a:tailEnd/>
            </a:ln>
          </p:spPr>
          <p:txBody>
            <a:bodyPr lIns="0" tIns="0" rIns="0" bIns="0" anchor="ctr"/>
            <a:lstStyle/>
            <a:p>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8863" name="Rectangle 4"/>
            <p:cNvSpPr>
              <a:spLocks/>
            </p:cNvSpPr>
            <p:nvPr/>
          </p:nvSpPr>
          <p:spPr bwMode="auto">
            <a:xfrm>
              <a:off x="2333" y="2337"/>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8864" name="Line 5"/>
            <p:cNvSpPr>
              <a:spLocks noChangeShapeType="1"/>
            </p:cNvSpPr>
            <p:nvPr/>
          </p:nvSpPr>
          <p:spPr bwMode="auto">
            <a:xfrm>
              <a:off x="909" y="52"/>
              <a:ext cx="0" cy="2302"/>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65" name="Line 6"/>
            <p:cNvSpPr>
              <a:spLocks noChangeShapeType="1"/>
            </p:cNvSpPr>
            <p:nvPr/>
          </p:nvSpPr>
          <p:spPr bwMode="auto">
            <a:xfrm flipH="1">
              <a:off x="909" y="2332"/>
              <a:ext cx="2229" cy="0"/>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66" name="Oval 7"/>
            <p:cNvSpPr>
              <a:spLocks/>
            </p:cNvSpPr>
            <p:nvPr/>
          </p:nvSpPr>
          <p:spPr bwMode="auto">
            <a:xfrm rot="10800000" flipH="1">
              <a:off x="2630" y="415"/>
              <a:ext cx="145"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67" name="Oval 8"/>
            <p:cNvSpPr>
              <a:spLocks/>
            </p:cNvSpPr>
            <p:nvPr/>
          </p:nvSpPr>
          <p:spPr bwMode="auto">
            <a:xfrm rot="10800000" flipH="1">
              <a:off x="2362" y="532"/>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68" name="Oval 9"/>
            <p:cNvSpPr>
              <a:spLocks/>
            </p:cNvSpPr>
            <p:nvPr/>
          </p:nvSpPr>
          <p:spPr bwMode="auto">
            <a:xfrm rot="10800000" flipH="1">
              <a:off x="2241" y="41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69" name="Oval 10"/>
            <p:cNvSpPr>
              <a:spLocks/>
            </p:cNvSpPr>
            <p:nvPr/>
          </p:nvSpPr>
          <p:spPr bwMode="auto">
            <a:xfrm rot="10800000" flipH="1">
              <a:off x="2181" y="1327"/>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70" name="Oval 11"/>
            <p:cNvSpPr>
              <a:spLocks/>
            </p:cNvSpPr>
            <p:nvPr/>
          </p:nvSpPr>
          <p:spPr bwMode="auto">
            <a:xfrm rot="10800000" flipH="1">
              <a:off x="2294" y="1207"/>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71" name="Oval 12"/>
            <p:cNvSpPr>
              <a:spLocks/>
            </p:cNvSpPr>
            <p:nvPr/>
          </p:nvSpPr>
          <p:spPr bwMode="auto">
            <a:xfrm rot="10800000" flipH="1">
              <a:off x="2410" y="1207"/>
              <a:ext cx="144"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72" name="Oval 13"/>
            <p:cNvSpPr>
              <a:spLocks/>
            </p:cNvSpPr>
            <p:nvPr/>
          </p:nvSpPr>
          <p:spPr bwMode="auto">
            <a:xfrm rot="10800000" flipH="1">
              <a:off x="1494" y="1556"/>
              <a:ext cx="145" cy="145"/>
            </a:xfrm>
            <a:prstGeom prst="ellipse">
              <a:avLst/>
            </a:prstGeom>
            <a:solidFill>
              <a:srgbClr val="242923">
                <a:alpha val="0"/>
              </a:srgbClr>
            </a:solidFill>
            <a:ln w="38100">
              <a:solidFill>
                <a:schemeClr val="tx1">
                  <a:alpha val="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73" name="Oval 14"/>
            <p:cNvSpPr>
              <a:spLocks/>
            </p:cNvSpPr>
            <p:nvPr/>
          </p:nvSpPr>
          <p:spPr bwMode="auto">
            <a:xfrm rot="10800000" flipH="1">
              <a:off x="1277" y="200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74" name="Oval 15"/>
            <p:cNvSpPr>
              <a:spLocks/>
            </p:cNvSpPr>
            <p:nvPr/>
          </p:nvSpPr>
          <p:spPr bwMode="auto">
            <a:xfrm rot="10800000" flipH="1">
              <a:off x="940" y="1785"/>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grpSp>
      <p:sp>
        <p:nvSpPr>
          <p:cNvPr id="78852" name="Rectangle 17"/>
          <p:cNvSpPr>
            <a:spLocks/>
          </p:cNvSpPr>
          <p:nvPr/>
        </p:nvSpPr>
        <p:spPr bwMode="auto">
          <a:xfrm>
            <a:off x="1508001" y="4674691"/>
            <a:ext cx="6116836" cy="1294805"/>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{x:5, y: 20}, {                 </a:t>
            </a:r>
            <a:r>
              <a:rPr lang="en-US" sz="1700" dirty="0" smtClean="0">
                <a:solidFill>
                  <a:srgbClr val="FFFFFF"/>
                </a:solidFill>
                <a:latin typeface="Helvetica Neue Light" charset="0"/>
                <a:ea typeface="Helvetica Neue Light" charset="0"/>
                <a:cs typeface="Helvetica Neue Light" charset="0"/>
                <a:sym typeface="Helvetica Neue Light" charset="0"/>
              </a:rPr>
              <a:t> </a:t>
            </a:r>
            <a:r>
              <a:rPr lang="en-US" sz="2700" dirty="0" smtClean="0">
                <a:solidFill>
                  <a:srgbClr val="FFFFFF"/>
                </a:solidFill>
                <a:latin typeface="Helvetica Neue Light" charset="0"/>
                <a:ea typeface="Helvetica Neue Light" charset="0"/>
                <a:cs typeface="Helvetica Neue Light" charset="0"/>
                <a:sym typeface="Helvetica Neue Light" charset="0"/>
              </a:rPr>
              <a:t>}, {x:30, y:30}, {x:60, y:40}, {x: 65, y: 45}, {x: 70, y: 45}, {x: 63, y: 80}, {x: 68, y: 75}, {x: 80, y: 80}</a:t>
            </a:r>
          </a:p>
        </p:txBody>
      </p:sp>
      <p:sp>
        <p:nvSpPr>
          <p:cNvPr id="78853" name="Rectangle 18"/>
          <p:cNvSpPr>
            <a:spLocks/>
          </p:cNvSpPr>
          <p:nvPr/>
        </p:nvSpPr>
        <p:spPr bwMode="auto">
          <a:xfrm>
            <a:off x="3393281" y="4679158"/>
            <a:ext cx="1723430" cy="473273"/>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 90, y: 10</a:t>
            </a:r>
          </a:p>
        </p:txBody>
      </p:sp>
      <p:sp>
        <p:nvSpPr>
          <p:cNvPr id="78854" name="Line 19"/>
          <p:cNvSpPr>
            <a:spLocks noChangeShapeType="1"/>
          </p:cNvSpPr>
          <p:nvPr/>
        </p:nvSpPr>
        <p:spPr bwMode="auto">
          <a:xfrm flipH="1">
            <a:off x="3575224" y="2234654"/>
            <a:ext cx="2121917" cy="0"/>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55" name="Line 20"/>
          <p:cNvSpPr>
            <a:spLocks noChangeShapeType="1"/>
          </p:cNvSpPr>
          <p:nvPr/>
        </p:nvSpPr>
        <p:spPr bwMode="auto">
          <a:xfrm>
            <a:off x="5803181" y="2249165"/>
            <a:ext cx="0" cy="789161"/>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56" name="Rectangle 21"/>
          <p:cNvSpPr>
            <a:spLocks/>
          </p:cNvSpPr>
          <p:nvPr/>
        </p:nvSpPr>
        <p:spPr bwMode="auto">
          <a:xfrm>
            <a:off x="4668950" y="1954277"/>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90</a:t>
            </a:r>
          </a:p>
        </p:txBody>
      </p:sp>
      <p:sp>
        <p:nvSpPr>
          <p:cNvPr id="78857" name="Rectangle 22"/>
          <p:cNvSpPr>
            <a:spLocks/>
          </p:cNvSpPr>
          <p:nvPr/>
        </p:nvSpPr>
        <p:spPr bwMode="auto">
          <a:xfrm>
            <a:off x="5841529" y="2512382"/>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10</a:t>
            </a:r>
          </a:p>
        </p:txBody>
      </p:sp>
      <p:sp>
        <p:nvSpPr>
          <p:cNvPr id="78858" name="AutoShape 23"/>
          <p:cNvSpPr>
            <a:spLocks/>
          </p:cNvSpPr>
          <p:nvPr/>
        </p:nvSpPr>
        <p:spPr bwMode="auto">
          <a:xfrm rot="5400000">
            <a:off x="4438055" y="3687962"/>
            <a:ext cx="625078" cy="535781"/>
          </a:xfrm>
          <a:prstGeom prst="rightArrow">
            <a:avLst>
              <a:gd name="adj1" fmla="val 39454"/>
              <a:gd name="adj2" fmla="val 46910"/>
            </a:avLst>
          </a:prstGeom>
          <a:noFill/>
          <a:ln w="25400">
            <a:solidFill>
              <a:srgbClr val="FB0038"/>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8859" name="Oval 24"/>
          <p:cNvSpPr>
            <a:spLocks/>
          </p:cNvSpPr>
          <p:nvPr/>
        </p:nvSpPr>
        <p:spPr bwMode="auto">
          <a:xfrm rot="10800000" flipH="1">
            <a:off x="5662538" y="2117452"/>
            <a:ext cx="258961" cy="258961"/>
          </a:xfrm>
          <a:prstGeom prst="ellipse">
            <a:avLst/>
          </a:prstGeom>
          <a:solidFill>
            <a:srgbClr val="FB0038"/>
          </a:solidFill>
          <a:ln w="38100">
            <a:solidFill>
              <a:schemeClr val="tx1"/>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p>
            <a:fld id="{ACD101D1-8C1A-4B54-AAF9-0391F479AD75}" type="slidenum">
              <a:rPr lang="en-US">
                <a:solidFill>
                  <a:srgbClr val="FFFFFF"/>
                </a:solidFill>
              </a:rPr>
              <a:pPr/>
              <a:t>42</a:t>
            </a:fld>
            <a:endParaRPr lang="en-US">
              <a:solidFill>
                <a:srgbClr val="FFFFFF"/>
              </a:solidFill>
            </a:endParaRPr>
          </a:p>
        </p:txBody>
      </p:sp>
      <p:grpSp>
        <p:nvGrpSpPr>
          <p:cNvPr id="2" name="Group 16"/>
          <p:cNvGrpSpPr>
            <a:grpSpLocks/>
          </p:cNvGrpSpPr>
          <p:nvPr/>
        </p:nvGrpSpPr>
        <p:grpSpPr bwMode="auto">
          <a:xfrm>
            <a:off x="2539381" y="397372"/>
            <a:ext cx="3506018" cy="3239244"/>
            <a:chOff x="0" y="0"/>
            <a:chExt cx="3141" cy="2901"/>
          </a:xfrm>
        </p:grpSpPr>
        <p:sp>
          <p:nvSpPr>
            <p:cNvPr id="79884" name="Rectangle 1"/>
            <p:cNvSpPr>
              <a:spLocks/>
            </p:cNvSpPr>
            <p:nvPr/>
          </p:nvSpPr>
          <p:spPr bwMode="auto">
            <a:xfrm>
              <a:off x="0" y="0"/>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9885" name="Rectangle 2"/>
            <p:cNvSpPr>
              <a:spLocks/>
            </p:cNvSpPr>
            <p:nvPr/>
          </p:nvSpPr>
          <p:spPr bwMode="auto">
            <a:xfrm>
              <a:off x="18" y="1879"/>
              <a:ext cx="808" cy="560"/>
            </a:xfrm>
            <a:prstGeom prst="rect">
              <a:avLst/>
            </a:prstGeom>
            <a:noFill/>
            <a:ln w="12700">
              <a:noFill/>
              <a:miter lim="800000"/>
              <a:headEnd/>
              <a:tailEnd/>
            </a:ln>
          </p:spPr>
          <p:txBody>
            <a:bodyPr lIns="0" tIns="0" rIns="0" bIns="0" anchor="ctr"/>
            <a:lstStyle/>
            <a:p>
              <a:pPr algn="r"/>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9886" name="Rectangle 3"/>
            <p:cNvSpPr>
              <a:spLocks/>
            </p:cNvSpPr>
            <p:nvPr/>
          </p:nvSpPr>
          <p:spPr bwMode="auto">
            <a:xfrm>
              <a:off x="941" y="2341"/>
              <a:ext cx="808" cy="560"/>
            </a:xfrm>
            <a:prstGeom prst="rect">
              <a:avLst/>
            </a:prstGeom>
            <a:noFill/>
            <a:ln w="12700">
              <a:noFill/>
              <a:miter lim="800000"/>
              <a:headEnd/>
              <a:tailEnd/>
            </a:ln>
          </p:spPr>
          <p:txBody>
            <a:bodyPr lIns="0" tIns="0" rIns="0" bIns="0" anchor="ctr"/>
            <a:lstStyle/>
            <a:p>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79887" name="Rectangle 4"/>
            <p:cNvSpPr>
              <a:spLocks/>
            </p:cNvSpPr>
            <p:nvPr/>
          </p:nvSpPr>
          <p:spPr bwMode="auto">
            <a:xfrm>
              <a:off x="2333" y="2337"/>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79888" name="Line 5"/>
            <p:cNvSpPr>
              <a:spLocks noChangeShapeType="1"/>
            </p:cNvSpPr>
            <p:nvPr/>
          </p:nvSpPr>
          <p:spPr bwMode="auto">
            <a:xfrm>
              <a:off x="909" y="52"/>
              <a:ext cx="0" cy="2302"/>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89" name="Line 6"/>
            <p:cNvSpPr>
              <a:spLocks noChangeShapeType="1"/>
            </p:cNvSpPr>
            <p:nvPr/>
          </p:nvSpPr>
          <p:spPr bwMode="auto">
            <a:xfrm flipH="1">
              <a:off x="909" y="2332"/>
              <a:ext cx="2229" cy="0"/>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0" name="Oval 7"/>
            <p:cNvSpPr>
              <a:spLocks/>
            </p:cNvSpPr>
            <p:nvPr/>
          </p:nvSpPr>
          <p:spPr bwMode="auto">
            <a:xfrm rot="10800000" flipH="1">
              <a:off x="2630" y="415"/>
              <a:ext cx="145"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1" name="Oval 8"/>
            <p:cNvSpPr>
              <a:spLocks/>
            </p:cNvSpPr>
            <p:nvPr/>
          </p:nvSpPr>
          <p:spPr bwMode="auto">
            <a:xfrm rot="10800000" flipH="1">
              <a:off x="2362" y="532"/>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2" name="Oval 9"/>
            <p:cNvSpPr>
              <a:spLocks/>
            </p:cNvSpPr>
            <p:nvPr/>
          </p:nvSpPr>
          <p:spPr bwMode="auto">
            <a:xfrm rot="10800000" flipH="1">
              <a:off x="2241" y="41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3" name="Oval 10"/>
            <p:cNvSpPr>
              <a:spLocks/>
            </p:cNvSpPr>
            <p:nvPr/>
          </p:nvSpPr>
          <p:spPr bwMode="auto">
            <a:xfrm rot="10800000" flipH="1">
              <a:off x="2181" y="1327"/>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4" name="Oval 11"/>
            <p:cNvSpPr>
              <a:spLocks/>
            </p:cNvSpPr>
            <p:nvPr/>
          </p:nvSpPr>
          <p:spPr bwMode="auto">
            <a:xfrm rot="10800000" flipH="1">
              <a:off x="2294" y="1207"/>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5" name="Oval 12"/>
            <p:cNvSpPr>
              <a:spLocks/>
            </p:cNvSpPr>
            <p:nvPr/>
          </p:nvSpPr>
          <p:spPr bwMode="auto">
            <a:xfrm rot="10800000" flipH="1">
              <a:off x="2410" y="1207"/>
              <a:ext cx="144"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6" name="Oval 13"/>
            <p:cNvSpPr>
              <a:spLocks/>
            </p:cNvSpPr>
            <p:nvPr/>
          </p:nvSpPr>
          <p:spPr bwMode="auto">
            <a:xfrm rot="10800000" flipH="1">
              <a:off x="1494" y="1556"/>
              <a:ext cx="145" cy="145"/>
            </a:xfrm>
            <a:prstGeom prst="ellipse">
              <a:avLst/>
            </a:prstGeom>
            <a:solidFill>
              <a:srgbClr val="242923">
                <a:alpha val="0"/>
              </a:srgbClr>
            </a:solidFill>
            <a:ln w="38100">
              <a:solidFill>
                <a:schemeClr val="tx1">
                  <a:alpha val="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7" name="Oval 14"/>
            <p:cNvSpPr>
              <a:spLocks/>
            </p:cNvSpPr>
            <p:nvPr/>
          </p:nvSpPr>
          <p:spPr bwMode="auto">
            <a:xfrm rot="10800000" flipH="1">
              <a:off x="1277" y="200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98" name="Oval 15"/>
            <p:cNvSpPr>
              <a:spLocks/>
            </p:cNvSpPr>
            <p:nvPr/>
          </p:nvSpPr>
          <p:spPr bwMode="auto">
            <a:xfrm rot="10800000" flipH="1">
              <a:off x="940" y="1785"/>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grpSp>
      <p:sp>
        <p:nvSpPr>
          <p:cNvPr id="79876" name="Rectangle 17"/>
          <p:cNvSpPr>
            <a:spLocks/>
          </p:cNvSpPr>
          <p:nvPr/>
        </p:nvSpPr>
        <p:spPr bwMode="auto">
          <a:xfrm>
            <a:off x="1508001" y="4674691"/>
            <a:ext cx="6116836" cy="1294805"/>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{x:5, y: 20}, {                 </a:t>
            </a:r>
            <a:r>
              <a:rPr lang="en-US" sz="1700" dirty="0" smtClean="0">
                <a:solidFill>
                  <a:srgbClr val="FFFFFF"/>
                </a:solidFill>
                <a:latin typeface="Helvetica Neue Light" charset="0"/>
                <a:ea typeface="Helvetica Neue Light" charset="0"/>
                <a:cs typeface="Helvetica Neue Light" charset="0"/>
                <a:sym typeface="Helvetica Neue Light" charset="0"/>
              </a:rPr>
              <a:t> </a:t>
            </a:r>
            <a:r>
              <a:rPr lang="en-US" sz="2700" dirty="0" smtClean="0">
                <a:solidFill>
                  <a:srgbClr val="FFFFFF"/>
                </a:solidFill>
                <a:latin typeface="Helvetica Neue Light" charset="0"/>
                <a:ea typeface="Helvetica Neue Light" charset="0"/>
                <a:cs typeface="Helvetica Neue Light" charset="0"/>
                <a:sym typeface="Helvetica Neue Light" charset="0"/>
              </a:rPr>
              <a:t>}, {x:30, y:30}, {x:60, y:40}, {x: 65, y: 45}, {x: 70, y: 45}, {x: 63, y: 80}, {x: 68, y: 75}, {x: 80, y: 80}</a:t>
            </a:r>
          </a:p>
        </p:txBody>
      </p:sp>
      <p:sp>
        <p:nvSpPr>
          <p:cNvPr id="79877" name="Rectangle 18"/>
          <p:cNvSpPr>
            <a:spLocks/>
          </p:cNvSpPr>
          <p:nvPr/>
        </p:nvSpPr>
        <p:spPr bwMode="auto">
          <a:xfrm>
            <a:off x="3393281" y="4679158"/>
            <a:ext cx="1723430" cy="473273"/>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 90, y: 10</a:t>
            </a:r>
          </a:p>
        </p:txBody>
      </p:sp>
      <p:sp>
        <p:nvSpPr>
          <p:cNvPr id="79878" name="Line 19"/>
          <p:cNvSpPr>
            <a:spLocks noChangeShapeType="1"/>
          </p:cNvSpPr>
          <p:nvPr/>
        </p:nvSpPr>
        <p:spPr bwMode="auto">
          <a:xfrm flipH="1">
            <a:off x="3575224" y="1475631"/>
            <a:ext cx="2121917" cy="0"/>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79" name="Line 20"/>
          <p:cNvSpPr>
            <a:spLocks noChangeShapeType="1"/>
          </p:cNvSpPr>
          <p:nvPr/>
        </p:nvSpPr>
        <p:spPr bwMode="auto">
          <a:xfrm>
            <a:off x="5803181" y="1624087"/>
            <a:ext cx="0" cy="1414239"/>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80" name="Rectangle 21"/>
          <p:cNvSpPr>
            <a:spLocks/>
          </p:cNvSpPr>
          <p:nvPr/>
        </p:nvSpPr>
        <p:spPr bwMode="auto">
          <a:xfrm>
            <a:off x="4668950" y="1195253"/>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90</a:t>
            </a:r>
          </a:p>
        </p:txBody>
      </p:sp>
      <p:sp>
        <p:nvSpPr>
          <p:cNvPr id="79881" name="Rectangle 22"/>
          <p:cNvSpPr>
            <a:spLocks/>
          </p:cNvSpPr>
          <p:nvPr/>
        </p:nvSpPr>
        <p:spPr bwMode="auto">
          <a:xfrm>
            <a:off x="5841529" y="2048038"/>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EE409"/>
                </a:solidFill>
                <a:latin typeface="Helvetica Neue Light" charset="0"/>
                <a:ea typeface="Helvetica Neue Light" charset="0"/>
                <a:cs typeface="Helvetica Neue Light" charset="0"/>
                <a:sym typeface="Helvetica Neue Light" charset="0"/>
              </a:rPr>
              <a:t>60</a:t>
            </a:r>
          </a:p>
        </p:txBody>
      </p:sp>
      <p:sp>
        <p:nvSpPr>
          <p:cNvPr id="79882" name="AutoShape 23"/>
          <p:cNvSpPr>
            <a:spLocks/>
          </p:cNvSpPr>
          <p:nvPr/>
        </p:nvSpPr>
        <p:spPr bwMode="auto">
          <a:xfrm rot="5400000">
            <a:off x="4438055" y="3687962"/>
            <a:ext cx="625078" cy="535781"/>
          </a:xfrm>
          <a:prstGeom prst="rightArrow">
            <a:avLst>
              <a:gd name="adj1" fmla="val 39454"/>
              <a:gd name="adj2" fmla="val 46910"/>
            </a:avLst>
          </a:prstGeom>
          <a:noFill/>
          <a:ln w="25400">
            <a:solidFill>
              <a:srgbClr val="FB0038"/>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79883" name="Oval 24"/>
          <p:cNvSpPr>
            <a:spLocks/>
          </p:cNvSpPr>
          <p:nvPr/>
        </p:nvSpPr>
        <p:spPr bwMode="auto">
          <a:xfrm rot="10800000" flipH="1">
            <a:off x="5662538" y="1349499"/>
            <a:ext cx="258961" cy="258961"/>
          </a:xfrm>
          <a:prstGeom prst="ellipse">
            <a:avLst/>
          </a:prstGeom>
          <a:solidFill>
            <a:srgbClr val="FB0038"/>
          </a:solidFill>
          <a:ln w="38100">
            <a:solidFill>
              <a:schemeClr val="tx1"/>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fld id="{64844102-CBD4-44FE-9E11-ED5E2AEE0229}" type="slidenum">
              <a:rPr lang="en-US">
                <a:solidFill>
                  <a:srgbClr val="FFFFFF"/>
                </a:solidFill>
              </a:rPr>
              <a:pPr/>
              <a:t>43</a:t>
            </a:fld>
            <a:endParaRPr lang="en-US">
              <a:solidFill>
                <a:srgbClr val="FFFFFF"/>
              </a:solidFill>
            </a:endParaRPr>
          </a:p>
        </p:txBody>
      </p:sp>
      <p:grpSp>
        <p:nvGrpSpPr>
          <p:cNvPr id="2" name="Group 16"/>
          <p:cNvGrpSpPr>
            <a:grpSpLocks/>
          </p:cNvGrpSpPr>
          <p:nvPr/>
        </p:nvGrpSpPr>
        <p:grpSpPr bwMode="auto">
          <a:xfrm>
            <a:off x="2539381" y="397372"/>
            <a:ext cx="3506018" cy="3239244"/>
            <a:chOff x="0" y="0"/>
            <a:chExt cx="3141" cy="2901"/>
          </a:xfrm>
        </p:grpSpPr>
        <p:sp>
          <p:nvSpPr>
            <p:cNvPr id="80908" name="Rectangle 1"/>
            <p:cNvSpPr>
              <a:spLocks/>
            </p:cNvSpPr>
            <p:nvPr/>
          </p:nvSpPr>
          <p:spPr bwMode="auto">
            <a:xfrm>
              <a:off x="0" y="0"/>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80909" name="Rectangle 2"/>
            <p:cNvSpPr>
              <a:spLocks/>
            </p:cNvSpPr>
            <p:nvPr/>
          </p:nvSpPr>
          <p:spPr bwMode="auto">
            <a:xfrm>
              <a:off x="18" y="1879"/>
              <a:ext cx="808" cy="560"/>
            </a:xfrm>
            <a:prstGeom prst="rect">
              <a:avLst/>
            </a:prstGeom>
            <a:noFill/>
            <a:ln w="12700">
              <a:noFill/>
              <a:miter lim="800000"/>
              <a:headEnd/>
              <a:tailEnd/>
            </a:ln>
          </p:spPr>
          <p:txBody>
            <a:bodyPr lIns="0" tIns="0" rIns="0" bIns="0" anchor="ctr"/>
            <a:lstStyle/>
            <a:p>
              <a:pPr algn="r"/>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80910" name="Rectangle 3"/>
            <p:cNvSpPr>
              <a:spLocks/>
            </p:cNvSpPr>
            <p:nvPr/>
          </p:nvSpPr>
          <p:spPr bwMode="auto">
            <a:xfrm>
              <a:off x="941" y="2341"/>
              <a:ext cx="808" cy="560"/>
            </a:xfrm>
            <a:prstGeom prst="rect">
              <a:avLst/>
            </a:prstGeom>
            <a:noFill/>
            <a:ln w="12700">
              <a:noFill/>
              <a:miter lim="800000"/>
              <a:headEnd/>
              <a:tailEnd/>
            </a:ln>
          </p:spPr>
          <p:txBody>
            <a:bodyPr lIns="0" tIns="0" rIns="0" bIns="0" anchor="ctr"/>
            <a:lstStyle/>
            <a:p>
              <a:r>
                <a:rPr lang="en-US" sz="3800" dirty="0" smtClean="0">
                  <a:solidFill>
                    <a:srgbClr val="858983"/>
                  </a:solidFill>
                  <a:latin typeface="Helvetica Neue Light" charset="0"/>
                  <a:ea typeface="Helvetica Neue Light" charset="0"/>
                  <a:cs typeface="Helvetica Neue Light" charset="0"/>
                  <a:sym typeface="Helvetica Neue Light" charset="0"/>
                </a:rPr>
                <a:t>0</a:t>
              </a:r>
            </a:p>
          </p:txBody>
        </p:sp>
        <p:sp>
          <p:nvSpPr>
            <p:cNvPr id="80911" name="Rectangle 4"/>
            <p:cNvSpPr>
              <a:spLocks/>
            </p:cNvSpPr>
            <p:nvPr/>
          </p:nvSpPr>
          <p:spPr bwMode="auto">
            <a:xfrm>
              <a:off x="2333" y="2337"/>
              <a:ext cx="808" cy="560"/>
            </a:xfrm>
            <a:prstGeom prst="rect">
              <a:avLst/>
            </a:prstGeom>
            <a:noFill/>
            <a:ln w="12700">
              <a:noFill/>
              <a:miter lim="800000"/>
              <a:headEnd/>
              <a:tailEnd/>
            </a:ln>
          </p:spPr>
          <p:txBody>
            <a:bodyPr lIns="0" tIns="0" rIns="0" bIns="0" anchor="ctr"/>
            <a:lstStyle/>
            <a:p>
              <a:pPr algn="ctr"/>
              <a:r>
                <a:rPr lang="en-US" sz="3800" dirty="0" smtClean="0">
                  <a:solidFill>
                    <a:srgbClr val="858983"/>
                  </a:solidFill>
                  <a:latin typeface="Helvetica Neue Light" charset="0"/>
                  <a:ea typeface="Helvetica Neue Light" charset="0"/>
                  <a:cs typeface="Helvetica Neue Light" charset="0"/>
                  <a:sym typeface="Helvetica Neue Light" charset="0"/>
                </a:rPr>
                <a:t>100</a:t>
              </a:r>
            </a:p>
          </p:txBody>
        </p:sp>
        <p:sp>
          <p:nvSpPr>
            <p:cNvPr id="80912" name="Line 5"/>
            <p:cNvSpPr>
              <a:spLocks noChangeShapeType="1"/>
            </p:cNvSpPr>
            <p:nvPr/>
          </p:nvSpPr>
          <p:spPr bwMode="auto">
            <a:xfrm>
              <a:off x="909" y="52"/>
              <a:ext cx="0" cy="2302"/>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3" name="Line 6"/>
            <p:cNvSpPr>
              <a:spLocks noChangeShapeType="1"/>
            </p:cNvSpPr>
            <p:nvPr/>
          </p:nvSpPr>
          <p:spPr bwMode="auto">
            <a:xfrm flipH="1">
              <a:off x="909" y="2332"/>
              <a:ext cx="2229" cy="0"/>
            </a:xfrm>
            <a:prstGeom prst="line">
              <a:avLst/>
            </a:prstGeom>
            <a:noFill/>
            <a:ln w="63500">
              <a:solidFill>
                <a:srgbClr val="858983"/>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4" name="Oval 7"/>
            <p:cNvSpPr>
              <a:spLocks/>
            </p:cNvSpPr>
            <p:nvPr/>
          </p:nvSpPr>
          <p:spPr bwMode="auto">
            <a:xfrm rot="10800000" flipH="1">
              <a:off x="2630" y="415"/>
              <a:ext cx="145"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5" name="Oval 8"/>
            <p:cNvSpPr>
              <a:spLocks/>
            </p:cNvSpPr>
            <p:nvPr/>
          </p:nvSpPr>
          <p:spPr bwMode="auto">
            <a:xfrm rot="10800000" flipH="1">
              <a:off x="2362" y="532"/>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6" name="Oval 9"/>
            <p:cNvSpPr>
              <a:spLocks/>
            </p:cNvSpPr>
            <p:nvPr/>
          </p:nvSpPr>
          <p:spPr bwMode="auto">
            <a:xfrm rot="10800000" flipH="1">
              <a:off x="2241" y="41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7" name="Oval 10"/>
            <p:cNvSpPr>
              <a:spLocks/>
            </p:cNvSpPr>
            <p:nvPr/>
          </p:nvSpPr>
          <p:spPr bwMode="auto">
            <a:xfrm rot="10800000" flipH="1">
              <a:off x="2181" y="1327"/>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8" name="Oval 11"/>
            <p:cNvSpPr>
              <a:spLocks/>
            </p:cNvSpPr>
            <p:nvPr/>
          </p:nvSpPr>
          <p:spPr bwMode="auto">
            <a:xfrm rot="10800000" flipH="1">
              <a:off x="2294" y="1207"/>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19" name="Oval 12"/>
            <p:cNvSpPr>
              <a:spLocks/>
            </p:cNvSpPr>
            <p:nvPr/>
          </p:nvSpPr>
          <p:spPr bwMode="auto">
            <a:xfrm rot="10800000" flipH="1">
              <a:off x="2410" y="1207"/>
              <a:ext cx="144"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20" name="Oval 13"/>
            <p:cNvSpPr>
              <a:spLocks/>
            </p:cNvSpPr>
            <p:nvPr/>
          </p:nvSpPr>
          <p:spPr bwMode="auto">
            <a:xfrm rot="10800000" flipH="1">
              <a:off x="1494" y="1556"/>
              <a:ext cx="145" cy="145"/>
            </a:xfrm>
            <a:prstGeom prst="ellipse">
              <a:avLst/>
            </a:prstGeom>
            <a:solidFill>
              <a:srgbClr val="242923">
                <a:alpha val="0"/>
              </a:srgbClr>
            </a:solidFill>
            <a:ln w="38100">
              <a:solidFill>
                <a:schemeClr val="tx1">
                  <a:alpha val="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21" name="Oval 14"/>
            <p:cNvSpPr>
              <a:spLocks/>
            </p:cNvSpPr>
            <p:nvPr/>
          </p:nvSpPr>
          <p:spPr bwMode="auto">
            <a:xfrm rot="10800000" flipH="1">
              <a:off x="1277" y="2002"/>
              <a:ext cx="145" cy="144"/>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22" name="Oval 15"/>
            <p:cNvSpPr>
              <a:spLocks/>
            </p:cNvSpPr>
            <p:nvPr/>
          </p:nvSpPr>
          <p:spPr bwMode="auto">
            <a:xfrm rot="10800000" flipH="1">
              <a:off x="940" y="1785"/>
              <a:ext cx="144" cy="145"/>
            </a:xfrm>
            <a:prstGeom prst="ellipse">
              <a:avLst/>
            </a:prstGeom>
            <a:solidFill>
              <a:srgbClr val="242923">
                <a:alpha val="20000"/>
              </a:srgbClr>
            </a:solidFill>
            <a:ln w="38100">
              <a:solidFill>
                <a:schemeClr val="tx1">
                  <a:alpha val="20000"/>
                </a:schemeClr>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grpSp>
      <p:sp>
        <p:nvSpPr>
          <p:cNvPr id="80900" name="Rectangle 17"/>
          <p:cNvSpPr>
            <a:spLocks/>
          </p:cNvSpPr>
          <p:nvPr/>
        </p:nvSpPr>
        <p:spPr bwMode="auto">
          <a:xfrm>
            <a:off x="1508001" y="4674691"/>
            <a:ext cx="6116836" cy="1294805"/>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{x:5, y: 20}, {                 </a:t>
            </a:r>
            <a:r>
              <a:rPr lang="en-US" sz="1700" dirty="0" smtClean="0">
                <a:solidFill>
                  <a:srgbClr val="FFFFFF"/>
                </a:solidFill>
                <a:latin typeface="Helvetica Neue Light" charset="0"/>
                <a:ea typeface="Helvetica Neue Light" charset="0"/>
                <a:cs typeface="Helvetica Neue Light" charset="0"/>
                <a:sym typeface="Helvetica Neue Light" charset="0"/>
              </a:rPr>
              <a:t> </a:t>
            </a:r>
            <a:r>
              <a:rPr lang="en-US" sz="2700" dirty="0" smtClean="0">
                <a:solidFill>
                  <a:srgbClr val="FFFFFF"/>
                </a:solidFill>
                <a:latin typeface="Helvetica Neue Light" charset="0"/>
                <a:ea typeface="Helvetica Neue Light" charset="0"/>
                <a:cs typeface="Helvetica Neue Light" charset="0"/>
                <a:sym typeface="Helvetica Neue Light" charset="0"/>
              </a:rPr>
              <a:t>}, {x:30, y:30}, {x:60, y:40}, {x: 65, y: 45}, {x: 70, y: 45}, {x: 63, y: 80}, {x: 68, y: 75}, {x: 80, y: 80}</a:t>
            </a:r>
          </a:p>
        </p:txBody>
      </p:sp>
      <p:sp>
        <p:nvSpPr>
          <p:cNvPr id="80901" name="Rectangle 18"/>
          <p:cNvSpPr>
            <a:spLocks/>
          </p:cNvSpPr>
          <p:nvPr/>
        </p:nvSpPr>
        <p:spPr bwMode="auto">
          <a:xfrm>
            <a:off x="3393281" y="4679158"/>
            <a:ext cx="1723430" cy="473273"/>
          </a:xfrm>
          <a:prstGeom prst="rect">
            <a:avLst/>
          </a:prstGeom>
          <a:noFill/>
          <a:ln w="12700">
            <a:noFill/>
            <a:miter lim="800000"/>
            <a:headEnd/>
            <a:tailEnd/>
          </a:ln>
        </p:spPr>
        <p:txBody>
          <a:bodyPr lIns="0" tIns="0" rIns="0" bIns="0" anchor="ctr"/>
          <a:lstStyle/>
          <a:p>
            <a:r>
              <a:rPr lang="en-US" sz="2700" dirty="0" smtClean="0">
                <a:solidFill>
                  <a:srgbClr val="FFFFFF"/>
                </a:solidFill>
                <a:latin typeface="Helvetica Neue Light" charset="0"/>
                <a:ea typeface="Helvetica Neue Light" charset="0"/>
                <a:cs typeface="Helvetica Neue Light" charset="0"/>
                <a:sym typeface="Helvetica Neue Light" charset="0"/>
              </a:rPr>
              <a:t>x: 90, y: </a:t>
            </a:r>
            <a:r>
              <a:rPr lang="en-US" sz="2700" dirty="0" smtClean="0">
                <a:solidFill>
                  <a:srgbClr val="FEE409"/>
                </a:solidFill>
                <a:latin typeface="Helvetica Neue Light" charset="0"/>
                <a:ea typeface="Helvetica Neue Light" charset="0"/>
                <a:cs typeface="Helvetica Neue Light" charset="0"/>
                <a:sym typeface="Helvetica Neue Light" charset="0"/>
              </a:rPr>
              <a:t>60</a:t>
            </a:r>
          </a:p>
        </p:txBody>
      </p:sp>
      <p:sp>
        <p:nvSpPr>
          <p:cNvPr id="80902" name="Line 19"/>
          <p:cNvSpPr>
            <a:spLocks noChangeShapeType="1"/>
          </p:cNvSpPr>
          <p:nvPr/>
        </p:nvSpPr>
        <p:spPr bwMode="auto">
          <a:xfrm flipH="1">
            <a:off x="3575224" y="1475631"/>
            <a:ext cx="2121917" cy="0"/>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03" name="Line 20"/>
          <p:cNvSpPr>
            <a:spLocks noChangeShapeType="1"/>
          </p:cNvSpPr>
          <p:nvPr/>
        </p:nvSpPr>
        <p:spPr bwMode="auto">
          <a:xfrm>
            <a:off x="5803181" y="1624087"/>
            <a:ext cx="0" cy="1414239"/>
          </a:xfrm>
          <a:prstGeom prst="line">
            <a:avLst/>
          </a:prstGeom>
          <a:noFill/>
          <a:ln w="25400" cap="rnd">
            <a:solidFill>
              <a:schemeClr val="tx1"/>
            </a:solidFill>
            <a:prstDash val="sysDot"/>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04" name="Rectangle 21"/>
          <p:cNvSpPr>
            <a:spLocks/>
          </p:cNvSpPr>
          <p:nvPr/>
        </p:nvSpPr>
        <p:spPr bwMode="auto">
          <a:xfrm>
            <a:off x="4668950" y="1195253"/>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FFFFF"/>
                </a:solidFill>
                <a:latin typeface="Helvetica Neue Light" charset="0"/>
                <a:ea typeface="Helvetica Neue Light" charset="0"/>
                <a:cs typeface="Helvetica Neue Light" charset="0"/>
                <a:sym typeface="Helvetica Neue Light" charset="0"/>
              </a:rPr>
              <a:t>90</a:t>
            </a:r>
          </a:p>
        </p:txBody>
      </p:sp>
      <p:sp>
        <p:nvSpPr>
          <p:cNvPr id="80905" name="Rectangle 22"/>
          <p:cNvSpPr>
            <a:spLocks/>
          </p:cNvSpPr>
          <p:nvPr/>
        </p:nvSpPr>
        <p:spPr bwMode="auto">
          <a:xfrm>
            <a:off x="5841529" y="2048038"/>
            <a:ext cx="243656" cy="261610"/>
          </a:xfrm>
          <a:prstGeom prst="rect">
            <a:avLst/>
          </a:prstGeom>
          <a:noFill/>
          <a:ln w="12700">
            <a:noFill/>
            <a:miter lim="800000"/>
            <a:headEnd/>
            <a:tailEnd/>
          </a:ln>
        </p:spPr>
        <p:txBody>
          <a:bodyPr wrap="none" lIns="0" tIns="0" rIns="0" bIns="0" anchor="ctr">
            <a:spAutoFit/>
          </a:bodyPr>
          <a:lstStyle/>
          <a:p>
            <a:pPr algn="ctr"/>
            <a:r>
              <a:rPr lang="en-US" sz="1700" dirty="0" smtClean="0">
                <a:solidFill>
                  <a:srgbClr val="FEE409"/>
                </a:solidFill>
                <a:latin typeface="Helvetica Neue Light" charset="0"/>
                <a:ea typeface="Helvetica Neue Light" charset="0"/>
                <a:cs typeface="Helvetica Neue Light" charset="0"/>
                <a:sym typeface="Helvetica Neue Light" charset="0"/>
              </a:rPr>
              <a:t>60</a:t>
            </a:r>
          </a:p>
        </p:txBody>
      </p:sp>
      <p:sp>
        <p:nvSpPr>
          <p:cNvPr id="80906" name="AutoShape 23"/>
          <p:cNvSpPr>
            <a:spLocks/>
          </p:cNvSpPr>
          <p:nvPr/>
        </p:nvSpPr>
        <p:spPr bwMode="auto">
          <a:xfrm rot="5400000">
            <a:off x="4438055" y="3687962"/>
            <a:ext cx="625078" cy="535781"/>
          </a:xfrm>
          <a:prstGeom prst="rightArrow">
            <a:avLst>
              <a:gd name="adj1" fmla="val 39454"/>
              <a:gd name="adj2" fmla="val 46910"/>
            </a:avLst>
          </a:prstGeom>
          <a:noFill/>
          <a:ln w="25400">
            <a:solidFill>
              <a:srgbClr val="FB0038"/>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0907" name="Oval 24"/>
          <p:cNvSpPr>
            <a:spLocks/>
          </p:cNvSpPr>
          <p:nvPr/>
        </p:nvSpPr>
        <p:spPr bwMode="auto">
          <a:xfrm rot="10800000" flipH="1">
            <a:off x="5662538" y="1349499"/>
            <a:ext cx="258961" cy="258961"/>
          </a:xfrm>
          <a:prstGeom prst="ellipse">
            <a:avLst/>
          </a:prstGeom>
          <a:solidFill>
            <a:srgbClr val="FB0038"/>
          </a:solidFill>
          <a:ln w="38100">
            <a:solidFill>
              <a:schemeClr val="tx1"/>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p:spPr>
        <p:txBody>
          <a:bodyPr/>
          <a:lstStyle/>
          <a:p>
            <a:fld id="{54E74845-05CB-404D-8C55-149311DEB414}" type="slidenum">
              <a:rPr lang="en-US">
                <a:solidFill>
                  <a:srgbClr val="FFFFFF"/>
                </a:solidFill>
              </a:rPr>
              <a:pPr/>
              <a:t>44</a:t>
            </a:fld>
            <a:endParaRPr lang="en-US">
              <a:solidFill>
                <a:srgbClr val="FFFFFF"/>
              </a:solidFill>
            </a:endParaRPr>
          </a:p>
        </p:txBody>
      </p:sp>
      <p:sp>
        <p:nvSpPr>
          <p:cNvPr id="83971" name="Rectangle 1"/>
          <p:cNvSpPr>
            <a:spLocks/>
          </p:cNvSpPr>
          <p:nvPr/>
        </p:nvSpPr>
        <p:spPr bwMode="auto">
          <a:xfrm>
            <a:off x="3229201" y="1866305"/>
            <a:ext cx="5616773" cy="3464719"/>
          </a:xfrm>
          <a:prstGeom prst="rect">
            <a:avLst/>
          </a:prstGeom>
          <a:noFill/>
          <a:ln w="12700">
            <a:noFill/>
            <a:miter lim="800000"/>
            <a:headEnd/>
            <a:tailEnd/>
          </a:ln>
        </p:spPr>
        <p:txBody>
          <a:bodyPr lIns="0" tIns="0" rIns="0" bIns="0" anchor="ctr"/>
          <a:lstStyle/>
          <a:p>
            <a:r>
              <a:rPr lang="en-US" sz="2700" dirty="0" err="1" smtClean="0">
                <a:solidFill>
                  <a:srgbClr val="FFFFFF"/>
                </a:solidFill>
                <a:latin typeface="Ubuntu Mono" charset="0"/>
                <a:ea typeface="Ubuntu Mono" charset="0"/>
                <a:cs typeface="Ubuntu Mono" charset="0"/>
                <a:sym typeface="Ubuntu Mono" charset="0"/>
              </a:rPr>
              <a:t>view_x</a:t>
            </a:r>
            <a:r>
              <a:rPr lang="en-US" sz="2700" dirty="0" smtClean="0">
                <a:solidFill>
                  <a:srgbClr val="FFFFFF"/>
                </a:solidFill>
                <a:latin typeface="Ubuntu Mono" charset="0"/>
                <a:ea typeface="Ubuntu Mono" charset="0"/>
                <a:cs typeface="Ubuntu Mono" charset="0"/>
                <a:sym typeface="Ubuntu Mono" charset="0"/>
              </a:rPr>
              <a:t> = </a:t>
            </a:r>
            <a:r>
              <a:rPr lang="en-US" sz="2700" dirty="0" err="1" smtClean="0">
                <a:solidFill>
                  <a:srgbClr val="FFFFFF"/>
                </a:solidFill>
                <a:latin typeface="Ubuntu Mono" charset="0"/>
                <a:ea typeface="Ubuntu Mono" charset="0"/>
                <a:cs typeface="Ubuntu Mono" charset="0"/>
                <a:sym typeface="Ubuntu Mono" charset="0"/>
              </a:rPr>
              <a:t>cjs</a:t>
            </a:r>
            <a:r>
              <a:rPr lang="en-US" sz="2700" dirty="0" smtClean="0">
                <a:solidFill>
                  <a:srgbClr val="FFFFFF"/>
                </a:solidFill>
                <a:latin typeface="Ubuntu Mono" charset="0"/>
                <a:ea typeface="Ubuntu Mono" charset="0"/>
                <a:cs typeface="Ubuntu Mono" charset="0"/>
                <a:sym typeface="Ubuntu Mono" charset="0"/>
              </a:rPr>
              <a:t>(</a:t>
            </a:r>
            <a:r>
              <a:rPr lang="en-US" sz="2700" dirty="0" err="1" smtClean="0">
                <a:solidFill>
                  <a:srgbClr val="FFFFFF"/>
                </a:solidFill>
                <a:latin typeface="Ubuntu Mono" charset="0"/>
                <a:ea typeface="Ubuntu Mono" charset="0"/>
                <a:cs typeface="Ubuntu Mono" charset="0"/>
                <a:sym typeface="Ubuntu Mono" charset="0"/>
              </a:rPr>
              <a:t>fsm</a:t>
            </a:r>
            <a:r>
              <a:rPr lang="en-US" sz="2700" dirty="0" smtClean="0">
                <a:solidFill>
                  <a:srgbClr val="FFFFFF"/>
                </a:solidFill>
                <a:latin typeface="Ubuntu Mono" charset="0"/>
                <a:ea typeface="Ubuntu Mono" charset="0"/>
                <a:cs typeface="Ubuntu Mono" charset="0"/>
                <a:sym typeface="Ubuntu Mono" charset="0"/>
              </a:rPr>
              <a:t>, {	</a:t>
            </a:r>
            <a:r>
              <a:rPr lang="en-US" sz="2700" dirty="0" smtClean="0">
                <a:solidFill>
                  <a:srgbClr val="35D0FE"/>
                </a:solidFill>
                <a:latin typeface="Ubuntu Mono" charset="0"/>
                <a:ea typeface="Ubuntu Mono" charset="0"/>
                <a:cs typeface="Ubuntu Mono" charset="0"/>
                <a:sym typeface="Ubuntu Mono" charset="0"/>
              </a:rPr>
              <a:t>idle</a:t>
            </a:r>
            <a:r>
              <a:rPr lang="en-US" sz="2700" dirty="0" smtClean="0">
                <a:solidFill>
                  <a:srgbClr val="FFFFFF"/>
                </a:solidFill>
                <a:latin typeface="Ubuntu Mono" charset="0"/>
                <a:ea typeface="Ubuntu Mono" charset="0"/>
                <a:cs typeface="Ubuntu Mono" charset="0"/>
                <a:sym typeface="Ubuntu Mono" charset="0"/>
              </a:rPr>
              <a:t>:     </a:t>
            </a:r>
            <a:r>
              <a:rPr lang="en-US" sz="2700" dirty="0" err="1" smtClean="0">
                <a:solidFill>
                  <a:srgbClr val="FFFFFF"/>
                </a:solidFill>
                <a:latin typeface="Ubuntu Mono" charset="0"/>
                <a:ea typeface="Ubuntu Mono" charset="0"/>
                <a:cs typeface="Ubuntu Mono" charset="0"/>
                <a:sym typeface="Ubuntu Mono" charset="0"/>
              </a:rPr>
              <a:t>model_x</a:t>
            </a:r>
            <a:r>
              <a:rPr lang="en-US" sz="2700" dirty="0" smtClean="0">
                <a:solidFill>
                  <a:srgbClr val="FFFFFF"/>
                </a:solidFill>
                <a:latin typeface="Ubuntu Mono" charset="0"/>
                <a:ea typeface="Ubuntu Mono" charset="0"/>
                <a:cs typeface="Ubuntu Mono" charset="0"/>
                <a:sym typeface="Ubuntu Mono" charset="0"/>
              </a:rPr>
              <a:t>,	</a:t>
            </a:r>
            <a:r>
              <a:rPr lang="en-US" sz="2700" dirty="0" smtClean="0">
                <a:solidFill>
                  <a:srgbClr val="FB0038"/>
                </a:solidFill>
                <a:latin typeface="Ubuntu Mono" charset="0"/>
                <a:ea typeface="Ubuntu Mono" charset="0"/>
                <a:cs typeface="Ubuntu Mono" charset="0"/>
                <a:sym typeface="Ubuntu Mono" charset="0"/>
              </a:rPr>
              <a:t>dragging</a:t>
            </a:r>
            <a:r>
              <a:rPr lang="en-US" sz="2700" dirty="0" smtClean="0">
                <a:solidFill>
                  <a:srgbClr val="FFFFFF"/>
                </a:solidFill>
                <a:latin typeface="Ubuntu Mono" charset="0"/>
                <a:ea typeface="Ubuntu Mono" charset="0"/>
                <a:cs typeface="Ubuntu Mono" charset="0"/>
                <a:sym typeface="Ubuntu Mono" charset="0"/>
              </a:rPr>
              <a:t>: </a:t>
            </a:r>
            <a:r>
              <a:rPr lang="en-US" sz="2700" dirty="0" err="1" smtClean="0">
                <a:solidFill>
                  <a:srgbClr val="FFFFFF"/>
                </a:solidFill>
                <a:latin typeface="Ubuntu Mono" charset="0"/>
                <a:ea typeface="Ubuntu Mono" charset="0"/>
                <a:cs typeface="Ubuntu Mono" charset="0"/>
                <a:sym typeface="Ubuntu Mono" charset="0"/>
              </a:rPr>
              <a:t>cjs.mouse.x</a:t>
            </a:r>
            <a:endParaRPr lang="en-US" sz="2700" dirty="0" smtClean="0">
              <a:solidFill>
                <a:srgbClr val="FFFFFF"/>
              </a:solidFill>
              <a:latin typeface="Ubuntu Mono" charset="0"/>
              <a:ea typeface="Ubuntu Mono" charset="0"/>
              <a:cs typeface="Ubuntu Mono" charset="0"/>
              <a:sym typeface="Ubuntu Mono" charset="0"/>
            </a:endParaRPr>
          </a:p>
          <a:p>
            <a:r>
              <a:rPr lang="en-US" sz="2700" dirty="0" smtClean="0">
                <a:solidFill>
                  <a:srgbClr val="FFFFFF"/>
                </a:solidFill>
                <a:latin typeface="Ubuntu Mono" charset="0"/>
                <a:ea typeface="Ubuntu Mono" charset="0"/>
                <a:cs typeface="Ubuntu Mono" charset="0"/>
                <a:sym typeface="Ubuntu Mono" charset="0"/>
              </a:rPr>
              <a:t>});</a:t>
            </a:r>
          </a:p>
          <a:p>
            <a:endParaRPr lang="en-US" sz="2700" dirty="0" smtClean="0">
              <a:solidFill>
                <a:srgbClr val="FFFFFF"/>
              </a:solidFill>
              <a:latin typeface="Ubuntu Mono" charset="0"/>
              <a:ea typeface="Ubuntu Mono" charset="0"/>
              <a:cs typeface="Ubuntu Mono" charset="0"/>
              <a:sym typeface="Ubuntu Mono" charset="0"/>
            </a:endParaRPr>
          </a:p>
          <a:p>
            <a:endParaRPr lang="en-US" sz="2700" dirty="0" smtClean="0">
              <a:solidFill>
                <a:srgbClr val="FFFFFF"/>
              </a:solidFill>
              <a:latin typeface="Ubuntu Mono" charset="0"/>
              <a:ea typeface="Ubuntu Mono" charset="0"/>
              <a:cs typeface="Ubuntu Mono" charset="0"/>
              <a:sym typeface="Ubuntu Mono" charset="0"/>
            </a:endParaRPr>
          </a:p>
          <a:p>
            <a:r>
              <a:rPr lang="en-US" sz="2700" dirty="0" err="1" smtClean="0">
                <a:solidFill>
                  <a:srgbClr val="FFFFFF"/>
                </a:solidFill>
                <a:latin typeface="Ubuntu Mono" charset="0"/>
                <a:ea typeface="Ubuntu Mono" charset="0"/>
                <a:cs typeface="Ubuntu Mono" charset="0"/>
                <a:sym typeface="Ubuntu Mono" charset="0"/>
              </a:rPr>
              <a:t>model_x</a:t>
            </a:r>
            <a:r>
              <a:rPr lang="en-US" sz="2700" dirty="0" smtClean="0">
                <a:solidFill>
                  <a:srgbClr val="FFFFFF"/>
                </a:solidFill>
                <a:latin typeface="Ubuntu Mono" charset="0"/>
                <a:ea typeface="Ubuntu Mono" charset="0"/>
                <a:cs typeface="Ubuntu Mono" charset="0"/>
                <a:sym typeface="Ubuntu Mono" charset="0"/>
              </a:rPr>
              <a:t> = </a:t>
            </a:r>
            <a:r>
              <a:rPr lang="en-US" sz="2700" dirty="0" err="1" smtClean="0">
                <a:solidFill>
                  <a:srgbClr val="FFFFFF"/>
                </a:solidFill>
                <a:latin typeface="Ubuntu Mono" charset="0"/>
                <a:ea typeface="Ubuntu Mono" charset="0"/>
                <a:cs typeface="Ubuntu Mono" charset="0"/>
                <a:sym typeface="Ubuntu Mono" charset="0"/>
              </a:rPr>
              <a:t>cjs</a:t>
            </a:r>
            <a:r>
              <a:rPr lang="en-US" sz="2700" dirty="0" smtClean="0">
                <a:solidFill>
                  <a:srgbClr val="FFFFFF"/>
                </a:solidFill>
                <a:latin typeface="Ubuntu Mono" charset="0"/>
                <a:ea typeface="Ubuntu Mono" charset="0"/>
                <a:cs typeface="Ubuntu Mono" charset="0"/>
                <a:sym typeface="Ubuntu Mono" charset="0"/>
              </a:rPr>
              <a:t>(</a:t>
            </a:r>
            <a:r>
              <a:rPr lang="en-US" sz="2700" dirty="0" err="1" smtClean="0">
                <a:solidFill>
                  <a:srgbClr val="FFFFFF"/>
                </a:solidFill>
                <a:latin typeface="Ubuntu Mono" charset="0"/>
                <a:ea typeface="Ubuntu Mono" charset="0"/>
                <a:cs typeface="Ubuntu Mono" charset="0"/>
                <a:sym typeface="Ubuntu Mono" charset="0"/>
              </a:rPr>
              <a:t>fsm</a:t>
            </a:r>
            <a:r>
              <a:rPr lang="en-US" sz="2700" dirty="0" smtClean="0">
                <a:solidFill>
                  <a:srgbClr val="FFFFFF"/>
                </a:solidFill>
                <a:latin typeface="Ubuntu Mono" charset="0"/>
                <a:ea typeface="Ubuntu Mono" charset="0"/>
                <a:cs typeface="Ubuntu Mono" charset="0"/>
                <a:sym typeface="Ubuntu Mono" charset="0"/>
              </a:rPr>
              <a:t>, {</a:t>
            </a:r>
          </a:p>
          <a:p>
            <a:r>
              <a:rPr lang="en-US" sz="2700" dirty="0" smtClean="0">
                <a:solidFill>
                  <a:srgbClr val="FFFFFF"/>
                </a:solidFill>
                <a:latin typeface="Ubuntu Mono" charset="0"/>
                <a:ea typeface="Ubuntu Mono" charset="0"/>
                <a:cs typeface="Ubuntu Mono" charset="0"/>
                <a:sym typeface="Ubuntu Mono" charset="0"/>
              </a:rPr>
              <a:t> 	init:     </a:t>
            </a:r>
            <a:r>
              <a:rPr lang="en-US" sz="2700" dirty="0" err="1" smtClean="0">
                <a:solidFill>
                  <a:srgbClr val="FFFFFF"/>
                </a:solidFill>
                <a:latin typeface="Ubuntu Mono" charset="0"/>
                <a:ea typeface="Ubuntu Mono" charset="0"/>
                <a:cs typeface="Ubuntu Mono" charset="0"/>
                <a:sym typeface="Ubuntu Mono" charset="0"/>
              </a:rPr>
              <a:t>datum.x</a:t>
            </a:r>
            <a:r>
              <a:rPr lang="en-US" sz="2700" dirty="0" smtClean="0">
                <a:solidFill>
                  <a:srgbClr val="FFFFFF"/>
                </a:solidFill>
                <a:latin typeface="Ubuntu Mono" charset="0"/>
                <a:ea typeface="Ubuntu Mono" charset="0"/>
                <a:cs typeface="Ubuntu Mono" charset="0"/>
                <a:sym typeface="Ubuntu Mono" charset="0"/>
              </a:rPr>
              <a:t>,</a:t>
            </a:r>
          </a:p>
          <a:p>
            <a:r>
              <a:rPr lang="en-US" sz="2700" dirty="0" smtClean="0">
                <a:solidFill>
                  <a:srgbClr val="FFFFFF"/>
                </a:solidFill>
                <a:latin typeface="Ubuntu Mono" charset="0"/>
                <a:ea typeface="Ubuntu Mono" charset="0"/>
                <a:cs typeface="Ubuntu Mono" charset="0"/>
                <a:sym typeface="Ubuntu Mono" charset="0"/>
              </a:rPr>
              <a:t>	</a:t>
            </a:r>
            <a:r>
              <a:rPr lang="en-US" sz="2700" dirty="0" smtClean="0">
                <a:solidFill>
                  <a:srgbClr val="FB0038"/>
                </a:solidFill>
                <a:latin typeface="Ubuntu Mono" charset="0"/>
                <a:ea typeface="Ubuntu Mono" charset="0"/>
                <a:cs typeface="Ubuntu Mono" charset="0"/>
                <a:sym typeface="Ubuntu Mono" charset="0"/>
              </a:rPr>
              <a:t>dragging</a:t>
            </a:r>
            <a:r>
              <a:rPr lang="en-US" sz="2700" dirty="0" smtClean="0">
                <a:solidFill>
                  <a:srgbClr val="FFFFFF"/>
                </a:solidFill>
                <a:latin typeface="Ubuntu Mono" charset="0"/>
                <a:ea typeface="Ubuntu Mono" charset="0"/>
                <a:cs typeface="Ubuntu Mono" charset="0"/>
                <a:sym typeface="Ubuntu Mono" charset="0"/>
              </a:rPr>
              <a:t>: </a:t>
            </a:r>
            <a:r>
              <a:rPr lang="en-US" sz="2700" dirty="0" err="1" smtClean="0">
                <a:solidFill>
                  <a:srgbClr val="FFFFFF"/>
                </a:solidFill>
                <a:latin typeface="Ubuntu Mono" charset="0"/>
                <a:ea typeface="Ubuntu Mono" charset="0"/>
                <a:cs typeface="Ubuntu Mono" charset="0"/>
                <a:sym typeface="Ubuntu Mono" charset="0"/>
              </a:rPr>
              <a:t>view_x</a:t>
            </a:r>
            <a:endParaRPr lang="en-US" sz="2700" dirty="0" smtClean="0">
              <a:solidFill>
                <a:srgbClr val="FFFFFF"/>
              </a:solidFill>
              <a:latin typeface="Ubuntu Mono" charset="0"/>
              <a:ea typeface="Ubuntu Mono" charset="0"/>
              <a:cs typeface="Ubuntu Mono" charset="0"/>
              <a:sym typeface="Ubuntu Mono" charset="0"/>
            </a:endParaRPr>
          </a:p>
          <a:p>
            <a:r>
              <a:rPr lang="en-US" sz="2700" dirty="0" smtClean="0">
                <a:solidFill>
                  <a:srgbClr val="FFFFFF"/>
                </a:solidFill>
                <a:latin typeface="Ubuntu Mono" charset="0"/>
                <a:ea typeface="Ubuntu Mono" charset="0"/>
                <a:cs typeface="Ubuntu Mono" charset="0"/>
                <a:sym typeface="Ubuntu Mono" charset="0"/>
              </a:rPr>
              <a:t>});</a:t>
            </a:r>
          </a:p>
        </p:txBody>
      </p:sp>
      <p:sp>
        <p:nvSpPr>
          <p:cNvPr id="83972" name="Rectangle 2"/>
          <p:cNvSpPr>
            <a:spLocks/>
          </p:cNvSpPr>
          <p:nvPr/>
        </p:nvSpPr>
        <p:spPr bwMode="auto">
          <a:xfrm>
            <a:off x="487823" y="1113845"/>
            <a:ext cx="654025" cy="415498"/>
          </a:xfrm>
          <a:prstGeom prst="rect">
            <a:avLst/>
          </a:prstGeom>
          <a:noFill/>
          <a:ln w="12700">
            <a:noFill/>
            <a:miter lim="800000"/>
            <a:headEnd/>
            <a:tailEnd/>
          </a:ln>
        </p:spPr>
        <p:txBody>
          <a:bodyPr wrap="none" lIns="0" tIns="0" rIns="0" bIns="0" anchor="ctr">
            <a:spAutoFit/>
          </a:bodyPr>
          <a:lstStyle/>
          <a:p>
            <a:pPr algn="ctr"/>
            <a:r>
              <a:rPr lang="en-US" sz="2700" dirty="0" err="1" smtClean="0">
                <a:solidFill>
                  <a:srgbClr val="FFFFFF"/>
                </a:solidFill>
                <a:latin typeface="Ubuntu Mono" charset="0"/>
                <a:ea typeface="Ubuntu Mono" charset="0"/>
                <a:cs typeface="Ubuntu Mono" charset="0"/>
                <a:sym typeface="Ubuntu Mono" charset="0"/>
              </a:rPr>
              <a:t>fsm</a:t>
            </a:r>
            <a:r>
              <a:rPr lang="en-US" sz="2700" dirty="0" smtClean="0">
                <a:solidFill>
                  <a:srgbClr val="FFFFFF"/>
                </a:solidFill>
                <a:latin typeface="Ubuntu Mono" charset="0"/>
                <a:ea typeface="Ubuntu Mono" charset="0"/>
                <a:cs typeface="Ubuntu Mono" charset="0"/>
                <a:sym typeface="Ubuntu Mono" charset="0"/>
              </a:rPr>
              <a:t>:</a:t>
            </a:r>
          </a:p>
        </p:txBody>
      </p:sp>
      <p:sp>
        <p:nvSpPr>
          <p:cNvPr id="83973" name="Oval 3"/>
          <p:cNvSpPr>
            <a:spLocks/>
          </p:cNvSpPr>
          <p:nvPr/>
        </p:nvSpPr>
        <p:spPr bwMode="auto">
          <a:xfrm>
            <a:off x="517922" y="2125265"/>
            <a:ext cx="294680" cy="294680"/>
          </a:xfrm>
          <a:prstGeom prst="ellipse">
            <a:avLst/>
          </a:prstGeom>
          <a:solidFill>
            <a:srgbClr val="FFFFFF"/>
          </a:solidFill>
          <a:ln w="25400">
            <a:solidFill>
              <a:srgbClr val="9A9A9A"/>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152580" name="AutoShape 4"/>
          <p:cNvSpPr>
            <a:spLocks/>
          </p:cNvSpPr>
          <p:nvPr/>
        </p:nvSpPr>
        <p:spPr bwMode="auto">
          <a:xfrm>
            <a:off x="1491258" y="1830587"/>
            <a:ext cx="1196578" cy="892969"/>
          </a:xfrm>
          <a:prstGeom prst="roundRect">
            <a:avLst>
              <a:gd name="adj" fmla="val 15000"/>
            </a:avLst>
          </a:prstGeom>
          <a:solidFill>
            <a:srgbClr val="1A1A1A"/>
          </a:solidFill>
          <a:ln w="12700" cap="flat">
            <a:solidFill>
              <a:srgbClr val="35D0FE"/>
            </a:solidFill>
            <a:prstDash val="solid"/>
            <a:miter lim="800000"/>
            <a:headEnd type="none" w="med" len="med"/>
            <a:tailEnd type="none" w="med" len="med"/>
          </a:ln>
        </p:spPr>
        <p:txBody>
          <a:bodyPr lIns="0" tIns="0" rIns="0" bIns="0" anchor="ctr"/>
          <a:lstStyle/>
          <a:p>
            <a:pPr algn="ctr">
              <a:defRPr/>
            </a:pPr>
            <a:r>
              <a:rPr lang="en-US" sz="2100" dirty="0">
                <a:solidFill>
                  <a:srgbClr val="35D0FE"/>
                </a:solidFill>
                <a:effectLst>
                  <a:outerShdw blurRad="38100" dist="38100" dir="2700000" algn="tl">
                    <a:srgbClr val="000000"/>
                  </a:outerShdw>
                </a:effectLst>
                <a:latin typeface="Aller Light" charset="0"/>
                <a:ea typeface="Aller Light" charset="0"/>
                <a:cs typeface="Aller Light" charset="0"/>
                <a:sym typeface="Aller Light" charset="0"/>
              </a:rPr>
              <a:t>idle</a:t>
            </a:r>
          </a:p>
        </p:txBody>
      </p:sp>
      <p:sp>
        <p:nvSpPr>
          <p:cNvPr id="152581" name="AutoShape 5"/>
          <p:cNvSpPr>
            <a:spLocks/>
          </p:cNvSpPr>
          <p:nvPr/>
        </p:nvSpPr>
        <p:spPr bwMode="auto">
          <a:xfrm>
            <a:off x="1491258" y="4134445"/>
            <a:ext cx="1196578" cy="892969"/>
          </a:xfrm>
          <a:prstGeom prst="roundRect">
            <a:avLst>
              <a:gd name="adj" fmla="val 15000"/>
            </a:avLst>
          </a:prstGeom>
          <a:solidFill>
            <a:srgbClr val="1A1A1A"/>
          </a:solidFill>
          <a:ln w="12700" cap="flat">
            <a:solidFill>
              <a:srgbClr val="FB0038"/>
            </a:solidFill>
            <a:prstDash val="solid"/>
            <a:miter lim="800000"/>
            <a:headEnd type="none" w="med" len="med"/>
            <a:tailEnd type="none" w="med" len="med"/>
          </a:ln>
        </p:spPr>
        <p:txBody>
          <a:bodyPr lIns="0" tIns="0" rIns="0" bIns="0" anchor="ctr"/>
          <a:lstStyle/>
          <a:p>
            <a:pPr algn="ctr">
              <a:defRPr/>
            </a:pPr>
            <a:r>
              <a:rPr lang="en-US" sz="2100" dirty="0">
                <a:solidFill>
                  <a:srgbClr val="FB0038"/>
                </a:solidFill>
                <a:effectLst>
                  <a:outerShdw blurRad="38100" dist="38100" dir="2700000" algn="tl">
                    <a:srgbClr val="000000"/>
                  </a:outerShdw>
                </a:effectLst>
                <a:latin typeface="Aller Light" charset="0"/>
                <a:ea typeface="Aller Light" charset="0"/>
                <a:cs typeface="Aller Light" charset="0"/>
                <a:sym typeface="Aller Light" charset="0"/>
              </a:rPr>
              <a:t>dragging</a:t>
            </a:r>
          </a:p>
        </p:txBody>
      </p:sp>
      <p:sp>
        <p:nvSpPr>
          <p:cNvPr id="83976" name="Line 6"/>
          <p:cNvSpPr>
            <a:spLocks noChangeShapeType="1"/>
          </p:cNvSpPr>
          <p:nvPr/>
        </p:nvSpPr>
        <p:spPr bwMode="auto">
          <a:xfrm flipH="1">
            <a:off x="819301" y="2271490"/>
            <a:ext cx="671959" cy="0"/>
          </a:xfrm>
          <a:prstGeom prst="line">
            <a:avLst/>
          </a:prstGeom>
          <a:noFill/>
          <a:ln w="25400">
            <a:solidFill>
              <a:schemeClr val="tx1"/>
            </a:solidFill>
            <a:miter lim="800000"/>
            <a:headEnd type="triangle" w="med" len="me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3977" name="Line 7"/>
          <p:cNvSpPr>
            <a:spLocks noChangeShapeType="1"/>
          </p:cNvSpPr>
          <p:nvPr/>
        </p:nvSpPr>
        <p:spPr bwMode="auto">
          <a:xfrm flipH="1">
            <a:off x="1849562" y="2705695"/>
            <a:ext cx="0" cy="1428750"/>
          </a:xfrm>
          <a:prstGeom prst="line">
            <a:avLst/>
          </a:prstGeom>
          <a:noFill/>
          <a:ln w="25400">
            <a:solidFill>
              <a:schemeClr val="tx1"/>
            </a:solidFill>
            <a:miter lim="800000"/>
            <a:headEnd type="triangle" w="med" len="me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3978" name="Line 8"/>
          <p:cNvSpPr>
            <a:spLocks noChangeShapeType="1"/>
          </p:cNvSpPr>
          <p:nvPr/>
        </p:nvSpPr>
        <p:spPr bwMode="auto">
          <a:xfrm rot="10800000">
            <a:off x="2412134" y="2733601"/>
            <a:ext cx="17859" cy="1400844"/>
          </a:xfrm>
          <a:prstGeom prst="line">
            <a:avLst/>
          </a:prstGeom>
          <a:noFill/>
          <a:ln w="25400">
            <a:solidFill>
              <a:schemeClr val="tx1"/>
            </a:solidFill>
            <a:miter lim="800000"/>
            <a:headEnd type="triangle" w="med" len="me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83979" name="Rectangle 9"/>
          <p:cNvSpPr>
            <a:spLocks/>
          </p:cNvSpPr>
          <p:nvPr/>
        </p:nvSpPr>
        <p:spPr bwMode="auto">
          <a:xfrm rot="-5400000">
            <a:off x="1674572" y="3320519"/>
            <a:ext cx="1178208" cy="261610"/>
          </a:xfrm>
          <a:prstGeom prst="rect">
            <a:avLst/>
          </a:prstGeom>
          <a:noFill/>
          <a:ln w="12700">
            <a:noFill/>
            <a:miter lim="800000"/>
            <a:headEnd/>
            <a:tailEnd/>
          </a:ln>
        </p:spPr>
        <p:txBody>
          <a:bodyPr wrap="none" lIns="0" tIns="0" rIns="0" bIns="0" anchor="ctr">
            <a:spAutoFit/>
          </a:bodyPr>
          <a:lstStyle/>
          <a:p>
            <a:pPr algn="ctr"/>
            <a:r>
              <a:rPr lang="en-US" sz="1700" dirty="0" err="1" smtClean="0">
                <a:solidFill>
                  <a:srgbClr val="FFFFFF"/>
                </a:solidFill>
                <a:latin typeface="Aller Light" charset="0"/>
                <a:ea typeface="Aller Light" charset="0"/>
                <a:cs typeface="Aller Light" charset="0"/>
                <a:sym typeface="Aller Light" charset="0"/>
              </a:rPr>
              <a:t>mousedown</a:t>
            </a:r>
            <a:endParaRPr lang="en-US" sz="1700" dirty="0" smtClean="0">
              <a:solidFill>
                <a:srgbClr val="FFFFFF"/>
              </a:solidFill>
              <a:latin typeface="Aller Light" charset="0"/>
              <a:ea typeface="Aller Light" charset="0"/>
              <a:cs typeface="Aller Light" charset="0"/>
              <a:sym typeface="Aller Light" charset="0"/>
            </a:endParaRPr>
          </a:p>
        </p:txBody>
      </p:sp>
      <p:sp>
        <p:nvSpPr>
          <p:cNvPr id="83980" name="Rectangle 10"/>
          <p:cNvSpPr>
            <a:spLocks/>
          </p:cNvSpPr>
          <p:nvPr/>
        </p:nvSpPr>
        <p:spPr bwMode="auto">
          <a:xfrm rot="-5400000">
            <a:off x="1236953" y="3303218"/>
            <a:ext cx="899284" cy="261610"/>
          </a:xfrm>
          <a:prstGeom prst="rect">
            <a:avLst/>
          </a:prstGeom>
          <a:noFill/>
          <a:ln w="12700">
            <a:noFill/>
            <a:miter lim="800000"/>
            <a:headEnd/>
            <a:tailEnd/>
          </a:ln>
        </p:spPr>
        <p:txBody>
          <a:bodyPr wrap="none" lIns="0" tIns="0" rIns="0" bIns="0" anchor="ctr">
            <a:spAutoFit/>
          </a:bodyPr>
          <a:lstStyle/>
          <a:p>
            <a:pPr algn="ctr"/>
            <a:r>
              <a:rPr lang="en-US" sz="1700" dirty="0" err="1" smtClean="0">
                <a:solidFill>
                  <a:srgbClr val="FFFFFF"/>
                </a:solidFill>
                <a:latin typeface="Aller Light" charset="0"/>
                <a:ea typeface="Aller Light" charset="0"/>
                <a:cs typeface="Aller Light" charset="0"/>
                <a:sym typeface="Aller Light" charset="0"/>
              </a:rPr>
              <a:t>mouseup</a:t>
            </a:r>
            <a:endParaRPr lang="en-US" sz="1700" dirty="0" smtClean="0">
              <a:solidFill>
                <a:srgbClr val="FFFFFF"/>
              </a:solidFill>
              <a:latin typeface="Aller Light" charset="0"/>
              <a:ea typeface="Aller Light" charset="0"/>
              <a:cs typeface="Aller Light" charset="0"/>
              <a:sym typeface="Aller Light" charset="0"/>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p:spPr>
        <p:txBody>
          <a:bodyPr/>
          <a:lstStyle/>
          <a:p>
            <a:fld id="{C5DFD114-6E43-4531-8E53-472324A16F30}" type="slidenum">
              <a:rPr lang="en-US">
                <a:solidFill>
                  <a:srgbClr val="FFFFFF"/>
                </a:solidFill>
              </a:rPr>
              <a:pPr/>
              <a:t>45</a:t>
            </a:fld>
            <a:endParaRPr lang="en-US">
              <a:solidFill>
                <a:srgbClr val="FFFFFF"/>
              </a:solidFill>
            </a:endParaRPr>
          </a:p>
        </p:txBody>
      </p:sp>
      <p:sp>
        <p:nvSpPr>
          <p:cNvPr id="107523" name="Rectangle 1"/>
          <p:cNvSpPr>
            <a:spLocks noChangeArrowheads="1"/>
          </p:cNvSpPr>
          <p:nvPr>
            <p:ph type="title"/>
          </p:nvPr>
        </p:nvSpPr>
        <p:spPr/>
        <p:txBody>
          <a:bodyPr/>
          <a:lstStyle/>
          <a:p>
            <a:pPr eaLnBrk="1" hangingPunct="1"/>
            <a:r>
              <a:rPr lang="en-US" dirty="0" err="1" smtClean="0"/>
              <a:t>InterState</a:t>
            </a:r>
            <a:endParaRPr lang="en-US" dirty="0" smtClean="0"/>
          </a:p>
        </p:txBody>
      </p:sp>
      <p:sp>
        <p:nvSpPr>
          <p:cNvPr id="199682" name="Rectangle 2"/>
          <p:cNvSpPr>
            <a:spLocks noChangeArrowheads="1"/>
          </p:cNvSpPr>
          <p:nvPr>
            <p:ph type="body" idx="1"/>
          </p:nvPr>
        </p:nvSpPr>
        <p:spPr>
          <a:xfrm>
            <a:off x="892971" y="1544836"/>
            <a:ext cx="7358063" cy="4625578"/>
          </a:xfrm>
        </p:spPr>
        <p:txBody>
          <a:bodyPr/>
          <a:lstStyle/>
          <a:p>
            <a:pPr eaLnBrk="1" hangingPunct="1"/>
            <a:r>
              <a:rPr lang="en-US" dirty="0" smtClean="0"/>
              <a:t>for </a:t>
            </a:r>
            <a:r>
              <a:rPr lang="en-US" dirty="0" smtClean="0">
                <a:solidFill>
                  <a:srgbClr val="FEE409"/>
                </a:solidFill>
              </a:rPr>
              <a:t>end-user programmers</a:t>
            </a:r>
            <a:r>
              <a:rPr lang="en-US" dirty="0" smtClean="0"/>
              <a:t> (EUPs)</a:t>
            </a:r>
          </a:p>
          <a:p>
            <a:pPr eaLnBrk="1" hangingPunct="1"/>
            <a:r>
              <a:rPr lang="en-US" dirty="0" smtClean="0">
                <a:solidFill>
                  <a:srgbClr val="FEE409"/>
                </a:solidFill>
              </a:rPr>
              <a:t>augments</a:t>
            </a:r>
            <a:r>
              <a:rPr lang="en-US" dirty="0" smtClean="0"/>
              <a:t> </a:t>
            </a:r>
            <a:r>
              <a:rPr lang="en-US" dirty="0" err="1" smtClean="0">
                <a:solidFill>
                  <a:srgbClr val="FEE409"/>
                </a:solidFill>
              </a:rPr>
              <a:t>ConstraintJS</a:t>
            </a:r>
            <a:r>
              <a:rPr lang="en-US" dirty="0" smtClean="0"/>
              <a:t> with:</a:t>
            </a:r>
          </a:p>
          <a:p>
            <a:pPr marL="535707" lvl="1" eaLnBrk="1" hangingPunct="1"/>
            <a:r>
              <a:rPr lang="en-US" dirty="0" smtClean="0"/>
              <a:t>visual notation</a:t>
            </a:r>
          </a:p>
          <a:p>
            <a:pPr marL="535707" lvl="1" eaLnBrk="1" hangingPunct="1"/>
            <a:r>
              <a:rPr lang="en-US" dirty="0" smtClean="0"/>
              <a:t>simpler syntax</a:t>
            </a:r>
          </a:p>
          <a:p>
            <a:pPr marL="535707" lvl="1" eaLnBrk="1" hangingPunct="1"/>
            <a:r>
              <a:rPr lang="en-US" dirty="0" smtClean="0"/>
              <a:t>live editor</a:t>
            </a:r>
          </a:p>
          <a:p>
            <a:pPr marL="535707" lvl="1" eaLnBrk="1" hangingPunct="1"/>
            <a:r>
              <a:rPr lang="en-US" dirty="0" smtClean="0"/>
              <a:t>primitives for reuse</a:t>
            </a:r>
          </a:p>
        </p:txBody>
      </p:sp>
      <p:sp>
        <p:nvSpPr>
          <p:cNvPr id="107525" name="Rectangle 3"/>
          <p:cNvSpPr>
            <a:spLocks/>
          </p:cNvSpPr>
          <p:nvPr/>
        </p:nvSpPr>
        <p:spPr bwMode="auto">
          <a:xfrm>
            <a:off x="5706070" y="6447234"/>
            <a:ext cx="3223617" cy="321469"/>
          </a:xfrm>
          <a:prstGeom prst="rect">
            <a:avLst/>
          </a:prstGeom>
          <a:noFill/>
          <a:ln w="12700">
            <a:noFill/>
            <a:miter lim="800000"/>
            <a:headEnd/>
            <a:tailEnd/>
          </a:ln>
        </p:spPr>
        <p:txBody>
          <a:bodyPr lIns="0" tIns="0" rIns="0" bIns="0" anchor="ctr"/>
          <a:lstStyle/>
          <a:p>
            <a:pPr algn="r">
              <a:spcBef>
                <a:spcPts val="1687"/>
              </a:spcBef>
            </a:pPr>
            <a:r>
              <a:rPr lang="en-US" sz="1700" dirty="0" smtClean="0">
                <a:solidFill>
                  <a:srgbClr val="FFFFFF"/>
                </a:solidFill>
                <a:latin typeface="Aller Light" charset="0"/>
                <a:ea typeface="Aller Light" charset="0"/>
                <a:cs typeface="Aller Light" charset="0"/>
                <a:sym typeface="Aller Light" charset="0"/>
              </a:rPr>
              <a:t>[Oney 2013]</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p:spPr>
        <p:txBody>
          <a:bodyPr/>
          <a:lstStyle/>
          <a:p>
            <a:fld id="{B1C9C3FB-A0D9-467B-808A-4B289E19C489}" type="slidenum">
              <a:rPr lang="en-US">
                <a:solidFill>
                  <a:srgbClr val="FFFFFF"/>
                </a:solidFill>
              </a:rPr>
              <a:pPr/>
              <a:t>46</a:t>
            </a:fld>
            <a:endParaRPr lang="en-US">
              <a:solidFill>
                <a:srgbClr val="FFFFFF"/>
              </a:solidFill>
            </a:endParaRPr>
          </a:p>
        </p:txBody>
      </p:sp>
      <p:pic>
        <p:nvPicPr>
          <p:cNvPr id="113667"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p:spPr>
        <p:txBody>
          <a:bodyPr/>
          <a:lstStyle/>
          <a:p>
            <a:fld id="{153E0960-6975-4D2C-BF81-C25E3F736C46}" type="slidenum">
              <a:rPr lang="en-US">
                <a:solidFill>
                  <a:srgbClr val="FFFFFF"/>
                </a:solidFill>
              </a:rPr>
              <a:pPr/>
              <a:t>47</a:t>
            </a:fld>
            <a:endParaRPr lang="en-US">
              <a:solidFill>
                <a:srgbClr val="FFFFFF"/>
              </a:solidFill>
            </a:endParaRPr>
          </a:p>
        </p:txBody>
      </p:sp>
      <p:pic>
        <p:nvPicPr>
          <p:cNvPr id="115715"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sp>
        <p:nvSpPr>
          <p:cNvPr id="115716" name="Rectangle 2"/>
          <p:cNvSpPr>
            <a:spLocks/>
          </p:cNvSpPr>
          <p:nvPr/>
        </p:nvSpPr>
        <p:spPr bwMode="auto">
          <a:xfrm>
            <a:off x="231739" y="2712171"/>
            <a:ext cx="2564805" cy="692497"/>
          </a:xfrm>
          <a:prstGeom prst="rect">
            <a:avLst/>
          </a:prstGeom>
          <a:noFill/>
          <a:ln w="12700">
            <a:noFill/>
            <a:miter lim="800000"/>
            <a:headEnd/>
            <a:tailEnd/>
          </a:ln>
        </p:spPr>
        <p:txBody>
          <a:bodyPr wrap="none" lIns="0" tIns="0" rIns="0" bIns="0" anchor="ctr">
            <a:spAutoFit/>
          </a:bodyPr>
          <a:lstStyle/>
          <a:p>
            <a:pPr algn="ctr"/>
            <a:r>
              <a:rPr lang="en-US" sz="4500" dirty="0" smtClean="0">
                <a:solidFill>
                  <a:srgbClr val="1190FE"/>
                </a:solidFill>
                <a:latin typeface="Aller Display" charset="0"/>
                <a:ea typeface="Aller Display" charset="0"/>
                <a:cs typeface="Aller Display" charset="0"/>
                <a:sym typeface="Aller Display" charset="0"/>
              </a:rPr>
              <a:t>properties</a:t>
            </a:r>
          </a:p>
        </p:txBody>
      </p:sp>
      <p:pic>
        <p:nvPicPr>
          <p:cNvPr id="115717" name="Picture 3"/>
          <p:cNvPicPr>
            <a:picLocks noChangeAspect="1" noChangeArrowheads="1"/>
          </p:cNvPicPr>
          <p:nvPr/>
        </p:nvPicPr>
        <p:blipFill>
          <a:blip r:embed="rId3" cstate="print">
            <a:grayscl/>
          </a:blip>
          <a:srcRect l="1576" t="66197" r="85713" b="5717"/>
          <a:stretch>
            <a:fillRect/>
          </a:stretch>
        </p:blipFill>
        <p:spPr bwMode="auto">
          <a:xfrm>
            <a:off x="178594" y="2098476"/>
            <a:ext cx="1151930" cy="750094"/>
          </a:xfrm>
          <a:prstGeom prst="rect">
            <a:avLst/>
          </a:prstGeom>
          <a:noFill/>
          <a:ln w="50800">
            <a:solidFill>
              <a:srgbClr val="1190FE"/>
            </a:solidFill>
            <a:miter lim="800000"/>
            <a:headEnd/>
            <a:tailEnd/>
          </a:ln>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p:spPr>
        <p:txBody>
          <a:bodyPr/>
          <a:lstStyle/>
          <a:p>
            <a:fld id="{8845F926-EC07-4982-8490-1AE7DFC3D8B7}" type="slidenum">
              <a:rPr lang="en-US">
                <a:solidFill>
                  <a:srgbClr val="FFFFFF"/>
                </a:solidFill>
              </a:rPr>
              <a:pPr/>
              <a:t>48</a:t>
            </a:fld>
            <a:endParaRPr lang="en-US">
              <a:solidFill>
                <a:srgbClr val="FFFFFF"/>
              </a:solidFill>
            </a:endParaRPr>
          </a:p>
        </p:txBody>
      </p:sp>
      <p:pic>
        <p:nvPicPr>
          <p:cNvPr id="116739"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sp>
        <p:nvSpPr>
          <p:cNvPr id="116740" name="Rectangle 2"/>
          <p:cNvSpPr>
            <a:spLocks/>
          </p:cNvSpPr>
          <p:nvPr/>
        </p:nvSpPr>
        <p:spPr bwMode="auto">
          <a:xfrm>
            <a:off x="1148799" y="2712171"/>
            <a:ext cx="3622787" cy="692497"/>
          </a:xfrm>
          <a:prstGeom prst="rect">
            <a:avLst/>
          </a:prstGeom>
          <a:noFill/>
          <a:ln w="12700">
            <a:noFill/>
            <a:miter lim="800000"/>
            <a:headEnd/>
            <a:tailEnd/>
          </a:ln>
        </p:spPr>
        <p:txBody>
          <a:bodyPr wrap="none" lIns="0" tIns="0" rIns="0" bIns="0" anchor="ctr">
            <a:spAutoFit/>
          </a:bodyPr>
          <a:lstStyle/>
          <a:p>
            <a:pPr algn="ctr"/>
            <a:r>
              <a:rPr lang="en-US" sz="4500" dirty="0" smtClean="0">
                <a:solidFill>
                  <a:srgbClr val="1190FE"/>
                </a:solidFill>
                <a:latin typeface="Aller Display" charset="0"/>
                <a:ea typeface="Aller Display" charset="0"/>
                <a:cs typeface="Aller Display" charset="0"/>
                <a:sym typeface="Aller Display" charset="0"/>
              </a:rPr>
              <a:t>current values</a:t>
            </a:r>
          </a:p>
        </p:txBody>
      </p:sp>
      <p:pic>
        <p:nvPicPr>
          <p:cNvPr id="116741" name="Picture 3"/>
          <p:cNvPicPr>
            <a:picLocks noChangeAspect="1" noChangeArrowheads="1"/>
          </p:cNvPicPr>
          <p:nvPr/>
        </p:nvPicPr>
        <p:blipFill>
          <a:blip r:embed="rId3" cstate="print">
            <a:grayscl/>
          </a:blip>
          <a:srcRect l="14186" t="63188" r="74483" b="4379"/>
          <a:stretch>
            <a:fillRect/>
          </a:stretch>
        </p:blipFill>
        <p:spPr bwMode="auto">
          <a:xfrm>
            <a:off x="1321594" y="2018109"/>
            <a:ext cx="1026914" cy="866180"/>
          </a:xfrm>
          <a:prstGeom prst="rect">
            <a:avLst/>
          </a:prstGeom>
          <a:noFill/>
          <a:ln w="50800">
            <a:solidFill>
              <a:srgbClr val="1190FE"/>
            </a:solidFill>
            <a:miter lim="800000"/>
            <a:headEnd/>
            <a:tailEnd/>
          </a:ln>
        </p:spPr>
      </p:pic>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p:spPr>
        <p:txBody>
          <a:bodyPr/>
          <a:lstStyle/>
          <a:p>
            <a:fld id="{4EDBAE6C-B5CA-48FD-8EBD-86EBFC65DEE3}" type="slidenum">
              <a:rPr lang="en-US">
                <a:solidFill>
                  <a:srgbClr val="FFFFFF"/>
                </a:solidFill>
              </a:rPr>
              <a:pPr/>
              <a:t>49</a:t>
            </a:fld>
            <a:endParaRPr lang="en-US">
              <a:solidFill>
                <a:srgbClr val="FFFFFF"/>
              </a:solidFill>
            </a:endParaRPr>
          </a:p>
        </p:txBody>
      </p:sp>
      <p:pic>
        <p:nvPicPr>
          <p:cNvPr id="117763"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sp>
        <p:nvSpPr>
          <p:cNvPr id="117764" name="Rectangle 2"/>
          <p:cNvSpPr>
            <a:spLocks/>
          </p:cNvSpPr>
          <p:nvPr/>
        </p:nvSpPr>
        <p:spPr bwMode="auto">
          <a:xfrm>
            <a:off x="3897871" y="1569171"/>
            <a:ext cx="3590727" cy="692497"/>
          </a:xfrm>
          <a:prstGeom prst="rect">
            <a:avLst/>
          </a:prstGeom>
          <a:noFill/>
          <a:ln w="12700">
            <a:noFill/>
            <a:miter lim="800000"/>
            <a:headEnd/>
            <a:tailEnd/>
          </a:ln>
        </p:spPr>
        <p:txBody>
          <a:bodyPr wrap="none" lIns="0" tIns="0" rIns="0" bIns="0" anchor="ctr">
            <a:spAutoFit/>
          </a:bodyPr>
          <a:lstStyle/>
          <a:p>
            <a:pPr algn="ctr"/>
            <a:r>
              <a:rPr lang="en-US" sz="4500" dirty="0" smtClean="0">
                <a:solidFill>
                  <a:srgbClr val="1190FE"/>
                </a:solidFill>
                <a:latin typeface="Aller Display" charset="0"/>
                <a:ea typeface="Aller Display" charset="0"/>
                <a:cs typeface="Aller Display" charset="0"/>
                <a:sym typeface="Aller Display" charset="0"/>
              </a:rPr>
              <a:t>state machine</a:t>
            </a:r>
          </a:p>
        </p:txBody>
      </p:sp>
      <p:pic>
        <p:nvPicPr>
          <p:cNvPr id="117765" name="Picture 3"/>
          <p:cNvPicPr>
            <a:picLocks noChangeAspect="1" noChangeArrowheads="1"/>
          </p:cNvPicPr>
          <p:nvPr/>
        </p:nvPicPr>
        <p:blipFill>
          <a:blip r:embed="rId3" cstate="print">
            <a:grayscl/>
          </a:blip>
          <a:srcRect l="33398" t="12704" r="4236" b="48512"/>
          <a:stretch>
            <a:fillRect/>
          </a:stretch>
        </p:blipFill>
        <p:spPr bwMode="auto">
          <a:xfrm>
            <a:off x="3062883" y="669726"/>
            <a:ext cx="5652492" cy="1035844"/>
          </a:xfrm>
          <a:prstGeom prst="rect">
            <a:avLst/>
          </a:prstGeom>
          <a:noFill/>
          <a:ln w="50800">
            <a:solidFill>
              <a:srgbClr val="1190FE"/>
            </a:solid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Windowing System</a:t>
            </a:r>
            <a:endParaRPr lang="en-US" dirty="0"/>
          </a:p>
        </p:txBody>
      </p:sp>
      <p:sp>
        <p:nvSpPr>
          <p:cNvPr id="3" name="Content Placeholder 2"/>
          <p:cNvSpPr>
            <a:spLocks noGrp="1"/>
          </p:cNvSpPr>
          <p:nvPr>
            <p:ph idx="1"/>
          </p:nvPr>
        </p:nvSpPr>
        <p:spPr>
          <a:xfrm>
            <a:off x="457200" y="1536193"/>
            <a:ext cx="8229600" cy="2865120"/>
          </a:xfrm>
        </p:spPr>
        <p:txBody>
          <a:bodyPr>
            <a:normAutofit fontScale="92500" lnSpcReduction="20000"/>
          </a:bodyPr>
          <a:lstStyle/>
          <a:p>
            <a:r>
              <a:rPr lang="en-US" dirty="0" smtClean="0"/>
              <a:t>Also called “Window Manager”</a:t>
            </a:r>
          </a:p>
          <a:p>
            <a:r>
              <a:rPr lang="en-US" dirty="0" smtClean="0"/>
              <a:t>Separate the input and output into different areas</a:t>
            </a:r>
          </a:p>
          <a:p>
            <a:r>
              <a:rPr lang="en-US" dirty="0" smtClean="0"/>
              <a:t>Provide graphics libraries and input handling per window</a:t>
            </a:r>
          </a:p>
          <a:p>
            <a:r>
              <a:rPr lang="en-US" dirty="0" smtClean="0"/>
              <a:t>Also provides user interface features for users to control the windows</a:t>
            </a:r>
            <a:endParaRPr 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pic>
        <p:nvPicPr>
          <p:cNvPr id="7" name="Picture 2"/>
          <p:cNvPicPr>
            <a:picLocks noChangeAspect="1" noChangeArrowheads="1"/>
          </p:cNvPicPr>
          <p:nvPr/>
        </p:nvPicPr>
        <p:blipFill>
          <a:blip r:embed="rId2" cstate="print"/>
          <a:srcRect/>
          <a:stretch>
            <a:fillRect/>
          </a:stretch>
        </p:blipFill>
        <p:spPr bwMode="auto">
          <a:xfrm>
            <a:off x="6521386" y="0"/>
            <a:ext cx="2622614" cy="1586695"/>
          </a:xfrm>
          <a:prstGeom prst="rect">
            <a:avLst/>
          </a:prstGeom>
          <a:noFill/>
          <a:ln w="9525">
            <a:noFill/>
            <a:miter lim="800000"/>
            <a:headEnd/>
            <a:tailEnd/>
          </a:ln>
          <a:effectLst/>
        </p:spPr>
      </p:pic>
      <p:pic>
        <p:nvPicPr>
          <p:cNvPr id="8" name="Picture 17"/>
          <p:cNvPicPr>
            <a:picLocks noChangeAspect="1" noChangeArrowheads="1"/>
          </p:cNvPicPr>
          <p:nvPr/>
        </p:nvPicPr>
        <p:blipFill>
          <a:blip r:embed="rId3" cstate="print"/>
          <a:srcRect/>
          <a:stretch>
            <a:fillRect/>
          </a:stretch>
        </p:blipFill>
        <p:spPr bwMode="auto">
          <a:xfrm>
            <a:off x="152400" y="4419600"/>
            <a:ext cx="8915400" cy="2095500"/>
          </a:xfrm>
          <a:prstGeom prst="rect">
            <a:avLst/>
          </a:prstGeom>
          <a:noFill/>
          <a:ln w="9525">
            <a:solidFill>
              <a:schemeClr val="folHlink"/>
            </a:solidFill>
            <a:miter lim="800000"/>
            <a:headEnd/>
            <a:tailEnd/>
          </a:ln>
          <a:effectLst/>
        </p:spPr>
      </p:pic>
      <p:sp>
        <p:nvSpPr>
          <p:cNvPr id="9" name="Footer Placeholder 8"/>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p:spPr>
        <p:txBody>
          <a:bodyPr/>
          <a:lstStyle/>
          <a:p>
            <a:fld id="{1BB18655-2BE8-41C0-937A-CA03B32D7C71}" type="slidenum">
              <a:rPr lang="en-US">
                <a:solidFill>
                  <a:srgbClr val="FFFFFF"/>
                </a:solidFill>
              </a:rPr>
              <a:pPr/>
              <a:t>50</a:t>
            </a:fld>
            <a:endParaRPr lang="en-US">
              <a:solidFill>
                <a:srgbClr val="FFFFFF"/>
              </a:solidFill>
            </a:endParaRPr>
          </a:p>
        </p:txBody>
      </p:sp>
      <p:pic>
        <p:nvPicPr>
          <p:cNvPr id="118787"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sp>
        <p:nvSpPr>
          <p:cNvPr id="118788" name="Rectangle 2"/>
          <p:cNvSpPr>
            <a:spLocks/>
          </p:cNvSpPr>
          <p:nvPr/>
        </p:nvSpPr>
        <p:spPr bwMode="auto">
          <a:xfrm>
            <a:off x="3593176" y="2819327"/>
            <a:ext cx="2789225" cy="692497"/>
          </a:xfrm>
          <a:prstGeom prst="rect">
            <a:avLst/>
          </a:prstGeom>
          <a:noFill/>
          <a:ln w="12700">
            <a:noFill/>
            <a:miter lim="800000"/>
            <a:headEnd/>
            <a:tailEnd/>
          </a:ln>
        </p:spPr>
        <p:txBody>
          <a:bodyPr wrap="none" lIns="0" tIns="0" rIns="0" bIns="0" anchor="ctr">
            <a:spAutoFit/>
          </a:bodyPr>
          <a:lstStyle/>
          <a:p>
            <a:pPr algn="ctr"/>
            <a:r>
              <a:rPr lang="en-US" sz="4500" dirty="0" smtClean="0">
                <a:solidFill>
                  <a:srgbClr val="1190FE"/>
                </a:solidFill>
                <a:latin typeface="Aller Display" charset="0"/>
                <a:ea typeface="Aller Display" charset="0"/>
                <a:cs typeface="Aller Display" charset="0"/>
                <a:sym typeface="Aller Display" charset="0"/>
              </a:rPr>
              <a:t>constraints</a:t>
            </a:r>
          </a:p>
        </p:txBody>
      </p:sp>
      <p:pic>
        <p:nvPicPr>
          <p:cNvPr id="118789" name="Picture 3"/>
          <p:cNvPicPr>
            <a:picLocks noChangeAspect="1" noChangeArrowheads="1"/>
          </p:cNvPicPr>
          <p:nvPr/>
        </p:nvPicPr>
        <p:blipFill>
          <a:blip r:embed="rId3" cstate="print">
            <a:grayscl/>
          </a:blip>
          <a:srcRect l="27487" t="65863" r="11823" b="3377"/>
          <a:stretch>
            <a:fillRect/>
          </a:stretch>
        </p:blipFill>
        <p:spPr bwMode="auto">
          <a:xfrm>
            <a:off x="2527101" y="2089548"/>
            <a:ext cx="5500688" cy="821531"/>
          </a:xfrm>
          <a:prstGeom prst="rect">
            <a:avLst/>
          </a:prstGeom>
          <a:noFill/>
          <a:ln w="50800">
            <a:solidFill>
              <a:srgbClr val="1190FE"/>
            </a:solidFill>
            <a:miter lim="800000"/>
            <a:headEnd/>
            <a:tailEnd/>
          </a:ln>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p:spPr>
        <p:txBody>
          <a:bodyPr/>
          <a:lstStyle/>
          <a:p>
            <a:fld id="{58C3D360-B083-4860-8871-B04D6E534D3C}" type="slidenum">
              <a:rPr lang="en-US">
                <a:solidFill>
                  <a:srgbClr val="FFFFFF"/>
                </a:solidFill>
              </a:rPr>
              <a:pPr/>
              <a:t>51</a:t>
            </a:fld>
            <a:endParaRPr lang="en-US">
              <a:solidFill>
                <a:srgbClr val="FFFFFF"/>
              </a:solidFill>
            </a:endParaRPr>
          </a:p>
        </p:txBody>
      </p:sp>
      <p:pic>
        <p:nvPicPr>
          <p:cNvPr id="120835"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pic>
        <p:nvPicPr>
          <p:cNvPr id="120836" name="Picture 2"/>
          <p:cNvPicPr>
            <a:picLocks noChangeAspect="1" noChangeArrowheads="1"/>
          </p:cNvPicPr>
          <p:nvPr/>
        </p:nvPicPr>
        <p:blipFill>
          <a:blip r:embed="rId3" cstate="print">
            <a:grayscl/>
          </a:blip>
          <a:srcRect l="1280" t="84251" r="2167" b="4045"/>
          <a:stretch>
            <a:fillRect/>
          </a:stretch>
        </p:blipFill>
        <p:spPr bwMode="auto">
          <a:xfrm>
            <a:off x="151805" y="2580680"/>
            <a:ext cx="8751094" cy="312539"/>
          </a:xfrm>
          <a:prstGeom prst="rect">
            <a:avLst/>
          </a:prstGeom>
          <a:noFill/>
          <a:ln w="12700">
            <a:noFill/>
            <a:miter lim="800000"/>
            <a:headEnd/>
            <a:tailEnd/>
          </a:ln>
        </p:spPr>
      </p:pic>
      <p:sp>
        <p:nvSpPr>
          <p:cNvPr id="120837" name="AutoShape 3"/>
          <p:cNvSpPr>
            <a:spLocks/>
          </p:cNvSpPr>
          <p:nvPr/>
        </p:nvSpPr>
        <p:spPr bwMode="auto">
          <a:xfrm flipH="1">
            <a:off x="4098727" y="2598539"/>
            <a:ext cx="1285875" cy="276820"/>
          </a:xfrm>
          <a:prstGeom prst="roundRect">
            <a:avLst>
              <a:gd name="adj" fmla="val 0"/>
            </a:avLst>
          </a:prstGeom>
          <a:noFill/>
          <a:ln w="50800">
            <a:solidFill>
              <a:srgbClr val="1190FE"/>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pic>
        <p:nvPicPr>
          <p:cNvPr id="120838" name="Picture 4"/>
          <p:cNvPicPr>
            <a:picLocks noChangeAspect="1" noChangeArrowheads="1"/>
          </p:cNvPicPr>
          <p:nvPr/>
        </p:nvPicPr>
        <p:blipFill>
          <a:blip r:embed="rId3" cstate="print">
            <a:grayscl/>
          </a:blip>
          <a:srcRect l="40787" t="12704" r="34975" b="48178"/>
          <a:stretch>
            <a:fillRect/>
          </a:stretch>
        </p:blipFill>
        <p:spPr bwMode="auto">
          <a:xfrm>
            <a:off x="3732609" y="669729"/>
            <a:ext cx="2196703" cy="1044773"/>
          </a:xfrm>
          <a:prstGeom prst="rect">
            <a:avLst/>
          </a:prstGeom>
          <a:noFill/>
          <a:ln w="12700">
            <a:noFill/>
            <a:miter lim="800000"/>
            <a:headEnd/>
            <a:tailEnd/>
          </a:ln>
        </p:spPr>
      </p:pic>
      <p:sp>
        <p:nvSpPr>
          <p:cNvPr id="120839" name="Rectangle 5"/>
          <p:cNvSpPr>
            <a:spLocks/>
          </p:cNvSpPr>
          <p:nvPr/>
        </p:nvSpPr>
        <p:spPr bwMode="auto">
          <a:xfrm>
            <a:off x="3367991" y="3035721"/>
            <a:ext cx="2739533" cy="384721"/>
          </a:xfrm>
          <a:prstGeom prst="rect">
            <a:avLst/>
          </a:prstGeom>
          <a:noFill/>
          <a:ln w="12700">
            <a:noFill/>
            <a:miter lim="800000"/>
            <a:headEnd/>
            <a:tailEnd/>
          </a:ln>
        </p:spPr>
        <p:txBody>
          <a:bodyPr wrap="none" lIns="0" tIns="0" rIns="0" bIns="0" anchor="ctr">
            <a:spAutoFit/>
          </a:bodyPr>
          <a:lstStyle/>
          <a:p>
            <a:pPr algn="ctr"/>
            <a:r>
              <a:rPr lang="en-US" sz="2500" dirty="0" smtClean="0">
                <a:solidFill>
                  <a:srgbClr val="1190FE"/>
                </a:solidFill>
                <a:latin typeface="Aller Light" charset="0"/>
                <a:ea typeface="Aller Light" charset="0"/>
                <a:cs typeface="Aller Light" charset="0"/>
                <a:sym typeface="Aller Light" charset="0"/>
              </a:rPr>
              <a:t>(</a:t>
            </a:r>
            <a:r>
              <a:rPr lang="en-US" sz="2500" dirty="0" smtClean="0">
                <a:solidFill>
                  <a:srgbClr val="1190FE"/>
                </a:solidFill>
                <a:latin typeface="Ubuntu Mono" charset="0"/>
                <a:ea typeface="Ubuntu Mono" charset="0"/>
                <a:cs typeface="Ubuntu Mono" charset="0"/>
                <a:sym typeface="Ubuntu Mono" charset="0"/>
              </a:rPr>
              <a:t>fill</a:t>
            </a:r>
            <a:r>
              <a:rPr lang="en-US" sz="2500" dirty="0" smtClean="0">
                <a:solidFill>
                  <a:srgbClr val="1190FE"/>
                </a:solidFill>
                <a:latin typeface="Aller Light" charset="0"/>
                <a:ea typeface="Aller Light" charset="0"/>
                <a:cs typeface="Aller Light" charset="0"/>
                <a:sym typeface="Aller Light" charset="0"/>
              </a:rPr>
              <a:t> is </a:t>
            </a:r>
            <a:r>
              <a:rPr lang="en-US" sz="2500" dirty="0" smtClean="0">
                <a:solidFill>
                  <a:srgbClr val="1190FE"/>
                </a:solidFill>
                <a:latin typeface="Ubuntu Mono" charset="0"/>
                <a:ea typeface="Ubuntu Mono" charset="0"/>
                <a:cs typeface="Ubuntu Mono" charset="0"/>
                <a:sym typeface="Ubuntu Mono" charset="0"/>
              </a:rPr>
              <a:t>‘black’</a:t>
            </a:r>
            <a:r>
              <a:rPr lang="en-US" sz="2500" dirty="0" smtClean="0">
                <a:solidFill>
                  <a:srgbClr val="1190FE"/>
                </a:solidFill>
                <a:latin typeface="Aller Light" charset="0"/>
                <a:ea typeface="Aller Light" charset="0"/>
                <a:cs typeface="Aller Light" charset="0"/>
                <a:sym typeface="Aller Light" charset="0"/>
              </a:rPr>
              <a:t> in </a:t>
            </a:r>
            <a:r>
              <a:rPr lang="en-US" sz="2500" dirty="0" smtClean="0">
                <a:solidFill>
                  <a:srgbClr val="1190FE"/>
                </a:solidFill>
                <a:latin typeface="Ubuntu Mono" charset="0"/>
                <a:ea typeface="Ubuntu Mono" charset="0"/>
                <a:cs typeface="Ubuntu Mono" charset="0"/>
                <a:sym typeface="Ubuntu Mono" charset="0"/>
              </a:rPr>
              <a:t>idle</a:t>
            </a:r>
            <a:r>
              <a:rPr lang="en-US" sz="2500" dirty="0" smtClean="0">
                <a:solidFill>
                  <a:srgbClr val="1190FE"/>
                </a:solidFill>
                <a:latin typeface="Aller Light" charset="0"/>
                <a:ea typeface="Aller Light" charset="0"/>
                <a:cs typeface="Aller Light" charset="0"/>
                <a:sym typeface="Aller Light" charset="0"/>
              </a:rPr>
              <a:t>)</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p:spPr>
        <p:txBody>
          <a:bodyPr/>
          <a:lstStyle/>
          <a:p>
            <a:fld id="{DC503949-0700-474F-BDB9-0C40B7A2AED1}" type="slidenum">
              <a:rPr lang="en-US">
                <a:solidFill>
                  <a:srgbClr val="FFFFFF"/>
                </a:solidFill>
              </a:rPr>
              <a:pPr/>
              <a:t>52</a:t>
            </a:fld>
            <a:endParaRPr lang="en-US">
              <a:solidFill>
                <a:srgbClr val="FFFFFF"/>
              </a:solidFill>
            </a:endParaRPr>
          </a:p>
        </p:txBody>
      </p:sp>
      <p:pic>
        <p:nvPicPr>
          <p:cNvPr id="121859" name="Picture 1"/>
          <p:cNvPicPr>
            <a:picLocks noChangeAspect="1" noChangeArrowheads="1"/>
          </p:cNvPicPr>
          <p:nvPr/>
        </p:nvPicPr>
        <p:blipFill>
          <a:blip r:embed="rId3" cstate="print">
            <a:grayscl/>
          </a:blip>
          <a:srcRect/>
          <a:stretch>
            <a:fillRect/>
          </a:stretch>
        </p:blipFill>
        <p:spPr bwMode="auto">
          <a:xfrm>
            <a:off x="35719" y="329283"/>
            <a:ext cx="9063633" cy="2671092"/>
          </a:xfrm>
          <a:prstGeom prst="rect">
            <a:avLst/>
          </a:prstGeom>
          <a:noFill/>
          <a:ln w="12700">
            <a:noFill/>
            <a:miter lim="800000"/>
            <a:headEnd/>
            <a:tailEnd/>
          </a:ln>
        </p:spPr>
      </p:pic>
      <p:pic>
        <p:nvPicPr>
          <p:cNvPr id="121860" name="Picture 2"/>
          <p:cNvPicPr>
            <a:picLocks noChangeAspect="1" noChangeArrowheads="1"/>
          </p:cNvPicPr>
          <p:nvPr/>
        </p:nvPicPr>
        <p:blipFill>
          <a:blip r:embed="rId3" cstate="print">
            <a:grayscl/>
          </a:blip>
          <a:srcRect l="1280" t="84251" r="2167" b="4045"/>
          <a:stretch>
            <a:fillRect/>
          </a:stretch>
        </p:blipFill>
        <p:spPr bwMode="auto">
          <a:xfrm>
            <a:off x="151805" y="2580680"/>
            <a:ext cx="8751094" cy="312539"/>
          </a:xfrm>
          <a:prstGeom prst="rect">
            <a:avLst/>
          </a:prstGeom>
          <a:noFill/>
          <a:ln w="12700">
            <a:noFill/>
            <a:miter lim="800000"/>
            <a:headEnd/>
            <a:tailEnd/>
          </a:ln>
        </p:spPr>
      </p:pic>
      <p:pic>
        <p:nvPicPr>
          <p:cNvPr id="121861" name="Picture 3"/>
          <p:cNvPicPr>
            <a:picLocks noChangeAspect="1" noChangeArrowheads="1"/>
          </p:cNvPicPr>
          <p:nvPr/>
        </p:nvPicPr>
        <p:blipFill>
          <a:blip r:embed="rId3" cstate="print">
            <a:grayscl/>
          </a:blip>
          <a:srcRect l="67192" t="12704" r="11624" b="48178"/>
          <a:stretch>
            <a:fillRect/>
          </a:stretch>
        </p:blipFill>
        <p:spPr bwMode="auto">
          <a:xfrm>
            <a:off x="6125766" y="669729"/>
            <a:ext cx="1919883" cy="1044773"/>
          </a:xfrm>
          <a:prstGeom prst="rect">
            <a:avLst/>
          </a:prstGeom>
          <a:noFill/>
          <a:ln w="12700">
            <a:noFill/>
            <a:miter lim="800000"/>
            <a:headEnd/>
            <a:tailEnd/>
          </a:ln>
        </p:spPr>
      </p:pic>
      <p:sp>
        <p:nvSpPr>
          <p:cNvPr id="121862" name="AutoShape 4"/>
          <p:cNvSpPr>
            <a:spLocks/>
          </p:cNvSpPr>
          <p:nvPr/>
        </p:nvSpPr>
        <p:spPr bwMode="auto">
          <a:xfrm flipH="1">
            <a:off x="6750844" y="2598539"/>
            <a:ext cx="1285875" cy="276820"/>
          </a:xfrm>
          <a:prstGeom prst="roundRect">
            <a:avLst>
              <a:gd name="adj" fmla="val 0"/>
            </a:avLst>
          </a:prstGeom>
          <a:noFill/>
          <a:ln w="50800">
            <a:solidFill>
              <a:srgbClr val="1190FE"/>
            </a:solidFill>
            <a:miter lim="800000"/>
            <a:headEnd/>
            <a:tailEnd/>
          </a:ln>
        </p:spPr>
        <p:txBody>
          <a:bodyPr lIns="0" tIns="0" rIns="0" bIns="0"/>
          <a:lstStyle/>
          <a:p>
            <a:pPr algn="ctr"/>
            <a:endParaRPr lang="en-US" sz="3000" dirty="0" smtClean="0">
              <a:solidFill>
                <a:srgbClr val="FFFFFF"/>
              </a:solidFill>
              <a:latin typeface="Aller Light" charset="0"/>
              <a:sym typeface="Aller Light" charset="0"/>
            </a:endParaRPr>
          </a:p>
        </p:txBody>
      </p:sp>
      <p:sp>
        <p:nvSpPr>
          <p:cNvPr id="121863" name="Rectangle 5"/>
          <p:cNvSpPr>
            <a:spLocks/>
          </p:cNvSpPr>
          <p:nvPr/>
        </p:nvSpPr>
        <p:spPr bwMode="auto">
          <a:xfrm>
            <a:off x="5546571" y="3035721"/>
            <a:ext cx="3204403" cy="384721"/>
          </a:xfrm>
          <a:prstGeom prst="rect">
            <a:avLst/>
          </a:prstGeom>
          <a:noFill/>
          <a:ln w="12700">
            <a:noFill/>
            <a:miter lim="800000"/>
            <a:headEnd/>
            <a:tailEnd/>
          </a:ln>
        </p:spPr>
        <p:txBody>
          <a:bodyPr wrap="none" lIns="0" tIns="0" rIns="0" bIns="0" anchor="ctr">
            <a:spAutoFit/>
          </a:bodyPr>
          <a:lstStyle/>
          <a:p>
            <a:pPr algn="ctr"/>
            <a:r>
              <a:rPr lang="en-US" sz="2500" dirty="0" smtClean="0">
                <a:solidFill>
                  <a:srgbClr val="1190FE"/>
                </a:solidFill>
                <a:latin typeface="Aller Light" charset="0"/>
                <a:ea typeface="Aller Light" charset="0"/>
                <a:cs typeface="Aller Light" charset="0"/>
                <a:sym typeface="Aller Light" charset="0"/>
              </a:rPr>
              <a:t>(</a:t>
            </a:r>
            <a:r>
              <a:rPr lang="en-US" sz="2500" dirty="0" smtClean="0">
                <a:solidFill>
                  <a:srgbClr val="1190FE"/>
                </a:solidFill>
                <a:latin typeface="Ubuntu Mono" charset="0"/>
                <a:ea typeface="Ubuntu Mono" charset="0"/>
                <a:cs typeface="Ubuntu Mono" charset="0"/>
                <a:sym typeface="Ubuntu Mono" charset="0"/>
              </a:rPr>
              <a:t>fill</a:t>
            </a:r>
            <a:r>
              <a:rPr lang="en-US" sz="2500" dirty="0" smtClean="0">
                <a:solidFill>
                  <a:srgbClr val="1190FE"/>
                </a:solidFill>
                <a:latin typeface="Aller Light" charset="0"/>
                <a:ea typeface="Aller Light" charset="0"/>
                <a:cs typeface="Aller Light" charset="0"/>
                <a:sym typeface="Aller Light" charset="0"/>
              </a:rPr>
              <a:t> is </a:t>
            </a:r>
            <a:r>
              <a:rPr lang="en-US" sz="2500" dirty="0" smtClean="0">
                <a:solidFill>
                  <a:srgbClr val="1190FE"/>
                </a:solidFill>
                <a:latin typeface="Ubuntu Mono" charset="0"/>
                <a:ea typeface="Ubuntu Mono" charset="0"/>
                <a:cs typeface="Ubuntu Mono" charset="0"/>
                <a:sym typeface="Ubuntu Mono" charset="0"/>
              </a:rPr>
              <a:t>‘red’</a:t>
            </a:r>
            <a:r>
              <a:rPr lang="en-US" sz="2500" dirty="0" smtClean="0">
                <a:solidFill>
                  <a:srgbClr val="1190FE"/>
                </a:solidFill>
                <a:latin typeface="Aller Light" charset="0"/>
                <a:ea typeface="Aller Light" charset="0"/>
                <a:cs typeface="Aller Light" charset="0"/>
                <a:sym typeface="Aller Light" charset="0"/>
              </a:rPr>
              <a:t> in </a:t>
            </a:r>
            <a:r>
              <a:rPr lang="en-US" sz="2500" dirty="0" smtClean="0">
                <a:solidFill>
                  <a:srgbClr val="1190FE"/>
                </a:solidFill>
                <a:latin typeface="Ubuntu Mono" charset="0"/>
                <a:ea typeface="Ubuntu Mono" charset="0"/>
                <a:cs typeface="Ubuntu Mono" charset="0"/>
                <a:sym typeface="Ubuntu Mono" charset="0"/>
              </a:rPr>
              <a:t>dragging</a:t>
            </a:r>
            <a:r>
              <a:rPr lang="en-US" sz="2500" dirty="0" smtClean="0">
                <a:solidFill>
                  <a:srgbClr val="1190FE"/>
                </a:solidFill>
                <a:latin typeface="Aller Light" charset="0"/>
                <a:ea typeface="Aller Light" charset="0"/>
                <a:cs typeface="Aller Light" charset="0"/>
                <a:sym typeface="Aller Light" charset="0"/>
              </a:rPr>
              <a:t>)</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InterState</a:t>
            </a:r>
            <a:r>
              <a:rPr lang="en-US" dirty="0" smtClean="0"/>
              <a:t> video</a:t>
            </a:r>
            <a:endParaRPr lang="en-US" dirty="0"/>
          </a:p>
        </p:txBody>
      </p:sp>
      <p:sp>
        <p:nvSpPr>
          <p:cNvPr id="3" name="Content Placeholder 2"/>
          <p:cNvSpPr>
            <a:spLocks noGrp="1"/>
          </p:cNvSpPr>
          <p:nvPr>
            <p:ph idx="1"/>
          </p:nvPr>
        </p:nvSpPr>
        <p:spPr/>
        <p:txBody>
          <a:bodyPr/>
          <a:lstStyle/>
          <a:p>
            <a:r>
              <a:rPr lang="en-US" dirty="0" smtClean="0">
                <a:hlinkClick r:id="rId2"/>
              </a:rPr>
              <a:t>Video</a:t>
            </a:r>
            <a:r>
              <a:rPr lang="en-US" dirty="0" smtClean="0"/>
              <a:t> (4:20)</a:t>
            </a:r>
            <a:endParaRPr lang="en-US" dirty="0"/>
          </a:p>
        </p:txBody>
      </p:sp>
      <p:sp>
        <p:nvSpPr>
          <p:cNvPr id="4" name="Slide Number Placeholder 3"/>
          <p:cNvSpPr>
            <a:spLocks noGrp="1"/>
          </p:cNvSpPr>
          <p:nvPr>
            <p:ph type="sldNum" sz="quarter" idx="10"/>
          </p:nvPr>
        </p:nvSpPr>
        <p:spPr/>
        <p:txBody>
          <a:bodyPr/>
          <a:lstStyle/>
          <a:p>
            <a:pPr>
              <a:defRPr/>
            </a:pPr>
            <a:fld id="{787508C2-012E-47CB-9E7A-199170AB5784}" type="slidenum">
              <a:rPr lang="en-US" smtClean="0">
                <a:solidFill>
                  <a:srgbClr val="FFFFFF"/>
                </a:solidFill>
              </a:rPr>
              <a:pPr>
                <a:defRPr/>
              </a:pPr>
              <a:t>53</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0"/>
          </p:nvPr>
        </p:nvSpPr>
        <p:spPr>
          <a:noFill/>
        </p:spPr>
        <p:txBody>
          <a:bodyPr/>
          <a:lstStyle/>
          <a:p>
            <a:fld id="{7B637048-7654-4347-8CFF-BA754FEB2D7E}" type="slidenum">
              <a:rPr lang="en-US">
                <a:solidFill>
                  <a:srgbClr val="FFFFFF"/>
                </a:solidFill>
              </a:rPr>
              <a:pPr/>
              <a:t>54</a:t>
            </a:fld>
            <a:endParaRPr lang="en-US">
              <a:solidFill>
                <a:srgbClr val="FFFFFF"/>
              </a:solidFill>
            </a:endParaRPr>
          </a:p>
        </p:txBody>
      </p:sp>
      <p:sp>
        <p:nvSpPr>
          <p:cNvPr id="159747" name="Rectangle 1"/>
          <p:cNvSpPr>
            <a:spLocks noChangeArrowheads="1"/>
          </p:cNvSpPr>
          <p:nvPr>
            <p:ph type="title"/>
          </p:nvPr>
        </p:nvSpPr>
        <p:spPr/>
        <p:txBody>
          <a:bodyPr/>
          <a:lstStyle/>
          <a:p>
            <a:pPr eaLnBrk="1" hangingPunct="1"/>
            <a:r>
              <a:rPr lang="en-US" smtClean="0"/>
              <a:t>contributions</a:t>
            </a:r>
          </a:p>
        </p:txBody>
      </p:sp>
      <p:sp>
        <p:nvSpPr>
          <p:cNvPr id="296962" name="Rectangle 2"/>
          <p:cNvSpPr>
            <a:spLocks noChangeArrowheads="1"/>
          </p:cNvSpPr>
          <p:nvPr>
            <p:ph type="body" idx="1"/>
          </p:nvPr>
        </p:nvSpPr>
        <p:spPr/>
        <p:txBody>
          <a:bodyPr/>
          <a:lstStyle/>
          <a:p>
            <a:pPr eaLnBrk="1" hangingPunct="1"/>
            <a:r>
              <a:rPr lang="en-US" smtClean="0"/>
              <a:t>constraint </a:t>
            </a:r>
            <a:r>
              <a:rPr lang="en-US" smtClean="0">
                <a:solidFill>
                  <a:srgbClr val="FEE409"/>
                </a:solidFill>
              </a:rPr>
              <a:t>model</a:t>
            </a:r>
            <a:r>
              <a:rPr lang="en-US" smtClean="0"/>
              <a:t> integrating state</a:t>
            </a:r>
          </a:p>
          <a:p>
            <a:pPr eaLnBrk="1" hangingPunct="1"/>
            <a:r>
              <a:rPr lang="en-US" smtClean="0">
                <a:solidFill>
                  <a:srgbClr val="FEE409"/>
                </a:solidFill>
              </a:rPr>
              <a:t>library</a:t>
            </a:r>
            <a:r>
              <a:rPr lang="en-US" smtClean="0"/>
              <a:t> for developers (ConstraintJS)</a:t>
            </a:r>
          </a:p>
          <a:p>
            <a:pPr eaLnBrk="1" hangingPunct="1"/>
            <a:r>
              <a:rPr lang="en-US" smtClean="0">
                <a:solidFill>
                  <a:srgbClr val="FEE409"/>
                </a:solidFill>
              </a:rPr>
              <a:t>visual notation</a:t>
            </a:r>
            <a:r>
              <a:rPr lang="en-US" smtClean="0"/>
              <a:t> of constraint model</a:t>
            </a:r>
          </a:p>
          <a:p>
            <a:pPr eaLnBrk="1" hangingPunct="1"/>
            <a:r>
              <a:rPr lang="en-US" smtClean="0"/>
              <a:t>live </a:t>
            </a:r>
            <a:r>
              <a:rPr lang="en-US" smtClean="0">
                <a:solidFill>
                  <a:srgbClr val="FEE409"/>
                </a:solidFill>
              </a:rPr>
              <a:t>editor</a:t>
            </a:r>
            <a:r>
              <a:rPr lang="en-US" smtClean="0"/>
              <a:t> for visual notation</a:t>
            </a:r>
          </a:p>
          <a:p>
            <a:pPr eaLnBrk="1" hangingPunct="1"/>
            <a:r>
              <a:rPr lang="en-US" smtClean="0"/>
              <a:t>primitives for </a:t>
            </a:r>
            <a:r>
              <a:rPr lang="en-US" smtClean="0">
                <a:solidFill>
                  <a:srgbClr val="FEE409"/>
                </a:solidFill>
              </a:rPr>
              <a:t>inheritance</a:t>
            </a:r>
            <a:r>
              <a:rPr lang="en-US" smtClean="0"/>
              <a:t> &amp; </a:t>
            </a:r>
            <a:r>
              <a:rPr lang="en-US" smtClean="0">
                <a:solidFill>
                  <a:srgbClr val="FEE409"/>
                </a:solidFill>
              </a:rPr>
              <a:t>templating</a:t>
            </a:r>
            <a:endParaRPr lang="en-US" smtClean="0"/>
          </a:p>
          <a:p>
            <a:pPr eaLnBrk="1" hangingPunct="1"/>
            <a:r>
              <a:rPr lang="en-US" smtClean="0">
                <a:solidFill>
                  <a:srgbClr val="FEE409"/>
                </a:solidFill>
              </a:rPr>
              <a:t>evaluation</a:t>
            </a:r>
            <a:r>
              <a:rPr lang="en-US" smtClean="0"/>
              <a:t> of model, primitives &amp; visual notation</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3"/>
          <p:cNvSpPr>
            <a:spLocks noGrp="1"/>
          </p:cNvSpPr>
          <p:nvPr>
            <p:ph type="sldNum" sz="quarter" idx="10"/>
          </p:nvPr>
        </p:nvSpPr>
        <p:spPr>
          <a:noFill/>
        </p:spPr>
        <p:txBody>
          <a:bodyPr/>
          <a:lstStyle/>
          <a:p>
            <a:fld id="{BBDBF67A-72B9-4994-BADE-9680BC89FC04}" type="slidenum">
              <a:rPr lang="en-US">
                <a:solidFill>
                  <a:srgbClr val="FFFFFF"/>
                </a:solidFill>
              </a:rPr>
              <a:pPr/>
              <a:t>55</a:t>
            </a:fld>
            <a:endParaRPr lang="en-US">
              <a:solidFill>
                <a:srgbClr val="FFFFFF"/>
              </a:solidFill>
            </a:endParaRPr>
          </a:p>
        </p:txBody>
      </p:sp>
      <p:sp>
        <p:nvSpPr>
          <p:cNvPr id="164867" name="Rectangle 1"/>
          <p:cNvSpPr>
            <a:spLocks noChangeArrowheads="1"/>
          </p:cNvSpPr>
          <p:nvPr>
            <p:ph type="title"/>
          </p:nvPr>
        </p:nvSpPr>
        <p:spPr>
          <a:xfrm>
            <a:off x="910830" y="1232297"/>
            <a:ext cx="7358063" cy="1017984"/>
          </a:xfrm>
        </p:spPr>
        <p:txBody>
          <a:bodyPr/>
          <a:lstStyle/>
          <a:p>
            <a:pPr algn="ctr" eaLnBrk="1" hangingPunct="1"/>
            <a:r>
              <a:rPr lang="en-US" smtClean="0"/>
              <a:t>thank you</a:t>
            </a:r>
          </a:p>
        </p:txBody>
      </p:sp>
      <p:sp>
        <p:nvSpPr>
          <p:cNvPr id="164868" name="Rectangle 2"/>
          <p:cNvSpPr>
            <a:spLocks/>
          </p:cNvSpPr>
          <p:nvPr/>
        </p:nvSpPr>
        <p:spPr bwMode="auto">
          <a:xfrm>
            <a:off x="910828" y="2594074"/>
            <a:ext cx="6965156" cy="3402211"/>
          </a:xfrm>
          <a:prstGeom prst="rect">
            <a:avLst/>
          </a:prstGeom>
          <a:noFill/>
          <a:ln w="12700">
            <a:noFill/>
            <a:miter lim="800000"/>
            <a:headEnd/>
            <a:tailEnd/>
          </a:ln>
        </p:spPr>
        <p:txBody>
          <a:bodyPr lIns="0" tIns="0" rIns="0" bIns="0"/>
          <a:lstStyle/>
          <a:p>
            <a:r>
              <a:rPr lang="en-US" sz="2000" dirty="0" smtClean="0">
                <a:solidFill>
                  <a:srgbClr val="FEE409"/>
                </a:solidFill>
                <a:latin typeface="Aller Light" charset="0"/>
                <a:ea typeface="Aller Light" charset="0"/>
                <a:cs typeface="Aller Light" charset="0"/>
                <a:sym typeface="Aller Light" charset="0"/>
              </a:rPr>
              <a:t>advisors</a:t>
            </a:r>
          </a:p>
          <a:p>
            <a:r>
              <a:rPr lang="en-US" sz="2000" dirty="0" smtClean="0">
                <a:solidFill>
                  <a:srgbClr val="FFFFFF"/>
                </a:solidFill>
                <a:latin typeface="Aller Light" charset="0"/>
                <a:ea typeface="Aller Light" charset="0"/>
                <a:cs typeface="Aller Light" charset="0"/>
                <a:sym typeface="Aller Light" charset="0"/>
              </a:rPr>
              <a:t>Brad Myers and Joel Brandt</a:t>
            </a:r>
          </a:p>
          <a:p>
            <a:endParaRPr lang="en-US" sz="2000" dirty="0" smtClean="0">
              <a:solidFill>
                <a:srgbClr val="FFFFFF"/>
              </a:solidFill>
              <a:latin typeface="Aller Light" charset="0"/>
              <a:ea typeface="Aller Light" charset="0"/>
              <a:cs typeface="Aller Light" charset="0"/>
              <a:sym typeface="Aller Light" charset="0"/>
            </a:endParaRPr>
          </a:p>
          <a:p>
            <a:r>
              <a:rPr lang="en-US" sz="2000" dirty="0" smtClean="0">
                <a:solidFill>
                  <a:srgbClr val="FEE409"/>
                </a:solidFill>
                <a:latin typeface="Aller Light" charset="0"/>
                <a:ea typeface="Aller Light" charset="0"/>
                <a:cs typeface="Aller Light" charset="0"/>
                <a:sym typeface="Aller Light" charset="0"/>
              </a:rPr>
              <a:t>committee</a:t>
            </a:r>
          </a:p>
          <a:p>
            <a:r>
              <a:rPr lang="en-US" sz="2000" dirty="0" smtClean="0">
                <a:solidFill>
                  <a:srgbClr val="FFFFFF"/>
                </a:solidFill>
                <a:latin typeface="Aller Light" charset="0"/>
                <a:ea typeface="Aller Light" charset="0"/>
                <a:cs typeface="Aller Light" charset="0"/>
                <a:sym typeface="Aller Light" charset="0"/>
              </a:rPr>
              <a:t>Scott Hudson and John Zimmerman</a:t>
            </a:r>
          </a:p>
          <a:p>
            <a:endParaRPr lang="en-US" sz="2000" dirty="0" smtClean="0">
              <a:solidFill>
                <a:srgbClr val="FFFFFF"/>
              </a:solidFill>
              <a:latin typeface="Aller Light" charset="0"/>
              <a:ea typeface="Aller Light" charset="0"/>
              <a:cs typeface="Aller Light" charset="0"/>
              <a:sym typeface="Aller Light" charset="0"/>
            </a:endParaRPr>
          </a:p>
          <a:p>
            <a:pPr algn="just"/>
            <a:r>
              <a:rPr lang="en-US" sz="2000" dirty="0" smtClean="0">
                <a:solidFill>
                  <a:srgbClr val="FEE409"/>
                </a:solidFill>
                <a:latin typeface="Aller Light" charset="0"/>
                <a:ea typeface="Aller Light" charset="0"/>
                <a:cs typeface="Aller Light" charset="0"/>
                <a:sym typeface="Aller Light" charset="0"/>
              </a:rPr>
              <a:t>friends &amp; family</a:t>
            </a:r>
          </a:p>
          <a:p>
            <a:pPr algn="just"/>
            <a:r>
              <a:rPr lang="en-US" sz="2000" dirty="0" smtClean="0">
                <a:solidFill>
                  <a:srgbClr val="FFFFFF"/>
                </a:solidFill>
                <a:latin typeface="Aller Light" charset="0"/>
                <a:ea typeface="Aller Light" charset="0"/>
                <a:cs typeface="Aller Light" charset="0"/>
                <a:sym typeface="Aller Light" charset="0"/>
              </a:rPr>
              <a:t>Kerry Chang, Chris Harrison, Iris Howley, Queenie Kravitz, Min Kyung Lee, Ian Li, Kurt Luther, Jennifer Marlow, Amy Ogan, Logan Oney III, Julia Schwarz, Eliane Stampfer, </a:t>
            </a:r>
            <a:r>
              <a:rPr lang="en-US" sz="2000" dirty="0" err="1" smtClean="0">
                <a:solidFill>
                  <a:srgbClr val="FFFFFF"/>
                </a:solidFill>
                <a:latin typeface="Aller Light" charset="0"/>
                <a:ea typeface="Aller Light" charset="0"/>
                <a:cs typeface="Aller Light" charset="0"/>
                <a:sym typeface="Aller Light" charset="0"/>
              </a:rPr>
              <a:t>Yla</a:t>
            </a:r>
            <a:r>
              <a:rPr lang="en-US" sz="2000" dirty="0" smtClean="0">
                <a:solidFill>
                  <a:srgbClr val="FFFFFF"/>
                </a:solidFill>
                <a:latin typeface="Aller Light" charset="0"/>
                <a:ea typeface="Aller Light" charset="0"/>
                <a:cs typeface="Aller Light" charset="0"/>
                <a:sym typeface="Aller Light" charset="0"/>
              </a:rPr>
              <a:t> </a:t>
            </a:r>
            <a:r>
              <a:rPr lang="en-US" sz="2000" dirty="0" err="1" smtClean="0">
                <a:solidFill>
                  <a:srgbClr val="FFFFFF"/>
                </a:solidFill>
                <a:latin typeface="Aller Light" charset="0"/>
                <a:ea typeface="Aller Light" charset="0"/>
                <a:cs typeface="Aller Light" charset="0"/>
                <a:sym typeface="Aller Light" charset="0"/>
              </a:rPr>
              <a:t>Tausczik</a:t>
            </a:r>
            <a:r>
              <a:rPr lang="en-US" sz="2000" dirty="0" smtClean="0">
                <a:solidFill>
                  <a:srgbClr val="FFFFFF"/>
                </a:solidFill>
                <a:latin typeface="Aller Light" charset="0"/>
                <a:ea typeface="Aller Light" charset="0"/>
                <a:cs typeface="Aller Light" charset="0"/>
                <a:sym typeface="Aller Light" charset="0"/>
              </a:rPr>
              <a:t>, Jason Wiese, Tao Xie, and YoungSeok Yoon</a:t>
            </a:r>
          </a:p>
        </p:txBody>
      </p:sp>
      <p:sp>
        <p:nvSpPr>
          <p:cNvPr id="164869" name="Rectangle 3"/>
          <p:cNvSpPr>
            <a:spLocks/>
          </p:cNvSpPr>
          <p:nvPr/>
        </p:nvSpPr>
        <p:spPr bwMode="auto">
          <a:xfrm>
            <a:off x="4429127" y="2598539"/>
            <a:ext cx="3446859" cy="973336"/>
          </a:xfrm>
          <a:prstGeom prst="rect">
            <a:avLst/>
          </a:prstGeom>
          <a:noFill/>
          <a:ln w="12700">
            <a:noFill/>
            <a:miter lim="800000"/>
            <a:headEnd/>
            <a:tailEnd/>
          </a:ln>
        </p:spPr>
        <p:txBody>
          <a:bodyPr lIns="0" tIns="0" rIns="0" bIns="0"/>
          <a:lstStyle/>
          <a:p>
            <a:pPr algn="just"/>
            <a:r>
              <a:rPr lang="en-US" sz="2000" dirty="0" smtClean="0">
                <a:solidFill>
                  <a:srgbClr val="FEE409"/>
                </a:solidFill>
                <a:latin typeface="Aller Light" charset="0"/>
                <a:ea typeface="Aller Light" charset="0"/>
                <a:cs typeface="Aller Light" charset="0"/>
                <a:sym typeface="Aller Light" charset="0"/>
              </a:rPr>
              <a:t>funding</a:t>
            </a:r>
          </a:p>
          <a:p>
            <a:pPr algn="just"/>
            <a:r>
              <a:rPr lang="en-US" sz="2000" dirty="0" smtClean="0">
                <a:solidFill>
                  <a:srgbClr val="FFFFFF"/>
                </a:solidFill>
                <a:latin typeface="Aller Light" charset="0"/>
                <a:ea typeface="Aller Light" charset="0"/>
                <a:cs typeface="Aller Light" charset="0"/>
                <a:sym typeface="Aller Light" charset="0"/>
              </a:rPr>
              <a:t>Adobe, ARCS, Google/UNCF, Ford Foundation, Microsoft, NSF</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mtClean="0"/>
              <a:t>Toolkits</a:t>
            </a:r>
            <a:endParaRPr lang="en-US"/>
          </a:p>
        </p:txBody>
      </p:sp>
      <p:sp>
        <p:nvSpPr>
          <p:cNvPr id="189443" name="Rectangle 3"/>
          <p:cNvSpPr>
            <a:spLocks noGrp="1" noChangeArrowheads="1"/>
          </p:cNvSpPr>
          <p:nvPr>
            <p:ph type="body" idx="1"/>
          </p:nvPr>
        </p:nvSpPr>
        <p:spPr>
          <a:xfrm>
            <a:off x="457200" y="1548384"/>
            <a:ext cx="8229600" cy="5035295"/>
          </a:xfrm>
        </p:spPr>
        <p:txBody>
          <a:bodyPr>
            <a:normAutofit fontScale="85000" lnSpcReduction="20000"/>
          </a:bodyPr>
          <a:lstStyle/>
          <a:p>
            <a:r>
              <a:rPr lang="en-US" dirty="0" smtClean="0"/>
              <a:t>A library of interaction techniques that can be called by application programs</a:t>
            </a:r>
          </a:p>
          <a:p>
            <a:r>
              <a:rPr lang="en-US" dirty="0" smtClean="0"/>
              <a:t>Toolkits </a:t>
            </a:r>
            <a:r>
              <a:rPr lang="en-US" dirty="0" smtClean="0"/>
              <a:t>u</a:t>
            </a:r>
            <a:r>
              <a:rPr lang="en-US" dirty="0" smtClean="0"/>
              <a:t>sed </a:t>
            </a:r>
            <a:r>
              <a:rPr lang="en-US" dirty="0" smtClean="0"/>
              <a:t>only by programmers, only procedural interface </a:t>
            </a:r>
          </a:p>
          <a:p>
            <a:r>
              <a:rPr lang="en-US" dirty="0" smtClean="0"/>
              <a:t>Multiple layers in the toolkit itself</a:t>
            </a:r>
          </a:p>
          <a:p>
            <a:pPr lvl="1"/>
            <a:r>
              <a:rPr lang="en-US" dirty="0" smtClean="0"/>
              <a:t>Including ways to </a:t>
            </a:r>
            <a:r>
              <a:rPr lang="en-US" i="1" dirty="0" smtClean="0"/>
              <a:t>implement</a:t>
            </a:r>
            <a:r>
              <a:rPr lang="en-US" dirty="0" smtClean="0"/>
              <a:t> the widgets themselves</a:t>
            </a:r>
          </a:p>
          <a:p>
            <a:r>
              <a:rPr lang="en-US" dirty="0" smtClean="0"/>
              <a:t>Examples: </a:t>
            </a:r>
          </a:p>
          <a:p>
            <a:pPr lvl="1"/>
            <a:r>
              <a:rPr lang="en-US" dirty="0" smtClean="0"/>
              <a:t>Macintosh Toolbox </a:t>
            </a:r>
          </a:p>
          <a:p>
            <a:pPr lvl="1"/>
            <a:r>
              <a:rPr lang="en-US" dirty="0" smtClean="0"/>
              <a:t>Windows Toolkit </a:t>
            </a:r>
          </a:p>
          <a:p>
            <a:pPr lvl="1"/>
            <a:r>
              <a:rPr lang="en-US" dirty="0" err="1" smtClean="0"/>
              <a:t>xtk</a:t>
            </a:r>
            <a:r>
              <a:rPr lang="en-US" dirty="0" smtClean="0"/>
              <a:t> for X (Motif and </a:t>
            </a:r>
            <a:r>
              <a:rPr lang="en-US" dirty="0" err="1" smtClean="0"/>
              <a:t>OpenLook</a:t>
            </a:r>
            <a:r>
              <a:rPr lang="en-US" dirty="0" smtClean="0"/>
              <a:t>) </a:t>
            </a:r>
          </a:p>
          <a:p>
            <a:pPr lvl="1"/>
            <a:r>
              <a:rPr lang="en-US" dirty="0" smtClean="0"/>
              <a:t>Java Swing and </a:t>
            </a:r>
            <a:r>
              <a:rPr lang="en-US" dirty="0" err="1" smtClean="0"/>
              <a:t>awt</a:t>
            </a:r>
            <a:r>
              <a:rPr lang="en-US" dirty="0" smtClean="0"/>
              <a:t> and </a:t>
            </a:r>
            <a:r>
              <a:rPr lang="en-US" dirty="0" err="1" smtClean="0"/>
              <a:t>swt</a:t>
            </a:r>
            <a:endParaRPr lang="en-US" dirty="0" smtClean="0"/>
          </a:p>
          <a:p>
            <a:pPr lvl="1"/>
            <a:r>
              <a:rPr lang="en-US" dirty="0" smtClean="0"/>
              <a:t>html </a:t>
            </a:r>
            <a:r>
              <a:rPr lang="en-US" dirty="0" smtClean="0"/>
              <a:t>for output, with input controls for input</a:t>
            </a:r>
          </a:p>
          <a:p>
            <a:pPr lvl="1"/>
            <a:r>
              <a:rPr lang="en-US" dirty="0" smtClean="0"/>
              <a:t>JavaScript </a:t>
            </a:r>
            <a:r>
              <a:rPr lang="en-US" dirty="0" err="1" smtClean="0"/>
              <a:t>jQuery</a:t>
            </a:r>
            <a:r>
              <a:rPr lang="en-US" dirty="0" smtClean="0"/>
              <a:t> </a:t>
            </a:r>
            <a:r>
              <a:rPr lang="en-US" dirty="0" smtClean="0"/>
              <a:t>&amp; many others</a:t>
            </a:r>
            <a:endParaRPr lang="en-US" dirty="0" smtClean="0"/>
          </a:p>
          <a:p>
            <a:pPr lvl="1"/>
            <a:r>
              <a:rPr lang="en-US" dirty="0" smtClean="0"/>
              <a:t>Research: Garnet &amp; Amulet, etc.</a:t>
            </a:r>
          </a:p>
        </p:txBody>
      </p:sp>
      <p:sp>
        <p:nvSpPr>
          <p:cNvPr id="4" name="Slide Number Placeholder 5"/>
          <p:cNvSpPr>
            <a:spLocks noGrp="1"/>
          </p:cNvSpPr>
          <p:nvPr>
            <p:ph type="sldNum" sz="quarter" idx="12"/>
          </p:nvPr>
        </p:nvSpPr>
        <p:spPr/>
        <p:txBody>
          <a:bodyPr/>
          <a:lstStyle/>
          <a:p>
            <a:fld id="{5B96F3D9-8EE3-4326-9730-6E98679C9CE4}" type="slidenum">
              <a:rPr lang="en-US" altLang="en-US" smtClean="0"/>
              <a:pPr/>
              <a:t>6</a:t>
            </a:fld>
            <a:endParaRPr lang="en-US" altLang="en-US"/>
          </a:p>
        </p:txBody>
      </p:sp>
      <p:pic>
        <p:nvPicPr>
          <p:cNvPr id="6" name="Picture 2"/>
          <p:cNvPicPr>
            <a:picLocks noChangeAspect="1" noChangeArrowheads="1"/>
          </p:cNvPicPr>
          <p:nvPr/>
        </p:nvPicPr>
        <p:blipFill>
          <a:blip r:embed="rId3" cstate="print"/>
          <a:srcRect/>
          <a:stretch>
            <a:fillRect/>
          </a:stretch>
        </p:blipFill>
        <p:spPr bwMode="auto">
          <a:xfrm>
            <a:off x="6521386" y="0"/>
            <a:ext cx="2622614" cy="1586695"/>
          </a:xfrm>
          <a:prstGeom prst="rect">
            <a:avLst/>
          </a:prstGeom>
          <a:noFill/>
          <a:ln w="9525">
            <a:noFill/>
            <a:miter lim="800000"/>
            <a:headEnd/>
            <a:tailEnd/>
          </a:ln>
          <a:effectLst/>
        </p:spPr>
      </p:pic>
      <p:sp>
        <p:nvSpPr>
          <p:cNvPr id="11" name="Footer Placeholder 10"/>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F3DBB7A-9827-4C32-A82C-9EEEBC6601A4}" type="slidenum">
              <a:rPr lang="en-US" altLang="en-US"/>
              <a:pPr/>
              <a:t>7</a:t>
            </a:fld>
            <a:endParaRPr lang="en-US" altLang="en-US"/>
          </a:p>
        </p:txBody>
      </p:sp>
      <p:sp>
        <p:nvSpPr>
          <p:cNvPr id="56322" name="Rectangle 2"/>
          <p:cNvSpPr>
            <a:spLocks noGrp="1" noChangeArrowheads="1"/>
          </p:cNvSpPr>
          <p:nvPr>
            <p:ph type="title"/>
          </p:nvPr>
        </p:nvSpPr>
        <p:spPr/>
        <p:txBody>
          <a:bodyPr/>
          <a:lstStyle/>
          <a:p>
            <a:r>
              <a:rPr lang="en-US" dirty="0" smtClean="0"/>
              <a:t>Toolkits Success</a:t>
            </a:r>
            <a:endParaRPr lang="en-US" dirty="0"/>
          </a:p>
        </p:txBody>
      </p:sp>
      <p:sp>
        <p:nvSpPr>
          <p:cNvPr id="56323" name="Rectangle 3"/>
          <p:cNvSpPr>
            <a:spLocks noGrp="1" noChangeArrowheads="1"/>
          </p:cNvSpPr>
          <p:nvPr>
            <p:ph type="body" idx="1"/>
          </p:nvPr>
        </p:nvSpPr>
        <p:spPr>
          <a:xfrm>
            <a:off x="457200" y="1447800"/>
            <a:ext cx="8229600" cy="4411663"/>
          </a:xfrm>
        </p:spPr>
        <p:txBody>
          <a:bodyPr/>
          <a:lstStyle/>
          <a:p>
            <a:r>
              <a:rPr lang="en-US" dirty="0" smtClean="0"/>
              <a:t>Help </a:t>
            </a:r>
            <a:r>
              <a:rPr lang="en-US" dirty="0"/>
              <a:t>maintain consistency among UIs</a:t>
            </a:r>
          </a:p>
          <a:p>
            <a:pPr lvl="1"/>
            <a:r>
              <a:rPr lang="en-US" dirty="0"/>
              <a:t>Key insight of Macintosh </a:t>
            </a:r>
            <a:r>
              <a:rPr lang="en-US" dirty="0" smtClean="0"/>
              <a:t>toolbox (1984)</a:t>
            </a:r>
          </a:p>
          <a:p>
            <a:pPr lvl="1"/>
            <a:r>
              <a:rPr lang="en-US" dirty="0" smtClean="0"/>
              <a:t>Not </a:t>
            </a:r>
            <a:r>
              <a:rPr lang="en-US" i="1" dirty="0" smtClean="0"/>
              <a:t>just</a:t>
            </a:r>
            <a:r>
              <a:rPr lang="en-US" dirty="0" smtClean="0"/>
              <a:t> that the Macintosh UI guidelines required consistent look and feel</a:t>
            </a:r>
            <a:endParaRPr lang="en-US" dirty="0"/>
          </a:p>
          <a:p>
            <a:pPr>
              <a:buFont typeface="Monotype Sorts" pitchFamily="2" charset="2"/>
              <a:buChar char="è"/>
            </a:pPr>
            <a:r>
              <a:rPr lang="en-US" dirty="0">
                <a:solidFill>
                  <a:schemeClr val="tx2"/>
                </a:solidFill>
              </a:rPr>
              <a:t>Path of least resistance</a:t>
            </a:r>
            <a:r>
              <a:rPr lang="en-US" dirty="0"/>
              <a:t> translates into getting programmers to do the right thing</a:t>
            </a:r>
          </a:p>
          <a:p>
            <a:r>
              <a:rPr lang="en-US" dirty="0"/>
              <a:t>Successful partially because address common, low-level features for all UIs</a:t>
            </a:r>
          </a:p>
          <a:p>
            <a:pPr lvl="1">
              <a:buFont typeface="Monotype Sorts" pitchFamily="2" charset="2"/>
              <a:buChar char="è"/>
            </a:pPr>
            <a:r>
              <a:rPr lang="en-US" dirty="0">
                <a:solidFill>
                  <a:schemeClr val="tx2"/>
                </a:solidFill>
              </a:rPr>
              <a:t>Address the useful &amp; important aspects of UIs</a:t>
            </a:r>
            <a:endParaRPr lang="en-US" dirty="0"/>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27D67F6-E03A-4A4A-A7EE-05BADABF750B}" type="slidenum">
              <a:rPr lang="en-US" altLang="en-US"/>
              <a:pPr/>
              <a:t>8</a:t>
            </a:fld>
            <a:endParaRPr lang="en-US" altLang="en-US"/>
          </a:p>
        </p:txBody>
      </p:sp>
      <p:sp>
        <p:nvSpPr>
          <p:cNvPr id="57346" name="Rectangle 2"/>
          <p:cNvSpPr>
            <a:spLocks noGrp="1" noChangeArrowheads="1"/>
          </p:cNvSpPr>
          <p:nvPr>
            <p:ph type="title"/>
          </p:nvPr>
        </p:nvSpPr>
        <p:spPr>
          <a:xfrm>
            <a:off x="457200" y="122238"/>
            <a:ext cx="7543800" cy="792162"/>
          </a:xfrm>
        </p:spPr>
        <p:txBody>
          <a:bodyPr/>
          <a:lstStyle/>
          <a:p>
            <a:r>
              <a:rPr lang="en-US"/>
              <a:t>Graphical Interactive Tools</a:t>
            </a:r>
          </a:p>
        </p:txBody>
      </p:sp>
      <p:sp>
        <p:nvSpPr>
          <p:cNvPr id="57347" name="Rectangle 3"/>
          <p:cNvSpPr>
            <a:spLocks noGrp="1" noChangeArrowheads="1"/>
          </p:cNvSpPr>
          <p:nvPr>
            <p:ph type="body" idx="1"/>
          </p:nvPr>
        </p:nvSpPr>
        <p:spPr>
          <a:xfrm>
            <a:off x="457200" y="1066800"/>
            <a:ext cx="8229600" cy="5212080"/>
          </a:xfrm>
        </p:spPr>
        <p:txBody>
          <a:bodyPr>
            <a:normAutofit fontScale="92500" lnSpcReduction="10000"/>
          </a:bodyPr>
          <a:lstStyle/>
          <a:p>
            <a:r>
              <a:rPr lang="en-US" dirty="0" smtClean="0"/>
              <a:t>Use a mouse to drag-and-drop parts of the user interface</a:t>
            </a:r>
          </a:p>
          <a:p>
            <a:r>
              <a:rPr lang="en-US" dirty="0" smtClean="0"/>
              <a:t>Create or use widgets</a:t>
            </a:r>
            <a:endParaRPr lang="en-US" dirty="0"/>
          </a:p>
          <a:p>
            <a:r>
              <a:rPr lang="en-US" dirty="0"/>
              <a:t>Examples: </a:t>
            </a:r>
            <a:r>
              <a:rPr lang="en-US" dirty="0" err="1"/>
              <a:t>Menulay</a:t>
            </a:r>
            <a:r>
              <a:rPr lang="en-US" dirty="0"/>
              <a:t> (1983), Trillium (1986), Jean-Marie </a:t>
            </a:r>
            <a:r>
              <a:rPr lang="en-US" dirty="0" err="1"/>
              <a:t>Hullot</a:t>
            </a:r>
            <a:r>
              <a:rPr lang="en-US" dirty="0"/>
              <a:t> from INRIA to NeXT</a:t>
            </a:r>
          </a:p>
          <a:p>
            <a:r>
              <a:rPr lang="en-US" dirty="0"/>
              <a:t>Now: Interface Builders, Visual Basic’s layout editor, resource editors, </a:t>
            </a:r>
            <a:r>
              <a:rPr lang="en-US" dirty="0" smtClean="0"/>
              <a:t>prototyping tools</a:t>
            </a:r>
            <a:endParaRPr lang="en-US" dirty="0"/>
          </a:p>
          <a:p>
            <a:r>
              <a:rPr lang="en-US" dirty="0"/>
              <a:t>Advantages:</a:t>
            </a:r>
          </a:p>
          <a:p>
            <a:pPr lvl="1"/>
            <a:r>
              <a:rPr lang="en-US" dirty="0"/>
              <a:t>Graphical parts done in an appropriate, graphical way</a:t>
            </a:r>
          </a:p>
          <a:p>
            <a:pPr lvl="2">
              <a:buFont typeface="Monotype Sorts" pitchFamily="2" charset="2"/>
              <a:buChar char="è"/>
            </a:pPr>
            <a:r>
              <a:rPr lang="en-US" dirty="0">
                <a:solidFill>
                  <a:schemeClr val="tx2"/>
                </a:solidFill>
              </a:rPr>
              <a:t>Address the useful &amp; important aspects of UIs</a:t>
            </a:r>
            <a:endParaRPr lang="en-US" dirty="0"/>
          </a:p>
          <a:p>
            <a:pPr lvl="1"/>
            <a:r>
              <a:rPr lang="en-US" dirty="0"/>
              <a:t>Accessible to non-programmers</a:t>
            </a:r>
          </a:p>
          <a:p>
            <a:pPr lvl="2">
              <a:buFont typeface="Monotype Sorts" pitchFamily="2" charset="2"/>
              <a:buChar char="è"/>
            </a:pPr>
            <a:r>
              <a:rPr lang="en-US" dirty="0">
                <a:solidFill>
                  <a:schemeClr val="tx2"/>
                </a:solidFill>
              </a:rPr>
              <a:t>Low threshold</a:t>
            </a:r>
            <a:endParaRPr lang="en-US" dirty="0"/>
          </a:p>
          <a:p>
            <a:pPr lvl="2"/>
            <a:endParaRPr lang="en-US" dirty="0"/>
          </a:p>
        </p:txBody>
      </p:sp>
      <p:sp>
        <p:nvSpPr>
          <p:cNvPr id="6" name="Footer Placeholder 5"/>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2238"/>
            <a:ext cx="7543800" cy="715962"/>
          </a:xfrm>
        </p:spPr>
        <p:txBody>
          <a:bodyPr/>
          <a:lstStyle/>
          <a:p>
            <a:pPr eaLnBrk="1" hangingPunct="1"/>
            <a:r>
              <a:rPr lang="en-US" dirty="0" smtClean="0"/>
              <a:t>Prototyping Tools</a:t>
            </a:r>
          </a:p>
        </p:txBody>
      </p:sp>
      <p:sp>
        <p:nvSpPr>
          <p:cNvPr id="5123" name="Rectangle 3"/>
          <p:cNvSpPr>
            <a:spLocks noGrp="1" noChangeArrowheads="1"/>
          </p:cNvSpPr>
          <p:nvPr>
            <p:ph idx="1"/>
          </p:nvPr>
        </p:nvSpPr>
        <p:spPr>
          <a:xfrm>
            <a:off x="457200" y="914400"/>
            <a:ext cx="8229600" cy="4987925"/>
          </a:xfrm>
        </p:spPr>
        <p:txBody>
          <a:bodyPr>
            <a:normAutofit/>
          </a:bodyPr>
          <a:lstStyle/>
          <a:p>
            <a:pPr eaLnBrk="1" hangingPunct="1">
              <a:lnSpc>
                <a:spcPct val="90000"/>
              </a:lnSpc>
            </a:pPr>
            <a:r>
              <a:rPr lang="en-US" sz="2800" dirty="0" smtClean="0"/>
              <a:t>Just show what looks like </a:t>
            </a:r>
          </a:p>
          <a:p>
            <a:pPr lvl="1" eaLnBrk="1" hangingPunct="1">
              <a:lnSpc>
                <a:spcPct val="90000"/>
              </a:lnSpc>
            </a:pPr>
            <a:r>
              <a:rPr lang="en-US" sz="2400" dirty="0" smtClean="0"/>
              <a:t>Storyboard of screens</a:t>
            </a:r>
          </a:p>
          <a:p>
            <a:pPr eaLnBrk="1" hangingPunct="1">
              <a:lnSpc>
                <a:spcPct val="90000"/>
              </a:lnSpc>
            </a:pPr>
            <a:r>
              <a:rPr lang="en-US" sz="2800" dirty="0" smtClean="0"/>
              <a:t>“Click-through prototypes”</a:t>
            </a:r>
          </a:p>
          <a:p>
            <a:pPr eaLnBrk="1" hangingPunct="1">
              <a:lnSpc>
                <a:spcPct val="90000"/>
              </a:lnSpc>
            </a:pPr>
            <a:r>
              <a:rPr lang="en-US" sz="2800" dirty="0" smtClean="0"/>
              <a:t>Some </a:t>
            </a:r>
            <a:r>
              <a:rPr lang="en-US" sz="2800" dirty="0" smtClean="0"/>
              <a:t>support for behavior: typically changing screens</a:t>
            </a:r>
          </a:p>
          <a:p>
            <a:pPr eaLnBrk="1" hangingPunct="1">
              <a:lnSpc>
                <a:spcPct val="90000"/>
              </a:lnSpc>
            </a:pPr>
            <a:r>
              <a:rPr lang="en-US" sz="2800" dirty="0" smtClean="0"/>
              <a:t>Goal</a:t>
            </a:r>
            <a:r>
              <a:rPr lang="en-US" sz="2800" dirty="0" smtClean="0"/>
              <a:t>: see some of interface very quickly (hours)</a:t>
            </a:r>
          </a:p>
          <a:p>
            <a:pPr eaLnBrk="1" hangingPunct="1">
              <a:lnSpc>
                <a:spcPct val="90000"/>
              </a:lnSpc>
            </a:pPr>
            <a:r>
              <a:rPr lang="en-US" sz="2800" dirty="0" smtClean="0"/>
              <a:t>Often no possibility of migrating to real application</a:t>
            </a:r>
          </a:p>
          <a:p>
            <a:pPr eaLnBrk="1" hangingPunct="1">
              <a:lnSpc>
                <a:spcPct val="90000"/>
              </a:lnSpc>
            </a:pPr>
            <a:r>
              <a:rPr lang="en-US" sz="2800" dirty="0" smtClean="0"/>
              <a:t>May not use "real" widgets</a:t>
            </a:r>
          </a:p>
          <a:p>
            <a:pPr eaLnBrk="1" hangingPunct="1">
              <a:lnSpc>
                <a:spcPct val="90000"/>
              </a:lnSpc>
            </a:pPr>
            <a:r>
              <a:rPr lang="en-US" sz="2800" dirty="0" smtClean="0"/>
              <a:t>"Low Fidelity" </a:t>
            </a:r>
            <a:r>
              <a:rPr lang="en-US" sz="2800" dirty="0" smtClean="0"/>
              <a:t>Techniques</a:t>
            </a:r>
          </a:p>
        </p:txBody>
      </p:sp>
      <p:sp>
        <p:nvSpPr>
          <p:cNvPr id="6" name="Slide Number Placeholder 5"/>
          <p:cNvSpPr>
            <a:spLocks noGrp="1"/>
          </p:cNvSpPr>
          <p:nvPr>
            <p:ph type="sldNum" sz="quarter" idx="12"/>
          </p:nvPr>
        </p:nvSpPr>
        <p:spPr/>
        <p:txBody>
          <a:bodyPr/>
          <a:lstStyle/>
          <a:p>
            <a:pPr>
              <a:buNone/>
              <a:defRPr/>
            </a:pPr>
            <a:fld id="{D5D2040D-F5E0-4870-940C-1EDBD344B219}" type="slidenum">
              <a:rPr lang="en-US" smtClean="0"/>
              <a:pPr>
                <a:buNone/>
                <a:defRPr/>
              </a:pPr>
              <a:t>9</a:t>
            </a:fld>
            <a:endParaRPr lang="en-US"/>
          </a:p>
        </p:txBody>
      </p:sp>
      <p:sp>
        <p:nvSpPr>
          <p:cNvPr id="8" name="Footer Placeholder 7"/>
          <p:cNvSpPr>
            <a:spLocks noGrp="1"/>
          </p:cNvSpPr>
          <p:nvPr>
            <p:ph type="ftr" sz="quarter" idx="11"/>
          </p:nvPr>
        </p:nvSpPr>
        <p:spPr/>
        <p:txBody>
          <a:bodyPr/>
          <a:lstStyle/>
          <a:p>
            <a:pPr>
              <a:defRPr/>
            </a:pPr>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35D0FE"/>
      </a:accent1>
      <a:accent2>
        <a:srgbClr val="333399"/>
      </a:accent2>
      <a:accent3>
        <a:srgbClr val="AAAAAA"/>
      </a:accent3>
      <a:accent4>
        <a:srgbClr val="DADADA"/>
      </a:accent4>
      <a:accent5>
        <a:srgbClr val="AEE4FE"/>
      </a:accent5>
      <a:accent6>
        <a:srgbClr val="2D2D8A"/>
      </a:accent6>
      <a:hlink>
        <a:srgbClr val="009999"/>
      </a:hlink>
      <a:folHlink>
        <a:srgbClr val="99CC00"/>
      </a:folHlink>
    </a:clrScheme>
    <a:fontScheme name="Title &amp; Bullets">
      <a:majorFont>
        <a:latin typeface="Aller"/>
        <a:ea typeface="ヒラギノ角ゴ ProN W6"/>
        <a:cs typeface="ヒラギノ角ゴ ProN W6"/>
      </a:majorFont>
      <a:minorFont>
        <a:latin typeface="Aller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Aller Light" charset="0"/>
            <a:ea typeface="ヒラギノ角ゴ ProN W3" charset="0"/>
            <a:cs typeface="ヒラギノ角ゴ ProN W3" charset="0"/>
            <a:sym typeface="Aller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FFFFFF"/>
            </a:solidFill>
            <a:effectLst/>
            <a:latin typeface="Aller Light" charset="0"/>
            <a:ea typeface="ヒラギノ角ゴ ProN W3" charset="0"/>
            <a:cs typeface="ヒラギノ角ゴ ProN W3" charset="0"/>
            <a:sym typeface="Aller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84788</TotalTime>
  <Words>3626</Words>
  <Application>Microsoft Office PowerPoint</Application>
  <PresentationFormat>On-screen Show (4:3)</PresentationFormat>
  <Paragraphs>528</Paragraphs>
  <Slides>55</Slides>
  <Notes>42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55</vt:i4>
      </vt:variant>
    </vt:vector>
  </HeadingPairs>
  <TitlesOfParts>
    <vt:vector size="69" baseType="lpstr">
      <vt:lpstr>Arial</vt:lpstr>
      <vt:lpstr>Aller</vt:lpstr>
      <vt:lpstr>Aller Light</vt:lpstr>
      <vt:lpstr>Wingdings</vt:lpstr>
      <vt:lpstr>Monotype Sorts</vt:lpstr>
      <vt:lpstr>ヒラギノ角ゴ ProN W6</vt:lpstr>
      <vt:lpstr>ヒラギノ角ゴ ProN W3</vt:lpstr>
      <vt:lpstr>Ubuntu Mono</vt:lpstr>
      <vt:lpstr>Aller Display</vt:lpstr>
      <vt:lpstr>Helvetica Neue Light</vt:lpstr>
      <vt:lpstr>Tahoma</vt:lpstr>
      <vt:lpstr>Lucida Grande</vt:lpstr>
      <vt:lpstr>lecture template_polo</vt:lpstr>
      <vt:lpstr>Title &amp; Bullets</vt:lpstr>
      <vt:lpstr>Lecture 24:  Implementation Techniques and Tools for Interaction Techniques</vt:lpstr>
      <vt:lpstr>Announcements</vt:lpstr>
      <vt:lpstr>User Interface Software</vt:lpstr>
      <vt:lpstr>Operating System</vt:lpstr>
      <vt:lpstr>Windowing System</vt:lpstr>
      <vt:lpstr>Toolkits</vt:lpstr>
      <vt:lpstr>Toolkits Success</vt:lpstr>
      <vt:lpstr>Graphical Interactive Tools</vt:lpstr>
      <vt:lpstr>Prototyping Tools</vt:lpstr>
      <vt:lpstr>Prototyping tools</vt:lpstr>
      <vt:lpstr>Interface Builders </vt:lpstr>
      <vt:lpstr>Interface Builders, cont.</vt:lpstr>
      <vt:lpstr>Early Research IB</vt:lpstr>
      <vt:lpstr>VB Screen</vt:lpstr>
      <vt:lpstr>Software Organizations </vt:lpstr>
      <vt:lpstr>Model-View-Controller </vt:lpstr>
      <vt:lpstr>MVC</vt:lpstr>
      <vt:lpstr>MVC</vt:lpstr>
      <vt:lpstr>Research: Garnet / Amulet</vt:lpstr>
      <vt:lpstr>Architecture</vt:lpstr>
      <vt:lpstr>Types of Interactors </vt:lpstr>
      <vt:lpstr>Standard Behavior of Interactors</vt:lpstr>
      <vt:lpstr>Research: Peridot (1986-88)</vt:lpstr>
      <vt:lpstr>Flash Catalyst</vt:lpstr>
      <vt:lpstr>Research: ConstraintJS and InterState</vt:lpstr>
      <vt:lpstr>Slide 26</vt:lpstr>
      <vt:lpstr>interactive behaviors</vt:lpstr>
      <vt:lpstr>Slide 28</vt:lpstr>
      <vt:lpstr>Slide 29</vt:lpstr>
      <vt:lpstr>Slide 30</vt:lpstr>
      <vt:lpstr>Slide 31</vt:lpstr>
      <vt:lpstr>constraints</vt:lpstr>
      <vt:lpstr>Slide 33</vt:lpstr>
      <vt:lpstr>Slide 34</vt:lpstr>
      <vt:lpstr>Slide 35</vt:lpstr>
      <vt:lpstr>Slide 36</vt:lpstr>
      <vt:lpstr>ConstraintJS</vt:lpstr>
      <vt:lpstr>Slide 38</vt:lpstr>
      <vt:lpstr>Slide 39</vt:lpstr>
      <vt:lpstr>Slide 40</vt:lpstr>
      <vt:lpstr>Slide 41</vt:lpstr>
      <vt:lpstr>Slide 42</vt:lpstr>
      <vt:lpstr>Slide 43</vt:lpstr>
      <vt:lpstr>Slide 44</vt:lpstr>
      <vt:lpstr>InterState</vt:lpstr>
      <vt:lpstr>Slide 46</vt:lpstr>
      <vt:lpstr>Slide 47</vt:lpstr>
      <vt:lpstr>Slide 48</vt:lpstr>
      <vt:lpstr>Slide 49</vt:lpstr>
      <vt:lpstr>Slide 50</vt:lpstr>
      <vt:lpstr>Slide 51</vt:lpstr>
      <vt:lpstr>Slide 52</vt:lpstr>
      <vt:lpstr>InterState video</vt:lpstr>
      <vt:lpstr>contributions</vt:lpstr>
      <vt:lpstr>thank you</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2603</cp:revision>
  <cp:lastPrinted>1601-01-01T00:00:00Z</cp:lastPrinted>
  <dcterms:created xsi:type="dcterms:W3CDTF">2001-06-15T20:03:27Z</dcterms:created>
  <dcterms:modified xsi:type="dcterms:W3CDTF">2014-04-15T22:00:29Z</dcterms:modified>
</cp:coreProperties>
</file>