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9"/>
  </p:notesMasterIdLst>
  <p:sldIdLst>
    <p:sldId id="319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7" r:id="rId25"/>
    <p:sldId id="349" r:id="rId26"/>
    <p:sldId id="348" r:id="rId27"/>
    <p:sldId id="345" r:id="rId28"/>
  </p:sldIdLst>
  <p:sldSz cx="9144000" cy="6858000" type="screen4x3"/>
  <p:notesSz cx="6858000" cy="9144000"/>
  <p:embeddedFontLst>
    <p:embeddedFont>
      <p:font typeface="Tahoma" pitchFamily="34" charset="0"/>
      <p:regular r:id="rId3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78" d="100"/>
          <a:sy n="78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dsoftpatents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tentabsurdity.co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AAEA2-DFB5-4AB4-929E-D0400D0B4D21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8F5F8-BAB4-495A-8933-F1B6698146E9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04A89-315E-4989-9E75-0C49765B04F3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06B65-0C1E-46D9-B0D0-68D8F29DFC7E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NEW: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* &lt;</a:t>
            </a:r>
            <a:r>
              <a:rPr lang="en-US" u="sng" smtClean="0">
                <a:latin typeface="Arial" charset="0"/>
                <a:cs typeface="Arial" charset="0"/>
                <a:hlinkClick r:id="rId3"/>
              </a:rPr>
              <a:t>http://endsoftpatents.org</a:t>
            </a:r>
            <a:r>
              <a:rPr lang="en-US" smtClean="0">
                <a:latin typeface="Arial" charset="0"/>
                <a:cs typeface="Arial" charset="0"/>
              </a:rPr>
              <a:t>&gt;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You can help with this campaign by watching and sharing the new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film, Patent Absurdity: How software patents broke the system.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* &lt;</a:t>
            </a:r>
            <a:r>
              <a:rPr lang="en-US" u="sng" smtClean="0">
                <a:latin typeface="Arial" charset="0"/>
                <a:cs typeface="Arial" charset="0"/>
                <a:hlinkClick r:id="rId4"/>
              </a:rPr>
              <a:t>http://patentabsurdity.com</a:t>
            </a:r>
            <a:r>
              <a:rPr lang="en-US" smtClean="0">
                <a:latin typeface="Arial" charset="0"/>
                <a:cs typeface="Arial" charset="0"/>
              </a:rPr>
              <a:t>&gt;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26C99-0A6E-4B8E-A78F-24FB6A9405AD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E63C6-CC27-4EC1-BCBA-9B9AA8ADC3EA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B4992-6CA3-423A-AEBB-C939E54F72E4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atentsonline.com/D55409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selaw.lp.findlaw.com/cgi-bin/getcase.pl?court=US&amp;vol=450&amp;invol=17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oftwarepatent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inquirer.net/inquirer/news/1039150/open-source-luminaries-claim-software-is-like-art-literatur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EdgeWrite/Patent/US772954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u.edu/policies/documents/IntellProp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2014/04/01/us-marvell-carnegiemellon-lawsuit-idUSBREA300A12014040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ess.rim.com/release.jsp?id=981" TargetMode="External"/><Relationship Id="rId7" Type="http://schemas.openxmlformats.org/officeDocument/2006/relationships/hyperlink" Target="http://www.ipwatchdog.com/2013/07/08/patent-litigation-too-much-as-compared-to-what/id=4286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patentlyo.com/patent/2010/10/guest-post-counting-defendants-in-patent-litigation.html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times.com/electronics-news/4235448/Intel-patents-purchase-RealNetworks-partnership?cid=NL_EETimesDaily" TargetMode="External"/><Relationship Id="rId4" Type="http://schemas.openxmlformats.org/officeDocument/2006/relationships/hyperlink" Target="http://www.fiercewireless.com/pages/chart-smartphone-patent-lawsui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business/technology/german-court-blocks-samsung-tablets-from-german-market-because-they-resemble-apples-ipad2/2012/01/31/gIQAAFwReQ_story.html?wpisrc=nl_tech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ectualventure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tech-policy/2013/09/angry-entrepreneur-replies-to-patent-troll-with-racketeering-lawsuit/" TargetMode="External"/><Relationship Id="rId2" Type="http://schemas.openxmlformats.org/officeDocument/2006/relationships/hyperlink" Target="http://www.washingtonpost.com/business/in-new-case-supreme-court-revisits-the-question-of-software-patents/2014/03/28/a3da1c52-ad3a-11e3-9627-c65021d6d572_story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post.com/business/in-new-case-supreme-court-revisits-the-question-of-software-patents/2014/03/28/a3da1c52-ad3a-11e3-9627-c65021d6d572_story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w360.com/m/ip/articles/523391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_transcrip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selaw.lp.findlaw.com/data/constitution/article01/3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22: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 Legal Issues Around Interaction Techniques such as Patents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Patents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504"/>
            <a:ext cx="8229600" cy="5492496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Utility patents:</a:t>
            </a:r>
          </a:p>
          <a:p>
            <a:pPr lvl="1"/>
            <a:r>
              <a:rPr lang="en-US" smtClean="0"/>
              <a:t>Processes, machines, articles of manufacture, compositions of matter, and improvements thereof</a:t>
            </a:r>
          </a:p>
          <a:p>
            <a:pPr lvl="1"/>
            <a:r>
              <a:rPr lang="en-US" smtClean="0"/>
              <a:t>Cannot be an algorithm or formula by itself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Cannot patent “an idea”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 smtClean="0"/>
              <a:t>Design patents</a:t>
            </a:r>
          </a:p>
          <a:p>
            <a:pPr lvl="1"/>
            <a:r>
              <a:rPr lang="en-US" smtClean="0"/>
              <a:t>Appearance of an article of manufacture</a:t>
            </a:r>
          </a:p>
          <a:p>
            <a:pPr lvl="1"/>
            <a:r>
              <a:rPr lang="en-US" smtClean="0"/>
              <a:t>Just has the diagrams, no specification</a:t>
            </a:r>
          </a:p>
          <a:p>
            <a:r>
              <a:rPr lang="en-US" smtClean="0"/>
              <a:t>A software-related patent is a patent that claims as all or substantially all of its invention some feature, function or process embodied in a computer program that is executed on a computer</a:t>
            </a:r>
          </a:p>
          <a:p>
            <a:pPr lvl="1"/>
            <a:r>
              <a:rPr lang="en-US" smtClean="0"/>
              <a:t>Utility patents – the usual kind</a:t>
            </a:r>
          </a:p>
          <a:p>
            <a:pPr lvl="1"/>
            <a:r>
              <a:rPr lang="en-US" smtClean="0"/>
              <a:t>Design – just pictures (e.g., </a:t>
            </a:r>
            <a:r>
              <a:rPr lang="en-US" smtClean="0">
                <a:hlinkClick r:id="rId3"/>
              </a:rPr>
              <a:t>http://www.freepatentsonline.com/D554094.pdf</a:t>
            </a:r>
            <a:r>
              <a:rPr lang="en-US" smtClean="0"/>
              <a:t>)</a:t>
            </a:r>
          </a:p>
          <a:p>
            <a:r>
              <a:rPr lang="en-US" smtClean="0"/>
              <a:t>As opposed to:</a:t>
            </a:r>
          </a:p>
          <a:p>
            <a:pPr lvl="1"/>
            <a:r>
              <a:rPr lang="en-US" smtClean="0"/>
              <a:t>Trade secrets</a:t>
            </a:r>
          </a:p>
          <a:p>
            <a:pPr lvl="1"/>
            <a:r>
              <a:rPr lang="en-US" smtClean="0"/>
              <a:t>Copyrights – just the particular expression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Patents Originally Not Allowed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181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“For an idea to be patentable it must have first taken physical form”</a:t>
            </a:r>
          </a:p>
          <a:p>
            <a:pPr lvl="1"/>
            <a:r>
              <a:rPr lang="en-US" dirty="0" smtClean="0"/>
              <a:t>[Rubber-Tip Pencil Company v. Howard, 87 U.S. (20 Wall.) 498, 507 (1874); Clark Thread Co. v. Willimantic Linen Co., 140 U.S. 481, 489 (1891)]</a:t>
            </a:r>
          </a:p>
          <a:p>
            <a:pPr lvl="1"/>
            <a:r>
              <a:rPr lang="en-US" dirty="0" smtClean="0"/>
              <a:t>http://caselaw.lp.findlaw.com/data/constitution/article01/39.html</a:t>
            </a:r>
          </a:p>
          <a:p>
            <a:r>
              <a:rPr lang="en-US" dirty="0" smtClean="0"/>
              <a:t>The US Supreme Court's 1981 opinion, Diamond v. </a:t>
            </a:r>
            <a:r>
              <a:rPr lang="en-US" dirty="0" err="1" smtClean="0"/>
              <a:t>Diehr</a:t>
            </a:r>
            <a:r>
              <a:rPr lang="en-US" dirty="0" smtClean="0"/>
              <a:t>, opened the way for patent protection for computer software </a:t>
            </a:r>
          </a:p>
          <a:p>
            <a:pPr lvl="1"/>
            <a:r>
              <a:rPr lang="en-US" dirty="0" smtClean="0">
                <a:hlinkClick r:id="rId3"/>
              </a:rPr>
              <a:t>http://caselaw.lp.findlaw.com/cgi-bin/getcase.pl?court=US&amp;vol=450&amp;invol=175</a:t>
            </a:r>
            <a:endParaRPr lang="en-US" dirty="0" smtClean="0"/>
          </a:p>
          <a:p>
            <a:r>
              <a:rPr lang="en-US" dirty="0" smtClean="0"/>
              <a:t>Now, thousands of “true software patents” are issued every year, many of which are about user interface designs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People Have </a:t>
            </a:r>
            <a:r>
              <a:rPr lang="en-US" dirty="0" smtClean="0"/>
              <a:t>Always Been </a:t>
            </a:r>
            <a:r>
              <a:rPr lang="en-US" dirty="0" smtClean="0"/>
              <a:t>Against Software Patents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“Software patents are an impediment to innovation and an unjust threat to software developers as well as software users.”</a:t>
            </a:r>
          </a:p>
          <a:p>
            <a:pPr lvl="1"/>
            <a:r>
              <a:rPr lang="en-US" dirty="0" smtClean="0">
                <a:hlinkClick r:id="rId3"/>
              </a:rPr>
              <a:t>http://www.nosoftwarepatents.com/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“Marten </a:t>
            </a:r>
            <a:r>
              <a:rPr lang="en-US" dirty="0" err="1" smtClean="0"/>
              <a:t>Mickos</a:t>
            </a:r>
            <a:r>
              <a:rPr lang="en-US" dirty="0" smtClean="0"/>
              <a:t> from </a:t>
            </a:r>
            <a:r>
              <a:rPr lang="en-US" dirty="0" err="1" smtClean="0"/>
              <a:t>MySQL</a:t>
            </a:r>
            <a:r>
              <a:rPr lang="en-US" dirty="0" smtClean="0"/>
              <a:t> said that software patents cause havoc and that it’s not like mechanics. He said that software development should be viewed like literature and art.”</a:t>
            </a:r>
          </a:p>
          <a:p>
            <a:pPr lvl="1"/>
            <a:r>
              <a:rPr lang="en-US" dirty="0" smtClean="0">
                <a:hlinkClick r:id="rId4"/>
              </a:rPr>
              <a:t>http://www.theinquirer.net/inquirer/news/1039150/open-source-luminaries-claim-software-is-like-art-literature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There certainly are a lot of bad patents that have issued</a:t>
            </a:r>
          </a:p>
          <a:p>
            <a:pPr lvl="1"/>
            <a:r>
              <a:rPr lang="en-US" dirty="0" smtClean="0"/>
              <a:t>Recently passed “America Invents Act” – first large-scale reform of patent law in 60 years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UI Patents for Researchers?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an inventor of user interface techniques, shouldn’t I be compensated if someone used my invention?</a:t>
            </a:r>
          </a:p>
          <a:p>
            <a:r>
              <a:rPr lang="en-US" smtClean="0"/>
              <a:t>User interfaces cannot be trade secrets, by definition!</a:t>
            </a:r>
          </a:p>
          <a:p>
            <a:pPr lvl="1"/>
            <a:r>
              <a:rPr lang="en-US" smtClean="0"/>
              <a:t>If a product embodies the UI technique, it must be apparent!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" y="207582"/>
            <a:ext cx="4742688" cy="706818"/>
          </a:xfrm>
        </p:spPr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 err="1" smtClean="0"/>
              <a:t>EdgeWrite</a:t>
            </a:r>
            <a:endParaRPr lang="en-US" sz="36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24" y="1182815"/>
            <a:ext cx="4322064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Can’t embody idea in a system without making every detail apparent</a:t>
            </a:r>
          </a:p>
          <a:p>
            <a:r>
              <a:rPr lang="en-US" dirty="0" smtClean="0"/>
              <a:t>Allow idea to be revealed and protected</a:t>
            </a:r>
          </a:p>
          <a:p>
            <a:r>
              <a:rPr lang="en-US" dirty="0" smtClean="0"/>
              <a:t>Copyright, trade secret don’t seem relevant to UI ideas.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0"/>
            <a:ext cx="4379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436938" y="5765800"/>
            <a:ext cx="1055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file"/>
              </a:rPr>
              <a:t>patent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0658"/>
          </a:xfrm>
        </p:spPr>
        <p:txBody>
          <a:bodyPr/>
          <a:lstStyle/>
          <a:p>
            <a:r>
              <a:rPr lang="en-US" dirty="0" smtClean="0"/>
              <a:t>Patent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9935"/>
            <a:ext cx="8229600" cy="24382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Patents only protect what is in the claims</a:t>
            </a:r>
          </a:p>
          <a:p>
            <a:r>
              <a:rPr lang="en-US" dirty="0" smtClean="0"/>
              <a:t>Claims are negotiated with patent office</a:t>
            </a:r>
          </a:p>
          <a:p>
            <a:r>
              <a:rPr lang="en-US" dirty="0" smtClean="0"/>
              <a:t>Must differentiate what is covered from what already exists</a:t>
            </a:r>
          </a:p>
          <a:p>
            <a:r>
              <a:rPr lang="en-US" dirty="0" smtClean="0"/>
              <a:t>Often, there is a key difference</a:t>
            </a:r>
            <a:br>
              <a:rPr lang="en-US" dirty="0" smtClean="0"/>
            </a:br>
            <a:r>
              <a:rPr lang="en-US" dirty="0" smtClean="0"/>
              <a:t>between the invention and the</a:t>
            </a:r>
            <a:br>
              <a:rPr lang="en-US" dirty="0" smtClean="0"/>
            </a:br>
            <a:r>
              <a:rPr lang="en-US" dirty="0" smtClean="0"/>
              <a:t>prior systems</a:t>
            </a:r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5838"/>
            <a:ext cx="4064000" cy="811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1527175" cy="133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4688" y="2512949"/>
            <a:ext cx="46593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 cstate="print"/>
          <a:srcRect r="23375"/>
          <a:stretch>
            <a:fillRect/>
          </a:stretch>
        </p:blipFill>
        <p:spPr bwMode="auto">
          <a:xfrm>
            <a:off x="1670622" y="4529138"/>
            <a:ext cx="2786062" cy="2328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33538"/>
          </a:xfrm>
        </p:spPr>
        <p:txBody>
          <a:bodyPr/>
          <a:lstStyle/>
          <a:p>
            <a:r>
              <a:rPr lang="en-US" dirty="0" smtClean="0"/>
              <a:t>HCI Patents and HCI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Don’t want to infringe on other people’s patents as a designer</a:t>
            </a:r>
          </a:p>
          <a:p>
            <a:r>
              <a:rPr lang="en-US" smtClean="0"/>
              <a:t>But impossible to know about all relevant patents</a:t>
            </a:r>
          </a:p>
          <a:p>
            <a:pPr lvl="1"/>
            <a:r>
              <a:rPr lang="en-US" smtClean="0"/>
              <a:t>Hard to search, thousands of results</a:t>
            </a:r>
          </a:p>
          <a:p>
            <a:pPr lvl="1"/>
            <a:r>
              <a:rPr lang="en-US" smtClean="0"/>
              <a:t>Maybe patents pending</a:t>
            </a:r>
          </a:p>
          <a:p>
            <a:r>
              <a:rPr lang="en-US" smtClean="0"/>
              <a:t>Toolkit widgets generally protected by the vendor</a:t>
            </a:r>
          </a:p>
          <a:p>
            <a:pPr lvl="1"/>
            <a:r>
              <a:rPr lang="en-US" smtClean="0"/>
              <a:t>Standard Windows UI is covered by Microsoft’s patents</a:t>
            </a:r>
          </a:p>
          <a:p>
            <a:pPr lvl="1"/>
            <a:r>
              <a:rPr lang="en-US" smtClean="0"/>
              <a:t>But doesn’t help with web</a:t>
            </a:r>
          </a:p>
          <a:p>
            <a:pPr lvl="1"/>
            <a:r>
              <a:rPr lang="en-US" smtClean="0"/>
              <a:t>Didn’t help phone manufacturers</a:t>
            </a:r>
          </a:p>
          <a:p>
            <a:r>
              <a:rPr lang="en-US" smtClean="0"/>
              <a:t>Beware of “Indemnification clause” in contracts</a:t>
            </a:r>
          </a:p>
          <a:p>
            <a:pPr lvl="1"/>
            <a:r>
              <a:rPr lang="en-US" smtClean="0"/>
              <a:t>Who is liable if product that includes software from others is alleged to infringe a patent?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32"/>
            <a:ext cx="7543800" cy="1161606"/>
          </a:xfrm>
        </p:spPr>
        <p:txBody>
          <a:bodyPr/>
          <a:lstStyle/>
          <a:p>
            <a:r>
              <a:rPr lang="en-US" dirty="0" smtClean="0"/>
              <a:t>CMU’s IP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36"/>
            <a:ext cx="8229600" cy="514502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hlinkClick r:id="rId2"/>
              </a:rPr>
              <a:t>http://www.cmu.edu/policies/documents/IntellProp.html</a:t>
            </a:r>
            <a:endParaRPr lang="en-US" sz="2800" dirty="0" smtClean="0"/>
          </a:p>
          <a:p>
            <a:r>
              <a:rPr lang="en-US" dirty="0" smtClean="0"/>
              <a:t>Copyrights generally owned by creator</a:t>
            </a:r>
          </a:p>
          <a:p>
            <a:pPr lvl="1"/>
            <a:r>
              <a:rPr lang="en-US" dirty="0" smtClean="0"/>
              <a:t>Books, papers, theses, musical compositions, etc.</a:t>
            </a:r>
          </a:p>
          <a:p>
            <a:pPr lvl="1"/>
            <a:r>
              <a:rPr lang="en-US" dirty="0" smtClean="0"/>
              <a:t>But not the copyright on software produced as research</a:t>
            </a:r>
          </a:p>
          <a:p>
            <a:r>
              <a:rPr lang="en-US" dirty="0" smtClean="0"/>
              <a:t>In general, results of sponsored research results are owned by the university</a:t>
            </a:r>
          </a:p>
          <a:p>
            <a:pPr lvl="1"/>
            <a:r>
              <a:rPr lang="en-US" dirty="0" smtClean="0"/>
              <a:t>Includes PhD research paid by grants, independent study, etc.</a:t>
            </a:r>
          </a:p>
          <a:p>
            <a:r>
              <a:rPr lang="en-US" dirty="0" smtClean="0"/>
              <a:t>Student work for classes generally owned by the student</a:t>
            </a:r>
          </a:p>
          <a:p>
            <a:pPr lvl="1"/>
            <a:r>
              <a:rPr lang="en-US" dirty="0" smtClean="0"/>
              <a:t>Includes Masters of HCI project work</a:t>
            </a:r>
          </a:p>
          <a:p>
            <a:pPr lvl="1"/>
            <a:r>
              <a:rPr lang="en-US" dirty="0" smtClean="0"/>
              <a:t>Even when created with “substantial use of university facilities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6274"/>
          </a:xfrm>
        </p:spPr>
        <p:txBody>
          <a:bodyPr/>
          <a:lstStyle/>
          <a:p>
            <a:r>
              <a:rPr lang="en-US" dirty="0" smtClean="0"/>
              <a:t>CMU’s Tech Transfer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085278"/>
            <a:ext cx="8229600" cy="53642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Center for Technology Transfer and Enterprise Creation (CTTEC)</a:t>
            </a:r>
          </a:p>
          <a:p>
            <a:r>
              <a:rPr lang="en-US" dirty="0" err="1" smtClean="0"/>
              <a:t>Bayh</a:t>
            </a:r>
            <a:r>
              <a:rPr lang="en-US" dirty="0" smtClean="0"/>
              <a:t>–Dole Act of 1980 says that universities can own IP from federal research</a:t>
            </a:r>
          </a:p>
          <a:p>
            <a:pPr lvl="1"/>
            <a:r>
              <a:rPr lang="en-US" dirty="0" smtClean="0"/>
              <a:t>Encourages licensing and technology transfer</a:t>
            </a:r>
          </a:p>
          <a:p>
            <a:r>
              <a:rPr lang="en-US" dirty="0" smtClean="0"/>
              <a:t>CMU has generous terms</a:t>
            </a:r>
            <a:br>
              <a:rPr lang="en-US" dirty="0" smtClean="0"/>
            </a:br>
            <a:r>
              <a:rPr lang="en-US" dirty="0" smtClean="0"/>
              <a:t>for inventors and people</a:t>
            </a:r>
            <a:br>
              <a:rPr lang="en-US" dirty="0" smtClean="0"/>
            </a:br>
            <a:r>
              <a:rPr lang="en-US" dirty="0" smtClean="0"/>
              <a:t>who want to do start-ups</a:t>
            </a:r>
          </a:p>
          <a:p>
            <a:r>
              <a:rPr lang="en-US" dirty="0" smtClean="0"/>
              <a:t>CTTEC helps in general</a:t>
            </a:r>
            <a:br>
              <a:rPr lang="en-US" dirty="0" smtClean="0"/>
            </a:br>
            <a:r>
              <a:rPr lang="en-US" dirty="0" smtClean="0"/>
              <a:t>with licensing / releasing</a:t>
            </a:r>
            <a:br>
              <a:rPr lang="en-US" dirty="0" smtClean="0"/>
            </a:br>
            <a:r>
              <a:rPr lang="en-US" dirty="0" smtClean="0"/>
              <a:t>as open source</a:t>
            </a:r>
          </a:p>
          <a:p>
            <a:r>
              <a:rPr lang="en-US" dirty="0" smtClean="0"/>
              <a:t>What is worth getting</a:t>
            </a:r>
            <a:br>
              <a:rPr lang="en-US" dirty="0" smtClean="0"/>
            </a:br>
            <a:r>
              <a:rPr lang="en-US" dirty="0" smtClean="0"/>
              <a:t>patents 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8194" name="Picture 2" descr="C:\Users\bam\AppData\Local\Temp\SNAGHTML18a8a3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113" y="3267456"/>
            <a:ext cx="4378887" cy="35905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73568" y="2865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3"/>
              </a:rPr>
              <a:t>source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4082"/>
          </a:xfrm>
        </p:spPr>
        <p:txBody>
          <a:bodyPr/>
          <a:lstStyle/>
          <a:p>
            <a:r>
              <a:rPr lang="en-US" dirty="0" smtClean="0"/>
              <a:t>Software Patent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51450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Unlike with drugs, software products incorporate thousands of ideas, potentially thousands of patents</a:t>
            </a:r>
          </a:p>
          <a:p>
            <a:pPr lvl="1"/>
            <a:r>
              <a:rPr lang="en-US" dirty="0" smtClean="0"/>
              <a:t>Difficult to determine the value of a single idea</a:t>
            </a:r>
          </a:p>
          <a:p>
            <a:r>
              <a:rPr lang="en-US" dirty="0" smtClean="0"/>
              <a:t>Enforcing a disputed patent can cost over $2,000,000</a:t>
            </a:r>
          </a:p>
          <a:p>
            <a:r>
              <a:rPr lang="en-US" dirty="0" smtClean="0"/>
              <a:t>Something </a:t>
            </a:r>
            <a:r>
              <a:rPr lang="en-US" dirty="0" smtClean="0"/>
              <a:t>like most ideas have already appeared, so novelty is always </a:t>
            </a:r>
            <a:r>
              <a:rPr lang="en-US" dirty="0" smtClean="0"/>
              <a:t>questioned and questionable</a:t>
            </a:r>
          </a:p>
          <a:p>
            <a:r>
              <a:rPr lang="en-US" dirty="0" smtClean="0"/>
              <a:t>Startups and big companies now need to plan to spend $$$$ to defend against patents</a:t>
            </a:r>
          </a:p>
          <a:p>
            <a:r>
              <a:rPr lang="en-US" dirty="0" smtClean="0"/>
              <a:t>Even unrelated small businesses like coffee shops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Intellectual Property (IP)?</a:t>
            </a:r>
          </a:p>
          <a:p>
            <a:r>
              <a:rPr lang="en-US" dirty="0" smtClean="0"/>
              <a:t>Why is IP relevant to HCI?</a:t>
            </a:r>
          </a:p>
          <a:p>
            <a:pPr lvl="1"/>
            <a:r>
              <a:rPr lang="en-US" dirty="0" smtClean="0"/>
              <a:t>To HCI research &amp; invention?</a:t>
            </a:r>
          </a:p>
          <a:p>
            <a:pPr lvl="1"/>
            <a:r>
              <a:rPr lang="en-US" dirty="0" smtClean="0"/>
              <a:t>To HCI Practice &amp; User Interface Design?</a:t>
            </a:r>
          </a:p>
          <a:p>
            <a:r>
              <a:rPr lang="en-US" dirty="0" smtClean="0"/>
              <a:t>CMU’s IP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Controversy over software patents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72706"/>
          </a:xfrm>
        </p:spPr>
        <p:txBody>
          <a:bodyPr/>
          <a:lstStyle/>
          <a:p>
            <a:r>
              <a:rPr lang="en-US" sz="3200" dirty="0" smtClean="0"/>
              <a:t>IP Lawsuits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5" name="Picture 4" descr="C:\Users\bam\AppData\Local\Temp\SNAGHTML3323df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784225"/>
            <a:ext cx="8412289" cy="177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202362" y="2202307"/>
            <a:ext cx="2941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http://press.rim.com/release.jsp?id=981</a:t>
            </a:r>
            <a:endParaRPr lang="en-US" sz="1200" dirty="0"/>
          </a:p>
        </p:txBody>
      </p:sp>
      <p:pic>
        <p:nvPicPr>
          <p:cNvPr id="25607" name="Picture 10" descr="http://www.patentlyo.com/.a/6a00d8341c588553ef0133f5601b4e970b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692908"/>
            <a:ext cx="4645711" cy="34884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95072" y="6211888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i="1" dirty="0" smtClean="0">
                <a:hlinkClick r:id="rId5"/>
              </a:rPr>
              <a:t>source</a:t>
            </a:r>
            <a:endParaRPr lang="en-US" sz="1200" i="1" dirty="0"/>
          </a:p>
        </p:txBody>
      </p:sp>
      <p:sp>
        <p:nvSpPr>
          <p:cNvPr id="25609" name="Rounded Rectangle 13"/>
          <p:cNvSpPr>
            <a:spLocks noChangeArrowheads="1"/>
          </p:cNvSpPr>
          <p:nvPr/>
        </p:nvSpPr>
        <p:spPr bwMode="auto">
          <a:xfrm>
            <a:off x="2215769" y="863029"/>
            <a:ext cx="1530350" cy="3254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6146" name="Picture 2" descr="http://ipwatchdog.com/images/brad-fi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773" y="2603627"/>
            <a:ext cx="4737227" cy="3906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998208" y="6488668"/>
            <a:ext cx="17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hlinkClick r:id="rId7"/>
              </a:rPr>
              <a:t>source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2" descr="C:\Users\bam\AppData\Local\Temp\SNAGHTML33a874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360363"/>
            <a:ext cx="949642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assets.fiercemarkets.com/files/wireless/fierceimages/smartphone_char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21145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534150" y="2697163"/>
            <a:ext cx="2609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hlinkClick r:id="rId4"/>
              </a:rPr>
              <a:t>http://www.fiercewireless.com/ pages/chart-smartphone-patent-lawsuits</a:t>
            </a:r>
            <a:endParaRPr lang="en-US" sz="1200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794125" y="1262063"/>
            <a:ext cx="543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hlinkClick r:id="rId5"/>
              </a:rPr>
              <a:t>http://www.eetimes.com/electronics-news/4235448/Intel-patents-purchase-RealNetworks-partnership?cid=NL_EETimesDaily</a:t>
            </a:r>
            <a:endParaRPr lang="en-US" sz="1200"/>
          </a:p>
        </p:txBody>
      </p:sp>
      <p:sp>
        <p:nvSpPr>
          <p:cNvPr id="26632" name="Rounded Rectangle 9"/>
          <p:cNvSpPr>
            <a:spLocks noChangeArrowheads="1"/>
          </p:cNvSpPr>
          <p:nvPr/>
        </p:nvSpPr>
        <p:spPr bwMode="auto">
          <a:xfrm>
            <a:off x="623888" y="755650"/>
            <a:ext cx="1046162" cy="29051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4" descr="C:\Users\bam\AppData\Local\Temp\SNAGHTML3823fb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125538"/>
            <a:ext cx="84867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828675" y="5756275"/>
            <a:ext cx="831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hlinkClick r:id="rId3"/>
              </a:rPr>
              <a:t>http://www.washingtonpost.com/business/technology/german-court-blocks-samsung-tablets-from-german-market-because-they-resemble-apples-ipad2/2012/01/31/gIQAAFwReQ_story.html?wpisrc=nl_tech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390078"/>
            <a:ext cx="8229600" cy="48522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Big companies against each other</a:t>
            </a:r>
          </a:p>
          <a:p>
            <a:pPr lvl="1"/>
            <a:r>
              <a:rPr lang="en-US" dirty="0" smtClean="0"/>
              <a:t>Apple v. Samsung, etc.</a:t>
            </a:r>
          </a:p>
          <a:p>
            <a:r>
              <a:rPr lang="en-US" dirty="0" smtClean="0"/>
              <a:t>Non-practicing entities (NPEs) v. big </a:t>
            </a:r>
            <a:r>
              <a:rPr lang="en-US" dirty="0" smtClean="0"/>
              <a:t>or small companies</a:t>
            </a:r>
            <a:endParaRPr lang="en-US" dirty="0" smtClean="0"/>
          </a:p>
          <a:p>
            <a:pPr lvl="1"/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</a:t>
            </a:r>
            <a:r>
              <a:rPr lang="en-US" dirty="0" smtClean="0"/>
              <a:t>patent assertion entities (PAEs</a:t>
            </a:r>
            <a:r>
              <a:rPr lang="en-US" dirty="0" smtClean="0"/>
              <a:t>), and </a:t>
            </a:r>
            <a:r>
              <a:rPr lang="en-US" dirty="0" smtClean="0"/>
              <a:t>“patent trolls</a:t>
            </a:r>
            <a:r>
              <a:rPr lang="en-US" dirty="0" smtClean="0"/>
              <a:t>”</a:t>
            </a:r>
            <a:endParaRPr lang="fr-FR" dirty="0" smtClean="0"/>
          </a:p>
          <a:p>
            <a:pPr lvl="1"/>
            <a:r>
              <a:rPr lang="fr-FR" dirty="0" smtClean="0"/>
              <a:t>NTP </a:t>
            </a:r>
            <a:r>
              <a:rPr lang="fr-FR" dirty="0" smtClean="0"/>
              <a:t>v. RIM, etc.</a:t>
            </a:r>
          </a:p>
          <a:p>
            <a:pPr lvl="1"/>
            <a:r>
              <a:rPr lang="en-US" dirty="0" smtClean="0"/>
              <a:t>But maybe also </a:t>
            </a:r>
            <a:r>
              <a:rPr lang="en-US" dirty="0" smtClean="0"/>
              <a:t>Carnegie Mellon vs. Marvell Technology Group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Intellectual Ventures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Founded in </a:t>
            </a:r>
            <a:r>
              <a:rPr lang="en-US" dirty="0" smtClean="0"/>
              <a:t>2000 by Nathan </a:t>
            </a:r>
            <a:r>
              <a:rPr lang="en-US" dirty="0" err="1" smtClean="0"/>
              <a:t>Myhrvold</a:t>
            </a:r>
            <a:r>
              <a:rPr lang="en-US" dirty="0" smtClean="0"/>
              <a:t> and Edward Jung of </a:t>
            </a:r>
            <a:r>
              <a:rPr lang="en-US" dirty="0" smtClean="0"/>
              <a:t>Microsoft</a:t>
            </a:r>
          </a:p>
          <a:p>
            <a:pPr lvl="1"/>
            <a:r>
              <a:rPr lang="en-US" dirty="0" smtClean="0"/>
              <a:t>Bought a huge number of patents and sues companies</a:t>
            </a:r>
          </a:p>
          <a:p>
            <a:pPr lvl="1"/>
            <a:r>
              <a:rPr lang="en-US" dirty="0" smtClean="0"/>
              <a:t>Also does some original research</a:t>
            </a:r>
          </a:p>
          <a:p>
            <a:pPr lvl="1"/>
            <a:r>
              <a:rPr lang="en-US" dirty="0" smtClean="0"/>
              <a:t>Income – all  about licensing fees for the patents</a:t>
            </a:r>
            <a:endParaRPr lang="en-US" dirty="0" smtClean="0"/>
          </a:p>
          <a:p>
            <a:r>
              <a:rPr lang="en-US" dirty="0" smtClean="0"/>
              <a:t>Federal Courts</a:t>
            </a:r>
          </a:p>
          <a:p>
            <a:r>
              <a:rPr lang="en-US" dirty="0" smtClean="0"/>
              <a:t>International Trade Commission (ITC)</a:t>
            </a:r>
          </a:p>
          <a:p>
            <a:r>
              <a:rPr lang="en-US" dirty="0" smtClean="0"/>
              <a:t>Patent office re-examination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Trolls’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474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Buy or acquire patents</a:t>
            </a:r>
          </a:p>
          <a:p>
            <a:pPr lvl="1"/>
            <a:r>
              <a:rPr lang="en-US" dirty="0" smtClean="0"/>
              <a:t>Often poorly written and vague</a:t>
            </a:r>
          </a:p>
          <a:p>
            <a:r>
              <a:rPr lang="en-US" dirty="0" smtClean="0"/>
              <a:t>Threaten company with a patent lawsuit</a:t>
            </a:r>
          </a:p>
          <a:p>
            <a:r>
              <a:rPr lang="en-US" dirty="0" smtClean="0"/>
              <a:t>Sell the company a license for far less than defending a lawsuit would cost</a:t>
            </a:r>
          </a:p>
          <a:p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Having a collection of settlements makes the next one easier</a:t>
            </a:r>
          </a:p>
          <a:p>
            <a:r>
              <a:rPr lang="en-US" dirty="0" smtClean="0"/>
              <a:t>"Litigation by “patent trolls” cost defendants at least $29 billion in 2011, one study showed. Those costs are driven by software patents</a:t>
            </a:r>
            <a:r>
              <a:rPr lang="en-US" dirty="0" smtClean="0"/>
              <a:t>.” – </a:t>
            </a:r>
            <a:r>
              <a:rPr lang="en-US" dirty="0" smtClean="0">
                <a:hlinkClick r:id="rId2"/>
              </a:rPr>
              <a:t>citation </a:t>
            </a:r>
            <a:endParaRPr lang="en-US" dirty="0" smtClean="0"/>
          </a:p>
          <a:p>
            <a:r>
              <a:rPr lang="en-US" dirty="0" smtClean="0"/>
              <a:t>Legalized “extortion” – </a:t>
            </a:r>
            <a:r>
              <a:rPr lang="en-US" dirty="0" smtClean="0">
                <a:hlinkClick r:id="rId3"/>
              </a:rPr>
              <a:t>citation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0178" name="Picture 2" descr="C:\Users\bam\AppData\Local\Temp\SNAGHTML1d1c28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627"/>
            <a:ext cx="9217623" cy="6159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Supreme Court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Alice Corp. v. CLS </a:t>
            </a:r>
            <a:r>
              <a:rPr lang="en-US" i="1" dirty="0" smtClean="0"/>
              <a:t>Bank</a:t>
            </a:r>
          </a:p>
          <a:p>
            <a:r>
              <a:rPr lang="en-US" dirty="0" smtClean="0"/>
              <a:t>Computer-implemented technique for reducing risk in currency </a:t>
            </a:r>
            <a:r>
              <a:rPr lang="en-US" dirty="0" smtClean="0"/>
              <a:t>and financial </a:t>
            </a:r>
            <a:r>
              <a:rPr lang="en-US" dirty="0" smtClean="0"/>
              <a:t>transactions</a:t>
            </a:r>
          </a:p>
          <a:p>
            <a:r>
              <a:rPr lang="en-US" dirty="0" smtClean="0">
                <a:hlinkClick r:id="rId2"/>
              </a:rPr>
              <a:t>Detailed discussion</a:t>
            </a:r>
            <a:endParaRPr lang="en-US" dirty="0" smtClean="0"/>
          </a:p>
          <a:p>
            <a:r>
              <a:rPr lang="en-US" dirty="0" smtClean="0"/>
              <a:t>Argued in front of Supreme Court last week</a:t>
            </a:r>
          </a:p>
          <a:p>
            <a:r>
              <a:rPr lang="en-US" dirty="0" smtClean="0"/>
              <a:t>Could overthrow all hundreds of thousands of software patents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collectively worth </a:t>
            </a:r>
            <a:r>
              <a:rPr lang="en-US" dirty="0" smtClean="0"/>
              <a:t>billions of dollars”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150864" cy="1295400"/>
          </a:xfrm>
        </p:spPr>
        <p:txBody>
          <a:bodyPr/>
          <a:lstStyle/>
          <a:p>
            <a:r>
              <a:rPr lang="en-US" dirty="0" smtClean="0"/>
              <a:t>New Apple vs. Samsung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098" name="Picture 2" descr="C:\Users\bam\AppData\Local\Temp\SNAGHTML152839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118" y="1"/>
            <a:ext cx="2382882" cy="320649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978" y="3072384"/>
            <a:ext cx="2524022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634" y="4120896"/>
            <a:ext cx="2359366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414272"/>
            <a:ext cx="6669024" cy="5431536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Apple Inc. v. Samsung Electronics Co. Ltd. et al., </a:t>
            </a:r>
            <a:r>
              <a:rPr lang="en-US" dirty="0" smtClean="0"/>
              <a:t>case number 5:12-cv-00630, in the U.S. District Court for the Northern District of California </a:t>
            </a:r>
            <a:endParaRPr lang="en-US" dirty="0" smtClean="0"/>
          </a:p>
          <a:p>
            <a:pPr lvl="1"/>
            <a:r>
              <a:rPr lang="en-US" dirty="0" smtClean="0"/>
              <a:t>Apple patents: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5,946,647 – “</a:t>
            </a:r>
            <a:r>
              <a:rPr lang="en-US" dirty="0" smtClean="0">
                <a:solidFill>
                  <a:schemeClr val="accent2"/>
                </a:solidFill>
              </a:rPr>
              <a:t>System and method for performing an action on a structure in computer-generated </a:t>
            </a:r>
            <a:r>
              <a:rPr lang="en-US" dirty="0" smtClean="0">
                <a:solidFill>
                  <a:schemeClr val="accent2"/>
                </a:solidFill>
              </a:rPr>
              <a:t>data”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6,847,959 – “</a:t>
            </a:r>
            <a:r>
              <a:rPr lang="en-US" dirty="0" smtClean="0">
                <a:solidFill>
                  <a:schemeClr val="accent2"/>
                </a:solidFill>
              </a:rPr>
              <a:t>Universal interface for retrieval of information in a computer </a:t>
            </a:r>
            <a:r>
              <a:rPr lang="en-US" dirty="0" smtClean="0">
                <a:solidFill>
                  <a:schemeClr val="accent2"/>
                </a:solidFill>
              </a:rPr>
              <a:t>system”</a:t>
            </a:r>
          </a:p>
          <a:p>
            <a:pPr lvl="2"/>
            <a:r>
              <a:rPr lang="en-US" dirty="0" smtClean="0"/>
              <a:t>7,761,414; -- “</a:t>
            </a:r>
            <a:r>
              <a:rPr lang="en-US" dirty="0" smtClean="0"/>
              <a:t>Asynchronous data synchronization amongst </a:t>
            </a:r>
            <a:r>
              <a:rPr lang="en-US" dirty="0" smtClean="0"/>
              <a:t>devices”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8,074,172 – “Method</a:t>
            </a:r>
            <a:r>
              <a:rPr lang="en-US" dirty="0" smtClean="0">
                <a:solidFill>
                  <a:schemeClr val="accent2"/>
                </a:solidFill>
              </a:rPr>
              <a:t>, system, and graphical user interface for providing word </a:t>
            </a:r>
            <a:r>
              <a:rPr lang="en-US" dirty="0" smtClean="0">
                <a:solidFill>
                  <a:schemeClr val="accent2"/>
                </a:solidFill>
              </a:rPr>
              <a:t>recommendations”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8,046,721 – “</a:t>
            </a:r>
            <a:r>
              <a:rPr lang="en-US" dirty="0" smtClean="0">
                <a:solidFill>
                  <a:schemeClr val="accent2"/>
                </a:solidFill>
              </a:rPr>
              <a:t>Unlocking a device by performing gestures on an unlock </a:t>
            </a:r>
            <a:r>
              <a:rPr lang="en-US" dirty="0" smtClean="0">
                <a:solidFill>
                  <a:schemeClr val="accent2"/>
                </a:solidFill>
              </a:rPr>
              <a:t>image”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Samsung </a:t>
            </a:r>
            <a:r>
              <a:rPr lang="en-US" dirty="0" smtClean="0"/>
              <a:t>patents:</a:t>
            </a:r>
          </a:p>
          <a:p>
            <a:pPr lvl="2"/>
            <a:r>
              <a:rPr lang="en-US" dirty="0" smtClean="0"/>
              <a:t>7,577,757 – “</a:t>
            </a:r>
            <a:r>
              <a:rPr lang="en-US" dirty="0" smtClean="0"/>
              <a:t>Multimedia synchronization method and </a:t>
            </a:r>
            <a:r>
              <a:rPr lang="en-US" dirty="0" smtClean="0"/>
              <a:t>device”</a:t>
            </a:r>
          </a:p>
          <a:p>
            <a:pPr lvl="2"/>
            <a:r>
              <a:rPr lang="en-US" dirty="0" smtClean="0"/>
              <a:t>6,226,449 – “</a:t>
            </a:r>
            <a:r>
              <a:rPr lang="en-US" dirty="0" smtClean="0"/>
              <a:t>Apparatus for recording and reproducing digital image and </a:t>
            </a:r>
            <a:r>
              <a:rPr lang="en-US" dirty="0" smtClean="0"/>
              <a:t>speech”</a:t>
            </a:r>
          </a:p>
          <a:p>
            <a:r>
              <a:rPr lang="en-US" dirty="0" smtClean="0"/>
              <a:t>Source: </a:t>
            </a:r>
            <a:r>
              <a:rPr lang="en-US" sz="2900" u="sng" dirty="0" smtClean="0">
                <a:hlinkClick r:id="rId5"/>
              </a:rPr>
              <a:t>http</a:t>
            </a:r>
            <a:r>
              <a:rPr lang="en-US" sz="2900" u="sng" dirty="0" smtClean="0">
                <a:hlinkClick r:id="rId5"/>
              </a:rPr>
              <a:t>://</a:t>
            </a:r>
            <a:r>
              <a:rPr lang="en-US" sz="2900" u="sng" dirty="0" smtClean="0">
                <a:hlinkClick r:id="rId5"/>
              </a:rPr>
              <a:t>www.law360.com/m/ip/articles/523391</a:t>
            </a:r>
            <a:r>
              <a:rPr lang="en-US" sz="2900" u="sng" dirty="0" smtClean="0"/>
              <a:t> 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Am I Talking About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15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interest in IP issues among students and </a:t>
            </a:r>
            <a:r>
              <a:rPr lang="en-US" dirty="0" smtClean="0"/>
              <a:t>colleagues</a:t>
            </a:r>
            <a:endParaRPr lang="en-US" dirty="0" smtClean="0"/>
          </a:p>
          <a:p>
            <a:r>
              <a:rPr lang="en-US" dirty="0" smtClean="0"/>
              <a:t>Increasing activity in IP </a:t>
            </a:r>
            <a:r>
              <a:rPr lang="en-US" dirty="0" smtClean="0"/>
              <a:t>in the </a:t>
            </a:r>
            <a:r>
              <a:rPr lang="en-US" dirty="0" smtClean="0"/>
              <a:t>HCI </a:t>
            </a:r>
            <a:r>
              <a:rPr lang="en-US" dirty="0" smtClean="0"/>
              <a:t>area including of interaction techniques</a:t>
            </a:r>
          </a:p>
          <a:p>
            <a:r>
              <a:rPr lang="en-US" dirty="0" smtClean="0"/>
              <a:t>Significant value of patents of </a:t>
            </a:r>
            <a:r>
              <a:rPr lang="en-US" dirty="0" smtClean="0"/>
              <a:t>i</a:t>
            </a:r>
            <a:r>
              <a:rPr lang="en-US" dirty="0" smtClean="0"/>
              <a:t>nteraction techniques</a:t>
            </a:r>
          </a:p>
          <a:p>
            <a:r>
              <a:rPr lang="en-US" dirty="0" smtClean="0"/>
              <a:t>Importance to companies, including start ups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have 3 patents</a:t>
            </a:r>
          </a:p>
          <a:p>
            <a:pPr lvl="1"/>
            <a:r>
              <a:rPr lang="en-US" dirty="0" smtClean="0"/>
              <a:t>Authored the sidebar on IP in </a:t>
            </a:r>
            <a:r>
              <a:rPr lang="en-US" dirty="0" err="1" smtClean="0"/>
              <a:t>Hartson’s</a:t>
            </a:r>
            <a:r>
              <a:rPr lang="en-US" dirty="0" smtClean="0"/>
              <a:t> new </a:t>
            </a:r>
            <a:r>
              <a:rPr lang="en-US" dirty="0" smtClean="0"/>
              <a:t>text (HW reading)</a:t>
            </a:r>
            <a:endParaRPr lang="en-US" dirty="0" smtClean="0"/>
          </a:p>
          <a:p>
            <a:pPr lvl="1"/>
            <a:r>
              <a:rPr lang="en-US" dirty="0" smtClean="0"/>
              <a:t>I have worked </a:t>
            </a:r>
            <a:r>
              <a:rPr lang="en-US" dirty="0" smtClean="0"/>
              <a:t>for about 34 law firms on over 57 IP cases, written about 31 expert reports, been deposed 17 times, and testified at 2 jury trials, 2 ITC hearings and 1 </a:t>
            </a:r>
            <a:r>
              <a:rPr lang="en-US" dirty="0" err="1" smtClean="0"/>
              <a:t>Markman</a:t>
            </a:r>
            <a:r>
              <a:rPr lang="en-US" dirty="0" smtClean="0"/>
              <a:t> hearing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Intellectual Property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Property = something that can be owned</a:t>
            </a:r>
          </a:p>
          <a:p>
            <a:r>
              <a:rPr lang="en-US" smtClean="0"/>
              <a:t>Intellectual Property = “intangible property that is the result of creativity”</a:t>
            </a:r>
          </a:p>
          <a:p>
            <a:pPr lvl="1"/>
            <a:r>
              <a:rPr lang="en-US" smtClean="0"/>
              <a:t>Something non-tangible that can be owned</a:t>
            </a:r>
          </a:p>
          <a:p>
            <a:r>
              <a:rPr lang="en-US" smtClean="0"/>
              <a:t>4 main kinds:</a:t>
            </a:r>
          </a:p>
          <a:p>
            <a:pPr lvl="1"/>
            <a:r>
              <a:rPr lang="en-US" smtClean="0"/>
              <a:t>Copyrights</a:t>
            </a:r>
          </a:p>
          <a:p>
            <a:pPr lvl="1"/>
            <a:r>
              <a:rPr lang="en-US" smtClean="0"/>
              <a:t>Trademarks</a:t>
            </a:r>
          </a:p>
          <a:p>
            <a:pPr lvl="1"/>
            <a:r>
              <a:rPr lang="en-US" smtClean="0"/>
              <a:t>Trade Secrets</a:t>
            </a:r>
          </a:p>
          <a:p>
            <a:pPr lvl="1"/>
            <a:r>
              <a:rPr lang="en-US" smtClean="0"/>
              <a:t>Patents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Copyright gives the owner exclusive rights to the exact expression of an original work for a period of time.</a:t>
            </a:r>
          </a:p>
          <a:p>
            <a:pPr lvl="1"/>
            <a:r>
              <a:rPr lang="en-US" dirty="0" smtClean="0"/>
              <a:t>Does not cover ideas and information themselves, only the form or manner in which they are expressed</a:t>
            </a:r>
          </a:p>
          <a:p>
            <a:r>
              <a:rPr lang="en-US" dirty="0" smtClean="0"/>
              <a:t>Copyright © books, music, art, icons</a:t>
            </a:r>
          </a:p>
          <a:p>
            <a:r>
              <a:rPr lang="en-US" dirty="0" smtClean="0"/>
              <a:t>Software code </a:t>
            </a:r>
          </a:p>
          <a:p>
            <a:pPr lvl="1"/>
            <a:r>
              <a:rPr lang="en-US" dirty="0" smtClean="0"/>
              <a:t>But only the exact expression</a:t>
            </a:r>
          </a:p>
          <a:p>
            <a:r>
              <a:rPr lang="en-US" dirty="0" smtClean="0"/>
              <a:t>Copyrights are available free and automatically for all works.</a:t>
            </a:r>
          </a:p>
          <a:p>
            <a:pPr lvl="1"/>
            <a:r>
              <a:rPr lang="en-US" dirty="0" smtClean="0"/>
              <a:t>Can be registered, if published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647" y="3536252"/>
            <a:ext cx="1076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509" y="3548444"/>
            <a:ext cx="927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Trademarks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distinctive phrase or indicator that uniquely identifies a particular commercial product</a:t>
            </a:r>
          </a:p>
          <a:p>
            <a:pPr lvl="1"/>
            <a:r>
              <a:rPr lang="en-US" smtClean="0"/>
              <a:t>To avoid confusion in the consumer’s mind</a:t>
            </a:r>
          </a:p>
          <a:p>
            <a:r>
              <a:rPr lang="en-US" smtClean="0"/>
              <a:t>®, ™, SM, etc.</a:t>
            </a:r>
          </a:p>
          <a:p>
            <a:r>
              <a:rPr lang="en-US" smtClean="0"/>
              <a:t>Can be a word, icon, color, etc.</a:t>
            </a:r>
          </a:p>
          <a:p>
            <a:r>
              <a:rPr lang="en-US" smtClean="0"/>
              <a:t>Can last as long as the product is available</a:t>
            </a:r>
          </a:p>
          <a:p>
            <a:r>
              <a:rPr lang="en-US" smtClean="0"/>
              <a:t>Costs lots to get and maintain</a:t>
            </a:r>
          </a:p>
          <a:p>
            <a:pPr lvl="1"/>
            <a:r>
              <a:rPr lang="en-US" smtClean="0"/>
              <a:t>U.S. Patent and Trademark Office (USPTO) for registration</a:t>
            </a:r>
            <a:endParaRPr lang="en-US" dirty="0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186" y="3148584"/>
            <a:ext cx="19462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8333486" y="3793681"/>
            <a:ext cx="603250" cy="392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 Secrets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Secrets are different from Patents</a:t>
            </a:r>
          </a:p>
          <a:p>
            <a:pPr lvl="1"/>
            <a:r>
              <a:rPr lang="en-US" smtClean="0"/>
              <a:t>Patents have to be disclosed</a:t>
            </a:r>
          </a:p>
          <a:p>
            <a:r>
              <a:rPr lang="en-US" smtClean="0"/>
              <a:t>Companies keep all sorts of secrets</a:t>
            </a:r>
          </a:p>
          <a:p>
            <a:pPr lvl="1"/>
            <a:r>
              <a:rPr lang="en-US" smtClean="0"/>
              <a:t>Plans, marketing analyses, exact algorithms, …</a:t>
            </a:r>
          </a:p>
          <a:p>
            <a:pPr lvl="1"/>
            <a:r>
              <a:rPr lang="en-US" smtClean="0"/>
              <a:t>“Trade secrets” – secrets related to the products of a company</a:t>
            </a:r>
          </a:p>
          <a:p>
            <a:pPr lvl="2"/>
            <a:r>
              <a:rPr lang="en-US" smtClean="0"/>
              <a:t>E.g., the formula for Coca-Cola</a:t>
            </a:r>
          </a:p>
          <a:p>
            <a:pPr lvl="2"/>
            <a:r>
              <a:rPr lang="en-US" smtClean="0"/>
              <a:t>HCI example: exact algorithm for implementing something</a:t>
            </a:r>
          </a:p>
          <a:p>
            <a:pPr lvl="3"/>
            <a:r>
              <a:rPr lang="en-US" smtClean="0"/>
              <a:t>Different from copyright of the exact code – reimplementation issue</a:t>
            </a:r>
          </a:p>
          <a:p>
            <a:r>
              <a:rPr lang="en-US" smtClean="0"/>
              <a:t>Non-disclosure agreements (NDA) say you won’t reveal a company’s secrets</a:t>
            </a:r>
          </a:p>
          <a:p>
            <a:r>
              <a:rPr lang="en-US" smtClean="0"/>
              <a:t>If you want to get a patent, have to keep invention secret until patent is filed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Exclusive rights to an invention for a period of time</a:t>
            </a:r>
          </a:p>
          <a:p>
            <a:pPr lvl="1"/>
            <a:r>
              <a:rPr lang="en-US" dirty="0" smtClean="0"/>
              <a:t>You can prevent others from doing it</a:t>
            </a:r>
          </a:p>
          <a:p>
            <a:pPr lvl="1"/>
            <a:r>
              <a:rPr lang="en-US" dirty="0" smtClean="0"/>
              <a:t>Ironically, does not necessarily allow you to do it</a:t>
            </a:r>
          </a:p>
          <a:p>
            <a:r>
              <a:rPr lang="en-US" dirty="0" smtClean="0"/>
              <a:t>US Patents: </a:t>
            </a:r>
            <a:r>
              <a:rPr lang="en-US" dirty="0" smtClean="0"/>
              <a:t>last 20 </a:t>
            </a:r>
            <a:r>
              <a:rPr lang="en-US" dirty="0" smtClean="0"/>
              <a:t>years from date of submission</a:t>
            </a:r>
          </a:p>
          <a:p>
            <a:r>
              <a:rPr lang="en-US" dirty="0" smtClean="0"/>
              <a:t>Patents may take 5 years and $20,000 or more to get a US patent</a:t>
            </a:r>
          </a:p>
          <a:p>
            <a:pPr lvl="1"/>
            <a:r>
              <a:rPr lang="en-US" dirty="0" smtClean="0"/>
              <a:t>Significant lawyer time is involved</a:t>
            </a:r>
          </a:p>
          <a:p>
            <a:pPr lvl="1"/>
            <a:r>
              <a:rPr lang="en-US" dirty="0" smtClean="0"/>
              <a:t>Can be up to $100,000 for patents across many countries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6736"/>
            <a:ext cx="8229600" cy="52059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U.S. Constitution, Article 1, Section 8, Clause 8:</a:t>
            </a:r>
          </a:p>
          <a:p>
            <a:pPr lvl="1"/>
            <a:r>
              <a:rPr lang="en-US" dirty="0" smtClean="0"/>
              <a:t>“To promote the Progress of Science and useful Arts, by securing for limited Times to Authors and Inventors the exclusive Right to their respective Writings and Discoveries;”</a:t>
            </a:r>
          </a:p>
          <a:p>
            <a:pPr lvl="2"/>
            <a:r>
              <a:rPr lang="en-US" dirty="0" smtClean="0">
                <a:hlinkClick r:id="rId3"/>
              </a:rPr>
              <a:t>http://www.archives.gov/exhibits/charters/constitution_transcript.html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Must be</a:t>
            </a:r>
          </a:p>
          <a:p>
            <a:pPr lvl="1"/>
            <a:r>
              <a:rPr lang="en-US" dirty="0" smtClean="0"/>
              <a:t>New (novel)</a:t>
            </a:r>
          </a:p>
          <a:p>
            <a:pPr lvl="1"/>
            <a:r>
              <a:rPr lang="en-US" dirty="0" smtClean="0"/>
              <a:t>Useful,</a:t>
            </a:r>
          </a:p>
          <a:p>
            <a:pPr lvl="1"/>
            <a:r>
              <a:rPr lang="en-US" dirty="0" smtClean="0"/>
              <a:t>Non-obvious (it must not be an improvement that would be obvious to a person having ordinary skill in the pertinent art)</a:t>
            </a:r>
          </a:p>
          <a:p>
            <a:pPr lvl="1"/>
            <a:r>
              <a:rPr lang="en-US" dirty="0" smtClean="0"/>
              <a:t>Properly disclosed, so can be reproduced</a:t>
            </a:r>
          </a:p>
          <a:p>
            <a:pPr lvl="1"/>
            <a:r>
              <a:rPr lang="en-US" dirty="0" smtClean="0">
                <a:hlinkClick r:id="rId4"/>
              </a:rPr>
              <a:t>http://caselaw.lp.findlaw.com/data/constitution/article01/39.html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Inventor submits patent application to patent office, which rejects the patent based on prior art, so inventor answers, explaining why different and revising the claims to avoid prior art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80351</TotalTime>
  <Words>1741</Words>
  <Application>Microsoft Office PowerPoint</Application>
  <PresentationFormat>On-screen Show (4:3)</PresentationFormat>
  <Paragraphs>271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Wingdings</vt:lpstr>
      <vt:lpstr>Tahoma</vt:lpstr>
      <vt:lpstr>lecture template_polo</vt:lpstr>
      <vt:lpstr>Lecture 22:  Legal Issues Around Interaction Techniques such as Patents</vt:lpstr>
      <vt:lpstr>Talk Outline</vt:lpstr>
      <vt:lpstr>Why Am I Talking About this Topic?</vt:lpstr>
      <vt:lpstr>Intellectual Property</vt:lpstr>
      <vt:lpstr>Copyrights</vt:lpstr>
      <vt:lpstr>Trademarks</vt:lpstr>
      <vt:lpstr>Trade Secrets</vt:lpstr>
      <vt:lpstr>Patents</vt:lpstr>
      <vt:lpstr>Patents</vt:lpstr>
      <vt:lpstr>Types of Patents</vt:lpstr>
      <vt:lpstr>Software Patents Originally Not Allowed</vt:lpstr>
      <vt:lpstr>Some People Have Always Been Against Software Patents</vt:lpstr>
      <vt:lpstr>Why UI Patents for Researchers?</vt:lpstr>
      <vt:lpstr>Example: EdgeWrite</vt:lpstr>
      <vt:lpstr>Patent Claims</vt:lpstr>
      <vt:lpstr>HCI Patents and HCI Design</vt:lpstr>
      <vt:lpstr>CMU’s IP Policies</vt:lpstr>
      <vt:lpstr>CMU’s Tech Transfer Office</vt:lpstr>
      <vt:lpstr>Software Patent Issues</vt:lpstr>
      <vt:lpstr>IP Lawsuits</vt:lpstr>
      <vt:lpstr>Slide 21</vt:lpstr>
      <vt:lpstr>Slide 22</vt:lpstr>
      <vt:lpstr>Types of Lawsuits</vt:lpstr>
      <vt:lpstr>Patent Trolls’ business model</vt:lpstr>
      <vt:lpstr>Slide 25</vt:lpstr>
      <vt:lpstr>Current Supreme Court Case</vt:lpstr>
      <vt:lpstr>New Apple vs. Samsung cases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2452</cp:revision>
  <cp:lastPrinted>1601-01-01T00:00:00Z</cp:lastPrinted>
  <dcterms:created xsi:type="dcterms:W3CDTF">2001-06-15T20:03:27Z</dcterms:created>
  <dcterms:modified xsi:type="dcterms:W3CDTF">2014-04-07T17:16:02Z</dcterms:modified>
</cp:coreProperties>
</file>