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9"/>
  </p:notesMasterIdLst>
  <p:sldIdLst>
    <p:sldId id="319" r:id="rId2"/>
    <p:sldId id="341" r:id="rId3"/>
    <p:sldId id="324" r:id="rId4"/>
    <p:sldId id="331" r:id="rId5"/>
    <p:sldId id="332" r:id="rId6"/>
    <p:sldId id="323" r:id="rId7"/>
    <p:sldId id="325" r:id="rId8"/>
    <p:sldId id="329" r:id="rId9"/>
    <p:sldId id="347" r:id="rId10"/>
    <p:sldId id="345" r:id="rId11"/>
    <p:sldId id="328" r:id="rId12"/>
    <p:sldId id="327" r:id="rId13"/>
    <p:sldId id="330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4" r:id="rId22"/>
    <p:sldId id="340" r:id="rId23"/>
    <p:sldId id="342" r:id="rId24"/>
    <p:sldId id="343" r:id="rId25"/>
    <p:sldId id="321" r:id="rId26"/>
    <p:sldId id="322" r:id="rId27"/>
    <p:sldId id="346" r:id="rId28"/>
  </p:sldIdLst>
  <p:sldSz cx="9144000" cy="6858000" type="screen4x3"/>
  <p:notesSz cx="6858000" cy="9144000"/>
  <p:embeddedFontLst>
    <p:embeddedFont>
      <p:font typeface="Tahoma" pitchFamily="34" charset="0"/>
      <p:regular r:id="rId30"/>
      <p:bold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2" autoAdjust="0"/>
    <p:restoredTop sz="87606" autoAdjust="0"/>
  </p:normalViewPr>
  <p:slideViewPr>
    <p:cSldViewPr snapToGrid="0">
      <p:cViewPr varScale="1">
        <p:scale>
          <a:sx n="78" d="100"/>
          <a:sy n="78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evolutionSSSP.pdf" TargetMode="External"/><Relationship Id="rId2" Type="http://schemas.openxmlformats.org/officeDocument/2006/relationships/hyperlink" Target="http://www.billbuxton.com/SSS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youtube.com/watch?v=5mDgsQtmK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GabiAtIYwo" TargetMode="External"/><Relationship Id="rId2" Type="http://schemas.openxmlformats.org/officeDocument/2006/relationships/hyperlink" Target="http://billbuxton.com/gesture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esearch.microsoft.com/en-us/um/people/bibuxton/buxtoncollection/a/pdf/Go%20PenPoint%20Getting%20Start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video.org/details.php?videoid=8116" TargetMode="External"/><Relationship Id="rId2" Type="http://schemas.openxmlformats.org/officeDocument/2006/relationships/hyperlink" Target="http://doi.acm.org/10.1145/122718.1227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doi.acm.org/10.1145/142750.1430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../../articles%20-%20references,%20etc/Rubine%20video%20chi92one_08_m4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articles%20-%20references,%20etc/Rubine%20video%20chi92one_08_m4.mp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m\Documents\papers\Amulet\VIDEO\amulet-video-chi97_07_m1.mp4" TargetMode="External"/><Relationship Id="rId2" Type="http://schemas.openxmlformats.org/officeDocument/2006/relationships/hyperlink" Target="http://www.open-video.org/details.php?videoid=49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umincad.architexturez.net/system/files/pdf/diss_long.content.0860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i.acm.org/10.1145/1056808.1057043" TargetMode="External"/><Relationship Id="rId4" Type="http://schemas.openxmlformats.org/officeDocument/2006/relationships/hyperlink" Target="http://faculty.washington.edu/wobbrock/pubs/chi-05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wobbrock/pubs/uist-07.1.pdf" TargetMode="External"/><Relationship Id="rId2" Type="http://schemas.openxmlformats.org/officeDocument/2006/relationships/hyperlink" Target="http://doi.acm.org/10.1145/1294211.12942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imore.com/top-5-secret-ios-7-gestures-how-get-more-done-fast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upport.google.com/glass/answer/3064184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-developers.blogspot.com/2009/10/gestures-on-android-16.html" TargetMode="External"/><Relationship Id="rId2" Type="http://schemas.openxmlformats.org/officeDocument/2006/relationships/hyperlink" Target="http://android-coding.blogspot.com/2011/09/gestures-builder-create-your-gestur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NTgglPbUA" TargetMode="External"/><Relationship Id="rId2" Type="http://schemas.openxmlformats.org/officeDocument/2006/relationships/hyperlink" Target="http://fracas.csail.mit.edu/drg/pubs/alvarado/alvarado-ijcai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doi.acm.org/10.1145/2508468.25084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hudson/datanose/uist91_henry_datanose.pdf" TargetMode="External"/><Relationship Id="rId2" Type="http://schemas.openxmlformats.org/officeDocument/2006/relationships/hyperlink" Target="http://dl.acm.org/citation.cfm?id=1207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hyperlink" Target="http://www.cs.cmu.edu/~hudson/teaching/05-631-f00/slides/slides.datanose.pp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buxton.com/inputManuscript.html" TargetMode="External"/><Relationship Id="rId13" Type="http://schemas.openxmlformats.org/officeDocument/2006/relationships/hyperlink" Target="http://www.youtube.com/watch?v=RyBEUyEtxQo" TargetMode="External"/><Relationship Id="rId18" Type="http://schemas.openxmlformats.org/officeDocument/2006/relationships/hyperlink" Target="http://www.billbuxton.com/MK1.html" TargetMode="External"/><Relationship Id="rId3" Type="http://schemas.openxmlformats.org/officeDocument/2006/relationships/hyperlink" Target="http://www.billbuxton.com/SSSP.html" TargetMode="External"/><Relationship Id="rId7" Type="http://schemas.openxmlformats.org/officeDocument/2006/relationships/hyperlink" Target="http://www.youtube.com/watch?v=0GabiAtIYwo" TargetMode="External"/><Relationship Id="rId12" Type="http://schemas.openxmlformats.org/officeDocument/2006/relationships/hyperlink" Target="http://www.youtube.com/watch?v=d4DUIeXSEpk" TargetMode="External"/><Relationship Id="rId17" Type="http://schemas.openxmlformats.org/officeDocument/2006/relationships/hyperlink" Target="http://www.billbuxton.com/MKhaptic.html" TargetMode="External"/><Relationship Id="rId2" Type="http://schemas.openxmlformats.org/officeDocument/2006/relationships/hyperlink" Target="http://www.billbuxton.com/" TargetMode="External"/><Relationship Id="rId16" Type="http://schemas.openxmlformats.org/officeDocument/2006/relationships/hyperlink" Target="http://www.billbuxton.com/LincolnLa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llbuxton.com/gesture83.html" TargetMode="External"/><Relationship Id="rId11" Type="http://schemas.openxmlformats.org/officeDocument/2006/relationships/hyperlink" Target="http://www.billbuxton.com/chunking.pdf" TargetMode="External"/><Relationship Id="rId5" Type="http://schemas.openxmlformats.org/officeDocument/2006/relationships/hyperlink" Target="http://www.youtube.com/watch?v=5mDgsQtmKJA" TargetMode="External"/><Relationship Id="rId15" Type="http://schemas.openxmlformats.org/officeDocument/2006/relationships/hyperlink" Target="http://www.billbuxton.com/Lincoln.html" TargetMode="External"/><Relationship Id="rId10" Type="http://schemas.openxmlformats.org/officeDocument/2006/relationships/hyperlink" Target="http://www.billbuxton.com/input14.Gesture.pdf" TargetMode="External"/><Relationship Id="rId4" Type="http://schemas.openxmlformats.org/officeDocument/2006/relationships/hyperlink" Target="http://www.billbuxton.com/evolutionSSSP.pdf" TargetMode="External"/><Relationship Id="rId9" Type="http://schemas.openxmlformats.org/officeDocument/2006/relationships/hyperlink" Target="http://www.billbuxton.com/input13.markup.pdf" TargetMode="External"/><Relationship Id="rId14" Type="http://schemas.openxmlformats.org/officeDocument/2006/relationships/hyperlink" Target="http://www.youtube.com/watch?v=12BfpFOq6W4&amp;feature=channel_video_tit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Lincoln.html" TargetMode="External"/><Relationship Id="rId2" Type="http://schemas.openxmlformats.org/officeDocument/2006/relationships/hyperlink" Target="http://youtu.be/12BfpFOq6W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Applic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339" y="3159370"/>
            <a:ext cx="5160321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21: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Past to Future: Gesture Recognition and Its Algorithms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451039"/>
            <a:ext cx="8229600" cy="24747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Buxton, W., </a:t>
            </a:r>
            <a:r>
              <a:rPr lang="en-US" b="1" dirty="0" err="1" smtClean="0"/>
              <a:t>Sniderman</a:t>
            </a:r>
            <a:r>
              <a:rPr lang="en-US" b="1" dirty="0" smtClean="0"/>
              <a:t>, R., Reeves, W., Patel, S. &amp; Baecker, R. (</a:t>
            </a:r>
            <a:r>
              <a:rPr lang="en-US" b="1" dirty="0" smtClean="0">
                <a:solidFill>
                  <a:srgbClr val="FF0000"/>
                </a:solidFill>
              </a:rPr>
              <a:t>1979</a:t>
            </a:r>
            <a:r>
              <a:rPr lang="en-US" b="1" dirty="0" smtClean="0"/>
              <a:t>)</a:t>
            </a:r>
            <a:r>
              <a:rPr lang="en-US" dirty="0" smtClean="0"/>
              <a:t>. </a:t>
            </a:r>
            <a:r>
              <a:rPr lang="en-US" u="sng" dirty="0" smtClean="0">
                <a:hlinkClick r:id="rId2"/>
              </a:rPr>
              <a:t>The Evolution of the SSSP Score Editing Tools</a:t>
            </a:r>
            <a:r>
              <a:rPr lang="en-US" u="sng" dirty="0" smtClean="0">
                <a:hlinkClick r:id="rId2"/>
              </a:rPr>
              <a:t>.</a:t>
            </a:r>
            <a:r>
              <a:rPr lang="en-US" u="sng" dirty="0" smtClean="0"/>
              <a:t> </a:t>
            </a:r>
            <a:r>
              <a:rPr lang="en-US" i="1" dirty="0" smtClean="0"/>
              <a:t>Computer </a:t>
            </a:r>
            <a:r>
              <a:rPr lang="en-US" i="1" dirty="0" smtClean="0"/>
              <a:t>Music Journal</a:t>
            </a:r>
            <a:r>
              <a:rPr lang="en-US" dirty="0" smtClean="0"/>
              <a:t> 3(4), 14-25. [</a:t>
            </a:r>
            <a:r>
              <a:rPr lang="en-US" u="sng" dirty="0" smtClean="0">
                <a:hlinkClick r:id="rId3"/>
              </a:rPr>
              <a:t>PDF</a:t>
            </a:r>
            <a:r>
              <a:rPr lang="en-US" dirty="0" smtClean="0"/>
              <a:t>]  [</a:t>
            </a:r>
            <a:r>
              <a:rPr lang="en-US" u="sng" dirty="0" smtClean="0">
                <a:hlinkClick r:id="rId4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Can draw gestures for the desired notes to enter music</a:t>
            </a:r>
          </a:p>
          <a:p>
            <a:r>
              <a:rPr lang="en-US" dirty="0" smtClean="0"/>
              <a:t>Start location determines pitch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92986"/>
            <a:ext cx="4194048" cy="276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4000" y="4328160"/>
            <a:ext cx="49800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4187952" cy="1295400"/>
          </a:xfrm>
        </p:spPr>
        <p:txBody>
          <a:bodyPr/>
          <a:lstStyle/>
          <a:p>
            <a:r>
              <a:rPr lang="en-US" dirty="0" smtClean="0"/>
              <a:t>Early Graphical Editing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84960"/>
            <a:ext cx="4578096" cy="489508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Buxton, W., Fiume, E., Hill, R., Lee, A. &amp;amp; Woo, C. Continuous Hand-Gesture Driven Input. </a:t>
            </a:r>
            <a:r>
              <a:rPr lang="en-US" sz="2200" i="1" dirty="0" smtClean="0"/>
              <a:t>Proceedings of Graphics Interface '83,</a:t>
            </a:r>
            <a:r>
              <a:rPr lang="en-US" sz="2200" dirty="0" smtClean="0"/>
              <a:t> Edmonton, May </a:t>
            </a:r>
            <a:r>
              <a:rPr lang="en-US" sz="2200" dirty="0" smtClean="0">
                <a:solidFill>
                  <a:schemeClr val="accent2"/>
                </a:solidFill>
              </a:rPr>
              <a:t>1983</a:t>
            </a:r>
            <a:r>
              <a:rPr lang="en-US" sz="2200" dirty="0" smtClean="0"/>
              <a:t>, 191-195. </a:t>
            </a:r>
            <a:r>
              <a:rPr lang="en-US" sz="2100" dirty="0" smtClean="0">
                <a:hlinkClick r:id="rId2"/>
              </a:rPr>
              <a:t>http://billbuxton.com/gesture83.html</a:t>
            </a:r>
            <a:r>
              <a:rPr lang="en-US" sz="2100" dirty="0" smtClean="0"/>
              <a:t> </a:t>
            </a:r>
            <a:r>
              <a:rPr lang="en-US" sz="2100" dirty="0" smtClean="0"/>
              <a:t> </a:t>
            </a:r>
            <a:r>
              <a:rPr lang="en-US" sz="2000" dirty="0" smtClean="0"/>
              <a:t>[</a:t>
            </a:r>
            <a:r>
              <a:rPr lang="en-US" sz="2000" u="sng" dirty="0" smtClean="0">
                <a:hlinkClick r:id="rId3"/>
              </a:rPr>
              <a:t>video</a:t>
            </a:r>
            <a:r>
              <a:rPr lang="en-US" sz="2000" dirty="0" smtClean="0"/>
              <a:t>]</a:t>
            </a:r>
            <a:endParaRPr lang="en-US" sz="2200" dirty="0" smtClean="0"/>
          </a:p>
          <a:p>
            <a:r>
              <a:rPr lang="en-US" dirty="0" smtClean="0"/>
              <a:t>Gestures for move and copy</a:t>
            </a:r>
          </a:p>
          <a:p>
            <a:r>
              <a:rPr lang="en-US" dirty="0" smtClean="0"/>
              <a:t>Copy is same except make a “C” gesture along the path after circling and before moving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032" y="146305"/>
            <a:ext cx="4400968" cy="6711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Go Corp’s “</a:t>
            </a:r>
            <a:r>
              <a:rPr lang="en-US" dirty="0" err="1" smtClean="0"/>
              <a:t>PenPoint</a:t>
            </a:r>
            <a:r>
              <a:rPr lang="en-US" dirty="0" smtClean="0"/>
              <a:t>”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8" y="1213911"/>
            <a:ext cx="8951941" cy="3187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Founded 1987, released in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endParaRPr lang="en-US" dirty="0" smtClean="0"/>
          </a:p>
          <a:p>
            <a:r>
              <a:rPr lang="en-US" dirty="0" smtClean="0"/>
              <a:t>Many gestures for editing, navigation, etc.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Flick to scroll and turn pages</a:t>
            </a:r>
            <a:r>
              <a:rPr lang="en-US" dirty="0" smtClean="0"/>
              <a:t>, circle, insert </a:t>
            </a:r>
            <a:br>
              <a:rPr lang="en-US" dirty="0" smtClean="0"/>
            </a:br>
            <a:r>
              <a:rPr lang="en-US" dirty="0" smtClean="0"/>
              <a:t>space, cross-out, insert word, get help,  …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Press and hold</a:t>
            </a:r>
            <a:r>
              <a:rPr lang="en-US" dirty="0" smtClean="0"/>
              <a:t> to start moving or selecting</a:t>
            </a:r>
          </a:p>
          <a:p>
            <a:r>
              <a:rPr lang="en-US" dirty="0" smtClean="0"/>
              <a:t>Special-purpose recognizer for the built-in gestures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1400" dirty="0" smtClean="0">
                <a:hlinkClick r:id="rId2"/>
              </a:rPr>
              <a:t>http://research.microsoft.com/en-us/um/people/bibuxton/buxtoncollection/a/pdf/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Go%20PenPoint%20Getting%20Started.pdf</a:t>
            </a:r>
            <a:r>
              <a:rPr lang="en-US" sz="14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341" y="3938016"/>
            <a:ext cx="2496659" cy="29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28161"/>
            <a:ext cx="5438047" cy="25298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4770"/>
          </a:xfrm>
        </p:spPr>
        <p:txBody>
          <a:bodyPr/>
          <a:lstStyle/>
          <a:p>
            <a:r>
              <a:rPr lang="en-US" dirty="0" smtClean="0"/>
              <a:t>Dean </a:t>
            </a:r>
            <a:r>
              <a:rPr lang="en-US" dirty="0" err="1" smtClean="0"/>
              <a:t>Rubine’s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451038"/>
            <a:ext cx="7028688" cy="49253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Dean </a:t>
            </a:r>
            <a:r>
              <a:rPr lang="en-US" dirty="0" err="1" smtClean="0"/>
              <a:t>Rubine</a:t>
            </a:r>
            <a:r>
              <a:rPr lang="en-US" dirty="0" smtClean="0"/>
              <a:t> at CMU (PhD CSD,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r>
              <a:rPr lang="en-US" dirty="0" smtClean="0"/>
              <a:t>) created novel gesture interaction techniques</a:t>
            </a:r>
          </a:p>
          <a:p>
            <a:r>
              <a:rPr lang="en-US" dirty="0" smtClean="0"/>
              <a:t>Also, a novel “open-source” flexible algorithm, which researchers used for</a:t>
            </a:r>
            <a:r>
              <a:rPr lang="en-US" i="1" dirty="0" smtClean="0"/>
              <a:t> 16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Paper: Dean </a:t>
            </a:r>
            <a:r>
              <a:rPr lang="en-US" dirty="0" err="1" smtClean="0"/>
              <a:t>Rubine</a:t>
            </a:r>
            <a:r>
              <a:rPr lang="en-US" dirty="0" smtClean="0"/>
              <a:t>. 1991. Specifying gestures by example. In </a:t>
            </a:r>
            <a:r>
              <a:rPr lang="en-US" i="1" dirty="0" smtClean="0"/>
              <a:t>Proceedings of the 18th annual conference on Computer graphics and interactive techniques</a:t>
            </a:r>
            <a:r>
              <a:rPr lang="en-US" dirty="0" smtClean="0"/>
              <a:t> (SIGGRAPH '91). ACM, 329-337. </a:t>
            </a:r>
            <a:r>
              <a:rPr lang="en-US" dirty="0" smtClean="0">
                <a:hlinkClick r:id="rId2"/>
              </a:rPr>
              <a:t>http://doi.acm.org/10.1145/122718.122753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Video: Dean </a:t>
            </a:r>
            <a:r>
              <a:rPr lang="en-US" dirty="0" err="1" smtClean="0"/>
              <a:t>Rubine</a:t>
            </a:r>
            <a:r>
              <a:rPr lang="en-US" dirty="0" smtClean="0"/>
              <a:t>. 1992. Combining gestures and direct manipulation. In </a:t>
            </a:r>
            <a:r>
              <a:rPr lang="en-US" i="1" dirty="0" smtClean="0"/>
              <a:t>Proceedings of the SIGCHI Conference on Human Factors in Computing Systems (CHI '92),</a:t>
            </a:r>
            <a:r>
              <a:rPr lang="en-US" dirty="0" smtClean="0"/>
              <a:t> ACM, </a:t>
            </a:r>
            <a:r>
              <a:rPr lang="en-US" dirty="0" smtClean="0">
                <a:hlinkClick r:id="rId3"/>
              </a:rPr>
              <a:t>actual video</a:t>
            </a:r>
            <a:r>
              <a:rPr lang="en-US" dirty="0" smtClean="0"/>
              <a:t> (10:20) or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ACM Ref for description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Powerful and influential system for </a:t>
            </a:r>
            <a:r>
              <a:rPr lang="en-US" dirty="0" smtClean="0">
                <a:solidFill>
                  <a:schemeClr val="accent2"/>
                </a:solidFill>
              </a:rPr>
              <a:t>single-stroke gesture recognition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7650" name="Picture 2" descr="http://i1.sndcdn.com/avatars-000012877243-69mg5h-crop.jpg?435a7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672" y="3801361"/>
            <a:ext cx="2243328" cy="297129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853" y="768096"/>
            <a:ext cx="220114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3008" y="3096768"/>
            <a:ext cx="15456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1991</a:t>
            </a:r>
          </a:p>
          <a:p>
            <a:endParaRPr lang="en-US" sz="1400" dirty="0" smtClean="0"/>
          </a:p>
          <a:p>
            <a:r>
              <a:rPr lang="en-US" sz="1400" dirty="0" smtClean="0"/>
              <a:t>	today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2850"/>
          </a:xfrm>
        </p:spPr>
        <p:txBody>
          <a:bodyPr/>
          <a:lstStyle/>
          <a:p>
            <a:r>
              <a:rPr lang="en-US" dirty="0" err="1" smtClean="0"/>
              <a:t>Rubine’s</a:t>
            </a:r>
            <a:r>
              <a:rPr lang="en-US" dirty="0" smtClean="0"/>
              <a:t> Gesture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97470"/>
            <a:ext cx="8229600" cy="51448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“Eager recognition” – can recognize a gesture </a:t>
            </a:r>
            <a:r>
              <a:rPr lang="en-US" i="1" dirty="0" smtClean="0"/>
              <a:t>while mouse button is still down </a:t>
            </a:r>
            <a:r>
              <a:rPr lang="en-US" dirty="0" smtClean="0"/>
              <a:t>as soon as it is unambiguous</a:t>
            </a:r>
          </a:p>
          <a:p>
            <a:pPr lvl="1"/>
            <a:r>
              <a:rPr lang="en-US" dirty="0" smtClean="0"/>
              <a:t>Either wait for mouse pause, or immediately when unambiguous</a:t>
            </a:r>
          </a:p>
          <a:p>
            <a:pPr lvl="1"/>
            <a:r>
              <a:rPr lang="en-US" dirty="0" smtClean="0"/>
              <a:t>Allows user to continue with direct manipulation</a:t>
            </a:r>
          </a:p>
          <a:p>
            <a:pPr lvl="1"/>
            <a:r>
              <a:rPr lang="en-US" dirty="0" smtClean="0"/>
              <a:t>E.g., “L” gesture for rectangle, continue to drag for size</a:t>
            </a:r>
          </a:p>
          <a:p>
            <a:pPr lvl="1"/>
            <a:r>
              <a:rPr lang="en-US" dirty="0" smtClean="0"/>
              <a:t>“C” gesture for copy, “curlicue” for rotate and scale</a:t>
            </a:r>
          </a:p>
          <a:p>
            <a:r>
              <a:rPr lang="en-US" dirty="0" smtClean="0"/>
              <a:t>Multi-finger gestures also </a:t>
            </a:r>
            <a:br>
              <a:rPr lang="en-US" dirty="0" smtClean="0"/>
            </a:br>
            <a:r>
              <a:rPr lang="en-US" dirty="0" smtClean="0"/>
              <a:t>supported</a:t>
            </a:r>
          </a:p>
          <a:p>
            <a:pPr lvl="1"/>
            <a:r>
              <a:rPr lang="en-US" dirty="0" smtClean="0"/>
              <a:t>Two finger drag and resize</a:t>
            </a:r>
          </a:p>
          <a:p>
            <a:r>
              <a:rPr lang="en-US" sz="2200" dirty="0" smtClean="0">
                <a:hlinkClick r:id="rId2" action="ppaction://hlinkfile"/>
              </a:rPr>
              <a:t>Video</a:t>
            </a:r>
            <a:r>
              <a:rPr lang="en-US" sz="2200" dirty="0" smtClean="0"/>
              <a:t>, up through 6:00, 7:00-end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144" y="4683394"/>
            <a:ext cx="4181856" cy="2174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Rubine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Gesture recognition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336" y="3643714"/>
            <a:ext cx="4169665" cy="32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8846"/>
            <a:ext cx="8991600" cy="50472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Trained with a small number of examples (e.g., 15)</a:t>
            </a:r>
          </a:p>
          <a:p>
            <a:pPr lvl="1"/>
            <a:r>
              <a:rPr lang="en-US" dirty="0" smtClean="0"/>
              <a:t>Since done by a person, won’t be identical</a:t>
            </a:r>
          </a:p>
          <a:p>
            <a:pPr lvl="1"/>
            <a:r>
              <a:rPr lang="en-US" dirty="0" smtClean="0"/>
              <a:t>Examples should vary in whatever ways they will for the user</a:t>
            </a:r>
          </a:p>
          <a:p>
            <a:pPr lvl="2"/>
            <a:r>
              <a:rPr lang="en-US" dirty="0" smtClean="0"/>
              <a:t>E.g., different sizes? Different orientations?</a:t>
            </a:r>
          </a:p>
          <a:p>
            <a:r>
              <a:rPr lang="en-US" dirty="0" smtClean="0"/>
              <a:t>Automatically looks for features of all gestures, that differentiates them</a:t>
            </a:r>
          </a:p>
          <a:p>
            <a:pPr lvl="1"/>
            <a:r>
              <a:rPr lang="en-US" dirty="0" smtClean="0"/>
              <a:t>Uses a Machine Learning algorithm</a:t>
            </a:r>
          </a:p>
          <a:p>
            <a:pPr lvl="2"/>
            <a:r>
              <a:rPr lang="en-US" dirty="0" smtClean="0"/>
              <a:t>Statistical Single-Stroke Gesture Recognition</a:t>
            </a:r>
          </a:p>
          <a:p>
            <a:pPr lvl="2"/>
            <a:r>
              <a:rPr lang="fr-FR" dirty="0" err="1" smtClean="0"/>
              <a:t>Computes</a:t>
            </a:r>
            <a:r>
              <a:rPr lang="fr-FR" dirty="0" smtClean="0"/>
              <a:t> </a:t>
            </a:r>
            <a:r>
              <a:rPr lang="fr-FR" dirty="0" err="1" smtClean="0"/>
              <a:t>matrix</a:t>
            </a:r>
            <a:r>
              <a:rPr lang="fr-FR" dirty="0" smtClean="0"/>
              <a:t> inversions, discriminant values, and </a:t>
            </a:r>
            <a:r>
              <a:rPr lang="en-US" dirty="0" err="1" smtClean="0"/>
              <a:t>Mahalanobis</a:t>
            </a:r>
            <a:r>
              <a:rPr lang="en-US" dirty="0" smtClean="0"/>
              <a:t> distances</a:t>
            </a:r>
            <a:endParaRPr lang="fr-FR" dirty="0" smtClean="0"/>
          </a:p>
          <a:p>
            <a:pPr lvl="1"/>
            <a:r>
              <a:rPr lang="en-US" dirty="0" smtClean="0"/>
              <a:t>Experimentally picked a set of 13</a:t>
            </a:r>
            <a:br>
              <a:rPr lang="en-US" dirty="0" smtClean="0"/>
            </a:br>
            <a:r>
              <a:rPr lang="en-US" dirty="0" smtClean="0"/>
              <a:t>features that seemed to work well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“cosine and the sine of the initial</a:t>
            </a:r>
            <a:br>
              <a:rPr lang="en-US" dirty="0" smtClean="0"/>
            </a:br>
            <a:r>
              <a:rPr lang="en-US" dirty="0" smtClean="0"/>
              <a:t>angle of the gesture, the length and</a:t>
            </a:r>
            <a:br>
              <a:rPr lang="en-US" dirty="0" smtClean="0"/>
            </a:br>
            <a:r>
              <a:rPr lang="en-US" dirty="0" smtClean="0"/>
              <a:t>the angle of the bounding box</a:t>
            </a:r>
            <a:br>
              <a:rPr lang="en-US" dirty="0" smtClean="0"/>
            </a:br>
            <a:r>
              <a:rPr lang="en-US" dirty="0" smtClean="0"/>
              <a:t>diagonal, …”</a:t>
            </a:r>
          </a:p>
          <a:p>
            <a:r>
              <a:rPr lang="en-US" dirty="0" smtClean="0"/>
              <a:t>Implemented in a system called</a:t>
            </a:r>
            <a:br>
              <a:rPr lang="en-US" dirty="0" smtClean="0"/>
            </a:br>
            <a:r>
              <a:rPr lang="en-US" dirty="0" smtClean="0"/>
              <a:t>GRANDMA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dirty="0" smtClean="0">
                <a:hlinkClick r:id="rId3" action="ppaction://hlinkfile"/>
              </a:rPr>
              <a:t>Video</a:t>
            </a:r>
            <a:r>
              <a:rPr lang="en-US" dirty="0" smtClean="0"/>
              <a:t>, 6:00 through 7:00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6546"/>
          </a:xfrm>
        </p:spPr>
        <p:txBody>
          <a:bodyPr/>
          <a:lstStyle/>
          <a:p>
            <a:r>
              <a:rPr lang="en-US" dirty="0" smtClean="0"/>
              <a:t>Uses of </a:t>
            </a:r>
            <a:r>
              <a:rPr lang="en-US" dirty="0" err="1" smtClean="0"/>
              <a:t>Rubine’s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" y="877824"/>
            <a:ext cx="8967216" cy="59801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subsequent projects </a:t>
            </a:r>
            <a:r>
              <a:rPr lang="en-US" dirty="0" err="1" smtClean="0"/>
              <a:t>reimplemented</a:t>
            </a:r>
            <a:r>
              <a:rPr lang="en-US" dirty="0" smtClean="0"/>
              <a:t> and built on his algorithm</a:t>
            </a:r>
          </a:p>
          <a:p>
            <a:pPr lvl="1"/>
            <a:r>
              <a:rPr lang="en-US" dirty="0" smtClean="0"/>
              <a:t>We implemented it twice, both called “AGATE”: </a:t>
            </a:r>
            <a:r>
              <a:rPr lang="en-US" b="1" dirty="0" smtClean="0"/>
              <a:t>A</a:t>
            </a:r>
            <a:r>
              <a:rPr lang="en-US" dirty="0" smtClean="0"/>
              <a:t> </a:t>
            </a:r>
            <a:r>
              <a:rPr lang="en-US" b="1" dirty="0" smtClean="0"/>
              <a:t>G</a:t>
            </a:r>
            <a:r>
              <a:rPr lang="en-US" dirty="0" smtClean="0"/>
              <a:t>esture-recognizer </a:t>
            </a:r>
            <a:r>
              <a:rPr lang="en-US" b="1" dirty="0" smtClean="0"/>
              <a:t>A</a:t>
            </a:r>
            <a:r>
              <a:rPr lang="en-US" dirty="0" smtClean="0"/>
              <a:t>nd </a:t>
            </a:r>
            <a:r>
              <a:rPr lang="en-US" b="1" dirty="0" smtClean="0"/>
              <a:t>T</a:t>
            </a:r>
            <a:r>
              <a:rPr lang="en-US" dirty="0" smtClean="0"/>
              <a:t>rainer by </a:t>
            </a:r>
            <a:r>
              <a:rPr lang="en-US" b="1" dirty="0" smtClean="0"/>
              <a:t>E</a:t>
            </a:r>
            <a:r>
              <a:rPr lang="en-US" dirty="0" smtClean="0"/>
              <a:t>xample</a:t>
            </a:r>
          </a:p>
          <a:p>
            <a:pPr lvl="1"/>
            <a:r>
              <a:rPr lang="en-US" dirty="0" smtClean="0"/>
              <a:t>Integrated with the standard “</a:t>
            </a:r>
            <a:r>
              <a:rPr lang="en-US" dirty="0" err="1" smtClean="0"/>
              <a:t>interactor</a:t>
            </a:r>
            <a:r>
              <a:rPr lang="en-US" dirty="0" smtClean="0"/>
              <a:t>” event handling model</a:t>
            </a:r>
          </a:p>
          <a:p>
            <a:pPr lvl="1"/>
            <a:r>
              <a:rPr lang="en-US" dirty="0" smtClean="0"/>
              <a:t>James A. Landay and Brad A. Myers.</a:t>
            </a:r>
            <a:br>
              <a:rPr lang="en-US" dirty="0" smtClean="0"/>
            </a:br>
            <a:r>
              <a:rPr lang="en-US" dirty="0" smtClean="0"/>
              <a:t>"Extending an Existing User Interface </a:t>
            </a:r>
            <a:br>
              <a:rPr lang="en-US" dirty="0" smtClean="0"/>
            </a:br>
            <a:r>
              <a:rPr lang="en-US" dirty="0" smtClean="0"/>
              <a:t>Toolkit to Support Gesture Recognition," </a:t>
            </a:r>
            <a:br>
              <a:rPr lang="en-US" dirty="0" smtClean="0"/>
            </a:br>
            <a:r>
              <a:rPr lang="en-US" i="1" dirty="0" smtClean="0"/>
              <a:t>Adjunct Proceedings of  INTERCHI'93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Amsterdam, The Netherlands, April 24-29,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1993</a:t>
            </a:r>
            <a:r>
              <a:rPr lang="en-US" dirty="0" smtClean="0"/>
              <a:t>.  pp. 91-92. (Garnet)</a:t>
            </a:r>
          </a:p>
          <a:p>
            <a:pPr lvl="1"/>
            <a:r>
              <a:rPr lang="en-US" dirty="0" smtClean="0"/>
              <a:t>Brad A. Myers, Richard G. McDaniel,</a:t>
            </a:r>
            <a:br>
              <a:rPr lang="en-US" dirty="0" smtClean="0"/>
            </a:br>
            <a:r>
              <a:rPr lang="en-US" dirty="0" smtClean="0"/>
              <a:t>Robert C. Miller, Alan </a:t>
            </a:r>
            <a:r>
              <a:rPr lang="en-US" dirty="0" err="1" smtClean="0"/>
              <a:t>Ferrency</a:t>
            </a:r>
            <a:r>
              <a:rPr lang="en-US" dirty="0" smtClean="0"/>
              <a:t>, Ellen </a:t>
            </a:r>
            <a:br>
              <a:rPr lang="en-US" dirty="0" smtClean="0"/>
            </a:br>
            <a:r>
              <a:rPr lang="en-US" dirty="0" err="1" smtClean="0"/>
              <a:t>Borison</a:t>
            </a:r>
            <a:r>
              <a:rPr lang="en-US" dirty="0" smtClean="0"/>
              <a:t>, Andrew Faulring, Andy </a:t>
            </a:r>
            <a:r>
              <a:rPr lang="en-US" dirty="0" err="1" smtClean="0"/>
              <a:t>Mickish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Patrick </a:t>
            </a:r>
            <a:r>
              <a:rPr lang="en-US" dirty="0" err="1" smtClean="0"/>
              <a:t>Doane</a:t>
            </a:r>
            <a:r>
              <a:rPr lang="en-US" dirty="0" smtClean="0"/>
              <a:t>, and Alex </a:t>
            </a:r>
            <a:r>
              <a:rPr lang="en-US" dirty="0" err="1" smtClean="0"/>
              <a:t>Klimovitski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i="1" dirty="0" smtClean="0"/>
              <a:t>The Amulet User Interface Development </a:t>
            </a:r>
            <a:br>
              <a:rPr lang="en-US" i="1" dirty="0" smtClean="0"/>
            </a:br>
            <a:r>
              <a:rPr lang="en-US" i="1" dirty="0" smtClean="0"/>
              <a:t>Environment</a:t>
            </a:r>
            <a:r>
              <a:rPr lang="en-US" dirty="0" smtClean="0"/>
              <a:t>. 8 minute video. Technical </a:t>
            </a:r>
            <a:br>
              <a:rPr lang="en-US" dirty="0" smtClean="0"/>
            </a:br>
            <a:r>
              <a:rPr lang="en-US" dirty="0" smtClean="0"/>
              <a:t>Video Program of the CHI‘</a:t>
            </a:r>
            <a:r>
              <a:rPr lang="en-US" dirty="0" smtClean="0">
                <a:solidFill>
                  <a:schemeClr val="accent2"/>
                </a:solidFill>
              </a:rPr>
              <a:t>1997</a:t>
            </a:r>
            <a:r>
              <a:rPr lang="en-US" dirty="0" smtClean="0"/>
              <a:t> conference. </a:t>
            </a:r>
            <a:br>
              <a:rPr lang="en-US" dirty="0" smtClean="0"/>
            </a:br>
            <a:r>
              <a:rPr lang="en-US" dirty="0" smtClean="0"/>
              <a:t>ACM, </a:t>
            </a:r>
            <a:r>
              <a:rPr lang="en-US" dirty="0" err="1" smtClean="0">
                <a:hlinkClick r:id="rId2"/>
              </a:rPr>
              <a:t>OpenVideo</a:t>
            </a:r>
            <a:r>
              <a:rPr lang="en-US" dirty="0" smtClean="0"/>
              <a:t> (</a:t>
            </a:r>
            <a:r>
              <a:rPr lang="en-US" dirty="0" smtClean="0">
                <a:hlinkClick r:id="rId3" action="ppaction://hlinkfile"/>
              </a:rPr>
              <a:t>local copy</a:t>
            </a:r>
            <a:r>
              <a:rPr lang="en-US" dirty="0" smtClean="0"/>
              <a:t>) 8:50 total, </a:t>
            </a:r>
            <a:br>
              <a:rPr lang="en-US" dirty="0" smtClean="0"/>
            </a:br>
            <a:r>
              <a:rPr lang="en-US" dirty="0" smtClean="0"/>
              <a:t>gestures at 6:15-6:50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048" y="2402935"/>
            <a:ext cx="3425952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21346"/>
          </a:xfrm>
        </p:spPr>
        <p:txBody>
          <a:bodyPr/>
          <a:lstStyle/>
          <a:p>
            <a:r>
              <a:rPr lang="en-US" dirty="0" smtClean="0"/>
              <a:t>Improving the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3774"/>
            <a:ext cx="8229600" cy="524237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Allan Christian Long Jr., Quill: a gesture design tool for pen-based user interfaces, PhD thesis, UC Berkeley, 2001, (307 pages), </a:t>
            </a:r>
            <a:r>
              <a:rPr lang="en-US" sz="2200" dirty="0" err="1" smtClean="0">
                <a:hlinkClick r:id="rId2"/>
              </a:rPr>
              <a:t>pdf</a:t>
            </a:r>
            <a:endParaRPr lang="en-US" sz="2200" dirty="0" smtClean="0"/>
          </a:p>
          <a:p>
            <a:r>
              <a:rPr lang="en-US" dirty="0" smtClean="0"/>
              <a:t>How to know if the gestures are too similar?</a:t>
            </a:r>
          </a:p>
          <a:p>
            <a:r>
              <a:rPr lang="en-US" dirty="0" smtClean="0"/>
              <a:t>Chris Long took the </a:t>
            </a:r>
            <a:r>
              <a:rPr lang="en-US" dirty="0" err="1" smtClean="0"/>
              <a:t>Rubine</a:t>
            </a:r>
            <a:r>
              <a:rPr lang="en-US" dirty="0" smtClean="0"/>
              <a:t> recognizer and analyzes if gestures are too</a:t>
            </a:r>
            <a:br>
              <a:rPr lang="en-US" dirty="0" smtClean="0"/>
            </a:br>
            <a:r>
              <a:rPr lang="en-US" dirty="0" smtClean="0"/>
              <a:t>“confusable”</a:t>
            </a:r>
          </a:p>
          <a:p>
            <a:r>
              <a:rPr lang="en-US" dirty="0" smtClean="0"/>
              <a:t>“Quill” tool</a:t>
            </a:r>
          </a:p>
          <a:p>
            <a:r>
              <a:rPr lang="en-US" dirty="0" smtClean="0"/>
              <a:t>Similarity in recognition</a:t>
            </a:r>
            <a:br>
              <a:rPr lang="en-US" dirty="0" smtClean="0"/>
            </a:br>
            <a:r>
              <a:rPr lang="en-US" dirty="0" smtClean="0"/>
              <a:t>space not necessarily</a:t>
            </a:r>
            <a:br>
              <a:rPr lang="en-US" dirty="0" smtClean="0"/>
            </a:br>
            <a:r>
              <a:rPr lang="en-US" dirty="0" smtClean="0"/>
              <a:t>the same as in human</a:t>
            </a:r>
            <a:br>
              <a:rPr lang="en-US" dirty="0" smtClean="0"/>
            </a:br>
            <a:r>
              <a:rPr lang="en-US" dirty="0" smtClean="0"/>
              <a:t>perceptual visual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686" y="3718560"/>
            <a:ext cx="4104314" cy="3139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4770"/>
          </a:xfrm>
        </p:spPr>
        <p:txBody>
          <a:bodyPr/>
          <a:lstStyle/>
          <a:p>
            <a:r>
              <a:rPr lang="en-US" dirty="0" smtClean="0"/>
              <a:t>User Designed Gestures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32" y="5449825"/>
            <a:ext cx="3206569" cy="14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552" y="2701417"/>
            <a:ext cx="3584448" cy="22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67968"/>
            <a:ext cx="8229600" cy="5590032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Jacob O. Wobbrock, </a:t>
            </a:r>
            <a:r>
              <a:rPr lang="en-US" sz="1600" dirty="0" err="1" smtClean="0"/>
              <a:t>Htet</a:t>
            </a:r>
            <a:r>
              <a:rPr lang="en-US" sz="1600" dirty="0" smtClean="0"/>
              <a:t> </a:t>
            </a:r>
            <a:r>
              <a:rPr lang="en-US" sz="1600" dirty="0" err="1" smtClean="0"/>
              <a:t>Htet</a:t>
            </a:r>
            <a:r>
              <a:rPr lang="en-US" sz="1600" dirty="0" smtClean="0"/>
              <a:t> </a:t>
            </a:r>
            <a:r>
              <a:rPr lang="en-US" sz="1600" dirty="0" err="1" smtClean="0"/>
              <a:t>Aung</a:t>
            </a:r>
            <a:r>
              <a:rPr lang="en-US" sz="1600" dirty="0" smtClean="0"/>
              <a:t>, Brandon </a:t>
            </a:r>
            <a:r>
              <a:rPr lang="en-US" sz="1600" dirty="0" err="1" smtClean="0"/>
              <a:t>Rothrock</a:t>
            </a:r>
            <a:r>
              <a:rPr lang="en-US" sz="1600" dirty="0" smtClean="0"/>
              <a:t> and Brad A. Myers. "Maximizing the </a:t>
            </a:r>
            <a:r>
              <a:rPr lang="en-US" sz="1600" dirty="0" err="1" smtClean="0"/>
              <a:t>Guessability</a:t>
            </a:r>
            <a:r>
              <a:rPr lang="en-US" sz="1600" dirty="0" smtClean="0"/>
              <a:t> of Symbolic Input" (Short Talk). </a:t>
            </a:r>
            <a:r>
              <a:rPr lang="en-US" sz="1600" i="1" dirty="0" smtClean="0"/>
              <a:t>Extended Abstracts CHI'2005: Human Factors in Computing Systems</a:t>
            </a:r>
            <a:r>
              <a:rPr lang="en-US" sz="1600" dirty="0" smtClean="0"/>
              <a:t>. Portland, OR, April 2-7, </a:t>
            </a:r>
            <a:r>
              <a:rPr lang="en-US" sz="1600" dirty="0" smtClean="0">
                <a:solidFill>
                  <a:schemeClr val="tx2"/>
                </a:solidFill>
              </a:rPr>
              <a:t>2005</a:t>
            </a:r>
            <a:r>
              <a:rPr lang="en-US" sz="1600" dirty="0" smtClean="0"/>
              <a:t>. pp. 1869-1872. </a:t>
            </a:r>
            <a:r>
              <a:rPr lang="en-US" sz="1600" dirty="0" err="1" smtClean="0">
                <a:hlinkClick r:id="rId4"/>
              </a:rPr>
              <a:t>pdf</a:t>
            </a:r>
            <a:r>
              <a:rPr lang="en-US" sz="1600" dirty="0" smtClean="0"/>
              <a:t>. </a:t>
            </a:r>
            <a:r>
              <a:rPr lang="en-US" sz="1600" dirty="0" smtClean="0">
                <a:hlinkClick r:id="rId5"/>
              </a:rPr>
              <a:t>http://doi.acm.org/10.1145/1056808.1057043</a:t>
            </a:r>
            <a:endParaRPr lang="en-US" sz="1600" dirty="0" smtClean="0"/>
          </a:p>
          <a:p>
            <a:r>
              <a:rPr lang="en-US" dirty="0" smtClean="0"/>
              <a:t>When creating the </a:t>
            </a:r>
            <a:r>
              <a:rPr lang="en-US" dirty="0" err="1" smtClean="0"/>
              <a:t>EdgeWrite</a:t>
            </a:r>
            <a:r>
              <a:rPr lang="en-US" dirty="0" smtClean="0"/>
              <a:t> gestures, Jake Wobbrock wanted to know what users thought the gestures should be: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Guessability</a:t>
            </a:r>
            <a:r>
              <a:rPr lang="en-US" dirty="0" smtClean="0"/>
              <a:t> of the </a:t>
            </a:r>
            <a:r>
              <a:rPr lang="en-US" dirty="0" err="1" smtClean="0"/>
              <a:t>EdgeWrite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unistroke</a:t>
            </a:r>
            <a:r>
              <a:rPr lang="en-US" dirty="0" smtClean="0"/>
              <a:t> alphabet was improved</a:t>
            </a:r>
            <a:br>
              <a:rPr lang="en-US" dirty="0" smtClean="0"/>
            </a:br>
            <a:r>
              <a:rPr lang="en-US" dirty="0" smtClean="0"/>
              <a:t>by users from 51.0% to 80.1%”</a:t>
            </a:r>
          </a:p>
          <a:p>
            <a:r>
              <a:rPr lang="en-US" dirty="0" smtClean="0"/>
              <a:t>Multiple phases</a:t>
            </a:r>
          </a:p>
          <a:p>
            <a:pPr lvl="1"/>
            <a:r>
              <a:rPr lang="en-US" dirty="0" smtClean="0"/>
              <a:t>Participants told the constraints</a:t>
            </a:r>
          </a:p>
          <a:p>
            <a:pPr lvl="1"/>
            <a:r>
              <a:rPr lang="en-US" dirty="0" smtClean="0"/>
              <a:t>Participants propose a set of gestures – tricky not to bias answers with prompts</a:t>
            </a:r>
          </a:p>
          <a:p>
            <a:pPr lvl="1"/>
            <a:r>
              <a:rPr lang="en-US" dirty="0" smtClean="0"/>
              <a:t>Get participants to resolve conflicts </a:t>
            </a:r>
          </a:p>
          <a:p>
            <a:pPr lvl="2"/>
            <a:r>
              <a:rPr lang="en-US" dirty="0" smtClean="0"/>
              <a:t>since likely to create indistinguishable</a:t>
            </a:r>
            <a:br>
              <a:rPr lang="en-US" dirty="0" smtClean="0"/>
            </a:br>
            <a:r>
              <a:rPr lang="en-US" dirty="0" smtClean="0"/>
              <a:t>gestures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Wobbrock’s</a:t>
            </a:r>
            <a:r>
              <a:rPr lang="en-US" dirty="0" smtClean="0"/>
              <a:t> new recognizers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498847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Jacob O. Wobbrock, Andrew D. Wilson, and Yang Li. </a:t>
            </a:r>
            <a:r>
              <a:rPr lang="en-US" sz="1600" dirty="0" smtClean="0">
                <a:solidFill>
                  <a:schemeClr val="accent2"/>
                </a:solidFill>
              </a:rPr>
              <a:t>2007</a:t>
            </a:r>
            <a:r>
              <a:rPr lang="en-US" sz="1600" dirty="0" smtClean="0"/>
              <a:t>. Gestures without libraries, toolkits or training: a $1 recognizer for user interface prototypes. In </a:t>
            </a:r>
            <a:r>
              <a:rPr lang="en-US" sz="1600" i="1" dirty="0" smtClean="0"/>
              <a:t>Proceedings of the 20th annual ACM symposium on User interface software and technology</a:t>
            </a:r>
            <a:r>
              <a:rPr lang="en-US" sz="1600" dirty="0" smtClean="0"/>
              <a:t> (UIST '07). ACM, pp. 159-168. </a:t>
            </a:r>
            <a:r>
              <a:rPr lang="en-US" sz="1400" dirty="0" smtClean="0">
                <a:hlinkClick r:id="rId2"/>
              </a:rPr>
              <a:t>http://doi.acm.org/10.1145/1294211.1294238</a:t>
            </a:r>
            <a:r>
              <a:rPr lang="en-US" sz="1400" dirty="0" smtClean="0"/>
              <a:t> or </a:t>
            </a:r>
            <a:r>
              <a:rPr lang="en-US" sz="1400" dirty="0" smtClean="0">
                <a:hlinkClick r:id="rId3"/>
              </a:rPr>
              <a:t>http://faculty.washington.edu/wobbrock/pubs/uist-07.1.pdf</a:t>
            </a:r>
            <a:r>
              <a:rPr lang="en-US" sz="1400" dirty="0" smtClean="0"/>
              <a:t> </a:t>
            </a:r>
            <a:endParaRPr lang="en-US" sz="1600" dirty="0" smtClean="0"/>
          </a:p>
          <a:p>
            <a:r>
              <a:rPr lang="en-US" dirty="0" smtClean="0"/>
              <a:t>More efficient and simpler than </a:t>
            </a:r>
            <a:r>
              <a:rPr lang="en-US" dirty="0" err="1" smtClean="0"/>
              <a:t>Rubine’s</a:t>
            </a:r>
            <a:endParaRPr lang="en-US" dirty="0" smtClean="0"/>
          </a:p>
          <a:p>
            <a:r>
              <a:rPr lang="en-US" dirty="0" smtClean="0"/>
              <a:t>Became the new standard that others use for research</a:t>
            </a:r>
          </a:p>
          <a:p>
            <a:r>
              <a:rPr lang="en-US" dirty="0" err="1" smtClean="0"/>
              <a:t>Unistroke</a:t>
            </a:r>
            <a:r>
              <a:rPr lang="en-US" dirty="0" smtClean="0"/>
              <a:t> and multi-stroke versions</a:t>
            </a:r>
          </a:p>
          <a:p>
            <a:r>
              <a:rPr lang="en-US" dirty="0" smtClean="0"/>
              <a:t>Match candidate points to remembered templates</a:t>
            </a:r>
          </a:p>
          <a:p>
            <a:r>
              <a:rPr lang="en-US" dirty="0" smtClean="0"/>
              <a:t>Default: rotation, size</a:t>
            </a:r>
            <a:br>
              <a:rPr lang="en-US" dirty="0" smtClean="0"/>
            </a:br>
            <a:r>
              <a:rPr lang="en-US" dirty="0" smtClean="0"/>
              <a:t>and speed invariant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4533900"/>
            <a:ext cx="4533900" cy="232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Pick up HW 4, quiz 5, &amp; project proposals</a:t>
            </a:r>
          </a:p>
          <a:p>
            <a:r>
              <a:rPr lang="en-US" dirty="0" smtClean="0"/>
              <a:t>For projects:</a:t>
            </a:r>
          </a:p>
          <a:p>
            <a:pPr lvl="1"/>
            <a:r>
              <a:rPr lang="en-US" dirty="0" smtClean="0"/>
              <a:t>Very important </a:t>
            </a:r>
            <a:r>
              <a:rPr lang="en-US" i="1" dirty="0" smtClean="0">
                <a:solidFill>
                  <a:schemeClr val="tx2"/>
                </a:solidFill>
              </a:rPr>
              <a:t>not</a:t>
            </a:r>
            <a:r>
              <a:rPr lang="en-US" dirty="0" smtClean="0"/>
              <a:t> to make stuff up or exaggerate</a:t>
            </a:r>
          </a:p>
          <a:p>
            <a:pPr lvl="1"/>
            <a:r>
              <a:rPr lang="en-US" dirty="0" smtClean="0"/>
              <a:t>All statements carefully worded and accurate</a:t>
            </a:r>
          </a:p>
          <a:p>
            <a:pPr lvl="1"/>
            <a:r>
              <a:rPr lang="en-US" dirty="0" smtClean="0"/>
              <a:t>Citations and evidence</a:t>
            </a:r>
          </a:p>
          <a:p>
            <a:r>
              <a:rPr lang="en-US" dirty="0" smtClean="0"/>
              <a:t>Ideas for how to assign presentation slots?</a:t>
            </a:r>
          </a:p>
          <a:p>
            <a:pPr lvl="1"/>
            <a:r>
              <a:rPr lang="en-US" dirty="0" smtClean="0"/>
              <a:t>No “late” presentations!</a:t>
            </a:r>
          </a:p>
          <a:p>
            <a:r>
              <a:rPr lang="en-US" dirty="0" smtClean="0"/>
              <a:t>Late penalty for written report</a:t>
            </a:r>
          </a:p>
          <a:p>
            <a:pPr lvl="1"/>
            <a:r>
              <a:rPr lang="en-US" dirty="0" smtClean="0"/>
              <a:t>10 points </a:t>
            </a:r>
            <a:r>
              <a:rPr lang="en-US" i="1" dirty="0" smtClean="0"/>
              <a:t>per day!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26654"/>
            <a:ext cx="8229600" cy="50351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Quick flick down / up / left / right</a:t>
            </a:r>
          </a:p>
          <a:p>
            <a:pPr lvl="1"/>
            <a:r>
              <a:rPr lang="en-US" dirty="0" smtClean="0">
                <a:hlinkClick r:id="rId2"/>
              </a:rPr>
              <a:t>New behaviors</a:t>
            </a:r>
            <a:r>
              <a:rPr lang="en-US" dirty="0" smtClean="0"/>
              <a:t> in various apps (no affordance)</a:t>
            </a:r>
          </a:p>
          <a:p>
            <a:pPr lvl="2"/>
            <a:r>
              <a:rPr lang="en-US" dirty="0" smtClean="0"/>
              <a:t>Left and right in Messages, Safari</a:t>
            </a:r>
          </a:p>
          <a:p>
            <a:pPr lvl="2"/>
            <a:r>
              <a:rPr lang="en-US" dirty="0" smtClean="0"/>
              <a:t>Up and down in home screens</a:t>
            </a:r>
          </a:p>
          <a:p>
            <a:r>
              <a:rPr lang="en-US" dirty="0" smtClean="0"/>
              <a:t>Swipe down from top</a:t>
            </a:r>
          </a:p>
          <a:p>
            <a:r>
              <a:rPr lang="en-US" dirty="0" smtClean="0"/>
              <a:t>Swipe up from bottom</a:t>
            </a:r>
          </a:p>
          <a:p>
            <a:r>
              <a:rPr lang="en-US" dirty="0" smtClean="0"/>
              <a:t>Press and hold</a:t>
            </a:r>
          </a:p>
          <a:p>
            <a:r>
              <a:rPr lang="en-US" dirty="0" smtClean="0"/>
              <a:t>Two finger zoom</a:t>
            </a:r>
          </a:p>
          <a:p>
            <a:pPr lvl="1"/>
            <a:r>
              <a:rPr lang="en-US" dirty="0" smtClean="0"/>
              <a:t>Also in photo</a:t>
            </a:r>
          </a:p>
          <a:p>
            <a:r>
              <a:rPr lang="en-US" dirty="0" smtClean="0"/>
              <a:t>Two finger zoom and rotate </a:t>
            </a:r>
          </a:p>
          <a:p>
            <a:pPr lvl="1"/>
            <a:r>
              <a:rPr lang="en-US" dirty="0" smtClean="0"/>
              <a:t>Google maps</a:t>
            </a:r>
          </a:p>
          <a:p>
            <a:r>
              <a:rPr lang="en-US" dirty="0" smtClean="0"/>
              <a:t>Three finger tap – accessibility</a:t>
            </a:r>
          </a:p>
          <a:p>
            <a:r>
              <a:rPr lang="en-US" dirty="0" smtClean="0"/>
              <a:t>Shake left-right = undo (sometimes)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5844" name="Picture 4" descr="C:\Users\bam\AppData\Local\Temp\SNAGHTML17d4a36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064" y="3669792"/>
            <a:ext cx="3733936" cy="3188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9" name="Straight Connector 8"/>
          <p:cNvCxnSpPr>
            <a:stCxn id="35844" idx="0"/>
            <a:endCxn id="35844" idx="2"/>
          </p:cNvCxnSpPr>
          <p:nvPr/>
        </p:nvCxnSpPr>
        <p:spPr bwMode="auto">
          <a:xfrm>
            <a:off x="7277032" y="3669792"/>
            <a:ext cx="0" cy="3188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Glass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560767"/>
            <a:ext cx="8229600" cy="469372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hlinkClick r:id="rId2"/>
              </a:rPr>
              <a:t>https://support.google.com/glass/answer/3064184?hl=en</a:t>
            </a:r>
            <a:endParaRPr lang="en-US" sz="1800" dirty="0" smtClean="0"/>
          </a:p>
          <a:p>
            <a:r>
              <a:rPr lang="en-US" dirty="0" smtClean="0"/>
              <a:t>Small touch pad on right side &amp;</a:t>
            </a:r>
            <a:br>
              <a:rPr lang="en-US" dirty="0" smtClean="0"/>
            </a:br>
            <a:r>
              <a:rPr lang="en-US" dirty="0" smtClean="0"/>
              <a:t>Motion sensor</a:t>
            </a:r>
          </a:p>
          <a:p>
            <a:r>
              <a:rPr lang="en-US" b="1" dirty="0" smtClean="0"/>
              <a:t>Activate Glass:</a:t>
            </a:r>
            <a:r>
              <a:rPr lang="en-US" dirty="0" smtClean="0"/>
              <a:t> Tap the touchpad to turn the display on</a:t>
            </a:r>
          </a:p>
          <a:p>
            <a:r>
              <a:rPr lang="en-US" b="1" dirty="0" smtClean="0"/>
              <a:t>Swipe forward and back: </a:t>
            </a:r>
            <a:r>
              <a:rPr lang="en-US" dirty="0" smtClean="0"/>
              <a:t>affect content being shown</a:t>
            </a:r>
          </a:p>
          <a:p>
            <a:r>
              <a:rPr lang="en-US" b="1" dirty="0" smtClean="0"/>
              <a:t>Select an item:</a:t>
            </a:r>
            <a:r>
              <a:rPr lang="en-US" dirty="0" smtClean="0"/>
              <a:t> Tap</a:t>
            </a:r>
          </a:p>
          <a:p>
            <a:r>
              <a:rPr lang="en-US" b="1" dirty="0" smtClean="0"/>
              <a:t>Tilt head up / down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display on / off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398" y="0"/>
            <a:ext cx="2396602" cy="24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656" y="4730133"/>
            <a:ext cx="2218943" cy="21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6016" y="4725013"/>
            <a:ext cx="2157984" cy="213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Gesture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808"/>
            <a:ext cx="8272272" cy="46191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Smartphones have libraries to support programming apps with gestures</a:t>
            </a:r>
          </a:p>
          <a:p>
            <a:pPr lvl="1"/>
            <a:r>
              <a:rPr lang="en-US" dirty="0" smtClean="0"/>
              <a:t>Often provided to the code by “events” like “mouse-down” </a:t>
            </a:r>
            <a:r>
              <a:rPr lang="en-US" dirty="0" smtClean="0">
                <a:sym typeface="Wingdings" pitchFamily="2" charset="2"/>
              </a:rPr>
              <a:t> “swipe-left”</a:t>
            </a:r>
          </a:p>
          <a:p>
            <a:r>
              <a:rPr lang="en-US" dirty="0" smtClean="0">
                <a:sym typeface="Wingdings" pitchFamily="2" charset="2"/>
              </a:rPr>
              <a:t>Android provides nice </a:t>
            </a:r>
            <a:r>
              <a:rPr lang="en-US" smtClean="0">
                <a:sym typeface="Wingdings" pitchFamily="2" charset="2"/>
              </a:rPr>
              <a:t>tool to</a:t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define gestures </a:t>
            </a:r>
            <a:r>
              <a:rPr lang="en-US" dirty="0" smtClean="0">
                <a:sym typeface="Wingdings" pitchFamily="2" charset="2"/>
              </a:rPr>
              <a:t>by example</a:t>
            </a:r>
          </a:p>
          <a:p>
            <a:pPr lvl="1"/>
            <a:r>
              <a:rPr lang="en-US" dirty="0" smtClean="0"/>
              <a:t>Thanks to </a:t>
            </a:r>
            <a:r>
              <a:rPr lang="sv-SE" dirty="0" smtClean="0"/>
              <a:t>Pushkar Joglekar, </a:t>
            </a:r>
            <a:br>
              <a:rPr lang="sv-SE" dirty="0" smtClean="0"/>
            </a:br>
            <a:r>
              <a:rPr lang="sv-SE" dirty="0" smtClean="0"/>
              <a:t>Sam Gruber, Samantha Chiu</a:t>
            </a:r>
            <a:endParaRPr lang="en-US" dirty="0" smtClean="0"/>
          </a:p>
          <a:p>
            <a:pPr lvl="1"/>
            <a:r>
              <a:rPr lang="en-US" sz="1700" dirty="0" smtClean="0">
                <a:hlinkClick r:id="rId2"/>
              </a:rPr>
              <a:t>http://android-coding.blogspot.com/2011/09/gestures-</a:t>
            </a:r>
            <a:br>
              <a:rPr lang="en-US" sz="1700" dirty="0" smtClean="0">
                <a:hlinkClick r:id="rId2"/>
              </a:rPr>
            </a:br>
            <a:r>
              <a:rPr lang="en-US" sz="1700" dirty="0" smtClean="0">
                <a:hlinkClick r:id="rId2"/>
              </a:rPr>
              <a:t>builder-create-your-gestures.html</a:t>
            </a:r>
            <a:endParaRPr lang="en-US" sz="1700" dirty="0" smtClean="0"/>
          </a:p>
          <a:p>
            <a:pPr lvl="1"/>
            <a:r>
              <a:rPr lang="en-US" sz="1700" dirty="0" smtClean="0">
                <a:hlinkClick r:id="rId3"/>
              </a:rPr>
              <a:t>http://android-developers.blogspot.com/2009/10/gestures-</a:t>
            </a:r>
            <a:br>
              <a:rPr lang="en-US" sz="1700" dirty="0" smtClean="0">
                <a:hlinkClick r:id="rId3"/>
              </a:rPr>
            </a:br>
            <a:r>
              <a:rPr lang="en-US" sz="1700" dirty="0" smtClean="0">
                <a:hlinkClick r:id="rId3"/>
              </a:rPr>
              <a:t>on-android-16.html</a:t>
            </a:r>
            <a:endParaRPr lang="en-US" sz="17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37890" name="Picture 2" descr="GesturesBui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0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Elaborate</a:t>
            </a:r>
            <a:br>
              <a:rPr lang="en-US" dirty="0" smtClean="0"/>
            </a:br>
            <a:r>
              <a:rPr lang="en-US" dirty="0" smtClean="0"/>
              <a:t>Gesture / Picture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Alvarado, Christine and Davis, Randall (</a:t>
            </a:r>
            <a:r>
              <a:rPr lang="en-US" dirty="0" smtClean="0">
                <a:solidFill>
                  <a:schemeClr val="tx2"/>
                </a:solidFill>
              </a:rPr>
              <a:t>2001</a:t>
            </a:r>
            <a:r>
              <a:rPr lang="en-US" dirty="0" smtClean="0"/>
              <a:t>). </a:t>
            </a:r>
            <a:r>
              <a:rPr lang="en-US" b="1" dirty="0" smtClean="0"/>
              <a:t>Resolving ambiguities to create a natural sketch based interface</a:t>
            </a:r>
            <a:r>
              <a:rPr lang="en-US" dirty="0" smtClean="0"/>
              <a:t>. Proceedings of IJCAI-2001, August 2001. </a:t>
            </a:r>
            <a:r>
              <a:rPr lang="en-US" u="sng" dirty="0" smtClean="0">
                <a:hlinkClick r:id="rId2"/>
              </a:rPr>
              <a:t>PDF</a:t>
            </a:r>
            <a:endParaRPr lang="en-US" u="sng" dirty="0" smtClean="0"/>
          </a:p>
          <a:p>
            <a:r>
              <a:rPr lang="en-US" dirty="0" smtClean="0"/>
              <a:t>Recognizes shapes &amp; relationships between shapes</a:t>
            </a:r>
          </a:p>
          <a:p>
            <a:pPr lvl="1"/>
            <a:r>
              <a:rPr lang="en-US" dirty="0" smtClean="0"/>
              <a:t>Attachment points, anchors,</a:t>
            </a:r>
            <a:br>
              <a:rPr lang="en-US" dirty="0" smtClean="0"/>
            </a:br>
            <a:r>
              <a:rPr lang="en-US" dirty="0" smtClean="0"/>
              <a:t>etc.</a:t>
            </a:r>
          </a:p>
          <a:p>
            <a:r>
              <a:rPr lang="en-US" dirty="0" smtClean="0"/>
              <a:t>Can then run as a physical</a:t>
            </a:r>
            <a:br>
              <a:rPr lang="en-US" dirty="0" smtClean="0"/>
            </a:br>
            <a:r>
              <a:rPr lang="en-US" dirty="0" smtClean="0"/>
              <a:t>simulation</a:t>
            </a:r>
          </a:p>
          <a:p>
            <a:r>
              <a:rPr lang="en-US" dirty="0" smtClean="0">
                <a:hlinkClick r:id="rId3"/>
              </a:rPr>
              <a:t>YouTube video</a:t>
            </a:r>
            <a:r>
              <a:rPr lang="en-US" dirty="0" smtClean="0"/>
              <a:t> (4:43)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5504" y="3535680"/>
            <a:ext cx="4188497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87234"/>
          </a:xfrm>
        </p:spPr>
        <p:txBody>
          <a:bodyPr/>
          <a:lstStyle/>
          <a:p>
            <a:r>
              <a:rPr lang="en-US" dirty="0" smtClean="0"/>
              <a:t>Research: Hand Gestures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" y="1146239"/>
            <a:ext cx="8229600" cy="44116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Andrea </a:t>
            </a:r>
            <a:r>
              <a:rPr lang="en-US" sz="1600" dirty="0" err="1" smtClean="0"/>
              <a:t>Colaço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chemeClr val="tx2"/>
                </a:solidFill>
              </a:rPr>
              <a:t>2013</a:t>
            </a:r>
            <a:r>
              <a:rPr lang="en-US" sz="1600" dirty="0" smtClean="0"/>
              <a:t>. Sensor design and interaction techniques for gestural input to smart glasses and mobile devices. In </a:t>
            </a:r>
            <a:r>
              <a:rPr lang="en-US" sz="1600" i="1" dirty="0" smtClean="0"/>
              <a:t>Proceedings of the adjunct publication of the 26th annual ACM symposium on User interface software and technology</a:t>
            </a:r>
            <a:r>
              <a:rPr lang="en-US" sz="1600" dirty="0" smtClean="0"/>
              <a:t> (UIST '13 Adjunct). </a:t>
            </a:r>
            <a:r>
              <a:rPr lang="en-US" sz="1600" i="1" dirty="0" smtClean="0"/>
              <a:t>Doctoral Consortium. </a:t>
            </a:r>
            <a:r>
              <a:rPr lang="en-US" sz="1600" dirty="0" smtClean="0"/>
              <a:t>ACM, pp. 49-52. </a:t>
            </a:r>
            <a:r>
              <a:rPr lang="en-US" sz="1600" dirty="0" smtClean="0">
                <a:hlinkClick r:id="rId2"/>
              </a:rPr>
              <a:t>http://doi.acm.org/10.1145/2508468.2508474</a:t>
            </a:r>
            <a:endParaRPr lang="en-US" sz="1600" dirty="0" smtClean="0"/>
          </a:p>
          <a:p>
            <a:r>
              <a:rPr lang="en-US" dirty="0" smtClean="0"/>
              <a:t>Use multiple sensors mounted on glasses to recognize hand gestures in the air</a:t>
            </a:r>
          </a:p>
          <a:p>
            <a:r>
              <a:rPr lang="en-US" dirty="0" smtClean="0"/>
              <a:t>Needs to be very low-power and efficient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781" y="4693920"/>
            <a:ext cx="5951220" cy="2164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76927"/>
            <a:ext cx="3279648" cy="218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6274"/>
          </a:xfrm>
        </p:spPr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1"/>
            <a:ext cx="8229600" cy="20726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Tyson R. Henry, Scott E. Hudson, </a:t>
            </a:r>
            <a:r>
              <a:rPr lang="en-US" dirty="0" err="1" smtClean="0"/>
              <a:t>Andrey</a:t>
            </a:r>
            <a:r>
              <a:rPr lang="en-US" dirty="0" smtClean="0"/>
              <a:t> K. </a:t>
            </a:r>
            <a:r>
              <a:rPr lang="en-US" dirty="0" err="1" smtClean="0"/>
              <a:t>Yeatts</a:t>
            </a:r>
            <a:r>
              <a:rPr lang="en-US" dirty="0" smtClean="0"/>
              <a:t>, Brad A. Myers, and Steven Feiner. "A Nose Gesture Interface Device: Extending Virtual Realities," </a:t>
            </a:r>
            <a:r>
              <a:rPr lang="en-US" i="1" dirty="0" smtClean="0"/>
              <a:t>ACM Symposium on User Interface Software and Technology</a:t>
            </a:r>
            <a:r>
              <a:rPr lang="en-US" dirty="0" smtClean="0"/>
              <a:t>, Hilton Head, SC, Nov. 11-13,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r>
              <a:rPr lang="en-US" dirty="0" smtClean="0"/>
              <a:t>. pp. 65-68. </a:t>
            </a:r>
            <a:r>
              <a:rPr lang="en-US" dirty="0" smtClean="0">
                <a:hlinkClick r:id="rId2"/>
              </a:rPr>
              <a:t>ACM DL</a:t>
            </a:r>
            <a:r>
              <a:rPr lang="en-US" dirty="0" smtClean="0"/>
              <a:t> or </a:t>
            </a:r>
            <a:r>
              <a:rPr lang="en-US" dirty="0" smtClean="0">
                <a:hlinkClick r:id="rId3"/>
              </a:rPr>
              <a:t>local copy</a:t>
            </a:r>
            <a:r>
              <a:rPr lang="en-US" dirty="0" smtClean="0"/>
              <a:t> </a:t>
            </a:r>
            <a:r>
              <a:rPr lang="en-US" smtClean="0"/>
              <a:t>and </a:t>
            </a:r>
            <a:r>
              <a:rPr lang="en-US" smtClean="0">
                <a:hlinkClick r:id="rId4"/>
              </a:rPr>
              <a:t>slides</a:t>
            </a:r>
            <a:r>
              <a:rPr lang="en-US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7967"/>
            <a:ext cx="4255008" cy="342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UBLIC\xfer\cropped\slide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0130" y="3608832"/>
            <a:ext cx="4913870" cy="3249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21474"/>
          </a:xfrm>
        </p:spPr>
        <p:txBody>
          <a:bodyPr/>
          <a:lstStyle/>
          <a:p>
            <a:r>
              <a:rPr lang="en-US" sz="2800" dirty="0" smtClean="0"/>
              <a:t>Serious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864"/>
            <a:ext cx="8229600" cy="60411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ISR  and HCII PRESENT a  SOCIETAL COMPUTING SEMINAR: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5100" b="1" dirty="0" smtClean="0">
                <a:solidFill>
                  <a:schemeClr val="tx2"/>
                </a:solidFill>
              </a:rPr>
              <a:t>Towards Science of Gesture-Based Authentication: Security and </a:t>
            </a:r>
            <a:r>
              <a:rPr lang="en-US" sz="5100" b="1" dirty="0" err="1" smtClean="0">
                <a:solidFill>
                  <a:schemeClr val="tx2"/>
                </a:solidFill>
              </a:rPr>
              <a:t>Memorability</a:t>
            </a:r>
            <a:endParaRPr lang="en-US" sz="51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sz="3800" b="1" dirty="0" err="1" smtClean="0"/>
              <a:t>Janne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Lindqvist</a:t>
            </a:r>
            <a:endParaRPr lang="en-US" sz="3800" b="1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sz="3800" b="1" smtClean="0"/>
              <a:t>Thursday</a:t>
            </a:r>
            <a:r>
              <a:rPr lang="en-US" sz="3800" b="1" dirty="0" smtClean="0"/>
              <a:t>, April 17, 2104, 10:30 a.m.,  3305 Newell Simon Hall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/>
              <a:t>We study the security and </a:t>
            </a:r>
            <a:r>
              <a:rPr lang="en-US" dirty="0" err="1" smtClean="0"/>
              <a:t>memorability</a:t>
            </a:r>
            <a:r>
              <a:rPr lang="en-US" dirty="0" smtClean="0"/>
              <a:t> of free-form </a:t>
            </a:r>
            <a:r>
              <a:rPr lang="en-US" dirty="0" err="1" smtClean="0"/>
              <a:t>multitouch</a:t>
            </a:r>
            <a:r>
              <a:rPr lang="en-US" dirty="0" smtClean="0"/>
              <a:t> gestures for mobile authentication. Towards this end, we collected a dataset with a generate-test-retest paradigm where participants (N=63) generated free-form gestures, repeated them, and were later retested for memory. Half of the participants decided to generate one-finger gestures, and the other half generated multi-finger gestures. Although there has been recent work on template-based gestures, there are yet no metrics to analyze security of either template or free-form gestures. For example, entropy-based metrics used for text-based passwords are not suitable for capturing the security and </a:t>
            </a:r>
            <a:r>
              <a:rPr lang="en-US" dirty="0" err="1" smtClean="0"/>
              <a:t>memorability</a:t>
            </a:r>
            <a:r>
              <a:rPr lang="en-US" dirty="0" smtClean="0"/>
              <a:t> of free-form gestures. Hence, we modify a recently proposed metric for analyzing information capacity of continuous full-body movements for this purpose. Our metric computed estimated mutual information in repeated sets of gestures. Surprisingly, one-finger gestures had higher average mutual information. Gestures with many hard angles and turns had the highest mutual information. The best-remembered gestures included signatures and simple angular shapes. We also implemented a </a:t>
            </a:r>
            <a:r>
              <a:rPr lang="en-US" dirty="0" err="1" smtClean="0"/>
              <a:t>multitouch</a:t>
            </a:r>
            <a:r>
              <a:rPr lang="en-US" dirty="0" smtClean="0"/>
              <a:t> recognizer to evaluate the practicality of free-form gestures in a real authentication system and how they perform against shoulder surfing attacks. Our work shows that free-form gestures present a robust method for mobile authentication.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58050"/>
          </a:xfrm>
        </p:spPr>
        <p:txBody>
          <a:bodyPr/>
          <a:lstStyle/>
          <a:p>
            <a:r>
              <a:rPr lang="en-US" dirty="0" smtClean="0"/>
              <a:t>More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864"/>
            <a:ext cx="8229600" cy="566928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From </a:t>
            </a:r>
            <a:r>
              <a:rPr lang="en-US" dirty="0" smtClean="0"/>
              <a:t>Bill Buxton, </a:t>
            </a:r>
            <a:r>
              <a:rPr lang="en-US" dirty="0" smtClean="0">
                <a:hlinkClick r:id="rId2"/>
              </a:rPr>
              <a:t>www.billbuxton.com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first gesture-related stuff that I did was the single-stroke shorthand that I developed for entering music to the score editor.  This was the stepping stone to </a:t>
            </a:r>
            <a:r>
              <a:rPr lang="en-US" dirty="0" err="1" smtClean="0"/>
              <a:t>Unistrokes</a:t>
            </a:r>
            <a:r>
              <a:rPr lang="en-US" dirty="0" smtClean="0"/>
              <a:t> and that to </a:t>
            </a:r>
            <a:r>
              <a:rPr lang="en-US" dirty="0" err="1" smtClean="0"/>
              <a:t>Grafitti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Buxton</a:t>
            </a:r>
            <a:r>
              <a:rPr lang="en-US" b="1" dirty="0" smtClean="0"/>
              <a:t>, W., </a:t>
            </a:r>
            <a:r>
              <a:rPr lang="en-US" b="1" dirty="0" err="1" smtClean="0"/>
              <a:t>Sniderman</a:t>
            </a:r>
            <a:r>
              <a:rPr lang="en-US" b="1" dirty="0" smtClean="0"/>
              <a:t>, R., Reeves, W., Patel, S. &amp; Baecker, R. (1979)</a:t>
            </a:r>
            <a:r>
              <a:rPr lang="en-US" dirty="0" smtClean="0"/>
              <a:t>. </a:t>
            </a:r>
            <a:r>
              <a:rPr lang="en-US" u="sng" dirty="0" smtClean="0">
                <a:hlinkClick r:id="rId3"/>
              </a:rPr>
              <a:t>The Evolution of the SSSP Score Editing </a:t>
            </a:r>
            <a:r>
              <a:rPr lang="en-US" u="sng" dirty="0" err="1" smtClean="0">
                <a:hlinkClick r:id="rId3"/>
              </a:rPr>
              <a:t>Tools.</a:t>
            </a:r>
            <a:r>
              <a:rPr lang="en-US" i="1" dirty="0" err="1" smtClean="0"/>
              <a:t>Computer</a:t>
            </a:r>
            <a:r>
              <a:rPr lang="en-US" i="1" dirty="0" smtClean="0"/>
              <a:t> Music Journal</a:t>
            </a:r>
            <a:r>
              <a:rPr lang="en-US" dirty="0" smtClean="0"/>
              <a:t> 3(4), 14-25. [</a:t>
            </a:r>
            <a:r>
              <a:rPr lang="en-US" u="sng" dirty="0" smtClean="0">
                <a:hlinkClick r:id="rId4"/>
              </a:rPr>
              <a:t>PDF</a:t>
            </a:r>
            <a:r>
              <a:rPr lang="en-US" dirty="0" smtClean="0"/>
              <a:t>]  [</a:t>
            </a:r>
            <a:r>
              <a:rPr lang="en-US" u="sng" dirty="0" smtClean="0">
                <a:hlinkClick r:id="rId5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paper that you referred to as well as the accompanying video can be found here;</a:t>
            </a:r>
          </a:p>
          <a:p>
            <a:pPr lvl="1"/>
            <a:r>
              <a:rPr lang="en-US" b="1" dirty="0" smtClean="0"/>
              <a:t>Buxton</a:t>
            </a:r>
            <a:r>
              <a:rPr lang="en-US" b="1" dirty="0" smtClean="0"/>
              <a:t>, W., Fiume, E., Hill, R., Lee, A. &amp; Woo, C. (1983).</a:t>
            </a:r>
            <a:r>
              <a:rPr lang="en-US" dirty="0" smtClean="0"/>
              <a:t> </a:t>
            </a:r>
            <a:r>
              <a:rPr lang="en-US" u="sng" dirty="0" smtClean="0">
                <a:hlinkClick r:id="rId6"/>
              </a:rPr>
              <a:t>Continuous Hand-Gesture Driven Input.</a:t>
            </a:r>
            <a:r>
              <a:rPr lang="en-US" dirty="0" smtClean="0"/>
              <a:t> </a:t>
            </a:r>
            <a:r>
              <a:rPr lang="en-US" i="1" dirty="0" smtClean="0"/>
              <a:t>Proceedings of Graphics Interface '83,</a:t>
            </a:r>
            <a:r>
              <a:rPr lang="en-US" dirty="0" smtClean="0"/>
              <a:t> 9th Conference of the Canadian Man-Computer Communications Society, Edmonton, May 1983, 191-195. [</a:t>
            </a:r>
            <a:r>
              <a:rPr lang="en-US" u="sng" dirty="0" smtClean="0">
                <a:hlinkClick r:id="rId7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a review of Marking and Gesture stuff, see the following two draft chapters of the yet-to-be-finished (!) input book:</a:t>
            </a:r>
          </a:p>
          <a:p>
            <a:pPr lvl="1"/>
            <a:r>
              <a:rPr lang="en-US" u="sng" dirty="0" smtClean="0">
                <a:hlinkClick r:id="rId8"/>
              </a:rPr>
              <a:t>http</a:t>
            </a:r>
            <a:r>
              <a:rPr lang="en-US" u="sng" dirty="0" smtClean="0">
                <a:hlinkClick r:id="rId8"/>
              </a:rPr>
              <a:t>://www.billbuxton.com/inputManuscript.html</a:t>
            </a:r>
            <a:endParaRPr lang="en-US" dirty="0" smtClean="0"/>
          </a:p>
          <a:p>
            <a:pPr lvl="1"/>
            <a:r>
              <a:rPr lang="en-US" u="sng" dirty="0" smtClean="0">
                <a:hlinkClick r:id="rId9"/>
              </a:rPr>
              <a:t>Marking Interfaces</a:t>
            </a:r>
            <a:endParaRPr lang="en-US" dirty="0" smtClean="0"/>
          </a:p>
          <a:p>
            <a:pPr lvl="1"/>
            <a:r>
              <a:rPr lang="en-US" u="sng" dirty="0" smtClean="0">
                <a:hlinkClick r:id="rId10"/>
              </a:rPr>
              <a:t>Gesture </a:t>
            </a:r>
            <a:r>
              <a:rPr lang="en-US" u="sng" dirty="0" smtClean="0">
                <a:hlinkClick r:id="rId10"/>
              </a:rPr>
              <a:t>Driven Input</a:t>
            </a:r>
            <a:endParaRPr lang="en-US" dirty="0" smtClean="0"/>
          </a:p>
          <a:p>
            <a:r>
              <a:rPr lang="en-US" dirty="0" smtClean="0"/>
              <a:t>IMHO</a:t>
            </a:r>
            <a:r>
              <a:rPr lang="en-US" dirty="0" smtClean="0"/>
              <a:t>, the most useful thing that I have written that guides me, at least, in terms of gestures, is:</a:t>
            </a:r>
          </a:p>
          <a:p>
            <a:pPr lvl="1"/>
            <a:r>
              <a:rPr lang="en-US" b="1" dirty="0" smtClean="0"/>
              <a:t>Buxton</a:t>
            </a:r>
            <a:r>
              <a:rPr lang="en-US" b="1" dirty="0" smtClean="0"/>
              <a:t>, W. (1986).</a:t>
            </a:r>
            <a:r>
              <a:rPr lang="en-US" dirty="0" smtClean="0"/>
              <a:t> </a:t>
            </a:r>
            <a:r>
              <a:rPr lang="en-US" u="sng" dirty="0" smtClean="0">
                <a:hlinkClick r:id="rId11"/>
              </a:rPr>
              <a:t>Chunking and Phrasing and the Design of Human-Computer Dialogues</a:t>
            </a:r>
            <a:r>
              <a:rPr lang="en-US" dirty="0" smtClean="0"/>
              <a:t>, </a:t>
            </a:r>
            <a:r>
              <a:rPr lang="en-US" i="1" dirty="0" smtClean="0"/>
              <a:t>Proceedings of the IFIP World Computer Congress</a:t>
            </a:r>
            <a:r>
              <a:rPr lang="en-US" dirty="0" smtClean="0"/>
              <a:t>, Dublin, Ireland, 475-480.</a:t>
            </a:r>
          </a:p>
          <a:p>
            <a:r>
              <a:rPr lang="en-US" b="1" dirty="0" smtClean="0"/>
              <a:t>The </a:t>
            </a:r>
            <a:r>
              <a:rPr lang="en-US" b="1" dirty="0" smtClean="0"/>
              <a:t>two things that I always discuss when I speak about gestures are:</a:t>
            </a:r>
            <a:endParaRPr lang="en-US" dirty="0" smtClean="0"/>
          </a:p>
          <a:p>
            <a:pPr lvl="1"/>
            <a:r>
              <a:rPr lang="en-US" b="1" dirty="0" err="1" smtClean="0"/>
              <a:t>Kreuger’s</a:t>
            </a:r>
            <a:r>
              <a:rPr lang="en-US" b="1" dirty="0" smtClean="0"/>
              <a:t> </a:t>
            </a:r>
            <a:r>
              <a:rPr lang="en-US" b="1" dirty="0" smtClean="0"/>
              <a:t>work &amp; introduction of the pinch gesture, etc.: </a:t>
            </a:r>
            <a:r>
              <a:rPr lang="en-US" u="sng" dirty="0" smtClean="0">
                <a:hlinkClick r:id="rId12"/>
              </a:rPr>
              <a:t>http://www.youtube.com/watch?v=d4DUIeXSEpk</a:t>
            </a:r>
            <a:endParaRPr lang="en-US" dirty="0" smtClean="0"/>
          </a:p>
          <a:p>
            <a:pPr lvl="1"/>
            <a:r>
              <a:rPr lang="en-US" b="1" dirty="0" smtClean="0"/>
              <a:t>Richard </a:t>
            </a:r>
            <a:r>
              <a:rPr lang="en-US" b="1" dirty="0" smtClean="0"/>
              <a:t>Bolt’s work combining gesture and speech: </a:t>
            </a:r>
            <a:r>
              <a:rPr lang="en-US" u="sng" dirty="0" smtClean="0">
                <a:hlinkClick r:id="rId13"/>
              </a:rPr>
              <a:t>http://www.youtube.com/watch?v=RyBEUyEtxQo</a:t>
            </a:r>
            <a:endParaRPr lang="en-US" dirty="0" smtClean="0"/>
          </a:p>
          <a:p>
            <a:r>
              <a:rPr lang="en-US" b="1" dirty="0" smtClean="0"/>
              <a:t>There </a:t>
            </a:r>
            <a:r>
              <a:rPr lang="en-US" b="1" dirty="0" smtClean="0"/>
              <a:t>is also some nice examples from Lincoln Lab:</a:t>
            </a:r>
            <a:endParaRPr lang="en-US" dirty="0" smtClean="0"/>
          </a:p>
          <a:p>
            <a:pPr lvl="1"/>
            <a:r>
              <a:rPr lang="en-US" dirty="0" err="1" smtClean="0"/>
              <a:t>Applicon</a:t>
            </a:r>
            <a:r>
              <a:rPr lang="en-US" dirty="0" smtClean="0"/>
              <a:t> </a:t>
            </a:r>
            <a:r>
              <a:rPr lang="en-US" dirty="0" smtClean="0"/>
              <a:t>(circa 1970).  </a:t>
            </a:r>
            <a:r>
              <a:rPr lang="en-US" u="sng" dirty="0" smtClean="0">
                <a:hlinkClick r:id="rId14"/>
              </a:rPr>
              <a:t>An interactive trainable computer aided circuit design system using hand-drawn shapes to enter data and commands</a:t>
            </a:r>
            <a:r>
              <a:rPr lang="en-US" dirty="0" smtClean="0"/>
              <a:t>.  </a:t>
            </a:r>
            <a:r>
              <a:rPr lang="en-US" dirty="0" err="1" smtClean="0"/>
              <a:t>Applicon</a:t>
            </a:r>
            <a:r>
              <a:rPr lang="en-US" dirty="0" smtClean="0"/>
              <a:t>.  16 mm film.  2:25 min excerpt</a:t>
            </a:r>
          </a:p>
          <a:p>
            <a:pPr lvl="1"/>
            <a:r>
              <a:rPr lang="en-US" u="sng" dirty="0" smtClean="0">
                <a:hlinkClick r:id="rId15"/>
              </a:rPr>
              <a:t>http</a:t>
            </a:r>
            <a:r>
              <a:rPr lang="en-US" u="sng" dirty="0" smtClean="0">
                <a:hlinkClick r:id="rId15"/>
              </a:rPr>
              <a:t>://www.billbuxton.com/Lincoln.html</a:t>
            </a:r>
            <a:endParaRPr lang="en-US" dirty="0" smtClean="0"/>
          </a:p>
          <a:p>
            <a:pPr lvl="1"/>
            <a:r>
              <a:rPr lang="en-US" u="sng" dirty="0" smtClean="0">
                <a:hlinkClick r:id="rId16"/>
              </a:rPr>
              <a:t>http</a:t>
            </a:r>
            <a:r>
              <a:rPr lang="en-US" u="sng" dirty="0" smtClean="0">
                <a:hlinkClick r:id="rId16"/>
              </a:rPr>
              <a:t>://www.billbuxton.com/LincolnLab.pdf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An </a:t>
            </a:r>
            <a:r>
              <a:rPr lang="en-US" b="1" dirty="0" smtClean="0"/>
              <a:t>old summary which still has some relevance:</a:t>
            </a:r>
            <a:endParaRPr lang="en-US" dirty="0" smtClean="0"/>
          </a:p>
          <a:p>
            <a:pPr lvl="1"/>
            <a:r>
              <a:rPr lang="en-US" b="1" dirty="0" smtClean="0"/>
              <a:t>Buxton</a:t>
            </a:r>
            <a:r>
              <a:rPr lang="en-US" b="1" dirty="0" smtClean="0"/>
              <a:t>, W. (1995).</a:t>
            </a:r>
            <a:r>
              <a:rPr lang="en-US" dirty="0" smtClean="0"/>
              <a:t> </a:t>
            </a:r>
            <a:r>
              <a:rPr lang="en-US" u="sng" dirty="0" smtClean="0">
                <a:hlinkClick r:id="rId17"/>
              </a:rPr>
              <a:t>Touch, Gesture &amp; Marking</a:t>
            </a:r>
            <a:r>
              <a:rPr lang="en-US" dirty="0" smtClean="0"/>
              <a:t>. Chapter 7 in R.M. Baecker, J. Grudin, W. Buxton and S. Greenberg, S. (Eds.)(1995). </a:t>
            </a:r>
            <a:r>
              <a:rPr lang="en-US" u="sng" dirty="0" smtClean="0">
                <a:hlinkClick r:id="rId18"/>
              </a:rPr>
              <a:t>Readings in Human Computer Interaction: Toward the Year 2000</a:t>
            </a:r>
            <a:r>
              <a:rPr lang="en-US" dirty="0" smtClean="0"/>
              <a:t> San Francisco: Morgan Kaufmann Publishers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7922"/>
          </a:xfrm>
        </p:spPr>
        <p:txBody>
          <a:bodyPr/>
          <a:lstStyle/>
          <a:p>
            <a:r>
              <a:rPr lang="en-US" dirty="0" smtClean="0"/>
              <a:t>What is a “Gesture”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" y="1243774"/>
            <a:ext cx="6102096" cy="54069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HCI, an input to a computer where the </a:t>
            </a:r>
            <a:r>
              <a:rPr lang="en-US" i="1" dirty="0" smtClean="0">
                <a:solidFill>
                  <a:schemeClr val="accent2"/>
                </a:solidFill>
              </a:rPr>
              <a:t>path</a:t>
            </a:r>
            <a:r>
              <a:rPr lang="en-US" dirty="0" smtClean="0"/>
              <a:t> of the input is important to its recognition, not just the end points</a:t>
            </a:r>
          </a:p>
          <a:p>
            <a:pPr lvl="1"/>
            <a:r>
              <a:rPr lang="en-US" dirty="0" smtClean="0"/>
              <a:t>Regular drag-and-drop just cares about where starts and finishes, so does </a:t>
            </a:r>
            <a:r>
              <a:rPr lang="en-US" i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count as a “gesture”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recognizer</a:t>
            </a:r>
            <a:r>
              <a:rPr lang="en-US" dirty="0" smtClean="0"/>
              <a:t> is needed to interpret the path – so it may be interpreted incorrectly</a:t>
            </a:r>
          </a:p>
          <a:p>
            <a:r>
              <a:rPr lang="en-US" dirty="0" smtClean="0"/>
              <a:t>Can be done with a mouse, a stylus or finger on </a:t>
            </a:r>
            <a:r>
              <a:rPr lang="en-US" dirty="0" err="1" smtClean="0"/>
              <a:t>touchscreen</a:t>
            </a:r>
            <a:r>
              <a:rPr lang="en-US" dirty="0" smtClean="0"/>
              <a:t>, or hands in the air in front of a camera</a:t>
            </a:r>
          </a:p>
          <a:p>
            <a:r>
              <a:rPr lang="en-US" dirty="0" smtClean="0"/>
              <a:t>Can be one or multiple fingers</a:t>
            </a:r>
          </a:p>
          <a:p>
            <a:r>
              <a:rPr lang="en-US" dirty="0" smtClean="0"/>
              <a:t>On Smartphones, call “tap” a “gesture” to distinguish between tap, long-press, flick, drag, etc.</a:t>
            </a:r>
          </a:p>
          <a:p>
            <a:pPr lvl="1"/>
            <a:r>
              <a:rPr lang="en-US" dirty="0" smtClean="0"/>
              <a:t>Depends on </a:t>
            </a:r>
            <a:r>
              <a:rPr lang="en-US" dirty="0" smtClean="0">
                <a:solidFill>
                  <a:schemeClr val="accent2"/>
                </a:solidFill>
              </a:rPr>
              <a:t>properties</a:t>
            </a:r>
            <a:r>
              <a:rPr lang="en-US" dirty="0" smtClean="0"/>
              <a:t> of the action or of the</a:t>
            </a:r>
            <a:br>
              <a:rPr lang="en-US" dirty="0" smtClean="0"/>
            </a:br>
            <a:r>
              <a:rPr lang="en-US" i="1" dirty="0" smtClean="0"/>
              <a:t>other actions</a:t>
            </a:r>
            <a:endParaRPr lang="en-US" dirty="0" smtClean="0"/>
          </a:p>
          <a:p>
            <a:pPr lvl="2"/>
            <a:r>
              <a:rPr lang="en-US" dirty="0" smtClean="0"/>
              <a:t>Location, but also speed, timing,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3419475"/>
            <a:ext cx="2647950" cy="3438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http://upload.wikimedia.org/wikipedia/commons/thumb/3/3d/Gestures_Scroll.png/250px-Gestures_Scro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868680"/>
            <a:ext cx="2381250" cy="2381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Very fast to enter</a:t>
            </a:r>
          </a:p>
          <a:p>
            <a:r>
              <a:rPr lang="en-US" dirty="0" smtClean="0"/>
              <a:t>Single gesture can give both parameters </a:t>
            </a:r>
            <a:r>
              <a:rPr lang="en-US" i="1" dirty="0" smtClean="0"/>
              <a:t>and </a:t>
            </a:r>
            <a:r>
              <a:rPr lang="en-US" dirty="0" smtClean="0"/>
              <a:t>command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cross out</a:t>
            </a:r>
            <a:r>
              <a:rPr lang="en-US" dirty="0" smtClean="0"/>
              <a:t> gesture tells both what to do and to what</a:t>
            </a:r>
          </a:p>
          <a:p>
            <a:r>
              <a:rPr lang="en-US" dirty="0" smtClean="0"/>
              <a:t>Large space of potential gestures</a:t>
            </a:r>
          </a:p>
          <a:p>
            <a:r>
              <a:rPr lang="en-US" dirty="0" smtClean="0"/>
              <a:t>Can be “natural”</a:t>
            </a:r>
          </a:p>
          <a:p>
            <a:r>
              <a:rPr lang="en-US" dirty="0" smtClean="0"/>
              <a:t>Can fit in easily with event-based programming</a:t>
            </a:r>
          </a:p>
          <a:p>
            <a:pPr lvl="1"/>
            <a:r>
              <a:rPr lang="en-US" dirty="0" smtClean="0"/>
              <a:t>Assuming gestures </a:t>
            </a:r>
            <a:r>
              <a:rPr lang="en-US" smtClean="0"/>
              <a:t>simply invoke a </a:t>
            </a:r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1890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741" y="5254752"/>
            <a:ext cx="4701259" cy="1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96"/>
            <a:ext cx="8229600" cy="54010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affordance – user has to know they can be done</a:t>
            </a:r>
          </a:p>
          <a:p>
            <a:r>
              <a:rPr lang="en-US" dirty="0" smtClean="0"/>
              <a:t>No in-place information on what they look like</a:t>
            </a:r>
          </a:p>
          <a:p>
            <a:r>
              <a:rPr lang="en-US" dirty="0" smtClean="0"/>
              <a:t>Can be hard to remember which gesture does what operation (especially if lots)</a:t>
            </a:r>
          </a:p>
          <a:p>
            <a:r>
              <a:rPr lang="en-US" dirty="0" smtClean="0"/>
              <a:t>System may recognize them incorrectly</a:t>
            </a:r>
          </a:p>
          <a:p>
            <a:r>
              <a:rPr lang="en-US" dirty="0" smtClean="0"/>
              <a:t>Often cannot be entered correctly by users with disabilities, etc.</a:t>
            </a:r>
          </a:p>
          <a:p>
            <a:r>
              <a:rPr lang="en-US" dirty="0" smtClean="0"/>
              <a:t>Can be </a:t>
            </a:r>
            <a:r>
              <a:rPr lang="en-US" u="sng" dirty="0" smtClean="0"/>
              <a:t>un</a:t>
            </a:r>
            <a:r>
              <a:rPr lang="en-US" dirty="0" smtClean="0"/>
              <a:t>natural if designed poorly</a:t>
            </a:r>
          </a:p>
          <a:p>
            <a:r>
              <a:rPr lang="en-US" dirty="0" smtClean="0"/>
              <a:t>Hard to provide feedback of what is happening, especially if continuous</a:t>
            </a:r>
          </a:p>
          <a:p>
            <a:r>
              <a:rPr lang="en-US" dirty="0" smtClean="0"/>
              <a:t>Implementation challenge: creating a good recognizer</a:t>
            </a:r>
          </a:p>
          <a:p>
            <a:r>
              <a:rPr lang="en-US" dirty="0" smtClean="0"/>
              <a:t>Designer must decide if</a:t>
            </a:r>
            <a:br>
              <a:rPr lang="en-US" dirty="0" smtClean="0"/>
            </a:br>
            <a:r>
              <a:rPr lang="en-US" dirty="0" smtClean="0"/>
              <a:t>rotation and size invariant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823" y="5352288"/>
            <a:ext cx="1689897" cy="1505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Gestures -&gt; Character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36" y="1499806"/>
            <a:ext cx="8229600" cy="50716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See lecture 12 about text entry</a:t>
            </a:r>
            <a:br>
              <a:rPr lang="en-US" sz="2800" dirty="0" smtClean="0"/>
            </a:br>
            <a:r>
              <a:rPr lang="en-US" sz="2800" dirty="0" smtClean="0"/>
              <a:t>using hand-printing and</a:t>
            </a:r>
            <a:br>
              <a:rPr lang="en-US" sz="2800" dirty="0" smtClean="0"/>
            </a:br>
            <a:r>
              <a:rPr lang="en-US" sz="2800" dirty="0" smtClean="0"/>
              <a:t>hand-writing</a:t>
            </a:r>
          </a:p>
          <a:p>
            <a:pPr lvl="1"/>
            <a:r>
              <a:rPr lang="en-US" dirty="0" smtClean="0"/>
              <a:t>Rand tablet (1964)</a:t>
            </a:r>
          </a:p>
          <a:p>
            <a:pPr lvl="1"/>
            <a:r>
              <a:rPr lang="en-US" dirty="0" smtClean="0"/>
              <a:t>PARC Tab </a:t>
            </a:r>
            <a:r>
              <a:rPr lang="en-US" dirty="0" err="1" smtClean="0"/>
              <a:t>QuickWriting</a:t>
            </a:r>
            <a:r>
              <a:rPr lang="en-US" dirty="0" smtClean="0"/>
              <a:t> (1989)</a:t>
            </a:r>
          </a:p>
          <a:p>
            <a:pPr lvl="1"/>
            <a:r>
              <a:rPr lang="en-US" dirty="0" smtClean="0"/>
              <a:t>Go </a:t>
            </a:r>
            <a:r>
              <a:rPr lang="en-US" dirty="0" err="1" smtClean="0"/>
              <a:t>PenPoint</a:t>
            </a:r>
            <a:r>
              <a:rPr lang="en-US" dirty="0" smtClean="0"/>
              <a:t> (1991)</a:t>
            </a:r>
          </a:p>
          <a:p>
            <a:pPr lvl="1"/>
            <a:r>
              <a:rPr lang="en-US" dirty="0" smtClean="0"/>
              <a:t>Apple Newton (1993)</a:t>
            </a:r>
          </a:p>
          <a:p>
            <a:pPr lvl="1"/>
            <a:r>
              <a:rPr lang="en-US" dirty="0" smtClean="0"/>
              <a:t>Palm Graffiti (1996)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err="1" smtClean="0"/>
              <a:t>TabletPC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(2002)</a:t>
            </a:r>
          </a:p>
          <a:p>
            <a:pPr lvl="1"/>
            <a:r>
              <a:rPr lang="en-US" dirty="0" err="1" smtClean="0"/>
              <a:t>EdgeWrite</a:t>
            </a:r>
            <a:r>
              <a:rPr lang="en-US" dirty="0" smtClean="0"/>
              <a:t> (2003)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2" descr="C:\Users\bam\AppData\Local\Temp\SNAGHTML186656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701" y="1"/>
            <a:ext cx="2941299" cy="2657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32256" r="75216"/>
          <a:stretch>
            <a:fillRect/>
          </a:stretch>
        </p:blipFill>
        <p:spPr bwMode="auto">
          <a:xfrm>
            <a:off x="7433292" y="2700528"/>
            <a:ext cx="1686324" cy="1993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31530" r="50706" b="50305"/>
          <a:stretch>
            <a:fillRect/>
          </a:stretch>
        </p:blipFill>
        <p:spPr bwMode="auto">
          <a:xfrm>
            <a:off x="4084320" y="3584448"/>
            <a:ext cx="2535936" cy="548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 descr="http://www.technobuffalo.com/wp-content/uploads/2011/06/apple-newton6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7144" y="4547616"/>
            <a:ext cx="2126120" cy="2310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 descr="PalmPilot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0676" y="4120896"/>
            <a:ext cx="1255034" cy="168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 descr="C:\Documents and Settings\jrock\My Documents\My Education\My PhD\Research\Publications\iwsawc 2003\title.jpg"/>
          <p:cNvPicPr>
            <a:picLocks noChangeAspect="1" noChangeArrowheads="1"/>
          </p:cNvPicPr>
          <p:nvPr/>
        </p:nvPicPr>
        <p:blipFill>
          <a:blip r:embed="rId8" cstate="print"/>
          <a:srcRect b="24420"/>
          <a:stretch>
            <a:fillRect/>
          </a:stretch>
        </p:blipFill>
        <p:spPr bwMode="auto">
          <a:xfrm>
            <a:off x="7498080" y="4967032"/>
            <a:ext cx="1645920" cy="933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Already Covered: Gestures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" y="1390079"/>
            <a:ext cx="6248400" cy="34257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Gestures for 3D manipulation</a:t>
            </a:r>
          </a:p>
          <a:p>
            <a:r>
              <a:rPr lang="en-US" dirty="0" smtClean="0"/>
              <a:t>See lecture 16</a:t>
            </a:r>
          </a:p>
          <a:p>
            <a:pPr lvl="1"/>
            <a:r>
              <a:rPr lang="en-US" dirty="0" smtClean="0"/>
              <a:t>Mainly </a:t>
            </a:r>
            <a:r>
              <a:rPr lang="en-US" dirty="0" smtClean="0">
                <a:solidFill>
                  <a:schemeClr val="accent2"/>
                </a:solidFill>
              </a:rPr>
              <a:t>pose</a:t>
            </a:r>
            <a:r>
              <a:rPr lang="en-US" dirty="0" smtClean="0"/>
              <a:t> and path of fingers with </a:t>
            </a:r>
            <a:r>
              <a:rPr lang="en-US" dirty="0" err="1" smtClean="0"/>
              <a:t>datagloves</a:t>
            </a:r>
            <a:endParaRPr lang="en-US" dirty="0" smtClean="0"/>
          </a:p>
          <a:p>
            <a:pPr lvl="1"/>
            <a:r>
              <a:rPr lang="en-US" dirty="0" smtClean="0"/>
              <a:t>Also elaborate gestures in Teddy</a:t>
            </a:r>
          </a:p>
          <a:p>
            <a:r>
              <a:rPr lang="en-US" dirty="0" smtClean="0"/>
              <a:t>See lecture 17 </a:t>
            </a:r>
          </a:p>
          <a:p>
            <a:pPr lvl="1"/>
            <a:r>
              <a:rPr lang="en-US" dirty="0" smtClean="0"/>
              <a:t>Sometimes gestures with joysticks</a:t>
            </a:r>
          </a:p>
          <a:p>
            <a:pPr lvl="2"/>
            <a:r>
              <a:rPr lang="en-US" dirty="0" smtClean="0"/>
              <a:t>May depend on path and timing</a:t>
            </a:r>
          </a:p>
          <a:p>
            <a:pPr lvl="1"/>
            <a:r>
              <a:rPr lang="en-US" dirty="0" err="1" smtClean="0"/>
              <a:t>Wii</a:t>
            </a:r>
            <a:r>
              <a:rPr lang="en-US" dirty="0" smtClean="0"/>
              <a:t> controller gestures</a:t>
            </a:r>
          </a:p>
          <a:p>
            <a:pPr lvl="1"/>
            <a:r>
              <a:rPr lang="en-US" dirty="0" err="1" smtClean="0"/>
              <a:t>Kinect</a:t>
            </a:r>
            <a:r>
              <a:rPr lang="en-US" dirty="0" smtClean="0"/>
              <a:t> Body 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2" descr="http://blog.gadgethelpline.com/wp-content/uploads/2012/02/mreport.jpg"/>
          <p:cNvPicPr>
            <a:picLocks noChangeAspect="1" noChangeArrowheads="1"/>
          </p:cNvPicPr>
          <p:nvPr/>
        </p:nvPicPr>
        <p:blipFill>
          <a:blip r:embed="rId2" cstate="print"/>
          <a:srcRect l="17973" r="14708" b="14014"/>
          <a:stretch>
            <a:fillRect/>
          </a:stretch>
        </p:blipFill>
        <p:spPr bwMode="auto">
          <a:xfrm>
            <a:off x="6242304" y="0"/>
            <a:ext cx="2901696" cy="250545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95362"/>
            <a:ext cx="2645664" cy="21626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422" y="4631314"/>
            <a:ext cx="2760402" cy="2226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7388" y="2584705"/>
            <a:ext cx="2926612" cy="223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gamersmint.com/wp-content/uploads/2010/08/kinect_hh_02.jpg"/>
          <p:cNvPicPr>
            <a:picLocks noChangeAspect="1" noChangeArrowheads="1"/>
          </p:cNvPicPr>
          <p:nvPr/>
        </p:nvPicPr>
        <p:blipFill>
          <a:blip r:embed="rId6" cstate="print"/>
          <a:srcRect l="7106" t="5836" r="10905" b="12196"/>
          <a:stretch>
            <a:fillRect/>
          </a:stretch>
        </p:blipFill>
        <p:spPr bwMode="auto">
          <a:xfrm>
            <a:off x="5897572" y="4901184"/>
            <a:ext cx="3198324" cy="1956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vappingo.com/word-blog/wp-content/uploads/2010/11/proofreading_symb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893" y="1475232"/>
            <a:ext cx="3779107" cy="42069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163312" cy="1295400"/>
          </a:xfrm>
        </p:spPr>
        <p:txBody>
          <a:bodyPr/>
          <a:lstStyle/>
          <a:p>
            <a:r>
              <a:rPr lang="en-US" dirty="0" smtClean="0"/>
              <a:t>Gestures for Proofreading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" y="1414462"/>
            <a:ext cx="5114544" cy="52179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Well-known proofreading symbols on paper</a:t>
            </a:r>
          </a:p>
          <a:p>
            <a:r>
              <a:rPr lang="en-US" dirty="0" smtClean="0"/>
              <a:t>Many investigated using these gestures</a:t>
            </a:r>
          </a:p>
          <a:p>
            <a:r>
              <a:rPr lang="en-US" dirty="0" smtClean="0"/>
              <a:t>COLEMAN, M. L. Text editing on a graphic display device using hand-drawn proofreader's symbols. In </a:t>
            </a:r>
            <a:r>
              <a:rPr lang="en-US" i="1" dirty="0" smtClean="0"/>
              <a:t>Pertinent Concepts in Computer Graphics, Proceedings of the Second University of Illinois Conference on Computer Graphics</a:t>
            </a:r>
            <a:r>
              <a:rPr lang="en-US" dirty="0" smtClean="0"/>
              <a:t>, M. </a:t>
            </a:r>
            <a:r>
              <a:rPr lang="en-US" dirty="0" err="1" smtClean="0"/>
              <a:t>Faiman</a:t>
            </a:r>
            <a:r>
              <a:rPr lang="en-US" dirty="0" smtClean="0"/>
              <a:t> and j. </a:t>
            </a:r>
            <a:r>
              <a:rPr lang="en-US" dirty="0" err="1" smtClean="0"/>
              <a:t>Nievergelt</a:t>
            </a:r>
            <a:r>
              <a:rPr lang="en-US" dirty="0" smtClean="0"/>
              <a:t>, Eds. University of Illinois Press, Urbana, Chicago, London, </a:t>
            </a:r>
            <a:r>
              <a:rPr lang="en-US" dirty="0" smtClean="0">
                <a:solidFill>
                  <a:schemeClr val="accent2"/>
                </a:solidFill>
              </a:rPr>
              <a:t>1969</a:t>
            </a:r>
            <a:r>
              <a:rPr lang="en-US" dirty="0" smtClean="0"/>
              <a:t>, pp. 283-290.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RHYNE, J. R., AND WOLF, C. G. </a:t>
            </a:r>
            <a:r>
              <a:rPr lang="en-US" i="1" dirty="0" smtClean="0"/>
              <a:t>Gestural interfaces for information processing applications</a:t>
            </a:r>
            <a:r>
              <a:rPr lang="en-US" dirty="0" smtClean="0"/>
              <a:t>. Tech. Rep. RC12179, IBM T.J. Watson Research Center, Sept. </a:t>
            </a:r>
            <a:r>
              <a:rPr lang="en-US" dirty="0" smtClean="0">
                <a:solidFill>
                  <a:schemeClr val="accent2"/>
                </a:solidFill>
              </a:rPr>
              <a:t>1986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Trainable Gesture Recognizer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2" y="1475233"/>
            <a:ext cx="8229600" cy="2621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Applicon</a:t>
            </a:r>
            <a:r>
              <a:rPr lang="en-US" dirty="0" smtClean="0"/>
              <a:t> (circa 1970).  </a:t>
            </a:r>
            <a:r>
              <a:rPr lang="en-US" i="1" dirty="0" smtClean="0"/>
              <a:t>An interactive trainable computer aided circuit design system using hand-drawn shapes to enter data and commands</a:t>
            </a:r>
            <a:r>
              <a:rPr lang="en-US" dirty="0" smtClean="0"/>
              <a:t>.  </a:t>
            </a:r>
            <a:r>
              <a:rPr lang="en-US" dirty="0" err="1" smtClean="0"/>
              <a:t>Applicon</a:t>
            </a:r>
            <a:r>
              <a:rPr lang="en-US" dirty="0" smtClean="0"/>
              <a:t>.  16 mm film.  </a:t>
            </a:r>
            <a:r>
              <a:rPr lang="en-US" dirty="0" smtClean="0">
                <a:hlinkClick r:id="rId2"/>
              </a:rPr>
              <a:t>Video (2:25 </a:t>
            </a:r>
            <a:r>
              <a:rPr lang="en-US" dirty="0" smtClean="0">
                <a:hlinkClick r:id="rId2"/>
              </a:rPr>
              <a:t>min </a:t>
            </a:r>
            <a:r>
              <a:rPr lang="en-US" dirty="0" smtClean="0">
                <a:hlinkClick r:id="rId2"/>
              </a:rPr>
              <a:t>excerpt)</a:t>
            </a:r>
            <a:endParaRPr lang="en-US" dirty="0" smtClean="0"/>
          </a:p>
          <a:p>
            <a:pPr lvl="1"/>
            <a:r>
              <a:rPr lang="en-US" dirty="0" smtClean="0"/>
              <a:t>From Bill Buxton </a:t>
            </a:r>
            <a:r>
              <a:rPr lang="en-US" dirty="0" smtClean="0">
                <a:hlinkClick r:id="rId3"/>
              </a:rPr>
              <a:t>Lincoln Labs page</a:t>
            </a:r>
            <a:r>
              <a:rPr lang="en-US" dirty="0" smtClean="0"/>
              <a:t>. See the </a:t>
            </a:r>
            <a:r>
              <a:rPr lang="en-US" dirty="0" smtClean="0">
                <a:hlinkClick r:id="rId4"/>
              </a:rPr>
              <a:t>Wikipedia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76725"/>
            <a:ext cx="3371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8848" y="4331055"/>
            <a:ext cx="3767328" cy="25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72308</TotalTime>
  <Words>1403</Words>
  <Application>Microsoft Office PowerPoint</Application>
  <PresentationFormat>On-screen Show (4:3)</PresentationFormat>
  <Paragraphs>273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Wingdings</vt:lpstr>
      <vt:lpstr>Tahoma</vt:lpstr>
      <vt:lpstr>lecture template_polo</vt:lpstr>
      <vt:lpstr>Lecture 21: Past to Future: Gesture Recognition and Its Algorithms</vt:lpstr>
      <vt:lpstr>Announcements</vt:lpstr>
      <vt:lpstr>What is a “Gesture”</vt:lpstr>
      <vt:lpstr>Advantages of Gesture Recognition</vt:lpstr>
      <vt:lpstr>Disadvantages</vt:lpstr>
      <vt:lpstr>Gestures -&gt; Character Recognition</vt:lpstr>
      <vt:lpstr>Also Already Covered: Gestures in 3D</vt:lpstr>
      <vt:lpstr>Gestures for Proofreading</vt:lpstr>
      <vt:lpstr>Trainable Gesture Recognizer</vt:lpstr>
      <vt:lpstr>Early Gesture Recognition</vt:lpstr>
      <vt:lpstr>Early Graphical Editing Gestures</vt:lpstr>
      <vt:lpstr>Go Corp’s “PenPoint” OS</vt:lpstr>
      <vt:lpstr>Dean Rubine’s System</vt:lpstr>
      <vt:lpstr>Rubine’s Gesture Innovations</vt:lpstr>
      <vt:lpstr>Rubine: Gesture recognition algorithm</vt:lpstr>
      <vt:lpstr>Uses of Rubine’s algorithm</vt:lpstr>
      <vt:lpstr>Improving the Gestures</vt:lpstr>
      <vt:lpstr>User Designed Gestures</vt:lpstr>
      <vt:lpstr>Wobbrock’s new recognizers</vt:lpstr>
      <vt:lpstr>iPhone Gestures</vt:lpstr>
      <vt:lpstr>Google Glass Gestures</vt:lpstr>
      <vt:lpstr>Android Gesture Builder</vt:lpstr>
      <vt:lpstr>Research: Elaborate Gesture / Picture Recognition</vt:lpstr>
      <vt:lpstr>Research: Hand Gestures </vt:lpstr>
      <vt:lpstr>Funny</vt:lpstr>
      <vt:lpstr>Serious</vt:lpstr>
      <vt:lpstr>More References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1981</cp:revision>
  <cp:lastPrinted>1601-01-01T00:00:00Z</cp:lastPrinted>
  <dcterms:created xsi:type="dcterms:W3CDTF">2001-06-15T20:03:27Z</dcterms:created>
  <dcterms:modified xsi:type="dcterms:W3CDTF">2014-04-02T03:11:50Z</dcterms:modified>
</cp:coreProperties>
</file>