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 id="2147483707" r:id="rId2"/>
    <p:sldMasterId id="2147483719" r:id="rId3"/>
  </p:sldMasterIdLst>
  <p:notesMasterIdLst>
    <p:notesMasterId r:id="rId45"/>
  </p:notesMasterIdLst>
  <p:sldIdLst>
    <p:sldId id="319" r:id="rId4"/>
    <p:sldId id="323" r:id="rId5"/>
    <p:sldId id="324" r:id="rId6"/>
    <p:sldId id="364" r:id="rId7"/>
    <p:sldId id="326" r:id="rId8"/>
    <p:sldId id="325" r:id="rId9"/>
    <p:sldId id="327" r:id="rId10"/>
    <p:sldId id="329" r:id="rId11"/>
    <p:sldId id="337" r:id="rId12"/>
    <p:sldId id="328" r:id="rId13"/>
    <p:sldId id="330" r:id="rId14"/>
    <p:sldId id="331" r:id="rId15"/>
    <p:sldId id="333" r:id="rId16"/>
    <p:sldId id="334" r:id="rId17"/>
    <p:sldId id="335" r:id="rId18"/>
    <p:sldId id="336" r:id="rId19"/>
    <p:sldId id="332" r:id="rId20"/>
    <p:sldId id="338" r:id="rId21"/>
    <p:sldId id="339" r:id="rId22"/>
    <p:sldId id="340" r:id="rId23"/>
    <p:sldId id="321" r:id="rId24"/>
    <p:sldId id="342" r:id="rId25"/>
    <p:sldId id="343" r:id="rId26"/>
    <p:sldId id="344" r:id="rId27"/>
    <p:sldId id="345" r:id="rId28"/>
    <p:sldId id="347" r:id="rId29"/>
    <p:sldId id="348"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22" r:id="rId44"/>
  </p:sldIdLst>
  <p:sldSz cx="9144000" cy="6858000" type="screen4x3"/>
  <p:notesSz cx="6858000" cy="9144000"/>
  <p:embeddedFontLst>
    <p:embeddedFont>
      <p:font typeface="Vijaya" pitchFamily="34" charset="0"/>
      <p:regular r:id="rId46"/>
      <p:bold r:id="rId47"/>
    </p:embeddedFont>
    <p:embeddedFont>
      <p:font typeface="Tahoma" pitchFamily="34" charset="0"/>
      <p:regular r:id="rId48"/>
      <p:bold r:id="rId4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99FF"/>
    <a:srgbClr val="6699FF"/>
    <a:srgbClr val="6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22" autoAdjust="0"/>
    <p:restoredTop sz="87606" autoAdjust="0"/>
  </p:normalViewPr>
  <p:slideViewPr>
    <p:cSldViewPr snapToGrid="0">
      <p:cViewPr varScale="1">
        <p:scale>
          <a:sx n="78" d="100"/>
          <a:sy n="78" d="100"/>
        </p:scale>
        <p:origin x="-474" y="-96"/>
      </p:cViewPr>
      <p:guideLst>
        <p:guide orient="horz" pos="2160"/>
        <p:guide pos="2880"/>
      </p:guideLst>
    </p:cSldViewPr>
  </p:slideViewPr>
  <p:outlineViewPr>
    <p:cViewPr>
      <p:scale>
        <a:sx n="33" d="100"/>
        <a:sy n="33" d="100"/>
      </p:scale>
      <p:origin x="0" y="1599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smtClean="0"/>
              <a:t>© 2014 -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305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4305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1907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4198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305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4305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1907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4198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Brad Myers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2014 -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B7684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04800"/>
            <a:ext cx="8763000" cy="914400"/>
          </a:xfrm>
          <a:prstGeom prst="rect">
            <a:avLst/>
          </a:prstGeom>
          <a:solidFill>
            <a:srgbClr val="7C472C"/>
          </a:solidFill>
          <a:ln w="19050">
            <a:noFill/>
            <a:miter lim="800000"/>
            <a:headEnd/>
            <a:tailEnd/>
          </a:ln>
          <a:effectLst>
            <a:prstShdw prst="shdw17" dist="17961" dir="2700000">
              <a:srgbClr val="7C472C">
                <a:gamma/>
                <a:shade val="60000"/>
                <a:invGamma/>
              </a:srgbClr>
            </a:prst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752600"/>
            <a:ext cx="8763000" cy="4495800"/>
          </a:xfrm>
          <a:prstGeom prst="rect">
            <a:avLst/>
          </a:prstGeom>
          <a:gradFill rotWithShape="0">
            <a:gsLst>
              <a:gs pos="0">
                <a:srgbClr val="7C472C">
                  <a:gamma/>
                  <a:shade val="6275"/>
                  <a:invGamma/>
                </a:srgbClr>
              </a:gs>
              <a:gs pos="100000">
                <a:srgbClr val="7C472C"/>
              </a:gs>
            </a:gsLst>
            <a:lin ang="2700000" scaled="1"/>
          </a:gradFill>
          <a:ln w="9525">
            <a:solidFill>
              <a:schemeClr val="bg2"/>
            </a:solid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0" y="6527800"/>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r>
              <a:rPr lang="en-US" smtClean="0">
                <a:solidFill>
                  <a:srgbClr val="FFFFFF"/>
                </a:solidFill>
                <a:latin typeface="Times New Roman" pitchFamily="18" charset="0"/>
              </a:rPr>
              <a:t>Brad Myers</a:t>
            </a:r>
          </a:p>
        </p:txBody>
      </p:sp>
      <p:sp>
        <p:nvSpPr>
          <p:cNvPr id="1062" name="Text Box 38"/>
          <p:cNvSpPr txBox="1">
            <a:spLocks noChangeArrowheads="1"/>
          </p:cNvSpPr>
          <p:nvPr/>
        </p:nvSpPr>
        <p:spPr bwMode="auto">
          <a:xfrm>
            <a:off x="8153400" y="6553200"/>
            <a:ext cx="390525" cy="304800"/>
          </a:xfrm>
          <a:prstGeom prst="rect">
            <a:avLst/>
          </a:prstGeom>
          <a:noFill/>
          <a:ln w="9525">
            <a:noFill/>
            <a:miter lim="800000"/>
            <a:headEnd/>
            <a:tailEnd/>
          </a:ln>
          <a:effectLst/>
        </p:spPr>
        <p:txBody>
          <a:bodyPr/>
          <a:lstStyle/>
          <a:p>
            <a:pPr algn="ctr" eaLnBrk="0" hangingPunct="0"/>
            <a:fld id="{D9A820A8-FE8A-4AA9-993C-65F9412BEB05}" type="slidenum">
              <a:rPr lang="en-US" sz="1400" smtClean="0">
                <a:solidFill>
                  <a:srgbClr val="FFFFFF"/>
                </a:solidFill>
                <a:latin typeface="Times New Roman" pitchFamily="18" charset="0"/>
              </a:rPr>
              <a:pPr algn="ctr" eaLnBrk="0" hangingPunct="0"/>
              <a:t>‹#›</a:t>
            </a:fld>
            <a:endParaRPr lang="en-US" sz="1400" smtClean="0">
              <a:solidFill>
                <a:srgbClr val="FFFFFF"/>
              </a:solidFill>
              <a:latin typeface="Times New Roman" pitchFamily="18" charset="0"/>
            </a:endParaRPr>
          </a:p>
        </p:txBody>
      </p:sp>
      <p:pic>
        <p:nvPicPr>
          <p:cNvPr id="1063" name="Picture 39" descr="C:\Bam\papers\commandsbydemo\topazcircle2.gif"/>
          <p:cNvPicPr>
            <a:picLocks noChangeAspect="1" noChangeArrowheads="1"/>
          </p:cNvPicPr>
          <p:nvPr/>
        </p:nvPicPr>
        <p:blipFill>
          <a:blip r:embed="rId13" cstate="print"/>
          <a:srcRect/>
          <a:stretch>
            <a:fillRect/>
          </a:stretch>
        </p:blipFill>
        <p:spPr bwMode="auto">
          <a:xfrm>
            <a:off x="990600" y="1295400"/>
            <a:ext cx="381000" cy="381000"/>
          </a:xfrm>
          <a:prstGeom prst="rect">
            <a:avLst/>
          </a:prstGeom>
          <a:noFill/>
        </p:spPr>
      </p:pic>
      <p:pic>
        <p:nvPicPr>
          <p:cNvPr id="1064" name="Picture 40" descr="C:\Bam\papers\commandsbydemo\topazcircle2.gif"/>
          <p:cNvPicPr>
            <a:picLocks noChangeAspect="1" noChangeArrowheads="1"/>
          </p:cNvPicPr>
          <p:nvPr/>
        </p:nvPicPr>
        <p:blipFill>
          <a:blip r:embed="rId13" cstate="print"/>
          <a:srcRect/>
          <a:stretch>
            <a:fillRect/>
          </a:stretch>
        </p:blipFill>
        <p:spPr bwMode="auto">
          <a:xfrm>
            <a:off x="228600" y="1295400"/>
            <a:ext cx="381000" cy="381000"/>
          </a:xfrm>
          <a:prstGeom prst="rect">
            <a:avLst/>
          </a:prstGeom>
          <a:noFill/>
        </p:spPr>
      </p:pic>
      <p:pic>
        <p:nvPicPr>
          <p:cNvPr id="1066" name="Picture 42" descr="C:\Bam\papers\commandsbydemo\topazcircle2.gif"/>
          <p:cNvPicPr>
            <a:picLocks noChangeAspect="1" noChangeArrowheads="1"/>
          </p:cNvPicPr>
          <p:nvPr/>
        </p:nvPicPr>
        <p:blipFill>
          <a:blip r:embed="rId13" cstate="print"/>
          <a:srcRect/>
          <a:stretch>
            <a:fillRect/>
          </a:stretch>
        </p:blipFill>
        <p:spPr bwMode="auto">
          <a:xfrm>
            <a:off x="1752600" y="1295400"/>
            <a:ext cx="381000" cy="381000"/>
          </a:xfrm>
          <a:prstGeom prst="rect">
            <a:avLst/>
          </a:prstGeom>
          <a:noFill/>
        </p:spPr>
      </p:pic>
      <p:pic>
        <p:nvPicPr>
          <p:cNvPr id="1068" name="Picture 44" descr="C:\Bam\papers\commandsbydemo\topazcircle2.gif"/>
          <p:cNvPicPr>
            <a:picLocks noChangeAspect="1" noChangeArrowheads="1"/>
          </p:cNvPicPr>
          <p:nvPr/>
        </p:nvPicPr>
        <p:blipFill>
          <a:blip r:embed="rId13" cstate="print"/>
          <a:srcRect/>
          <a:stretch>
            <a:fillRect/>
          </a:stretch>
        </p:blipFill>
        <p:spPr bwMode="auto">
          <a:xfrm>
            <a:off x="2514600" y="1295400"/>
            <a:ext cx="381000" cy="381000"/>
          </a:xfrm>
          <a:prstGeom prst="rect">
            <a:avLst/>
          </a:prstGeom>
          <a:noFill/>
        </p:spPr>
      </p:pic>
      <p:pic>
        <p:nvPicPr>
          <p:cNvPr id="1070" name="Picture 46" descr="C:\Bam\papers\commandsbydemo\topazcircle2.gif"/>
          <p:cNvPicPr>
            <a:picLocks noChangeAspect="1" noChangeArrowheads="1"/>
          </p:cNvPicPr>
          <p:nvPr/>
        </p:nvPicPr>
        <p:blipFill>
          <a:blip r:embed="rId13" cstate="print"/>
          <a:srcRect/>
          <a:stretch>
            <a:fillRect/>
          </a:stretch>
        </p:blipFill>
        <p:spPr bwMode="auto">
          <a:xfrm>
            <a:off x="3276600" y="1295400"/>
            <a:ext cx="381000" cy="381000"/>
          </a:xfrm>
          <a:prstGeom prst="rect">
            <a:avLst/>
          </a:prstGeom>
          <a:noFill/>
        </p:spPr>
      </p:pic>
      <p:pic>
        <p:nvPicPr>
          <p:cNvPr id="1072" name="Picture 48" descr="C:\Bam\papers\commandsbydemo\topazcircle2.gif"/>
          <p:cNvPicPr>
            <a:picLocks noChangeAspect="1" noChangeArrowheads="1"/>
          </p:cNvPicPr>
          <p:nvPr/>
        </p:nvPicPr>
        <p:blipFill>
          <a:blip r:embed="rId13" cstate="print"/>
          <a:srcRect/>
          <a:stretch>
            <a:fillRect/>
          </a:stretch>
        </p:blipFill>
        <p:spPr bwMode="auto">
          <a:xfrm>
            <a:off x="4038600" y="1295400"/>
            <a:ext cx="381000" cy="381000"/>
          </a:xfrm>
          <a:prstGeom prst="rect">
            <a:avLst/>
          </a:prstGeom>
          <a:noFill/>
        </p:spPr>
      </p:pic>
      <p:pic>
        <p:nvPicPr>
          <p:cNvPr id="1074" name="Picture 50" descr="C:\Bam\papers\commandsbydemo\topazcircle2.gif"/>
          <p:cNvPicPr>
            <a:picLocks noChangeAspect="1" noChangeArrowheads="1"/>
          </p:cNvPicPr>
          <p:nvPr/>
        </p:nvPicPr>
        <p:blipFill>
          <a:blip r:embed="rId13" cstate="print"/>
          <a:srcRect/>
          <a:stretch>
            <a:fillRect/>
          </a:stretch>
        </p:blipFill>
        <p:spPr bwMode="auto">
          <a:xfrm>
            <a:off x="4800600" y="1295400"/>
            <a:ext cx="381000" cy="381000"/>
          </a:xfrm>
          <a:prstGeom prst="rect">
            <a:avLst/>
          </a:prstGeom>
          <a:noFill/>
        </p:spPr>
      </p:pic>
      <p:pic>
        <p:nvPicPr>
          <p:cNvPr id="1076" name="Picture 52" descr="C:\Bam\papers\commandsbydemo\topazcircle2.gif"/>
          <p:cNvPicPr>
            <a:picLocks noChangeAspect="1" noChangeArrowheads="1"/>
          </p:cNvPicPr>
          <p:nvPr/>
        </p:nvPicPr>
        <p:blipFill>
          <a:blip r:embed="rId13" cstate="print"/>
          <a:srcRect/>
          <a:stretch>
            <a:fillRect/>
          </a:stretch>
        </p:blipFill>
        <p:spPr bwMode="auto">
          <a:xfrm>
            <a:off x="5562600" y="1295400"/>
            <a:ext cx="381000" cy="381000"/>
          </a:xfrm>
          <a:prstGeom prst="rect">
            <a:avLst/>
          </a:prstGeom>
          <a:noFill/>
        </p:spPr>
      </p:pic>
      <p:pic>
        <p:nvPicPr>
          <p:cNvPr id="1078" name="Picture 54" descr="C:\Bam\papers\commandsbydemo\topazcircle2.gif"/>
          <p:cNvPicPr>
            <a:picLocks noChangeAspect="1" noChangeArrowheads="1"/>
          </p:cNvPicPr>
          <p:nvPr/>
        </p:nvPicPr>
        <p:blipFill>
          <a:blip r:embed="rId13" cstate="print"/>
          <a:srcRect/>
          <a:stretch>
            <a:fillRect/>
          </a:stretch>
        </p:blipFill>
        <p:spPr bwMode="auto">
          <a:xfrm>
            <a:off x="6324600" y="1295400"/>
            <a:ext cx="381000" cy="381000"/>
          </a:xfrm>
          <a:prstGeom prst="rect">
            <a:avLst/>
          </a:prstGeom>
          <a:noFill/>
        </p:spPr>
      </p:pic>
      <p:pic>
        <p:nvPicPr>
          <p:cNvPr id="1080" name="Picture 56" descr="C:\Bam\papers\commandsbydemo\topazcircle2.gif"/>
          <p:cNvPicPr>
            <a:picLocks noChangeAspect="1" noChangeArrowheads="1"/>
          </p:cNvPicPr>
          <p:nvPr/>
        </p:nvPicPr>
        <p:blipFill>
          <a:blip r:embed="rId13" cstate="print"/>
          <a:srcRect/>
          <a:stretch>
            <a:fillRect/>
          </a:stretch>
        </p:blipFill>
        <p:spPr bwMode="auto">
          <a:xfrm>
            <a:off x="7086600" y="1295400"/>
            <a:ext cx="381000" cy="381000"/>
          </a:xfrm>
          <a:prstGeom prst="rect">
            <a:avLst/>
          </a:prstGeom>
          <a:noFill/>
        </p:spPr>
      </p:pic>
      <p:pic>
        <p:nvPicPr>
          <p:cNvPr id="1082" name="Picture 58" descr="C:\Bam\papers\commandsbydemo\topazcircle2.gif"/>
          <p:cNvPicPr>
            <a:picLocks noChangeAspect="1" noChangeArrowheads="1"/>
          </p:cNvPicPr>
          <p:nvPr/>
        </p:nvPicPr>
        <p:blipFill>
          <a:blip r:embed="rId13" cstate="print"/>
          <a:srcRect/>
          <a:stretch>
            <a:fillRect/>
          </a:stretch>
        </p:blipFill>
        <p:spPr bwMode="auto">
          <a:xfrm>
            <a:off x="7848600" y="1295400"/>
            <a:ext cx="381000" cy="381000"/>
          </a:xfrm>
          <a:prstGeom prst="rect">
            <a:avLst/>
          </a:prstGeom>
          <a:noFill/>
        </p:spPr>
      </p:pic>
      <p:pic>
        <p:nvPicPr>
          <p:cNvPr id="1084" name="Picture 60" descr="C:\Bam\papers\commandsbydemo\topazcircle2.gif"/>
          <p:cNvPicPr>
            <a:picLocks noChangeAspect="1" noChangeArrowheads="1"/>
          </p:cNvPicPr>
          <p:nvPr/>
        </p:nvPicPr>
        <p:blipFill>
          <a:blip r:embed="rId13" cstate="print"/>
          <a:srcRect/>
          <a:stretch>
            <a:fillRect/>
          </a:stretch>
        </p:blipFill>
        <p:spPr bwMode="auto">
          <a:xfrm>
            <a:off x="8610600" y="1295400"/>
            <a:ext cx="381000" cy="381000"/>
          </a:xfrm>
          <a:prstGeom prst="rect">
            <a:avLst/>
          </a:prstGeom>
          <a:noFill/>
        </p:spPr>
      </p:pic>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dissolve/>
  </p:transition>
  <p:hf sldNum="0"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p:titleStyle>
    <p:bodyStyle>
      <a:lvl1pPr marL="284163" indent="-284163" algn="l" rtl="0" eaLnBrk="0" fontAlgn="base" hangingPunct="0">
        <a:spcBef>
          <a:spcPct val="50000"/>
        </a:spcBef>
        <a:spcAft>
          <a:spcPct val="0"/>
        </a:spcAft>
        <a:buClr>
          <a:srgbClr val="DFB92F"/>
        </a:buClr>
        <a:buSzPct val="120000"/>
        <a:buChar char="•"/>
        <a:defRPr sz="2800" b="1">
          <a:solidFill>
            <a:schemeClr val="tx1"/>
          </a:solidFill>
          <a:latin typeface="+mn-lt"/>
          <a:ea typeface="+mn-ea"/>
          <a:cs typeface="+mn-cs"/>
        </a:defRPr>
      </a:lvl1pPr>
      <a:lvl2pPr marL="630238" indent="-231775" algn="l" rtl="0" eaLnBrk="0" fontAlgn="base" hangingPunct="0">
        <a:spcBef>
          <a:spcPct val="20000"/>
        </a:spcBef>
        <a:spcAft>
          <a:spcPct val="0"/>
        </a:spcAft>
        <a:buClr>
          <a:srgbClr val="FF3399"/>
        </a:buClr>
        <a:buSzPct val="120000"/>
        <a:buChar char="•"/>
        <a:defRPr sz="2800" b="1">
          <a:solidFill>
            <a:schemeClr val="tx1"/>
          </a:solidFill>
          <a:latin typeface="+mn-lt"/>
        </a:defRPr>
      </a:lvl2pPr>
      <a:lvl3pPr marL="968375" indent="-223838" algn="l" rtl="0" eaLnBrk="0" fontAlgn="base" hangingPunct="0">
        <a:spcBef>
          <a:spcPct val="20000"/>
        </a:spcBef>
        <a:spcAft>
          <a:spcPct val="0"/>
        </a:spcAft>
        <a:buClr>
          <a:srgbClr val="3333FF"/>
        </a:buClr>
        <a:buSzPct val="120000"/>
        <a:buChar char="•"/>
        <a:defRPr sz="2400" b="1">
          <a:solidFill>
            <a:schemeClr val="tx1"/>
          </a:solidFill>
          <a:latin typeface="+mn-lt"/>
        </a:defRPr>
      </a:lvl3pPr>
      <a:lvl4pPr marL="1311275" indent="-228600" algn="l" rtl="0" eaLnBrk="0" fontAlgn="base" hangingPunct="0">
        <a:spcBef>
          <a:spcPct val="20000"/>
        </a:spcBef>
        <a:spcAft>
          <a:spcPct val="0"/>
        </a:spcAft>
        <a:buClr>
          <a:srgbClr val="33CC33"/>
        </a:buClr>
        <a:buSzPct val="120000"/>
        <a:buChar char="•"/>
        <a:defRPr sz="2400" b="1">
          <a:solidFill>
            <a:schemeClr val="tx1"/>
          </a:solidFill>
          <a:latin typeface="+mn-lt"/>
        </a:defRPr>
      </a:lvl4pPr>
      <a:lvl5pPr marL="1654175" indent="-228600" algn="l" rtl="0" eaLnBrk="0" fontAlgn="base" hangingPunct="0">
        <a:spcBef>
          <a:spcPct val="20000"/>
        </a:spcBef>
        <a:spcAft>
          <a:spcPct val="0"/>
        </a:spcAft>
        <a:buChar char="»"/>
        <a:defRPr sz="2000" b="1">
          <a:solidFill>
            <a:schemeClr val="tx1"/>
          </a:solidFill>
          <a:latin typeface="+mn-lt"/>
        </a:defRPr>
      </a:lvl5pPr>
      <a:lvl6pPr marL="2111375" indent="-228600" algn="l" rtl="0" eaLnBrk="0" fontAlgn="base" hangingPunct="0">
        <a:spcBef>
          <a:spcPct val="20000"/>
        </a:spcBef>
        <a:spcAft>
          <a:spcPct val="0"/>
        </a:spcAft>
        <a:buChar char="»"/>
        <a:defRPr sz="2000" b="1">
          <a:solidFill>
            <a:schemeClr val="tx1"/>
          </a:solidFill>
          <a:latin typeface="+mn-lt"/>
        </a:defRPr>
      </a:lvl6pPr>
      <a:lvl7pPr marL="2568575" indent="-228600" algn="l" rtl="0" eaLnBrk="0" fontAlgn="base" hangingPunct="0">
        <a:spcBef>
          <a:spcPct val="20000"/>
        </a:spcBef>
        <a:spcAft>
          <a:spcPct val="0"/>
        </a:spcAft>
        <a:buChar char="»"/>
        <a:defRPr sz="2000" b="1">
          <a:solidFill>
            <a:schemeClr val="tx1"/>
          </a:solidFill>
          <a:latin typeface="+mn-lt"/>
        </a:defRPr>
      </a:lvl7pPr>
      <a:lvl8pPr marL="3025775" indent="-228600" algn="l" rtl="0" eaLnBrk="0" fontAlgn="base" hangingPunct="0">
        <a:spcBef>
          <a:spcPct val="20000"/>
        </a:spcBef>
        <a:spcAft>
          <a:spcPct val="0"/>
        </a:spcAft>
        <a:buChar char="»"/>
        <a:defRPr sz="2000" b="1">
          <a:solidFill>
            <a:schemeClr val="tx1"/>
          </a:solidFill>
          <a:latin typeface="+mn-lt"/>
        </a:defRPr>
      </a:lvl8pPr>
      <a:lvl9pPr marL="3482975"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B7684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04800"/>
            <a:ext cx="8763000" cy="914400"/>
          </a:xfrm>
          <a:prstGeom prst="rect">
            <a:avLst/>
          </a:prstGeom>
          <a:solidFill>
            <a:srgbClr val="7C472C"/>
          </a:solidFill>
          <a:ln w="19050">
            <a:noFill/>
            <a:miter lim="800000"/>
            <a:headEnd/>
            <a:tailEnd/>
          </a:ln>
          <a:effectLst>
            <a:prstShdw prst="shdw17" dist="17961" dir="2700000">
              <a:srgbClr val="7C472C">
                <a:gamma/>
                <a:shade val="60000"/>
                <a:invGamma/>
              </a:srgbClr>
            </a:prst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752600"/>
            <a:ext cx="8763000" cy="4495800"/>
          </a:xfrm>
          <a:prstGeom prst="rect">
            <a:avLst/>
          </a:prstGeom>
          <a:gradFill rotWithShape="0">
            <a:gsLst>
              <a:gs pos="0">
                <a:srgbClr val="7C472C">
                  <a:gamma/>
                  <a:shade val="6275"/>
                  <a:invGamma/>
                </a:srgbClr>
              </a:gs>
              <a:gs pos="100000">
                <a:srgbClr val="7C472C"/>
              </a:gs>
            </a:gsLst>
            <a:lin ang="2700000" scaled="1"/>
          </a:gradFill>
          <a:ln w="9525">
            <a:solidFill>
              <a:schemeClr val="bg2"/>
            </a:solid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0" y="6527800"/>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r>
              <a:rPr lang="en-US" smtClean="0">
                <a:solidFill>
                  <a:srgbClr val="FFFFFF"/>
                </a:solidFill>
                <a:latin typeface="Times New Roman" pitchFamily="18" charset="0"/>
              </a:rPr>
              <a:t>Brad Myers</a:t>
            </a:r>
          </a:p>
        </p:txBody>
      </p:sp>
      <p:sp>
        <p:nvSpPr>
          <p:cNvPr id="1062" name="Text Box 38"/>
          <p:cNvSpPr txBox="1">
            <a:spLocks noChangeArrowheads="1"/>
          </p:cNvSpPr>
          <p:nvPr/>
        </p:nvSpPr>
        <p:spPr bwMode="auto">
          <a:xfrm>
            <a:off x="8153400" y="6553200"/>
            <a:ext cx="390525" cy="304800"/>
          </a:xfrm>
          <a:prstGeom prst="rect">
            <a:avLst/>
          </a:prstGeom>
          <a:noFill/>
          <a:ln w="9525">
            <a:noFill/>
            <a:miter lim="800000"/>
            <a:headEnd/>
            <a:tailEnd/>
          </a:ln>
          <a:effectLst/>
        </p:spPr>
        <p:txBody>
          <a:bodyPr/>
          <a:lstStyle/>
          <a:p>
            <a:pPr algn="ctr" eaLnBrk="0" hangingPunct="0"/>
            <a:fld id="{D9A820A8-FE8A-4AA9-993C-65F9412BEB05}" type="slidenum">
              <a:rPr lang="en-US" sz="1400" smtClean="0">
                <a:solidFill>
                  <a:srgbClr val="FFFFFF"/>
                </a:solidFill>
                <a:latin typeface="Times New Roman" pitchFamily="18" charset="0"/>
              </a:rPr>
              <a:pPr algn="ctr" eaLnBrk="0" hangingPunct="0"/>
              <a:t>‹#›</a:t>
            </a:fld>
            <a:endParaRPr lang="en-US" sz="1400" smtClean="0">
              <a:solidFill>
                <a:srgbClr val="FFFFFF"/>
              </a:solidFill>
              <a:latin typeface="Times New Roman" pitchFamily="18" charset="0"/>
            </a:endParaRPr>
          </a:p>
        </p:txBody>
      </p:sp>
      <p:pic>
        <p:nvPicPr>
          <p:cNvPr id="1063" name="Picture 39" descr="C:\Bam\papers\commandsbydemo\topazcircle2.gif"/>
          <p:cNvPicPr>
            <a:picLocks noChangeAspect="1" noChangeArrowheads="1"/>
          </p:cNvPicPr>
          <p:nvPr/>
        </p:nvPicPr>
        <p:blipFill>
          <a:blip r:embed="rId13" cstate="print"/>
          <a:srcRect/>
          <a:stretch>
            <a:fillRect/>
          </a:stretch>
        </p:blipFill>
        <p:spPr bwMode="auto">
          <a:xfrm>
            <a:off x="990600" y="1295400"/>
            <a:ext cx="381000" cy="381000"/>
          </a:xfrm>
          <a:prstGeom prst="rect">
            <a:avLst/>
          </a:prstGeom>
          <a:noFill/>
        </p:spPr>
      </p:pic>
      <p:pic>
        <p:nvPicPr>
          <p:cNvPr id="1064" name="Picture 40" descr="C:\Bam\papers\commandsbydemo\topazcircle2.gif"/>
          <p:cNvPicPr>
            <a:picLocks noChangeAspect="1" noChangeArrowheads="1"/>
          </p:cNvPicPr>
          <p:nvPr/>
        </p:nvPicPr>
        <p:blipFill>
          <a:blip r:embed="rId13" cstate="print"/>
          <a:srcRect/>
          <a:stretch>
            <a:fillRect/>
          </a:stretch>
        </p:blipFill>
        <p:spPr bwMode="auto">
          <a:xfrm>
            <a:off x="228600" y="1295400"/>
            <a:ext cx="381000" cy="381000"/>
          </a:xfrm>
          <a:prstGeom prst="rect">
            <a:avLst/>
          </a:prstGeom>
          <a:noFill/>
        </p:spPr>
      </p:pic>
      <p:pic>
        <p:nvPicPr>
          <p:cNvPr id="1066" name="Picture 42" descr="C:\Bam\papers\commandsbydemo\topazcircle2.gif"/>
          <p:cNvPicPr>
            <a:picLocks noChangeAspect="1" noChangeArrowheads="1"/>
          </p:cNvPicPr>
          <p:nvPr/>
        </p:nvPicPr>
        <p:blipFill>
          <a:blip r:embed="rId13" cstate="print"/>
          <a:srcRect/>
          <a:stretch>
            <a:fillRect/>
          </a:stretch>
        </p:blipFill>
        <p:spPr bwMode="auto">
          <a:xfrm>
            <a:off x="1752600" y="1295400"/>
            <a:ext cx="381000" cy="381000"/>
          </a:xfrm>
          <a:prstGeom prst="rect">
            <a:avLst/>
          </a:prstGeom>
          <a:noFill/>
        </p:spPr>
      </p:pic>
      <p:pic>
        <p:nvPicPr>
          <p:cNvPr id="1068" name="Picture 44" descr="C:\Bam\papers\commandsbydemo\topazcircle2.gif"/>
          <p:cNvPicPr>
            <a:picLocks noChangeAspect="1" noChangeArrowheads="1"/>
          </p:cNvPicPr>
          <p:nvPr/>
        </p:nvPicPr>
        <p:blipFill>
          <a:blip r:embed="rId13" cstate="print"/>
          <a:srcRect/>
          <a:stretch>
            <a:fillRect/>
          </a:stretch>
        </p:blipFill>
        <p:spPr bwMode="auto">
          <a:xfrm>
            <a:off x="2514600" y="1295400"/>
            <a:ext cx="381000" cy="381000"/>
          </a:xfrm>
          <a:prstGeom prst="rect">
            <a:avLst/>
          </a:prstGeom>
          <a:noFill/>
        </p:spPr>
      </p:pic>
      <p:pic>
        <p:nvPicPr>
          <p:cNvPr id="1070" name="Picture 46" descr="C:\Bam\papers\commandsbydemo\topazcircle2.gif"/>
          <p:cNvPicPr>
            <a:picLocks noChangeAspect="1" noChangeArrowheads="1"/>
          </p:cNvPicPr>
          <p:nvPr/>
        </p:nvPicPr>
        <p:blipFill>
          <a:blip r:embed="rId13" cstate="print"/>
          <a:srcRect/>
          <a:stretch>
            <a:fillRect/>
          </a:stretch>
        </p:blipFill>
        <p:spPr bwMode="auto">
          <a:xfrm>
            <a:off x="3276600" y="1295400"/>
            <a:ext cx="381000" cy="381000"/>
          </a:xfrm>
          <a:prstGeom prst="rect">
            <a:avLst/>
          </a:prstGeom>
          <a:noFill/>
        </p:spPr>
      </p:pic>
      <p:pic>
        <p:nvPicPr>
          <p:cNvPr id="1072" name="Picture 48" descr="C:\Bam\papers\commandsbydemo\topazcircle2.gif"/>
          <p:cNvPicPr>
            <a:picLocks noChangeAspect="1" noChangeArrowheads="1"/>
          </p:cNvPicPr>
          <p:nvPr/>
        </p:nvPicPr>
        <p:blipFill>
          <a:blip r:embed="rId13" cstate="print"/>
          <a:srcRect/>
          <a:stretch>
            <a:fillRect/>
          </a:stretch>
        </p:blipFill>
        <p:spPr bwMode="auto">
          <a:xfrm>
            <a:off x="4038600" y="1295400"/>
            <a:ext cx="381000" cy="381000"/>
          </a:xfrm>
          <a:prstGeom prst="rect">
            <a:avLst/>
          </a:prstGeom>
          <a:noFill/>
        </p:spPr>
      </p:pic>
      <p:pic>
        <p:nvPicPr>
          <p:cNvPr id="1074" name="Picture 50" descr="C:\Bam\papers\commandsbydemo\topazcircle2.gif"/>
          <p:cNvPicPr>
            <a:picLocks noChangeAspect="1" noChangeArrowheads="1"/>
          </p:cNvPicPr>
          <p:nvPr/>
        </p:nvPicPr>
        <p:blipFill>
          <a:blip r:embed="rId13" cstate="print"/>
          <a:srcRect/>
          <a:stretch>
            <a:fillRect/>
          </a:stretch>
        </p:blipFill>
        <p:spPr bwMode="auto">
          <a:xfrm>
            <a:off x="4800600" y="1295400"/>
            <a:ext cx="381000" cy="381000"/>
          </a:xfrm>
          <a:prstGeom prst="rect">
            <a:avLst/>
          </a:prstGeom>
          <a:noFill/>
        </p:spPr>
      </p:pic>
      <p:pic>
        <p:nvPicPr>
          <p:cNvPr id="1076" name="Picture 52" descr="C:\Bam\papers\commandsbydemo\topazcircle2.gif"/>
          <p:cNvPicPr>
            <a:picLocks noChangeAspect="1" noChangeArrowheads="1"/>
          </p:cNvPicPr>
          <p:nvPr/>
        </p:nvPicPr>
        <p:blipFill>
          <a:blip r:embed="rId13" cstate="print"/>
          <a:srcRect/>
          <a:stretch>
            <a:fillRect/>
          </a:stretch>
        </p:blipFill>
        <p:spPr bwMode="auto">
          <a:xfrm>
            <a:off x="5562600" y="1295400"/>
            <a:ext cx="381000" cy="381000"/>
          </a:xfrm>
          <a:prstGeom prst="rect">
            <a:avLst/>
          </a:prstGeom>
          <a:noFill/>
        </p:spPr>
      </p:pic>
      <p:pic>
        <p:nvPicPr>
          <p:cNvPr id="1078" name="Picture 54" descr="C:\Bam\papers\commandsbydemo\topazcircle2.gif"/>
          <p:cNvPicPr>
            <a:picLocks noChangeAspect="1" noChangeArrowheads="1"/>
          </p:cNvPicPr>
          <p:nvPr/>
        </p:nvPicPr>
        <p:blipFill>
          <a:blip r:embed="rId13" cstate="print"/>
          <a:srcRect/>
          <a:stretch>
            <a:fillRect/>
          </a:stretch>
        </p:blipFill>
        <p:spPr bwMode="auto">
          <a:xfrm>
            <a:off x="6324600" y="1295400"/>
            <a:ext cx="381000" cy="381000"/>
          </a:xfrm>
          <a:prstGeom prst="rect">
            <a:avLst/>
          </a:prstGeom>
          <a:noFill/>
        </p:spPr>
      </p:pic>
      <p:pic>
        <p:nvPicPr>
          <p:cNvPr id="1080" name="Picture 56" descr="C:\Bam\papers\commandsbydemo\topazcircle2.gif"/>
          <p:cNvPicPr>
            <a:picLocks noChangeAspect="1" noChangeArrowheads="1"/>
          </p:cNvPicPr>
          <p:nvPr/>
        </p:nvPicPr>
        <p:blipFill>
          <a:blip r:embed="rId13" cstate="print"/>
          <a:srcRect/>
          <a:stretch>
            <a:fillRect/>
          </a:stretch>
        </p:blipFill>
        <p:spPr bwMode="auto">
          <a:xfrm>
            <a:off x="7086600" y="1295400"/>
            <a:ext cx="381000" cy="381000"/>
          </a:xfrm>
          <a:prstGeom prst="rect">
            <a:avLst/>
          </a:prstGeom>
          <a:noFill/>
        </p:spPr>
      </p:pic>
      <p:pic>
        <p:nvPicPr>
          <p:cNvPr id="1082" name="Picture 58" descr="C:\Bam\papers\commandsbydemo\topazcircle2.gif"/>
          <p:cNvPicPr>
            <a:picLocks noChangeAspect="1" noChangeArrowheads="1"/>
          </p:cNvPicPr>
          <p:nvPr/>
        </p:nvPicPr>
        <p:blipFill>
          <a:blip r:embed="rId13" cstate="print"/>
          <a:srcRect/>
          <a:stretch>
            <a:fillRect/>
          </a:stretch>
        </p:blipFill>
        <p:spPr bwMode="auto">
          <a:xfrm>
            <a:off x="7848600" y="1295400"/>
            <a:ext cx="381000" cy="381000"/>
          </a:xfrm>
          <a:prstGeom prst="rect">
            <a:avLst/>
          </a:prstGeom>
          <a:noFill/>
        </p:spPr>
      </p:pic>
      <p:pic>
        <p:nvPicPr>
          <p:cNvPr id="1084" name="Picture 60" descr="C:\Bam\papers\commandsbydemo\topazcircle2.gif"/>
          <p:cNvPicPr>
            <a:picLocks noChangeAspect="1" noChangeArrowheads="1"/>
          </p:cNvPicPr>
          <p:nvPr/>
        </p:nvPicPr>
        <p:blipFill>
          <a:blip r:embed="rId13" cstate="print"/>
          <a:srcRect/>
          <a:stretch>
            <a:fillRect/>
          </a:stretch>
        </p:blipFill>
        <p:spPr bwMode="auto">
          <a:xfrm>
            <a:off x="8610600" y="1295400"/>
            <a:ext cx="381000" cy="381000"/>
          </a:xfrm>
          <a:prstGeom prst="rect">
            <a:avLst/>
          </a:prstGeom>
          <a:noFill/>
        </p:spPr>
      </p:pic>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dissolve/>
  </p:transition>
  <p:hf sldNum="0"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p:titleStyle>
    <p:bodyStyle>
      <a:lvl1pPr marL="284163" indent="-284163" algn="l" rtl="0" eaLnBrk="0" fontAlgn="base" hangingPunct="0">
        <a:spcBef>
          <a:spcPct val="50000"/>
        </a:spcBef>
        <a:spcAft>
          <a:spcPct val="0"/>
        </a:spcAft>
        <a:buClr>
          <a:srgbClr val="DFB92F"/>
        </a:buClr>
        <a:buSzPct val="120000"/>
        <a:buChar char="•"/>
        <a:defRPr sz="2800" b="1">
          <a:solidFill>
            <a:schemeClr val="tx1"/>
          </a:solidFill>
          <a:latin typeface="+mn-lt"/>
          <a:ea typeface="+mn-ea"/>
          <a:cs typeface="+mn-cs"/>
        </a:defRPr>
      </a:lvl1pPr>
      <a:lvl2pPr marL="630238" indent="-231775" algn="l" rtl="0" eaLnBrk="0" fontAlgn="base" hangingPunct="0">
        <a:spcBef>
          <a:spcPct val="20000"/>
        </a:spcBef>
        <a:spcAft>
          <a:spcPct val="0"/>
        </a:spcAft>
        <a:buClr>
          <a:srgbClr val="FF3399"/>
        </a:buClr>
        <a:buSzPct val="120000"/>
        <a:buChar char="•"/>
        <a:defRPr sz="2800" b="1">
          <a:solidFill>
            <a:schemeClr val="tx1"/>
          </a:solidFill>
          <a:latin typeface="+mn-lt"/>
        </a:defRPr>
      </a:lvl2pPr>
      <a:lvl3pPr marL="968375" indent="-223838" algn="l" rtl="0" eaLnBrk="0" fontAlgn="base" hangingPunct="0">
        <a:spcBef>
          <a:spcPct val="20000"/>
        </a:spcBef>
        <a:spcAft>
          <a:spcPct val="0"/>
        </a:spcAft>
        <a:buClr>
          <a:srgbClr val="3333FF"/>
        </a:buClr>
        <a:buSzPct val="120000"/>
        <a:buChar char="•"/>
        <a:defRPr sz="2400" b="1">
          <a:solidFill>
            <a:schemeClr val="tx1"/>
          </a:solidFill>
          <a:latin typeface="+mn-lt"/>
        </a:defRPr>
      </a:lvl3pPr>
      <a:lvl4pPr marL="1311275" indent="-228600" algn="l" rtl="0" eaLnBrk="0" fontAlgn="base" hangingPunct="0">
        <a:spcBef>
          <a:spcPct val="20000"/>
        </a:spcBef>
        <a:spcAft>
          <a:spcPct val="0"/>
        </a:spcAft>
        <a:buClr>
          <a:srgbClr val="33CC33"/>
        </a:buClr>
        <a:buSzPct val="120000"/>
        <a:buChar char="•"/>
        <a:defRPr sz="2400" b="1">
          <a:solidFill>
            <a:schemeClr val="tx1"/>
          </a:solidFill>
          <a:latin typeface="+mn-lt"/>
        </a:defRPr>
      </a:lvl4pPr>
      <a:lvl5pPr marL="1654175" indent="-228600" algn="l" rtl="0" eaLnBrk="0" fontAlgn="base" hangingPunct="0">
        <a:spcBef>
          <a:spcPct val="20000"/>
        </a:spcBef>
        <a:spcAft>
          <a:spcPct val="0"/>
        </a:spcAft>
        <a:buChar char="»"/>
        <a:defRPr sz="2000" b="1">
          <a:solidFill>
            <a:schemeClr val="tx1"/>
          </a:solidFill>
          <a:latin typeface="+mn-lt"/>
        </a:defRPr>
      </a:lvl5pPr>
      <a:lvl6pPr marL="2111375" indent="-228600" algn="l" rtl="0" eaLnBrk="0" fontAlgn="base" hangingPunct="0">
        <a:spcBef>
          <a:spcPct val="20000"/>
        </a:spcBef>
        <a:spcAft>
          <a:spcPct val="0"/>
        </a:spcAft>
        <a:buChar char="»"/>
        <a:defRPr sz="2000" b="1">
          <a:solidFill>
            <a:schemeClr val="tx1"/>
          </a:solidFill>
          <a:latin typeface="+mn-lt"/>
        </a:defRPr>
      </a:lvl6pPr>
      <a:lvl7pPr marL="2568575" indent="-228600" algn="l" rtl="0" eaLnBrk="0" fontAlgn="base" hangingPunct="0">
        <a:spcBef>
          <a:spcPct val="20000"/>
        </a:spcBef>
        <a:spcAft>
          <a:spcPct val="0"/>
        </a:spcAft>
        <a:buChar char="»"/>
        <a:defRPr sz="2000" b="1">
          <a:solidFill>
            <a:schemeClr val="tx1"/>
          </a:solidFill>
          <a:latin typeface="+mn-lt"/>
        </a:defRPr>
      </a:lvl7pPr>
      <a:lvl8pPr marL="3025775" indent="-228600" algn="l" rtl="0" eaLnBrk="0" fontAlgn="base" hangingPunct="0">
        <a:spcBef>
          <a:spcPct val="20000"/>
        </a:spcBef>
        <a:spcAft>
          <a:spcPct val="0"/>
        </a:spcAft>
        <a:buChar char="»"/>
        <a:defRPr sz="2000" b="1">
          <a:solidFill>
            <a:schemeClr val="tx1"/>
          </a:solidFill>
          <a:latin typeface="+mn-lt"/>
        </a:defRPr>
      </a:lvl8pPr>
      <a:lvl9pPr marL="3482975"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dr-qubit.org/emacs.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oi.acm.org/10.1145/196699.19672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cmu.edu/~amulet/videos/Topaz.wmv" TargetMode="External"/><Relationship Id="rId2" Type="http://schemas.openxmlformats.org/officeDocument/2006/relationships/hyperlink" Target="http://dl.acm.org/citation.cfm?id=274716"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youtu.be/RtHgofs4p3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citeseerx.ist.psu.edu/viewdoc/download?doi=10.1.1.28.3333&amp;rep=rep1&amp;type=pdf" TargetMode="External"/><Relationship Id="rId2" Type="http://schemas.openxmlformats.org/officeDocument/2006/relationships/hyperlink" Target="http://dx.doi.org/10.1016/0953-5438(92)90021-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s.cmu.edu/~NatProg/papers/P1_PP20_Yoon%20Azurite%20VLHCC13.pdf"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61556918" TargetMode="External"/><Relationship Id="rId2" Type="http://schemas.openxmlformats.org/officeDocument/2006/relationships/hyperlink" Target="http://www.quora.com/User-Interfaces/Who-started-the-trend-of-using-the-hamburger-icon-%E2%98%B0-as-a-menu-butto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cmu.edu/~amulet/videos/Topaz.wmv" TargetMode="External"/><Relationship Id="rId2" Type="http://schemas.openxmlformats.org/officeDocument/2006/relationships/hyperlink" Target="http://youtu.be/RtHgofs4p3U" TargetMode="Externa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articles%20-%20references,%20etc/p1957-appert%20Undo%20CHI'12%20video.mov" TargetMode="External"/><Relationship Id="rId2" Type="http://schemas.openxmlformats.org/officeDocument/2006/relationships/hyperlink" Target="http://doi.acm.org/10.1145/2207676.2208339"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hyperlink" Target="http://www.nytimes.com/2009/09/20/magazine/20FOB-onlanguage-t.html?_r=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urlander.net/DJ/Videos/EditableGraphicalHistoriesVideo.shtml" TargetMode="External"/><Relationship Id="rId2" Type="http://schemas.openxmlformats.org/officeDocument/2006/relationships/hyperlink" Target="http://ieeexplore.ieee.org/stamp/stamp.jsp?tp=&amp;arnumber=18020&amp;isnumber=662"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DF22590B-1AD9-41CD-A6F0-79CF843E1F65}" type="slidenum">
              <a:rPr lang="en-US" altLang="en-US"/>
              <a:pPr/>
              <a:t>1</a:t>
            </a:fld>
            <a:endParaRPr lang="en-US" altLang="en-US"/>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altLang="en-US" smtClean="0"/>
              <a:t>© 2014 - Brad Myers</a:t>
            </a:r>
            <a:endParaRPr lang="en-US" altLang="en-US"/>
          </a:p>
        </p:txBody>
      </p:sp>
      <p:sp>
        <p:nvSpPr>
          <p:cNvPr id="95235" name="Rectangle 3"/>
          <p:cNvSpPr>
            <a:spLocks noGrp="1" noChangeArrowheads="1"/>
          </p:cNvSpPr>
          <p:nvPr>
            <p:ph type="subTitle" idx="1"/>
          </p:nvPr>
        </p:nvSpPr>
        <p:spPr>
          <a:xfrm>
            <a:off x="3532339" y="3159370"/>
            <a:ext cx="5160321" cy="2971800"/>
          </a:xfrm>
        </p:spPr>
        <p:txBody>
          <a:bodyPr/>
          <a:lstStyle/>
          <a:p>
            <a:r>
              <a:rPr lang="en-US" dirty="0"/>
              <a:t>Brad Myers</a:t>
            </a:r>
          </a:p>
          <a:p>
            <a:endParaRPr lang="en-US" dirty="0">
              <a:solidFill>
                <a:srgbClr val="6E0000"/>
              </a:solidFill>
            </a:endParaRPr>
          </a:p>
          <a:p>
            <a:r>
              <a:rPr lang="en-US" dirty="0" smtClean="0">
                <a:solidFill>
                  <a:srgbClr val="6E0000"/>
                </a:solidFill>
              </a:rPr>
              <a:t>05-899A/05-499A:</a:t>
            </a:r>
            <a:br>
              <a:rPr lang="en-US" dirty="0" smtClean="0">
                <a:solidFill>
                  <a:srgbClr val="6E0000"/>
                </a:solidFill>
              </a:rPr>
            </a:br>
            <a:r>
              <a:rPr lang="en-US" dirty="0" smtClean="0">
                <a:solidFill>
                  <a:srgbClr val="6E0000"/>
                </a:solidFill>
              </a:rPr>
              <a:t>Interaction Techniques</a:t>
            </a:r>
            <a:endParaRPr lang="en-US" dirty="0">
              <a:solidFill>
                <a:srgbClr val="6E0000"/>
              </a:solidFill>
            </a:endParaRPr>
          </a:p>
          <a:p>
            <a:endParaRPr lang="en-US" dirty="0">
              <a:solidFill>
                <a:srgbClr val="6E0000"/>
              </a:solidFill>
            </a:endParaRPr>
          </a:p>
          <a:p>
            <a:r>
              <a:rPr lang="en-US" i="1" dirty="0" smtClean="0">
                <a:solidFill>
                  <a:srgbClr val="6E0000"/>
                </a:solidFill>
              </a:rPr>
              <a:t>Spring, 2014</a:t>
            </a:r>
            <a:endParaRPr lang="en-US" i="1" dirty="0">
              <a:solidFill>
                <a:srgbClr val="6E0000"/>
              </a:solidFill>
            </a:endParaRPr>
          </a:p>
        </p:txBody>
      </p:sp>
      <p:sp>
        <p:nvSpPr>
          <p:cNvPr id="95234" name="Rectangle 2"/>
          <p:cNvSpPr>
            <a:spLocks noGrp="1" noChangeArrowheads="1"/>
          </p:cNvSpPr>
          <p:nvPr>
            <p:ph type="ctrTitle"/>
          </p:nvPr>
        </p:nvSpPr>
        <p:spPr>
          <a:xfrm>
            <a:off x="1006996" y="457200"/>
            <a:ext cx="8137003" cy="2386361"/>
          </a:xfrm>
        </p:spPr>
        <p:txBody>
          <a:bodyPr/>
          <a:lstStyle/>
          <a:p>
            <a:pPr algn="ctr"/>
            <a:r>
              <a:rPr lang="en-US" sz="3200" dirty="0"/>
              <a:t>Lecture </a:t>
            </a:r>
            <a:r>
              <a:rPr lang="en-US" sz="3200" dirty="0" smtClean="0"/>
              <a:t>20:</a:t>
            </a:r>
            <a:r>
              <a:rPr lang="en-US" sz="3200" dirty="0"/>
              <a:t/>
            </a:r>
            <a:br>
              <a:rPr lang="en-US" sz="3200" dirty="0"/>
            </a:br>
            <a:r>
              <a:rPr lang="en-US" sz="4000" b="0" dirty="0" smtClean="0"/>
              <a:t>Past to Future: Various Undo Models, Interaction Histories, and Macro Recording</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150352" cy="1295400"/>
          </a:xfrm>
        </p:spPr>
        <p:txBody>
          <a:bodyPr/>
          <a:lstStyle/>
          <a:p>
            <a:r>
              <a:rPr lang="en-US" dirty="0" smtClean="0"/>
              <a:t>Hierarchical or Tree-Based Undo</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sp>
        <p:nvSpPr>
          <p:cNvPr id="6" name="Oval 5"/>
          <p:cNvSpPr/>
          <p:nvPr/>
        </p:nvSpPr>
        <p:spPr bwMode="auto">
          <a:xfrm>
            <a:off x="7059168" y="1603248"/>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7311136" y="1603248"/>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7563104" y="1603248"/>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7815072" y="1603248"/>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053072" y="191414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305040" y="1914144"/>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7557008" y="1914144"/>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7808976" y="1914144"/>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059168" y="2225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7311136" y="2225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7563104" y="2225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7815072" y="2225040"/>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7053072" y="280416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7305040" y="280416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7557008" y="280416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7827264" y="2999232"/>
            <a:ext cx="158496" cy="158496"/>
          </a:xfrm>
          <a:prstGeom prst="ellipse">
            <a:avLst/>
          </a:prstGeom>
          <a:solidFill>
            <a:srgbClr val="33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827264" y="2615184"/>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6778752" y="1487424"/>
            <a:ext cx="327334" cy="1631216"/>
          </a:xfrm>
          <a:prstGeom prst="rect">
            <a:avLst/>
          </a:prstGeom>
          <a:noFill/>
        </p:spPr>
        <p:txBody>
          <a:bodyPr wrap="none" rtlCol="0">
            <a:spAutoFit/>
          </a:bodyPr>
          <a:lstStyle/>
          <a:p>
            <a:r>
              <a:rPr lang="en-US" sz="2000" dirty="0" smtClean="0"/>
              <a:t>1</a:t>
            </a:r>
          </a:p>
          <a:p>
            <a:r>
              <a:rPr lang="en-US" sz="2000" dirty="0" smtClean="0"/>
              <a:t>2</a:t>
            </a:r>
          </a:p>
          <a:p>
            <a:r>
              <a:rPr lang="en-US" sz="2000" dirty="0" smtClean="0"/>
              <a:t>3</a:t>
            </a:r>
          </a:p>
          <a:p>
            <a:endParaRPr lang="en-US" sz="2000" dirty="0" smtClean="0"/>
          </a:p>
          <a:p>
            <a:r>
              <a:rPr lang="en-US" sz="2000" dirty="0" smtClean="0"/>
              <a:t>4</a:t>
            </a:r>
          </a:p>
        </p:txBody>
      </p:sp>
      <p:cxnSp>
        <p:nvCxnSpPr>
          <p:cNvPr id="26" name="Straight Arrow Connector 25"/>
          <p:cNvCxnSpPr>
            <a:stCxn id="20" idx="5"/>
            <a:endCxn id="21" idx="1"/>
          </p:cNvCxnSpPr>
          <p:nvPr/>
        </p:nvCxnSpPr>
        <p:spPr bwMode="auto">
          <a:xfrm>
            <a:off x="7692293" y="2939445"/>
            <a:ext cx="158182" cy="8299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30" name="Straight Arrow Connector 29"/>
          <p:cNvCxnSpPr>
            <a:stCxn id="20" idx="6"/>
            <a:endCxn id="23" idx="2"/>
          </p:cNvCxnSpPr>
          <p:nvPr/>
        </p:nvCxnSpPr>
        <p:spPr bwMode="auto">
          <a:xfrm flipV="1">
            <a:off x="7715504" y="2694432"/>
            <a:ext cx="111760" cy="188976"/>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pic>
        <p:nvPicPr>
          <p:cNvPr id="5122" name="Picture 2" descr="http://frozenlock.files.wordpress.com/2012/04/wpid-undo-tree.png?w=490"/>
          <p:cNvPicPr>
            <a:picLocks noChangeAspect="1" noChangeArrowheads="1"/>
          </p:cNvPicPr>
          <p:nvPr/>
        </p:nvPicPr>
        <p:blipFill>
          <a:blip r:embed="rId2" cstate="print"/>
          <a:srcRect l="58363"/>
          <a:stretch>
            <a:fillRect/>
          </a:stretch>
        </p:blipFill>
        <p:spPr bwMode="auto">
          <a:xfrm>
            <a:off x="7412736" y="3313187"/>
            <a:ext cx="1426464" cy="3544813"/>
          </a:xfrm>
          <a:prstGeom prst="rect">
            <a:avLst/>
          </a:prstGeom>
          <a:noFill/>
        </p:spPr>
      </p:pic>
      <p:pic>
        <p:nvPicPr>
          <p:cNvPr id="5123" name="Picture 3"/>
          <p:cNvPicPr>
            <a:picLocks noChangeAspect="1" noChangeArrowheads="1"/>
          </p:cNvPicPr>
          <p:nvPr/>
        </p:nvPicPr>
        <p:blipFill>
          <a:blip r:embed="rId3" cstate="print"/>
          <a:srcRect/>
          <a:stretch>
            <a:fillRect/>
          </a:stretch>
        </p:blipFill>
        <p:spPr bwMode="auto">
          <a:xfrm>
            <a:off x="2821115" y="5229225"/>
            <a:ext cx="3648075" cy="1628775"/>
          </a:xfrm>
          <a:prstGeom prst="rect">
            <a:avLst/>
          </a:prstGeom>
          <a:noFill/>
          <a:ln w="9525">
            <a:noFill/>
            <a:miter lim="800000"/>
            <a:headEnd/>
            <a:tailEnd/>
          </a:ln>
        </p:spPr>
      </p:pic>
      <p:sp>
        <p:nvSpPr>
          <p:cNvPr id="3" name="Content Placeholder 2"/>
          <p:cNvSpPr>
            <a:spLocks noGrp="1"/>
          </p:cNvSpPr>
          <p:nvPr>
            <p:ph idx="1"/>
          </p:nvPr>
        </p:nvSpPr>
        <p:spPr>
          <a:xfrm>
            <a:off x="237744" y="1597342"/>
            <a:ext cx="8229600" cy="4608385"/>
          </a:xfrm>
        </p:spPr>
        <p:txBody>
          <a:bodyPr>
            <a:normAutofit lnSpcReduction="10000"/>
          </a:bodyPr>
          <a:lstStyle/>
          <a:p>
            <a:r>
              <a:rPr lang="en-US" dirty="0" smtClean="0"/>
              <a:t>Keep the entire history of all edits</a:t>
            </a:r>
          </a:p>
          <a:p>
            <a:r>
              <a:rPr lang="en-US" dirty="0" smtClean="0"/>
              <a:t>User can return to </a:t>
            </a:r>
            <a:r>
              <a:rPr lang="en-US" i="1" dirty="0" smtClean="0"/>
              <a:t>any </a:t>
            </a:r>
            <a:r>
              <a:rPr lang="en-US" dirty="0" smtClean="0"/>
              <a:t>previous</a:t>
            </a:r>
            <a:br>
              <a:rPr lang="en-US" dirty="0" smtClean="0"/>
            </a:br>
            <a:r>
              <a:rPr lang="en-US" dirty="0" smtClean="0"/>
              <a:t>state of the system</a:t>
            </a:r>
          </a:p>
          <a:p>
            <a:pPr lvl="1"/>
            <a:r>
              <a:rPr lang="en-US" dirty="0" smtClean="0"/>
              <a:t>In theory, but navigation is difficult</a:t>
            </a:r>
          </a:p>
          <a:p>
            <a:r>
              <a:rPr lang="en-US" dirty="0" err="1" smtClean="0"/>
              <a:t>Emacs</a:t>
            </a:r>
            <a:r>
              <a:rPr lang="en-US" dirty="0" smtClean="0"/>
              <a:t>:</a:t>
            </a:r>
          </a:p>
          <a:p>
            <a:pPr lvl="1"/>
            <a:r>
              <a:rPr lang="en-US" dirty="0" err="1" smtClean="0"/>
              <a:t>Cubitt</a:t>
            </a:r>
            <a:r>
              <a:rPr lang="en-US" dirty="0" smtClean="0"/>
              <a:t>, T. “Undo-Tree package</a:t>
            </a:r>
            <a:r>
              <a:rPr lang="en-US" dirty="0" smtClean="0"/>
              <a:t>”:</a:t>
            </a:r>
            <a:br>
              <a:rPr lang="en-US" dirty="0" smtClean="0"/>
            </a:br>
            <a:r>
              <a:rPr lang="en-US" dirty="0" smtClean="0"/>
              <a:t>undo-</a:t>
            </a:r>
            <a:r>
              <a:rPr lang="en-US" dirty="0" err="1" smtClean="0"/>
              <a:t>tree.el</a:t>
            </a:r>
            <a:r>
              <a:rPr lang="en-US" dirty="0" smtClean="0"/>
              <a:t> </a:t>
            </a:r>
            <a:r>
              <a:rPr lang="en-US" dirty="0" smtClean="0"/>
              <a:t>version 0.6.4</a:t>
            </a:r>
            <a:r>
              <a:rPr lang="en-US" dirty="0" smtClean="0"/>
              <a:t>,</a:t>
            </a:r>
            <a:br>
              <a:rPr lang="en-US" dirty="0" smtClean="0"/>
            </a:br>
            <a:r>
              <a:rPr lang="en-US" sz="2000" u="sng" dirty="0" smtClean="0">
                <a:hlinkClick r:id="rId4"/>
              </a:rPr>
              <a:t>http</a:t>
            </a:r>
            <a:r>
              <a:rPr lang="en-US" sz="2000" u="sng" dirty="0" smtClean="0">
                <a:hlinkClick r:id="rId4"/>
              </a:rPr>
              <a:t>://www.dr-qubit.org/emacs.php</a:t>
            </a:r>
            <a:endParaRPr lang="en-US" sz="2000" u="sng" dirty="0" smtClean="0"/>
          </a:p>
          <a:p>
            <a:pPr lvl="1"/>
            <a:r>
              <a:rPr lang="en-US" dirty="0" smtClean="0"/>
              <a:t>Visualizes as a tall tree with</a:t>
            </a:r>
            <a:br>
              <a:rPr lang="en-US" dirty="0" smtClean="0"/>
            </a:br>
            <a:r>
              <a:rPr lang="en-US" dirty="0" smtClean="0"/>
              <a:t>unlabeled nodes</a:t>
            </a:r>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07472"/>
          </a:xfrm>
        </p:spPr>
        <p:txBody>
          <a:bodyPr/>
          <a:lstStyle/>
          <a:p>
            <a:r>
              <a:rPr lang="en-US" dirty="0" smtClean="0"/>
              <a:t>Selective Undo</a:t>
            </a:r>
            <a:endParaRPr lang="en-US" dirty="0"/>
          </a:p>
        </p:txBody>
      </p:sp>
      <p:sp>
        <p:nvSpPr>
          <p:cNvPr id="3" name="Content Placeholder 2"/>
          <p:cNvSpPr>
            <a:spLocks noGrp="1"/>
          </p:cNvSpPr>
          <p:nvPr>
            <p:ph idx="1"/>
          </p:nvPr>
        </p:nvSpPr>
        <p:spPr>
          <a:xfrm>
            <a:off x="457200" y="1389888"/>
            <a:ext cx="8229600" cy="5468112"/>
          </a:xfrm>
        </p:spPr>
        <p:txBody>
          <a:bodyPr>
            <a:normAutofit fontScale="77500" lnSpcReduction="20000"/>
          </a:bodyPr>
          <a:lstStyle/>
          <a:p>
            <a:r>
              <a:rPr lang="en-US" dirty="0" smtClean="0"/>
              <a:t>Selective Undo – let the user </a:t>
            </a:r>
            <a:r>
              <a:rPr lang="en-US" i="1" dirty="0" smtClean="0"/>
              <a:t>select</a:t>
            </a:r>
            <a:r>
              <a:rPr lang="en-US" dirty="0" smtClean="0"/>
              <a:t> which operation(s) to undo</a:t>
            </a:r>
          </a:p>
          <a:p>
            <a:pPr lvl="1"/>
            <a:r>
              <a:rPr lang="en-US" dirty="0" smtClean="0"/>
              <a:t>While leaving </a:t>
            </a:r>
            <a:r>
              <a:rPr lang="en-US" i="1" dirty="0" smtClean="0"/>
              <a:t>later </a:t>
            </a:r>
            <a:r>
              <a:rPr lang="en-US" dirty="0" smtClean="0"/>
              <a:t>operations intact</a:t>
            </a:r>
          </a:p>
          <a:p>
            <a:r>
              <a:rPr lang="en-US" dirty="0" smtClean="0"/>
              <a:t>“Script” model – pretend the operation never happened</a:t>
            </a:r>
          </a:p>
          <a:p>
            <a:pPr lvl="1"/>
            <a:r>
              <a:rPr lang="en-US" dirty="0" smtClean="0"/>
              <a:t>Can undo all operations to that point, remove the command, then redo all the subsequent commands</a:t>
            </a:r>
          </a:p>
          <a:p>
            <a:pPr lvl="2"/>
            <a:r>
              <a:rPr lang="en-US" dirty="0" smtClean="0"/>
              <a:t>“Rewrite history”</a:t>
            </a:r>
          </a:p>
          <a:p>
            <a:pPr lvl="1"/>
            <a:r>
              <a:rPr lang="en-US" dirty="0" smtClean="0"/>
              <a:t>But what if it was a “create” and later operations were “change color”?</a:t>
            </a:r>
          </a:p>
          <a:p>
            <a:pPr lvl="2"/>
            <a:r>
              <a:rPr lang="en-US" dirty="0" smtClean="0"/>
              <a:t>Not allowed to selectively undo the create?</a:t>
            </a:r>
          </a:p>
          <a:p>
            <a:pPr lvl="2"/>
            <a:r>
              <a:rPr lang="en-US" dirty="0" smtClean="0"/>
              <a:t>Or later operations are ignored?</a:t>
            </a:r>
          </a:p>
          <a:p>
            <a:pPr lvl="1"/>
            <a:r>
              <a:rPr lang="en-US" dirty="0" smtClean="0"/>
              <a:t>Many other examples of intertwined operations</a:t>
            </a:r>
          </a:p>
          <a:p>
            <a:pPr lvl="2"/>
            <a:r>
              <a:rPr lang="en-US" dirty="0" smtClean="0"/>
              <a:t>Not always clear what the user would want</a:t>
            </a:r>
          </a:p>
          <a:p>
            <a:pPr lvl="1"/>
            <a:r>
              <a:rPr lang="en-US" dirty="0" smtClean="0"/>
              <a:t>Can also support “insert” operation into history</a:t>
            </a:r>
          </a:p>
          <a:p>
            <a:pPr lvl="2"/>
            <a:r>
              <a:rPr lang="en-US" dirty="0" smtClean="0"/>
              <a:t>Undo back to that point, do the new operation, then redo all subsequent operations</a:t>
            </a:r>
          </a:p>
          <a:p>
            <a:pPr lvl="2"/>
            <a:r>
              <a:rPr lang="en-US" dirty="0" smtClean="0"/>
              <a:t>Also can be unclear what it means in many situations</a:t>
            </a:r>
            <a:endParaRPr lang="en-US" dirty="0" smtClean="0"/>
          </a:p>
          <a:p>
            <a:pPr lvl="3"/>
            <a:r>
              <a:rPr lang="en-US" dirty="0" smtClean="0"/>
              <a:t>If create an object, do future operations include it?</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sp>
        <p:nvSpPr>
          <p:cNvPr id="14" name="Oval 13"/>
          <p:cNvSpPr/>
          <p:nvPr/>
        </p:nvSpPr>
        <p:spPr bwMode="auto">
          <a:xfrm>
            <a:off x="7363968"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7615936"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7867904"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8119872"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7357872" y="10363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7609840" y="1036320"/>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7861808" y="10363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8113776" y="10363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7083552" y="609600"/>
            <a:ext cx="327334" cy="707886"/>
          </a:xfrm>
          <a:prstGeom prst="rect">
            <a:avLst/>
          </a:prstGeom>
          <a:noFill/>
        </p:spPr>
        <p:txBody>
          <a:bodyPr wrap="none" rtlCol="0">
            <a:spAutoFit/>
          </a:bodyPr>
          <a:lstStyle/>
          <a:p>
            <a:r>
              <a:rPr lang="en-US" sz="2000" dirty="0" smtClean="0"/>
              <a:t>1</a:t>
            </a:r>
          </a:p>
          <a:p>
            <a:r>
              <a:rPr lang="en-US" sz="2000" dirty="0" smtClean="0"/>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Selective Undo</a:t>
            </a:r>
            <a:endParaRPr lang="en-US" dirty="0"/>
          </a:p>
        </p:txBody>
      </p:sp>
      <p:sp>
        <p:nvSpPr>
          <p:cNvPr id="3" name="Content Placeholder 2"/>
          <p:cNvSpPr>
            <a:spLocks noGrp="1"/>
          </p:cNvSpPr>
          <p:nvPr>
            <p:ph idx="1"/>
          </p:nvPr>
        </p:nvSpPr>
        <p:spPr>
          <a:xfrm>
            <a:off x="457200" y="1463040"/>
            <a:ext cx="8406384" cy="4667885"/>
          </a:xfrm>
        </p:spPr>
        <p:txBody>
          <a:bodyPr>
            <a:normAutofit fontScale="85000" lnSpcReduction="20000"/>
          </a:bodyPr>
          <a:lstStyle/>
          <a:p>
            <a:r>
              <a:rPr lang="en-US" sz="1800" dirty="0" smtClean="0"/>
              <a:t>Thomas </a:t>
            </a:r>
            <a:r>
              <a:rPr lang="en-US" sz="1800" dirty="0" err="1" smtClean="0"/>
              <a:t>Berlage</a:t>
            </a:r>
            <a:r>
              <a:rPr lang="en-US" sz="1800" dirty="0" smtClean="0"/>
              <a:t>. </a:t>
            </a:r>
            <a:r>
              <a:rPr lang="en-US" sz="1800" dirty="0" smtClean="0">
                <a:solidFill>
                  <a:schemeClr val="accent2"/>
                </a:solidFill>
              </a:rPr>
              <a:t>1994</a:t>
            </a:r>
            <a:r>
              <a:rPr lang="en-US" sz="1800" dirty="0" smtClean="0"/>
              <a:t>. A selective undo mechanism for graphical user interfaces based on command objects. </a:t>
            </a:r>
            <a:r>
              <a:rPr lang="en-US" sz="1800" i="1" dirty="0" smtClean="0"/>
              <a:t>ACM Trans. </a:t>
            </a:r>
            <a:r>
              <a:rPr lang="en-US" sz="1800" i="1" dirty="0" err="1" smtClean="0"/>
              <a:t>Comput</a:t>
            </a:r>
            <a:r>
              <a:rPr lang="en-US" sz="1800" i="1" dirty="0" smtClean="0"/>
              <a:t>.-Hum. Interact.</a:t>
            </a:r>
            <a:r>
              <a:rPr lang="en-US" sz="1800" dirty="0" smtClean="0"/>
              <a:t> 1, 3 (September 1994), 269-294. </a:t>
            </a:r>
            <a:r>
              <a:rPr lang="en-US" sz="1200" dirty="0" smtClean="0">
                <a:hlinkClick r:id="rId2"/>
              </a:rPr>
              <a:t>http</a:t>
            </a:r>
            <a:r>
              <a:rPr lang="en-US" sz="1200" dirty="0" smtClean="0">
                <a:hlinkClick r:id="rId2"/>
              </a:rPr>
              <a:t>://</a:t>
            </a:r>
            <a:r>
              <a:rPr lang="en-US" sz="1200" dirty="0" smtClean="0">
                <a:hlinkClick r:id="rId2"/>
              </a:rPr>
              <a:t>doi.acm.org/10.1145/196699.196721</a:t>
            </a:r>
            <a:r>
              <a:rPr lang="en-US" sz="1200" dirty="0" smtClean="0"/>
              <a:t> </a:t>
            </a:r>
            <a:endParaRPr lang="en-US" sz="1800" dirty="0" smtClean="0"/>
          </a:p>
          <a:p>
            <a:r>
              <a:rPr lang="en-US" dirty="0" smtClean="0"/>
              <a:t>The “Gina” system introduced “</a:t>
            </a:r>
            <a:r>
              <a:rPr lang="en-US" dirty="0" smtClean="0"/>
              <a:t>direct </a:t>
            </a:r>
            <a:r>
              <a:rPr lang="en-US" dirty="0" smtClean="0"/>
              <a:t>selective undo”</a:t>
            </a:r>
          </a:p>
          <a:p>
            <a:r>
              <a:rPr lang="en-US" dirty="0" smtClean="0"/>
              <a:t>Generally add the </a:t>
            </a:r>
            <a:r>
              <a:rPr lang="en-US" i="1" dirty="0" smtClean="0"/>
              <a:t>inverse</a:t>
            </a:r>
            <a:r>
              <a:rPr lang="en-US" dirty="0" smtClean="0"/>
              <a:t> of the operation to the </a:t>
            </a:r>
            <a:r>
              <a:rPr lang="en-US" i="1" dirty="0" smtClean="0"/>
              <a:t>end</a:t>
            </a:r>
            <a:r>
              <a:rPr lang="en-US" dirty="0" smtClean="0"/>
              <a:t> of the history</a:t>
            </a:r>
          </a:p>
          <a:p>
            <a:pPr lvl="1"/>
            <a:r>
              <a:rPr lang="en-US" dirty="0" smtClean="0"/>
              <a:t>Then the selective undo can be undone by the regular undo</a:t>
            </a:r>
          </a:p>
          <a:p>
            <a:pPr lvl="1"/>
            <a:r>
              <a:rPr lang="en-US" dirty="0" smtClean="0"/>
              <a:t>Undo of change color when there is a later change color</a:t>
            </a:r>
          </a:p>
          <a:p>
            <a:pPr lvl="1"/>
            <a:r>
              <a:rPr lang="en-US" dirty="0" smtClean="0"/>
              <a:t>Can be disabled if selective undo does not make sense in the current context</a:t>
            </a:r>
          </a:p>
          <a:p>
            <a:pPr lvl="2"/>
            <a:r>
              <a:rPr lang="en-US" dirty="0" smtClean="0"/>
              <a:t>E.g., undo change color for an object</a:t>
            </a:r>
            <a:br>
              <a:rPr lang="en-US" dirty="0" smtClean="0"/>
            </a:br>
            <a:r>
              <a:rPr lang="en-US" dirty="0" smtClean="0"/>
              <a:t>that has been deleted</a:t>
            </a:r>
          </a:p>
          <a:p>
            <a:r>
              <a:rPr lang="en-US" dirty="0" smtClean="0"/>
              <a:t>Clearer for users – decide what “inverse” means based on user expectations</a:t>
            </a:r>
          </a:p>
          <a:p>
            <a:pPr lvl="1"/>
            <a:r>
              <a:rPr lang="en-US" dirty="0" smtClean="0"/>
              <a:t>Change color – change it back</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12</a:t>
            </a:fld>
            <a:endParaRPr lang="en-US" altLang="en-US"/>
          </a:p>
        </p:txBody>
      </p:sp>
      <p:sp>
        <p:nvSpPr>
          <p:cNvPr id="6" name="Oval 5"/>
          <p:cNvSpPr/>
          <p:nvPr/>
        </p:nvSpPr>
        <p:spPr bwMode="auto">
          <a:xfrm>
            <a:off x="7059168"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7311136"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7563104"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7815072" y="725424"/>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053072" y="10363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7305040" y="1036320"/>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7557008" y="10363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7808976" y="10363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6766560" y="609600"/>
            <a:ext cx="327334" cy="707886"/>
          </a:xfrm>
          <a:prstGeom prst="rect">
            <a:avLst/>
          </a:prstGeom>
          <a:noFill/>
        </p:spPr>
        <p:txBody>
          <a:bodyPr wrap="none" rtlCol="0">
            <a:spAutoFit/>
          </a:bodyPr>
          <a:lstStyle/>
          <a:p>
            <a:r>
              <a:rPr lang="en-US" sz="2000" dirty="0" smtClean="0"/>
              <a:t>1</a:t>
            </a:r>
          </a:p>
          <a:p>
            <a:r>
              <a:rPr lang="en-US" sz="2000" dirty="0" smtClean="0"/>
              <a:t>2</a:t>
            </a:r>
          </a:p>
        </p:txBody>
      </p:sp>
      <p:sp>
        <p:nvSpPr>
          <p:cNvPr id="15" name="Oval 14"/>
          <p:cNvSpPr/>
          <p:nvPr/>
        </p:nvSpPr>
        <p:spPr bwMode="auto">
          <a:xfrm>
            <a:off x="8079232" y="1030224"/>
            <a:ext cx="158496" cy="158496"/>
          </a:xfrm>
          <a:prstGeom prst="ellipse">
            <a:avLst/>
          </a:prstGeom>
          <a:solidFill>
            <a:srgbClr val="33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8" name="Elbow Connector 17"/>
          <p:cNvCxnSpPr>
            <a:stCxn id="11" idx="4"/>
            <a:endCxn id="15" idx="4"/>
          </p:cNvCxnSpPr>
          <p:nvPr/>
        </p:nvCxnSpPr>
        <p:spPr bwMode="auto">
          <a:xfrm rot="5400000" flipH="1" flipV="1">
            <a:off x="7768336" y="804672"/>
            <a:ext cx="6096" cy="774192"/>
          </a:xfrm>
          <a:prstGeom prst="bentConnector3">
            <a:avLst>
              <a:gd name="adj1" fmla="val -1950001"/>
            </a:avLst>
          </a:prstGeom>
          <a:solidFill>
            <a:schemeClr val="accent1"/>
          </a:solidFill>
          <a:ln w="9525" cap="flat" cmpd="sng" algn="ctr">
            <a:solidFill>
              <a:schemeClr val="tx1"/>
            </a:solidFill>
            <a:prstDash val="solid"/>
            <a:miter lim="800000"/>
            <a:headEnd type="none" w="med" len="med"/>
            <a:tailEnd type="arrow"/>
          </a:ln>
          <a:effectLst/>
        </p:spPr>
      </p:cxnSp>
      <p:sp>
        <p:nvSpPr>
          <p:cNvPr id="24" name="Oval 23"/>
          <p:cNvSpPr/>
          <p:nvPr/>
        </p:nvSpPr>
        <p:spPr bwMode="auto">
          <a:xfrm>
            <a:off x="7321296" y="4242816"/>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7573264" y="4242816"/>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7825232" y="4242816"/>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8077200" y="4242816"/>
            <a:ext cx="158496" cy="158496"/>
          </a:xfrm>
          <a:prstGeom prst="ellipse">
            <a:avLst/>
          </a:prstGeom>
          <a:solidFill>
            <a:srgbClr val="FF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7327392" y="455371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7579360" y="4553712"/>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7831328" y="455371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8083296" y="4553712"/>
            <a:ext cx="158496" cy="158496"/>
          </a:xfrm>
          <a:prstGeom prst="ellipse">
            <a:avLst/>
          </a:prstGeom>
          <a:solidFill>
            <a:srgbClr val="FF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7028688" y="4126992"/>
            <a:ext cx="327334" cy="707886"/>
          </a:xfrm>
          <a:prstGeom prst="rect">
            <a:avLst/>
          </a:prstGeom>
          <a:noFill/>
        </p:spPr>
        <p:txBody>
          <a:bodyPr wrap="none" rtlCol="0">
            <a:spAutoFit/>
          </a:bodyPr>
          <a:lstStyle/>
          <a:p>
            <a:r>
              <a:rPr lang="en-US" sz="2000" dirty="0" smtClean="0"/>
              <a:t>1</a:t>
            </a:r>
          </a:p>
          <a:p>
            <a:r>
              <a:rPr lang="en-US" sz="2000" dirty="0" smtClean="0"/>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Topaz Selective Undo</a:t>
            </a:r>
            <a:endParaRPr lang="en-US" dirty="0"/>
          </a:p>
        </p:txBody>
      </p:sp>
      <p:sp>
        <p:nvSpPr>
          <p:cNvPr id="3" name="Content Placeholder 2"/>
          <p:cNvSpPr>
            <a:spLocks noGrp="1"/>
          </p:cNvSpPr>
          <p:nvPr>
            <p:ph idx="1"/>
          </p:nvPr>
        </p:nvSpPr>
        <p:spPr/>
        <p:txBody>
          <a:bodyPr>
            <a:normAutofit/>
          </a:bodyPr>
          <a:lstStyle/>
          <a:p>
            <a:r>
              <a:rPr lang="en-US" sz="1800" dirty="0" smtClean="0"/>
              <a:t>Brad A. Myers. (</a:t>
            </a:r>
            <a:r>
              <a:rPr lang="en-US" sz="1800" dirty="0" smtClean="0">
                <a:solidFill>
                  <a:schemeClr val="accent2"/>
                </a:solidFill>
              </a:rPr>
              <a:t>1998</a:t>
            </a:r>
            <a:r>
              <a:rPr lang="en-US" sz="1800" dirty="0" smtClean="0"/>
              <a:t>) "Scripting Graphical </a:t>
            </a:r>
            <a:r>
              <a:rPr lang="en-US" sz="1800" dirty="0" smtClean="0"/>
              <a:t>Applications</a:t>
            </a:r>
            <a:br>
              <a:rPr lang="en-US" sz="1800" dirty="0" smtClean="0"/>
            </a:br>
            <a:r>
              <a:rPr lang="en-US" sz="1800" dirty="0" smtClean="0"/>
              <a:t>by </a:t>
            </a:r>
            <a:r>
              <a:rPr lang="en-US" sz="1800" dirty="0" smtClean="0"/>
              <a:t>Demonstration," </a:t>
            </a:r>
            <a:r>
              <a:rPr lang="en-US" sz="1800" i="1" dirty="0" smtClean="0"/>
              <a:t>Proceedings CHI'98. pp. 534-541</a:t>
            </a:r>
            <a:r>
              <a:rPr lang="en-US" sz="1800" dirty="0" smtClean="0"/>
              <a:t>. </a:t>
            </a:r>
            <a:r>
              <a:rPr lang="en-US" sz="1800" dirty="0" smtClean="0">
                <a:hlinkClick r:id="rId2"/>
              </a:rPr>
              <a:t>http://</a:t>
            </a:r>
            <a:r>
              <a:rPr lang="en-US" sz="1800" dirty="0" smtClean="0">
                <a:hlinkClick r:id="rId2"/>
              </a:rPr>
              <a:t>dl.acm.org/citation.cfm?id=274716</a:t>
            </a:r>
            <a:r>
              <a:rPr lang="en-US" sz="1800" dirty="0" smtClean="0"/>
              <a:t>, </a:t>
            </a:r>
            <a:r>
              <a:rPr lang="en-US" sz="1800" dirty="0" smtClean="0">
                <a:hlinkClick r:id="rId3"/>
              </a:rPr>
              <a:t>video </a:t>
            </a:r>
            <a:r>
              <a:rPr lang="en-US" sz="1800" dirty="0" smtClean="0"/>
              <a:t>or </a:t>
            </a:r>
            <a:r>
              <a:rPr lang="en-US" sz="1800" dirty="0" smtClean="0">
                <a:hlinkClick r:id="rId4"/>
              </a:rPr>
              <a:t>YouTube</a:t>
            </a:r>
            <a:r>
              <a:rPr lang="en-US" sz="1800" dirty="0" smtClean="0"/>
              <a:t> (3:09</a:t>
            </a:r>
            <a:r>
              <a:rPr lang="en-US" sz="1800" dirty="0" smtClean="0"/>
              <a:t>).</a:t>
            </a:r>
          </a:p>
          <a:p>
            <a:r>
              <a:rPr lang="en-US" dirty="0" smtClean="0"/>
              <a:t>Allow selections and scrolling to be in the undo history</a:t>
            </a:r>
          </a:p>
          <a:p>
            <a:pPr lvl="1"/>
            <a:r>
              <a:rPr lang="en-US" dirty="0" smtClean="0"/>
              <a:t>Have to turn this on </a:t>
            </a:r>
            <a:r>
              <a:rPr lang="en-US" i="1" dirty="0" smtClean="0"/>
              <a:t>before</a:t>
            </a:r>
            <a:r>
              <a:rPr lang="en-US" dirty="0" smtClean="0"/>
              <a:t> doing the operations</a:t>
            </a:r>
          </a:p>
          <a:p>
            <a:r>
              <a:rPr lang="en-US" dirty="0" smtClean="0"/>
              <a:t>List of operations and can select which ones to selectively undo or redo</a:t>
            </a:r>
          </a:p>
          <a:p>
            <a:r>
              <a:rPr lang="en-US" dirty="0" smtClean="0"/>
              <a:t>Inverses go onto the end of the history list</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a:p>
        </p:txBody>
      </p:sp>
      <p:pic>
        <p:nvPicPr>
          <p:cNvPr id="6" name="Picture 4" descr="C:\Bam\papers\commandsbydemo\topaz.gif"/>
          <p:cNvPicPr>
            <a:picLocks noChangeAspect="1" noChangeArrowheads="1"/>
          </p:cNvPicPr>
          <p:nvPr/>
        </p:nvPicPr>
        <p:blipFill>
          <a:blip r:embed="rId5" cstate="print"/>
          <a:srcRect l="12619" r="11671"/>
          <a:stretch>
            <a:fillRect/>
          </a:stretch>
        </p:blipFill>
        <p:spPr bwMode="auto">
          <a:xfrm>
            <a:off x="6831724" y="0"/>
            <a:ext cx="2312276" cy="22831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a:solidFill>
                  <a:srgbClr val="FFFFFF"/>
                </a:solidFill>
              </a:rPr>
              <a:t>Brad Myers</a:t>
            </a:r>
          </a:p>
        </p:txBody>
      </p:sp>
      <p:sp>
        <p:nvSpPr>
          <p:cNvPr id="12290" name="Rectangle 2050"/>
          <p:cNvSpPr>
            <a:spLocks noGrp="1" noChangeArrowheads="1"/>
          </p:cNvSpPr>
          <p:nvPr>
            <p:ph type="title"/>
          </p:nvPr>
        </p:nvSpPr>
        <p:spPr/>
        <p:txBody>
          <a:bodyPr/>
          <a:lstStyle/>
          <a:p>
            <a:r>
              <a:rPr lang="en-US"/>
              <a:t>Topaz is:</a:t>
            </a:r>
          </a:p>
        </p:txBody>
      </p:sp>
      <p:sp>
        <p:nvSpPr>
          <p:cNvPr id="12293" name="Rectangle 2053"/>
          <p:cNvSpPr>
            <a:spLocks noChangeArrowheads="1"/>
          </p:cNvSpPr>
          <p:nvPr/>
        </p:nvSpPr>
        <p:spPr bwMode="auto">
          <a:xfrm>
            <a:off x="3124200" y="2133600"/>
            <a:ext cx="5257800" cy="4343400"/>
          </a:xfrm>
          <a:prstGeom prst="rect">
            <a:avLst/>
          </a:prstGeom>
          <a:noFill/>
          <a:ln w="9525">
            <a:noFill/>
            <a:miter lim="800000"/>
            <a:headEnd/>
            <a:tailEnd/>
          </a:ln>
          <a:effectLst/>
        </p:spPr>
        <p:txBody>
          <a:bodyPr lIns="92075" tIns="46038" rIns="92075" bIns="46038"/>
          <a:lstStyle/>
          <a:p>
            <a:pPr marL="285750" indent="-285750" eaLnBrk="0" hangingPunct="0">
              <a:buClr>
                <a:srgbClr val="DFB92F"/>
              </a:buClr>
              <a:buSzPct val="120000"/>
            </a:pPr>
            <a:r>
              <a:rPr lang="en-US" sz="5400" b="1" smtClean="0">
                <a:solidFill>
                  <a:srgbClr val="FFFFFF"/>
                </a:solidFill>
              </a:rPr>
              <a:t>ranscripts</a:t>
            </a:r>
          </a:p>
          <a:p>
            <a:pPr marL="285750" indent="-285750" eaLnBrk="0" hangingPunct="0">
              <a:buClr>
                <a:srgbClr val="DFB92F"/>
              </a:buClr>
              <a:buSzPct val="120000"/>
            </a:pPr>
            <a:r>
              <a:rPr lang="en-US" sz="5400" b="1" smtClean="0">
                <a:solidFill>
                  <a:srgbClr val="FFFFFF"/>
                </a:solidFill>
              </a:rPr>
              <a:t>f</a:t>
            </a:r>
          </a:p>
          <a:p>
            <a:pPr marL="285750" indent="-285750" eaLnBrk="0" hangingPunct="0">
              <a:buClr>
                <a:srgbClr val="DFB92F"/>
              </a:buClr>
              <a:buSzPct val="120000"/>
            </a:pPr>
            <a:r>
              <a:rPr lang="en-US" sz="5400" b="1" smtClean="0">
                <a:solidFill>
                  <a:srgbClr val="FFFFFF"/>
                </a:solidFill>
              </a:rPr>
              <a:t>rograms</a:t>
            </a:r>
          </a:p>
          <a:p>
            <a:pPr marL="285750" indent="-285750" eaLnBrk="0" hangingPunct="0">
              <a:buClr>
                <a:srgbClr val="DFB92F"/>
              </a:buClr>
              <a:buSzPct val="120000"/>
            </a:pPr>
            <a:r>
              <a:rPr lang="en-US" sz="5400" b="1" smtClean="0">
                <a:solidFill>
                  <a:srgbClr val="FFFFFF"/>
                </a:solidFill>
              </a:rPr>
              <a:t>ctivated with</a:t>
            </a:r>
          </a:p>
          <a:p>
            <a:pPr marL="285750" indent="-285750" eaLnBrk="0" hangingPunct="0">
              <a:buClr>
                <a:srgbClr val="DFB92F"/>
              </a:buClr>
              <a:buSzPct val="120000"/>
            </a:pPr>
            <a:r>
              <a:rPr lang="en-US" sz="5400" b="1" smtClean="0">
                <a:solidFill>
                  <a:srgbClr val="FFFFFF"/>
                </a:solidFill>
              </a:rPr>
              <a:t>eal</a:t>
            </a:r>
          </a:p>
        </p:txBody>
      </p:sp>
      <p:sp>
        <p:nvSpPr>
          <p:cNvPr id="12294" name="Rectangle 2054"/>
          <p:cNvSpPr>
            <a:spLocks noChangeArrowheads="1"/>
          </p:cNvSpPr>
          <p:nvPr/>
        </p:nvSpPr>
        <p:spPr bwMode="auto">
          <a:xfrm>
            <a:off x="2590800" y="2133600"/>
            <a:ext cx="1828800" cy="4343400"/>
          </a:xfrm>
          <a:prstGeom prst="rect">
            <a:avLst/>
          </a:prstGeom>
          <a:noFill/>
          <a:ln w="9525">
            <a:noFill/>
            <a:miter lim="800000"/>
            <a:headEnd/>
            <a:tailEnd/>
          </a:ln>
          <a:effectLst/>
        </p:spPr>
        <p:txBody>
          <a:bodyPr lIns="92075" tIns="46038" rIns="92075" bIns="46038"/>
          <a:lstStyle/>
          <a:p>
            <a:pPr marL="285750" indent="-285750" eaLnBrk="0" hangingPunct="0">
              <a:buClr>
                <a:srgbClr val="DFB92F"/>
              </a:buClr>
              <a:buSzPct val="120000"/>
            </a:pPr>
            <a:r>
              <a:rPr lang="en-US" sz="5400" b="1" smtClean="0">
                <a:solidFill>
                  <a:srgbClr val="FFFF00"/>
                </a:solidFill>
              </a:rPr>
              <a:t>T</a:t>
            </a:r>
          </a:p>
          <a:p>
            <a:pPr marL="285750" indent="-285750" eaLnBrk="0" hangingPunct="0">
              <a:buClr>
                <a:srgbClr val="DFB92F"/>
              </a:buClr>
              <a:buSzPct val="120000"/>
            </a:pPr>
            <a:r>
              <a:rPr lang="en-US" sz="5400" b="1" smtClean="0">
                <a:solidFill>
                  <a:srgbClr val="FFFF00"/>
                </a:solidFill>
              </a:rPr>
              <a:t>O</a:t>
            </a:r>
          </a:p>
          <a:p>
            <a:pPr marL="285750" indent="-285750" eaLnBrk="0" hangingPunct="0">
              <a:buClr>
                <a:srgbClr val="DFB92F"/>
              </a:buClr>
              <a:buSzPct val="120000"/>
            </a:pPr>
            <a:r>
              <a:rPr lang="en-US" sz="5400" b="1" smtClean="0">
                <a:solidFill>
                  <a:srgbClr val="FFFF00"/>
                </a:solidFill>
              </a:rPr>
              <a:t>P</a:t>
            </a:r>
          </a:p>
          <a:p>
            <a:pPr marL="285750" indent="-285750" eaLnBrk="0" hangingPunct="0">
              <a:buClr>
                <a:srgbClr val="DFB92F"/>
              </a:buClr>
              <a:buSzPct val="120000"/>
            </a:pPr>
            <a:r>
              <a:rPr lang="en-US" sz="5400" b="1" smtClean="0">
                <a:solidFill>
                  <a:srgbClr val="FFFF00"/>
                </a:solidFill>
              </a:rPr>
              <a:t>A</a:t>
            </a:r>
          </a:p>
          <a:p>
            <a:pPr marL="285750" indent="-285750" eaLnBrk="0" hangingPunct="0">
              <a:buClr>
                <a:srgbClr val="DFB92F"/>
              </a:buClr>
              <a:buSzPct val="120000"/>
            </a:pPr>
            <a:r>
              <a:rPr lang="en-US" sz="5400" b="1" smtClean="0">
                <a:solidFill>
                  <a:srgbClr val="FFFF00"/>
                </a:solidFill>
              </a:rPr>
              <a:t>Z</a:t>
            </a:r>
          </a:p>
        </p:txBody>
      </p:sp>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up)">
                                      <p:cBhvr>
                                        <p:cTn id="7" dur="500"/>
                                        <p:tgtEl>
                                          <p:spTgt spid="1229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3">
                                            <p:txEl>
                                              <p:pRg st="0" end="0"/>
                                            </p:txEl>
                                          </p:spTgt>
                                        </p:tgtEl>
                                        <p:attrNameLst>
                                          <p:attrName>style.visibility</p:attrName>
                                        </p:attrNameLst>
                                      </p:cBhvr>
                                      <p:to>
                                        <p:strVal val="visible"/>
                                      </p:to>
                                    </p:set>
                                    <p:animEffect transition="in" filter="wipe(left)">
                                      <p:cBhvr>
                                        <p:cTn id="11" dur="500"/>
                                        <p:tgtEl>
                                          <p:spTgt spid="1229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93">
                                            <p:txEl>
                                              <p:pRg st="1" end="1"/>
                                            </p:txEl>
                                          </p:spTgt>
                                        </p:tgtEl>
                                        <p:attrNameLst>
                                          <p:attrName>style.visibility</p:attrName>
                                        </p:attrNameLst>
                                      </p:cBhvr>
                                      <p:to>
                                        <p:strVal val="visible"/>
                                      </p:to>
                                    </p:set>
                                    <p:animEffect transition="in" filter="wipe(left)">
                                      <p:cBhvr>
                                        <p:cTn id="15" dur="500"/>
                                        <p:tgtEl>
                                          <p:spTgt spid="1229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293">
                                            <p:txEl>
                                              <p:pRg st="2" end="2"/>
                                            </p:txEl>
                                          </p:spTgt>
                                        </p:tgtEl>
                                        <p:attrNameLst>
                                          <p:attrName>style.visibility</p:attrName>
                                        </p:attrNameLst>
                                      </p:cBhvr>
                                      <p:to>
                                        <p:strVal val="visible"/>
                                      </p:to>
                                    </p:set>
                                    <p:animEffect transition="in" filter="wipe(left)">
                                      <p:cBhvr>
                                        <p:cTn id="19" dur="500"/>
                                        <p:tgtEl>
                                          <p:spTgt spid="1229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293">
                                            <p:txEl>
                                              <p:pRg st="3" end="3"/>
                                            </p:txEl>
                                          </p:spTgt>
                                        </p:tgtEl>
                                        <p:attrNameLst>
                                          <p:attrName>style.visibility</p:attrName>
                                        </p:attrNameLst>
                                      </p:cBhvr>
                                      <p:to>
                                        <p:strVal val="visible"/>
                                      </p:to>
                                    </p:set>
                                    <p:animEffect transition="in" filter="wipe(left)">
                                      <p:cBhvr>
                                        <p:cTn id="23" dur="500"/>
                                        <p:tgtEl>
                                          <p:spTgt spid="1229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293">
                                            <p:txEl>
                                              <p:pRg st="4" end="4"/>
                                            </p:txEl>
                                          </p:spTgt>
                                        </p:tgtEl>
                                        <p:attrNameLst>
                                          <p:attrName>style.visibility</p:attrName>
                                        </p:attrNameLst>
                                      </p:cBhvr>
                                      <p:to>
                                        <p:strVal val="visible"/>
                                      </p:to>
                                    </p:set>
                                    <p:animEffect transition="in" filter="wipe(left)">
                                      <p:cBhvr>
                                        <p:cTn id="27" dur="500"/>
                                        <p:tgtEl>
                                          <p:spTgt spid="122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advAuto="0"/>
      <p:bldP spid="1229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Brad Myers</a:t>
            </a:r>
          </a:p>
        </p:txBody>
      </p:sp>
      <p:sp>
        <p:nvSpPr>
          <p:cNvPr id="20482" name="Rectangle 2"/>
          <p:cNvSpPr>
            <a:spLocks noGrp="1" noChangeArrowheads="1"/>
          </p:cNvSpPr>
          <p:nvPr>
            <p:ph type="title"/>
          </p:nvPr>
        </p:nvSpPr>
        <p:spPr/>
        <p:txBody>
          <a:bodyPr/>
          <a:lstStyle/>
          <a:p>
            <a:r>
              <a:rPr lang="en-US"/>
              <a:t>Undo History</a:t>
            </a:r>
          </a:p>
        </p:txBody>
      </p:sp>
      <p:sp>
        <p:nvSpPr>
          <p:cNvPr id="20483" name="Rectangle 3"/>
          <p:cNvSpPr>
            <a:spLocks noGrp="1" noChangeArrowheads="1"/>
          </p:cNvSpPr>
          <p:nvPr>
            <p:ph type="body" idx="1"/>
          </p:nvPr>
        </p:nvSpPr>
        <p:spPr>
          <a:xfrm>
            <a:off x="254000" y="3471863"/>
            <a:ext cx="8604250" cy="2776537"/>
          </a:xfrm>
          <a:ln/>
        </p:spPr>
        <p:txBody>
          <a:bodyPr/>
          <a:lstStyle/>
          <a:p>
            <a:r>
              <a:rPr lang="en-US" dirty="0"/>
              <a:t>Shows history</a:t>
            </a:r>
            <a:br>
              <a:rPr lang="en-US" dirty="0"/>
            </a:br>
            <a:r>
              <a:rPr lang="en-US" dirty="0"/>
              <a:t>of all commands</a:t>
            </a:r>
          </a:p>
          <a:p>
            <a:r>
              <a:rPr lang="en-US" dirty="0"/>
              <a:t>Can pick</a:t>
            </a:r>
            <a:br>
              <a:rPr lang="en-US" dirty="0"/>
            </a:br>
            <a:r>
              <a:rPr lang="en-US" dirty="0"/>
              <a:t>commands </a:t>
            </a:r>
            <a:r>
              <a:rPr lang="en-US" dirty="0" smtClean="0"/>
              <a:t>to be selectively undone</a:t>
            </a:r>
            <a:endParaRPr lang="en-US" dirty="0"/>
          </a:p>
        </p:txBody>
      </p:sp>
      <p:pic>
        <p:nvPicPr>
          <p:cNvPr id="20484" name="Picture 4"/>
          <p:cNvPicPr>
            <a:picLocks noChangeAspect="1" noChangeArrowheads="1"/>
          </p:cNvPicPr>
          <p:nvPr/>
        </p:nvPicPr>
        <p:blipFill>
          <a:blip r:embed="rId4" cstate="print"/>
          <a:srcRect/>
          <a:stretch>
            <a:fillRect/>
          </a:stretch>
        </p:blipFill>
        <p:spPr bwMode="auto">
          <a:xfrm>
            <a:off x="3563938" y="1752600"/>
            <a:ext cx="5572125" cy="3063875"/>
          </a:xfrm>
          <a:prstGeom prst="rect">
            <a:avLst/>
          </a:prstGeom>
          <a:noFill/>
          <a:ln w="9525">
            <a:noFill/>
            <a:miter lim="800000"/>
            <a:headEnd/>
            <a:tailEnd/>
          </a:ln>
          <a:effectLst/>
        </p:spPr>
      </p:pic>
      <p:graphicFrame>
        <p:nvGraphicFramePr>
          <p:cNvPr id="20486" name="Object 6"/>
          <p:cNvGraphicFramePr>
            <a:graphicFrameLocks noChangeAspect="1"/>
          </p:cNvGraphicFramePr>
          <p:nvPr/>
        </p:nvGraphicFramePr>
        <p:xfrm>
          <a:off x="355600" y="1776413"/>
          <a:ext cx="2927350" cy="1587500"/>
        </p:xfrm>
        <a:graphic>
          <a:graphicData uri="http://schemas.openxmlformats.org/presentationml/2006/ole">
            <p:oleObj spid="_x0000_s28674" name="Bitmap Image" r:id="rId5" imgW="2295368" imgH="1190583" progId="Paint.Picture">
              <p:embed/>
            </p:oleObj>
          </a:graphicData>
        </a:graphic>
      </p:graphicFrame>
      <p:grpSp>
        <p:nvGrpSpPr>
          <p:cNvPr id="2" name="Group 8"/>
          <p:cNvGrpSpPr>
            <a:grpSpLocks/>
          </p:cNvGrpSpPr>
          <p:nvPr/>
        </p:nvGrpSpPr>
        <p:grpSpPr bwMode="auto">
          <a:xfrm>
            <a:off x="377825" y="1752600"/>
            <a:ext cx="8748713" cy="4652963"/>
            <a:chOff x="238" y="1104"/>
            <a:chExt cx="5511" cy="2931"/>
          </a:xfrm>
        </p:grpSpPr>
        <p:pic>
          <p:nvPicPr>
            <p:cNvPr id="20485" name="Picture 5"/>
            <p:cNvPicPr>
              <a:picLocks noChangeAspect="1" noChangeArrowheads="1"/>
            </p:cNvPicPr>
            <p:nvPr/>
          </p:nvPicPr>
          <p:blipFill>
            <a:blip r:embed="rId6" cstate="print"/>
            <a:srcRect/>
            <a:stretch>
              <a:fillRect/>
            </a:stretch>
          </p:blipFill>
          <p:spPr bwMode="auto">
            <a:xfrm>
              <a:off x="2245" y="1104"/>
              <a:ext cx="3504" cy="1926"/>
            </a:xfrm>
            <a:prstGeom prst="rect">
              <a:avLst/>
            </a:prstGeom>
            <a:noFill/>
            <a:ln w="9525">
              <a:noFill/>
              <a:miter lim="800000"/>
              <a:headEnd/>
              <a:tailEnd/>
            </a:ln>
            <a:effectLst/>
          </p:spPr>
        </p:pic>
        <p:sp>
          <p:nvSpPr>
            <p:cNvPr id="20487" name="Rectangle 7"/>
            <p:cNvSpPr>
              <a:spLocks noChangeArrowheads="1"/>
            </p:cNvSpPr>
            <p:nvPr/>
          </p:nvSpPr>
          <p:spPr bwMode="auto">
            <a:xfrm>
              <a:off x="238" y="3538"/>
              <a:ext cx="5420" cy="497"/>
            </a:xfrm>
            <a:prstGeom prst="rect">
              <a:avLst/>
            </a:prstGeom>
            <a:noFill/>
            <a:ln w="9525">
              <a:noFill/>
              <a:miter lim="800000"/>
              <a:headEnd/>
              <a:tailEnd/>
            </a:ln>
            <a:effectLst/>
          </p:spPr>
          <p:txBody>
            <a:bodyPr/>
            <a:lstStyle/>
            <a:p>
              <a:pPr marL="284163" indent="-284163">
                <a:spcBef>
                  <a:spcPct val="50000"/>
                </a:spcBef>
                <a:buClr>
                  <a:srgbClr val="DFB92F"/>
                </a:buClr>
                <a:buSzPct val="120000"/>
              </a:pPr>
              <a:endParaRPr lang="en-US" sz="2800" b="1" dirty="0">
                <a:latin typeface="Arial" charset="0"/>
              </a:endParaRPr>
            </a:p>
          </p:txBody>
        </p:sp>
      </p:grpSp>
      <p:sp>
        <p:nvSpPr>
          <p:cNvPr id="11"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left)">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Brad Myers</a:t>
            </a:r>
          </a:p>
        </p:txBody>
      </p:sp>
      <p:sp>
        <p:nvSpPr>
          <p:cNvPr id="8194" name="Rectangle 2"/>
          <p:cNvSpPr>
            <a:spLocks noGrp="1" noChangeArrowheads="1"/>
          </p:cNvSpPr>
          <p:nvPr>
            <p:ph type="title"/>
          </p:nvPr>
        </p:nvSpPr>
        <p:spPr/>
        <p:txBody>
          <a:bodyPr/>
          <a:lstStyle/>
          <a:p>
            <a:r>
              <a:rPr lang="en-US"/>
              <a:t>Using the Selections</a:t>
            </a:r>
          </a:p>
        </p:txBody>
      </p:sp>
      <p:sp>
        <p:nvSpPr>
          <p:cNvPr id="8195" name="Rectangle 3"/>
          <p:cNvSpPr>
            <a:spLocks noGrp="1" noChangeArrowheads="1"/>
          </p:cNvSpPr>
          <p:nvPr>
            <p:ph type="body" idx="1"/>
          </p:nvPr>
        </p:nvSpPr>
        <p:spPr>
          <a:ln/>
        </p:spPr>
        <p:txBody>
          <a:bodyPr/>
          <a:lstStyle/>
          <a:p>
            <a:endParaRPr lang="en-US" dirty="0"/>
          </a:p>
          <a:p>
            <a:r>
              <a:rPr lang="en-US" dirty="0"/>
              <a:t>Can turn on</a:t>
            </a:r>
            <a:br>
              <a:rPr lang="en-US" dirty="0"/>
            </a:br>
            <a:r>
              <a:rPr lang="en-US" dirty="0"/>
              <a:t>recording of</a:t>
            </a:r>
            <a:br>
              <a:rPr lang="en-US" dirty="0"/>
            </a:br>
            <a:r>
              <a:rPr lang="en-US" dirty="0"/>
              <a:t>selections</a:t>
            </a:r>
          </a:p>
          <a:p>
            <a:endParaRPr lang="en-US" dirty="0"/>
          </a:p>
          <a:p>
            <a:r>
              <a:rPr lang="en-US" dirty="0"/>
              <a:t>Then selection</a:t>
            </a:r>
            <a:br>
              <a:rPr lang="en-US" dirty="0"/>
            </a:br>
            <a:r>
              <a:rPr lang="en-US" dirty="0"/>
              <a:t>actions can be</a:t>
            </a:r>
            <a:br>
              <a:rPr lang="en-US" dirty="0"/>
            </a:br>
            <a:r>
              <a:rPr lang="en-US" dirty="0" smtClean="0"/>
              <a:t>undone</a:t>
            </a:r>
            <a:endParaRPr lang="en-US" dirty="0"/>
          </a:p>
        </p:txBody>
      </p:sp>
      <p:pic>
        <p:nvPicPr>
          <p:cNvPr id="8198" name="Picture 6"/>
          <p:cNvPicPr>
            <a:picLocks noChangeAspect="1" noChangeArrowheads="1"/>
          </p:cNvPicPr>
          <p:nvPr/>
        </p:nvPicPr>
        <p:blipFill>
          <a:blip r:embed="rId2" cstate="print"/>
          <a:srcRect/>
          <a:stretch>
            <a:fillRect/>
          </a:stretch>
        </p:blipFill>
        <p:spPr bwMode="auto">
          <a:xfrm>
            <a:off x="3429000" y="1752600"/>
            <a:ext cx="5572125" cy="3063875"/>
          </a:xfrm>
          <a:prstGeom prst="rect">
            <a:avLst/>
          </a:prstGeom>
          <a:noFill/>
          <a:ln w="9525">
            <a:noFill/>
            <a:miter lim="800000"/>
            <a:headEnd/>
            <a:tailEnd/>
          </a:ln>
          <a:effectLst/>
        </p:spPr>
      </p:pic>
      <p:sp>
        <p:nvSpPr>
          <p:cNvPr id="8197" name="Line 5"/>
          <p:cNvSpPr>
            <a:spLocks noChangeShapeType="1"/>
          </p:cNvSpPr>
          <p:nvPr/>
        </p:nvSpPr>
        <p:spPr bwMode="auto">
          <a:xfrm>
            <a:off x="2438400" y="3505200"/>
            <a:ext cx="1066800" cy="990600"/>
          </a:xfrm>
          <a:prstGeom prst="line">
            <a:avLst/>
          </a:prstGeom>
          <a:noFill/>
          <a:ln w="76200">
            <a:solidFill>
              <a:schemeClr val="tx2"/>
            </a:solidFill>
            <a:round/>
            <a:headEnd/>
            <a:tailEnd type="triangle" w="med" len="med"/>
          </a:ln>
          <a:effectLst>
            <a:outerShdw dist="45791" dir="2021404" algn="ctr" rotWithShape="0">
              <a:schemeClr val="bg2"/>
            </a:outerShdw>
          </a:effectLst>
        </p:spPr>
        <p:txBody>
          <a:bodyPr wrap="none" anchor="ctr"/>
          <a:lstStyle/>
          <a:p>
            <a:endParaRPr lang="en-US"/>
          </a:p>
        </p:txBody>
      </p:sp>
      <p:sp>
        <p:nvSpPr>
          <p:cNvPr id="8"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Multi-User Undo</a:t>
            </a:r>
            <a:endParaRPr lang="en-US" dirty="0"/>
          </a:p>
        </p:txBody>
      </p:sp>
      <p:sp>
        <p:nvSpPr>
          <p:cNvPr id="3" name="Content Placeholder 2"/>
          <p:cNvSpPr>
            <a:spLocks noGrp="1"/>
          </p:cNvSpPr>
          <p:nvPr>
            <p:ph idx="1"/>
          </p:nvPr>
        </p:nvSpPr>
        <p:spPr>
          <a:xfrm>
            <a:off x="457200" y="1609344"/>
            <a:ext cx="8229600" cy="5023104"/>
          </a:xfrm>
        </p:spPr>
        <p:txBody>
          <a:bodyPr>
            <a:normAutofit fontScale="85000" lnSpcReduction="20000"/>
          </a:bodyPr>
          <a:lstStyle/>
          <a:p>
            <a:r>
              <a:rPr lang="en-US" sz="2000" dirty="0" smtClean="0"/>
              <a:t>Gregory D. Abowd and Alan J. Dix. 1992. Giving undo attention. </a:t>
            </a:r>
            <a:r>
              <a:rPr lang="en-US" sz="2000" i="1" dirty="0" smtClean="0"/>
              <a:t>Interact. </a:t>
            </a:r>
            <a:r>
              <a:rPr lang="en-US" sz="2000" i="1" dirty="0" err="1" smtClean="0"/>
              <a:t>Comput</a:t>
            </a:r>
            <a:r>
              <a:rPr lang="en-US" sz="2000" i="1" dirty="0" smtClean="0"/>
              <a:t>.</a:t>
            </a:r>
            <a:r>
              <a:rPr lang="en-US" sz="2000" dirty="0" smtClean="0"/>
              <a:t> 4, 3 (December </a:t>
            </a:r>
            <a:r>
              <a:rPr lang="en-US" sz="2000" dirty="0" smtClean="0">
                <a:solidFill>
                  <a:schemeClr val="accent2"/>
                </a:solidFill>
              </a:rPr>
              <a:t>1992</a:t>
            </a:r>
            <a:r>
              <a:rPr lang="en-US" sz="2000" dirty="0" smtClean="0"/>
              <a:t>), 317-342. </a:t>
            </a:r>
            <a:r>
              <a:rPr lang="en-US" sz="1600" dirty="0" smtClean="0">
                <a:hlinkClick r:id="rId2"/>
              </a:rPr>
              <a:t>http://dx.doi.org/10.1016/0953-5438(92)90021-7</a:t>
            </a:r>
            <a:r>
              <a:rPr lang="en-US" sz="1600" dirty="0" smtClean="0"/>
              <a:t> or </a:t>
            </a:r>
            <a:r>
              <a:rPr lang="en-US" sz="1600" dirty="0" err="1" smtClean="0">
                <a:hlinkClick r:id="rId3"/>
              </a:rPr>
              <a:t>pdf</a:t>
            </a:r>
            <a:endParaRPr lang="en-US" sz="2000" dirty="0" smtClean="0"/>
          </a:p>
          <a:p>
            <a:r>
              <a:rPr lang="en-US" dirty="0" smtClean="0"/>
              <a:t>Multiple users editing at the same time</a:t>
            </a:r>
          </a:p>
          <a:p>
            <a:pPr lvl="1"/>
            <a:r>
              <a:rPr lang="en-US" dirty="0" smtClean="0"/>
              <a:t>Independent of synchronization issues</a:t>
            </a:r>
          </a:p>
          <a:p>
            <a:r>
              <a:rPr lang="en-US" dirty="0" smtClean="0"/>
              <a:t>When user A undoes something, what does it mean?</a:t>
            </a:r>
          </a:p>
          <a:p>
            <a:pPr lvl="1"/>
            <a:r>
              <a:rPr lang="en-US" dirty="0" smtClean="0"/>
              <a:t>Local: That person’s last operation?</a:t>
            </a:r>
          </a:p>
          <a:p>
            <a:pPr lvl="1"/>
            <a:r>
              <a:rPr lang="en-US" dirty="0" smtClean="0"/>
              <a:t>Global: Globally the last operation?</a:t>
            </a:r>
          </a:p>
          <a:p>
            <a:r>
              <a:rPr lang="en-US" dirty="0" smtClean="0"/>
              <a:t>Abowd proposes global when there is a </a:t>
            </a:r>
            <a:r>
              <a:rPr lang="en-US" i="1" dirty="0" smtClean="0"/>
              <a:t>single cursor</a:t>
            </a:r>
            <a:r>
              <a:rPr lang="en-US" dirty="0" smtClean="0"/>
              <a:t> (or single selection), but local if multiple cursors (selections)</a:t>
            </a:r>
          </a:p>
          <a:p>
            <a:pPr lvl="1"/>
            <a:r>
              <a:rPr lang="en-US" dirty="0" smtClean="0"/>
              <a:t>Local undo requires some form of </a:t>
            </a:r>
            <a:r>
              <a:rPr lang="en-US" i="1" dirty="0" smtClean="0"/>
              <a:t>selective undo</a:t>
            </a:r>
          </a:p>
          <a:p>
            <a:pPr lvl="2"/>
            <a:r>
              <a:rPr lang="en-US" dirty="0" smtClean="0"/>
              <a:t>Can interfere with the other user’s </a:t>
            </a:r>
            <a:r>
              <a:rPr lang="en-US" i="1" dirty="0" smtClean="0"/>
              <a:t>current</a:t>
            </a:r>
            <a:r>
              <a:rPr lang="en-US" dirty="0" smtClean="0"/>
              <a:t> edits</a:t>
            </a:r>
          </a:p>
          <a:p>
            <a:pPr lvl="1"/>
            <a:r>
              <a:rPr lang="en-US" dirty="0" smtClean="0"/>
              <a:t>What does </a:t>
            </a:r>
            <a:r>
              <a:rPr lang="en-US" dirty="0" err="1" smtClean="0"/>
              <a:t>GoogleDoc</a:t>
            </a:r>
            <a:r>
              <a:rPr lang="en-US" dirty="0" smtClean="0"/>
              <a:t> do?</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17</a:t>
            </a:fld>
            <a:endParaRPr lang="en-US" altLang="en-US"/>
          </a:p>
        </p:txBody>
      </p:sp>
      <p:sp>
        <p:nvSpPr>
          <p:cNvPr id="6" name="Oval 5"/>
          <p:cNvSpPr/>
          <p:nvPr/>
        </p:nvSpPr>
        <p:spPr bwMode="auto">
          <a:xfrm>
            <a:off x="7022592" y="107899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7274560" y="1078992"/>
            <a:ext cx="158496" cy="158496"/>
          </a:xfrm>
          <a:prstGeom prst="ellipse">
            <a:avLst/>
          </a:prstGeom>
          <a:solidFill>
            <a:srgbClr val="FF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7526528" y="1078992"/>
            <a:ext cx="158496" cy="158496"/>
          </a:xfrm>
          <a:prstGeom prst="ellipse">
            <a:avLst/>
          </a:prstGeom>
          <a:solidFill>
            <a:srgbClr val="33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7778496" y="107899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6729984" y="963168"/>
            <a:ext cx="327334" cy="400110"/>
          </a:xfrm>
          <a:prstGeom prst="rect">
            <a:avLst/>
          </a:prstGeom>
          <a:noFill/>
        </p:spPr>
        <p:txBody>
          <a:bodyPr wrap="none" rtlCol="0">
            <a:spAutoFit/>
          </a:bodyPr>
          <a:lstStyle/>
          <a:p>
            <a:r>
              <a:rPr lang="en-US" sz="2000" dirty="0" smtClean="0"/>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60" y="122238"/>
            <a:ext cx="7543800" cy="1295400"/>
          </a:xfrm>
        </p:spPr>
        <p:txBody>
          <a:bodyPr/>
          <a:lstStyle/>
          <a:p>
            <a:r>
              <a:rPr lang="en-US" sz="3600" dirty="0" smtClean="0"/>
              <a:t>Research: YoungSeok Yoon’s</a:t>
            </a:r>
            <a:br>
              <a:rPr lang="en-US" sz="3600" dirty="0" smtClean="0"/>
            </a:br>
            <a:r>
              <a:rPr lang="en-US" sz="3600" dirty="0" smtClean="0"/>
              <a:t>Selective Undo in Code</a:t>
            </a:r>
            <a:endParaRPr lang="en-US" sz="3600" dirty="0"/>
          </a:p>
        </p:txBody>
      </p:sp>
      <p:sp>
        <p:nvSpPr>
          <p:cNvPr id="3" name="Content Placeholder 2"/>
          <p:cNvSpPr>
            <a:spLocks noGrp="1"/>
          </p:cNvSpPr>
          <p:nvPr>
            <p:ph idx="1"/>
          </p:nvPr>
        </p:nvSpPr>
        <p:spPr>
          <a:xfrm>
            <a:off x="120874" y="1530075"/>
            <a:ext cx="8529145" cy="4986339"/>
          </a:xfrm>
        </p:spPr>
        <p:txBody>
          <a:bodyPr>
            <a:normAutofit fontScale="70000" lnSpcReduction="20000"/>
          </a:bodyPr>
          <a:lstStyle/>
          <a:p>
            <a:r>
              <a:rPr lang="en-US" sz="1600" dirty="0" smtClean="0"/>
              <a:t>YoungSeok Yoon, Sebon Koo and Brad A. Myers, "Visualization of Fine-Grained Code </a:t>
            </a:r>
            <a:r>
              <a:rPr lang="en-US" sz="1600" dirty="0" smtClean="0"/>
              <a:t>Change</a:t>
            </a:r>
            <a:br>
              <a:rPr lang="en-US" sz="1600" dirty="0" smtClean="0"/>
            </a:br>
            <a:r>
              <a:rPr lang="en-US" sz="1600" dirty="0" smtClean="0"/>
              <a:t>History</a:t>
            </a:r>
            <a:r>
              <a:rPr lang="en-US" sz="1600" dirty="0" smtClean="0"/>
              <a:t>", </a:t>
            </a:r>
            <a:r>
              <a:rPr lang="en-US" sz="1600" i="1" dirty="0" smtClean="0"/>
              <a:t>2013 IEEE Symposium on Visual Languages and Human-Centric Computing (VL/HCC'13</a:t>
            </a:r>
            <a:r>
              <a:rPr lang="en-US" sz="1600" i="1" dirty="0" smtClean="0"/>
              <a:t>),</a:t>
            </a:r>
            <a:r>
              <a:rPr lang="en-US" sz="1600" dirty="0" smtClean="0"/>
              <a:t/>
            </a:r>
            <a:br>
              <a:rPr lang="en-US" sz="1600" dirty="0" smtClean="0"/>
            </a:br>
            <a:r>
              <a:rPr lang="en-US" sz="1600" dirty="0" smtClean="0"/>
              <a:t>San </a:t>
            </a:r>
            <a:r>
              <a:rPr lang="en-US" sz="1600" dirty="0" smtClean="0"/>
              <a:t>Jose, CA, September 15–19, 2013. pp. </a:t>
            </a:r>
            <a:r>
              <a:rPr lang="en-US" sz="1600" dirty="0" smtClean="0"/>
              <a:t>119-126. </a:t>
            </a:r>
            <a:r>
              <a:rPr lang="en-US" sz="1600" dirty="0" smtClean="0">
                <a:hlinkClick r:id="rId2"/>
              </a:rPr>
              <a:t>local </a:t>
            </a:r>
            <a:r>
              <a:rPr lang="en-US" sz="1600" dirty="0" err="1" smtClean="0">
                <a:hlinkClick r:id="rId2"/>
              </a:rPr>
              <a:t>pdf</a:t>
            </a:r>
            <a:r>
              <a:rPr lang="en-US" sz="1600" dirty="0" smtClean="0"/>
              <a:t>.</a:t>
            </a:r>
            <a:endParaRPr lang="en-US" sz="1600" dirty="0" smtClean="0"/>
          </a:p>
          <a:p>
            <a:r>
              <a:rPr lang="en-US" dirty="0" smtClean="0"/>
              <a:t>Called “Azurite”</a:t>
            </a:r>
          </a:p>
          <a:p>
            <a:pPr lvl="1"/>
            <a:r>
              <a:rPr lang="en-US" altLang="ko-KR" sz="2800" b="1" kern="1200" dirty="0" smtClean="0">
                <a:solidFill>
                  <a:prstClr val="black"/>
                </a:solidFill>
                <a:latin typeface="Myriad Pro" pitchFamily="34" charset="0"/>
                <a:cs typeface="Vijaya" pitchFamily="34" charset="0"/>
              </a:rPr>
              <a:t>A</a:t>
            </a:r>
            <a:r>
              <a:rPr lang="en-US" altLang="ko-KR" sz="2800" kern="1200" dirty="0" smtClean="0">
                <a:solidFill>
                  <a:prstClr val="black"/>
                </a:solidFill>
                <a:latin typeface="Myriad Pro" pitchFamily="34" charset="0"/>
                <a:cs typeface="Vijaya" pitchFamily="34" charset="0"/>
              </a:rPr>
              <a:t>dding </a:t>
            </a:r>
            <a:r>
              <a:rPr lang="en-US" altLang="ko-KR" sz="2800" b="1" kern="1200" dirty="0" smtClean="0">
                <a:solidFill>
                  <a:prstClr val="black"/>
                </a:solidFill>
                <a:latin typeface="Myriad Pro" pitchFamily="34" charset="0"/>
                <a:cs typeface="Vijaya" pitchFamily="34" charset="0"/>
              </a:rPr>
              <a:t>Z</a:t>
            </a:r>
            <a:r>
              <a:rPr lang="en-US" altLang="ko-KR" sz="2800" kern="1200" dirty="0" smtClean="0">
                <a:solidFill>
                  <a:prstClr val="black"/>
                </a:solidFill>
                <a:latin typeface="Myriad Pro" pitchFamily="34" charset="0"/>
                <a:cs typeface="Vijaya" pitchFamily="34" charset="0"/>
              </a:rPr>
              <a:t>est to </a:t>
            </a:r>
            <a:r>
              <a:rPr lang="en-US" altLang="ko-KR" sz="2800" b="1" kern="1200" dirty="0" smtClean="0">
                <a:solidFill>
                  <a:prstClr val="black"/>
                </a:solidFill>
                <a:latin typeface="Myriad Pro" pitchFamily="34" charset="0"/>
                <a:cs typeface="Vijaya" pitchFamily="34" charset="0"/>
              </a:rPr>
              <a:t>U</a:t>
            </a:r>
            <a:r>
              <a:rPr lang="en-US" altLang="ko-KR" sz="2800" kern="1200" dirty="0" smtClean="0">
                <a:solidFill>
                  <a:prstClr val="black"/>
                </a:solidFill>
                <a:latin typeface="Myriad Pro" pitchFamily="34" charset="0"/>
                <a:cs typeface="Vijaya" pitchFamily="34" charset="0"/>
              </a:rPr>
              <a:t>ndoing and </a:t>
            </a:r>
            <a:r>
              <a:rPr lang="en-US" altLang="ko-KR" sz="2800" b="1" kern="1200" dirty="0" smtClean="0">
                <a:solidFill>
                  <a:prstClr val="black"/>
                </a:solidFill>
                <a:latin typeface="Myriad Pro" pitchFamily="34" charset="0"/>
                <a:cs typeface="Vijaya" pitchFamily="34" charset="0"/>
              </a:rPr>
              <a:t>R</a:t>
            </a:r>
            <a:r>
              <a:rPr lang="en-US" altLang="ko-KR" sz="2800" kern="1200" dirty="0" smtClean="0">
                <a:solidFill>
                  <a:prstClr val="black"/>
                </a:solidFill>
                <a:latin typeface="Myriad Pro" pitchFamily="34" charset="0"/>
                <a:cs typeface="Vijaya" pitchFamily="34" charset="0"/>
              </a:rPr>
              <a:t>estoring </a:t>
            </a:r>
            <a:r>
              <a:rPr lang="en-US" altLang="ko-KR" sz="2800" b="1" kern="1200" dirty="0" smtClean="0">
                <a:solidFill>
                  <a:prstClr val="black"/>
                </a:solidFill>
                <a:latin typeface="Myriad Pro" pitchFamily="34" charset="0"/>
                <a:cs typeface="Vijaya" pitchFamily="34" charset="0"/>
              </a:rPr>
              <a:t>I</a:t>
            </a:r>
            <a:r>
              <a:rPr lang="en-US" altLang="ko-KR" sz="2800" kern="1200" dirty="0" smtClean="0">
                <a:solidFill>
                  <a:prstClr val="black"/>
                </a:solidFill>
                <a:latin typeface="Myriad Pro" pitchFamily="34" charset="0"/>
                <a:cs typeface="Vijaya" pitchFamily="34" charset="0"/>
              </a:rPr>
              <a:t>mproves </a:t>
            </a:r>
            <a:r>
              <a:rPr lang="en-US" altLang="ko-KR" sz="2800" b="1" kern="1200" dirty="0" smtClean="0">
                <a:solidFill>
                  <a:prstClr val="black"/>
                </a:solidFill>
                <a:latin typeface="Myriad Pro" pitchFamily="34" charset="0"/>
                <a:cs typeface="Vijaya" pitchFamily="34" charset="0"/>
              </a:rPr>
              <a:t>T</a:t>
            </a:r>
            <a:r>
              <a:rPr lang="en-US" altLang="ko-KR" sz="2800" kern="1200" dirty="0" smtClean="0">
                <a:solidFill>
                  <a:prstClr val="black"/>
                </a:solidFill>
                <a:latin typeface="Myriad Pro" pitchFamily="34" charset="0"/>
                <a:cs typeface="Vijaya" pitchFamily="34" charset="0"/>
              </a:rPr>
              <a:t>extual </a:t>
            </a:r>
            <a:r>
              <a:rPr lang="en-US" altLang="ko-KR" sz="2800" b="1" kern="1200" dirty="0" smtClean="0">
                <a:solidFill>
                  <a:prstClr val="black"/>
                </a:solidFill>
                <a:latin typeface="Myriad Pro" pitchFamily="34" charset="0"/>
                <a:cs typeface="Vijaya" pitchFamily="34" charset="0"/>
              </a:rPr>
              <a:t>E</a:t>
            </a:r>
            <a:r>
              <a:rPr lang="en-US" altLang="ko-KR" sz="2800" kern="1200" dirty="0" smtClean="0">
                <a:solidFill>
                  <a:prstClr val="black"/>
                </a:solidFill>
                <a:latin typeface="Myriad Pro" pitchFamily="34" charset="0"/>
                <a:cs typeface="Vijaya" pitchFamily="34" charset="0"/>
              </a:rPr>
              <a:t>xploration</a:t>
            </a:r>
            <a:endParaRPr lang="en-US" dirty="0" smtClean="0"/>
          </a:p>
          <a:p>
            <a:r>
              <a:rPr lang="en-US" dirty="0" err="1" smtClean="0"/>
              <a:t>Plugin</a:t>
            </a:r>
            <a:r>
              <a:rPr lang="en-US" dirty="0" smtClean="0"/>
              <a:t> for Eclipse for Java</a:t>
            </a:r>
          </a:p>
          <a:p>
            <a:r>
              <a:rPr lang="en-US" dirty="0" smtClean="0"/>
              <a:t>Difficulty – region conflicts</a:t>
            </a:r>
          </a:p>
          <a:p>
            <a:pPr lvl="1"/>
            <a:r>
              <a:rPr lang="en-US" dirty="0" smtClean="0"/>
              <a:t>Same area of code modified by multiple operations</a:t>
            </a:r>
          </a:p>
          <a:p>
            <a:pPr lvl="1"/>
            <a:r>
              <a:rPr lang="en-US" dirty="0" smtClean="0"/>
              <a:t>Later ones </a:t>
            </a:r>
            <a:r>
              <a:rPr lang="en-US" i="1" dirty="0" smtClean="0"/>
              <a:t>not </a:t>
            </a:r>
            <a:r>
              <a:rPr lang="en-US" dirty="0" smtClean="0"/>
              <a:t>being undone</a:t>
            </a:r>
          </a:p>
          <a:p>
            <a:pPr marL="914400" lvl="2" indent="-222250">
              <a:buFont typeface="+mj-lt"/>
              <a:buAutoNum type="arabicPeriod"/>
            </a:pPr>
            <a:r>
              <a:rPr lang="en-US" u="sng" dirty="0" err="1" smtClean="0"/>
              <a:t>Font</a:t>
            </a:r>
            <a:r>
              <a:rPr lang="en-US" dirty="0" err="1" smtClean="0"/>
              <a:t>Size</a:t>
            </a:r>
            <a:endParaRPr lang="en-US" dirty="0" smtClean="0"/>
          </a:p>
          <a:p>
            <a:pPr marL="914400" lvl="2" indent="-222250">
              <a:buFont typeface="+mj-lt"/>
              <a:buAutoNum type="arabicPeriod"/>
            </a:pPr>
            <a:r>
              <a:rPr lang="en-US" u="sng" dirty="0" err="1" smtClean="0"/>
              <a:t>Rectangle</a:t>
            </a:r>
            <a:r>
              <a:rPr lang="en-US" dirty="0" err="1" smtClean="0"/>
              <a:t>Size</a:t>
            </a:r>
            <a:endParaRPr lang="en-US" dirty="0" smtClean="0"/>
          </a:p>
          <a:p>
            <a:pPr marL="914400" lvl="2" indent="-222250">
              <a:buFont typeface="+mj-lt"/>
              <a:buAutoNum type="arabicPeriod"/>
            </a:pPr>
            <a:r>
              <a:rPr lang="en-US" dirty="0" err="1" smtClean="0"/>
              <a:t>Re</a:t>
            </a:r>
            <a:r>
              <a:rPr lang="en-US" u="sng" dirty="0" err="1" smtClean="0"/>
              <a:t>gionArea</a:t>
            </a:r>
            <a:endParaRPr lang="en-US" dirty="0" smtClean="0"/>
          </a:p>
          <a:p>
            <a:pPr lvl="1"/>
            <a:r>
              <a:rPr lang="en-US" dirty="0" smtClean="0"/>
              <a:t>Detects and asks user</a:t>
            </a:r>
          </a:p>
          <a:p>
            <a:r>
              <a:rPr lang="en-US" dirty="0" smtClean="0"/>
              <a:t>Allows multiple commands </a:t>
            </a:r>
            <a:r>
              <a:rPr lang="en-US" dirty="0" smtClean="0"/>
              <a:t>to</a:t>
            </a:r>
            <a:br>
              <a:rPr lang="en-US" dirty="0" smtClean="0"/>
            </a:br>
            <a:r>
              <a:rPr lang="en-US" dirty="0" smtClean="0"/>
              <a:t>be </a:t>
            </a:r>
            <a:r>
              <a:rPr lang="en-US" dirty="0" smtClean="0"/>
              <a:t>selectively </a:t>
            </a:r>
            <a:r>
              <a:rPr lang="en-US" dirty="0" smtClean="0"/>
              <a:t>undone</a:t>
            </a:r>
          </a:p>
          <a:p>
            <a:pPr lvl="1"/>
            <a:r>
              <a:rPr lang="en-US" dirty="0" smtClean="0"/>
              <a:t>No region conflicts if undo all</a:t>
            </a:r>
            <a:br>
              <a:rPr lang="en-US" dirty="0" smtClean="0"/>
            </a:br>
            <a:r>
              <a:rPr lang="en-US" dirty="0" smtClean="0"/>
              <a:t>the commands for one region</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a:p>
        </p:txBody>
      </p:sp>
      <p:pic>
        <p:nvPicPr>
          <p:cNvPr id="6" name="Picture 2" descr="File:Azurite-velvet-beaut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3669" y="0"/>
            <a:ext cx="1860331" cy="215899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p:nvPr/>
        </p:nvPicPr>
        <p:blipFill>
          <a:blip r:embed="rId4"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3250"/>
          <a:stretch>
            <a:fillRect/>
          </a:stretch>
        </p:blipFill>
        <p:spPr>
          <a:xfrm>
            <a:off x="4045200" y="3605049"/>
            <a:ext cx="5098801" cy="32529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65431"/>
          </a:xfrm>
        </p:spPr>
        <p:txBody>
          <a:bodyPr/>
          <a:lstStyle/>
          <a:p>
            <a:r>
              <a:rPr lang="en-US" dirty="0" smtClean="0"/>
              <a:t>Azurite, cont.</a:t>
            </a:r>
            <a:endParaRPr lang="en-US" dirty="0"/>
          </a:p>
        </p:txBody>
      </p:sp>
      <p:sp>
        <p:nvSpPr>
          <p:cNvPr id="3" name="Content Placeholder 2"/>
          <p:cNvSpPr>
            <a:spLocks noGrp="1"/>
          </p:cNvSpPr>
          <p:nvPr>
            <p:ph idx="1"/>
          </p:nvPr>
        </p:nvSpPr>
        <p:spPr>
          <a:xfrm>
            <a:off x="457200" y="1282262"/>
            <a:ext cx="8229600" cy="2228193"/>
          </a:xfrm>
        </p:spPr>
        <p:txBody>
          <a:bodyPr>
            <a:normAutofit fontScale="92500" lnSpcReduction="20000"/>
          </a:bodyPr>
          <a:lstStyle/>
          <a:p>
            <a:r>
              <a:rPr lang="en-US" dirty="0" smtClean="0"/>
              <a:t>How find and select what to undo?</a:t>
            </a:r>
          </a:p>
          <a:p>
            <a:r>
              <a:rPr lang="en-US" dirty="0" smtClean="0"/>
              <a:t>Timeline visualization of history</a:t>
            </a:r>
          </a:p>
          <a:p>
            <a:r>
              <a:rPr lang="en-US" dirty="0" smtClean="0"/>
              <a:t>Select area of code and explore its history interactively</a:t>
            </a:r>
          </a:p>
          <a:p>
            <a:r>
              <a:rPr lang="en-US" dirty="0" smtClean="0"/>
              <a:t>Or search backwards through time</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pic>
        <p:nvPicPr>
          <p:cNvPr id="6" name="Picture 5"/>
          <p:cNvPicPr/>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3147"/>
          <a:stretch>
            <a:fillRect/>
          </a:stretch>
        </p:blipFill>
        <p:spPr>
          <a:xfrm>
            <a:off x="0" y="3393837"/>
            <a:ext cx="9144000" cy="34641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511808"/>
            <a:ext cx="7540752" cy="4937760"/>
          </a:xfrm>
        </p:spPr>
        <p:txBody>
          <a:bodyPr>
            <a:normAutofit fontScale="85000" lnSpcReduction="20000"/>
          </a:bodyPr>
          <a:lstStyle/>
          <a:p>
            <a:r>
              <a:rPr lang="en-US" dirty="0" smtClean="0"/>
              <a:t>Final </a:t>
            </a:r>
            <a:r>
              <a:rPr lang="en-US" dirty="0" smtClean="0"/>
              <a:t>Projects proposal due today</a:t>
            </a:r>
          </a:p>
          <a:p>
            <a:r>
              <a:rPr lang="en-US" dirty="0" smtClean="0"/>
              <a:t>OK to collaborate among groups</a:t>
            </a:r>
          </a:p>
          <a:p>
            <a:endParaRPr lang="en-US" dirty="0" smtClean="0"/>
          </a:p>
          <a:p>
            <a:r>
              <a:rPr lang="en-US" dirty="0" smtClean="0"/>
              <a:t>Topic for “</a:t>
            </a:r>
            <a:r>
              <a:rPr lang="it-IT" dirty="0" smtClean="0"/>
              <a:t>Artificial Intelligence (AI) in </a:t>
            </a:r>
            <a:r>
              <a:rPr lang="it-IT" dirty="0" smtClean="0"/>
              <a:t>Interfaces”?</a:t>
            </a:r>
            <a:endParaRPr lang="en-US" dirty="0" smtClean="0"/>
          </a:p>
          <a:p>
            <a:endParaRPr lang="en-US" dirty="0" smtClean="0"/>
          </a:p>
          <a:p>
            <a:r>
              <a:rPr lang="en-US" dirty="0" smtClean="0"/>
              <a:t>Hayden </a:t>
            </a:r>
            <a:r>
              <a:rPr lang="en-US" dirty="0" err="1" smtClean="0"/>
              <a:t>Demerson’s</a:t>
            </a:r>
            <a:r>
              <a:rPr lang="en-US" dirty="0" smtClean="0"/>
              <a:t> answer on </a:t>
            </a:r>
            <a:r>
              <a:rPr lang="en-US" dirty="0" err="1" smtClean="0"/>
              <a:t>Quora</a:t>
            </a:r>
            <a:r>
              <a:rPr lang="en-US" dirty="0" smtClean="0"/>
              <a:t> based on class material</a:t>
            </a:r>
          </a:p>
          <a:p>
            <a:pPr lvl="1"/>
            <a:r>
              <a:rPr lang="en-US" sz="2000" dirty="0" smtClean="0"/>
              <a:t>“</a:t>
            </a:r>
            <a:r>
              <a:rPr lang="en-US" sz="2000" b="1" dirty="0" smtClean="0"/>
              <a:t>Who </a:t>
            </a:r>
            <a:r>
              <a:rPr lang="en-US" sz="2000" b="1" dirty="0" smtClean="0"/>
              <a:t>started the trend of using the hamburger icon (☰) as a menu button</a:t>
            </a:r>
            <a:r>
              <a:rPr lang="en-US" sz="2000" b="1" dirty="0" smtClean="0"/>
              <a:t>?”</a:t>
            </a:r>
          </a:p>
          <a:p>
            <a:pPr lvl="1"/>
            <a:r>
              <a:rPr lang="en-US" sz="1800" dirty="0" smtClean="0">
                <a:hlinkClick r:id="rId2"/>
              </a:rPr>
              <a:t>http://www.quora.com/User-Interfaces/Who-started-the-trend-of-using-the-hamburger-icon-%</a:t>
            </a:r>
            <a:r>
              <a:rPr lang="en-US" sz="1800" dirty="0" smtClean="0">
                <a:hlinkClick r:id="rId2"/>
              </a:rPr>
              <a:t>E2%98%B0-as-a-menu-button</a:t>
            </a:r>
            <a:endParaRPr lang="en-US" sz="1800" dirty="0" smtClean="0"/>
          </a:p>
          <a:p>
            <a:r>
              <a:rPr lang="en-US" dirty="0" smtClean="0"/>
              <a:t>“Likes” of the All the Widgets video on </a:t>
            </a:r>
            <a:r>
              <a:rPr lang="en-US" dirty="0" err="1" smtClean="0"/>
              <a:t>Vimeo</a:t>
            </a:r>
            <a:endParaRPr lang="en-US" dirty="0" smtClean="0"/>
          </a:p>
          <a:p>
            <a:pPr lvl="1"/>
            <a:r>
              <a:rPr lang="en-US" dirty="0" smtClean="0">
                <a:hlinkClick r:id="rId3"/>
              </a:rPr>
              <a:t>https://</a:t>
            </a:r>
            <a:r>
              <a:rPr lang="en-US" dirty="0" smtClean="0">
                <a:hlinkClick r:id="rId3"/>
              </a:rPr>
              <a:t>vimeo.com/61556918</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pic>
        <p:nvPicPr>
          <p:cNvPr id="9217" name="Picture 1"/>
          <p:cNvPicPr>
            <a:picLocks noChangeAspect="1" noChangeArrowheads="1"/>
          </p:cNvPicPr>
          <p:nvPr/>
        </p:nvPicPr>
        <p:blipFill>
          <a:blip r:embed="rId4" cstate="print"/>
          <a:srcRect/>
          <a:stretch>
            <a:fillRect/>
          </a:stretch>
        </p:blipFill>
        <p:spPr bwMode="auto">
          <a:xfrm>
            <a:off x="7880604" y="4248150"/>
            <a:ext cx="1104900" cy="2609850"/>
          </a:xfrm>
          <a:prstGeom prst="rect">
            <a:avLst/>
          </a:prstGeom>
          <a:noFill/>
          <a:ln w="9525">
            <a:solidFill>
              <a:schemeClr val="accent1"/>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86755"/>
          </a:xfrm>
        </p:spPr>
        <p:txBody>
          <a:bodyPr/>
          <a:lstStyle/>
          <a:p>
            <a:r>
              <a:rPr lang="en-US" dirty="0" smtClean="0"/>
              <a:t>Adobe </a:t>
            </a:r>
            <a:r>
              <a:rPr lang="en-US" dirty="0" err="1" smtClean="0"/>
              <a:t>PhotoShop</a:t>
            </a:r>
            <a:endParaRPr lang="en-US" dirty="0"/>
          </a:p>
        </p:txBody>
      </p:sp>
      <p:sp>
        <p:nvSpPr>
          <p:cNvPr id="3" name="Content Placeholder 2"/>
          <p:cNvSpPr>
            <a:spLocks noGrp="1"/>
          </p:cNvSpPr>
          <p:nvPr>
            <p:ph idx="1"/>
          </p:nvPr>
        </p:nvSpPr>
        <p:spPr>
          <a:xfrm>
            <a:off x="204952" y="1008999"/>
            <a:ext cx="8229600" cy="4403834"/>
          </a:xfrm>
        </p:spPr>
        <p:txBody>
          <a:bodyPr>
            <a:normAutofit fontScale="77500" lnSpcReduction="20000"/>
          </a:bodyPr>
          <a:lstStyle/>
          <a:p>
            <a:r>
              <a:rPr lang="en-US" dirty="0" smtClean="0"/>
              <a:t>History pane displays previous operations</a:t>
            </a:r>
          </a:p>
          <a:p>
            <a:r>
              <a:rPr lang="en-US" dirty="0" smtClean="0"/>
              <a:t>^Z – one-level undo that toggles undo/redo</a:t>
            </a:r>
          </a:p>
          <a:p>
            <a:r>
              <a:rPr lang="en-US" dirty="0" smtClean="0"/>
              <a:t>Also </a:t>
            </a:r>
            <a:r>
              <a:rPr lang="en-US" dirty="0" smtClean="0"/>
              <a:t>Shift-</a:t>
            </a:r>
            <a:r>
              <a:rPr lang="en-US" dirty="0" smtClean="0"/>
              <a:t>^Z, Alt-^Z - linear undo forwards and backwards</a:t>
            </a:r>
          </a:p>
          <a:p>
            <a:pPr lvl="1"/>
            <a:r>
              <a:rPr lang="en-US" dirty="0" smtClean="0"/>
              <a:t>Redo list erased on new</a:t>
            </a:r>
            <a:r>
              <a:rPr lang="en-US" dirty="0" smtClean="0"/>
              <a:t/>
            </a:r>
            <a:br>
              <a:rPr lang="en-US" dirty="0" smtClean="0"/>
            </a:br>
            <a:r>
              <a:rPr lang="en-US" dirty="0" smtClean="0"/>
              <a:t>operations</a:t>
            </a:r>
          </a:p>
          <a:p>
            <a:r>
              <a:rPr lang="en-US" dirty="0" smtClean="0"/>
              <a:t>“History brush”</a:t>
            </a:r>
          </a:p>
          <a:p>
            <a:pPr lvl="1"/>
            <a:r>
              <a:rPr lang="en-US" dirty="0" smtClean="0"/>
              <a:t>Select point in past and</a:t>
            </a:r>
            <a:br>
              <a:rPr lang="en-US" dirty="0" smtClean="0"/>
            </a:br>
            <a:r>
              <a:rPr lang="en-US" dirty="0" smtClean="0"/>
              <a:t>brush area – returns to</a:t>
            </a:r>
            <a:br>
              <a:rPr lang="en-US" dirty="0" smtClean="0"/>
            </a:br>
            <a:r>
              <a:rPr lang="en-US" dirty="0" smtClean="0"/>
              <a:t>the way it was in the past</a:t>
            </a:r>
          </a:p>
          <a:p>
            <a:pPr lvl="1"/>
            <a:r>
              <a:rPr lang="en-US" dirty="0" smtClean="0"/>
              <a:t>Can’t “skip” operations</a:t>
            </a:r>
            <a:endParaRPr lang="en-US" dirty="0" smtClean="0"/>
          </a:p>
          <a:p>
            <a:pPr lvl="1"/>
            <a:r>
              <a:rPr lang="en-US" dirty="0" smtClean="0"/>
              <a:t>Is selective by </a:t>
            </a:r>
            <a:r>
              <a:rPr lang="en-US" i="1" dirty="0" smtClean="0"/>
              <a:t>region</a:t>
            </a:r>
            <a:r>
              <a:rPr lang="en-US" dirty="0" smtClean="0"/>
              <a:t>, but</a:t>
            </a:r>
            <a:br>
              <a:rPr lang="en-US" dirty="0" smtClean="0"/>
            </a:br>
            <a:r>
              <a:rPr lang="en-US" dirty="0" smtClean="0"/>
              <a:t>not by </a:t>
            </a:r>
            <a:r>
              <a:rPr lang="en-US" i="1" dirty="0" smtClean="0"/>
              <a:t>time</a:t>
            </a:r>
          </a:p>
          <a:p>
            <a:r>
              <a:rPr lang="en-US" dirty="0" smtClean="0">
                <a:solidFill>
                  <a:schemeClr val="accent2"/>
                </a:solidFill>
              </a:rPr>
              <a:t>Summer project – add real</a:t>
            </a:r>
            <a:br>
              <a:rPr lang="en-US" dirty="0" smtClean="0">
                <a:solidFill>
                  <a:schemeClr val="accent2"/>
                </a:solidFill>
              </a:rPr>
            </a:br>
            <a:r>
              <a:rPr lang="en-US" dirty="0" smtClean="0">
                <a:solidFill>
                  <a:schemeClr val="accent2"/>
                </a:solidFill>
              </a:rPr>
              <a:t>selective undo</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a:p>
        </p:txBody>
      </p:sp>
      <p:pic>
        <p:nvPicPr>
          <p:cNvPr id="30722" name="Picture 2" descr="C:\Users\bam\AppData\Local\Temp\SNAGHTMLa4e2013.PNG"/>
          <p:cNvPicPr>
            <a:picLocks noChangeAspect="1" noChangeArrowheads="1"/>
          </p:cNvPicPr>
          <p:nvPr/>
        </p:nvPicPr>
        <p:blipFill>
          <a:blip r:embed="rId2" cstate="print"/>
          <a:srcRect/>
          <a:stretch>
            <a:fillRect/>
          </a:stretch>
        </p:blipFill>
        <p:spPr bwMode="auto">
          <a:xfrm>
            <a:off x="4246608" y="2511972"/>
            <a:ext cx="4897391" cy="4346029"/>
          </a:xfrm>
          <a:prstGeom prst="rect">
            <a:avLst/>
          </a:prstGeom>
          <a:noFill/>
        </p:spPr>
      </p:pic>
      <p:pic>
        <p:nvPicPr>
          <p:cNvPr id="30723" name="Picture 3"/>
          <p:cNvPicPr>
            <a:picLocks noChangeAspect="1" noChangeArrowheads="1"/>
          </p:cNvPicPr>
          <p:nvPr/>
        </p:nvPicPr>
        <p:blipFill>
          <a:blip r:embed="rId3" cstate="print"/>
          <a:srcRect/>
          <a:stretch>
            <a:fillRect/>
          </a:stretch>
        </p:blipFill>
        <p:spPr bwMode="auto">
          <a:xfrm>
            <a:off x="0" y="5456757"/>
            <a:ext cx="3142593" cy="140124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t>
            </a:r>
            <a:r>
              <a:rPr lang="en-US" dirty="0" smtClean="0"/>
              <a:t>and</a:t>
            </a:r>
            <a:br>
              <a:rPr lang="en-US" dirty="0" smtClean="0"/>
            </a:br>
            <a:r>
              <a:rPr lang="en-US" dirty="0" smtClean="0"/>
              <a:t>“</a:t>
            </a:r>
            <a:r>
              <a:rPr lang="en-US" dirty="0" smtClean="0"/>
              <a:t>By Demonstration”</a:t>
            </a:r>
            <a:endParaRPr lang="en-US" dirty="0"/>
          </a:p>
        </p:txBody>
      </p:sp>
      <p:sp>
        <p:nvSpPr>
          <p:cNvPr id="3" name="Content Placeholder 2"/>
          <p:cNvSpPr>
            <a:spLocks noGrp="1"/>
          </p:cNvSpPr>
          <p:nvPr>
            <p:ph idx="1"/>
          </p:nvPr>
        </p:nvSpPr>
        <p:spPr>
          <a:xfrm>
            <a:off x="457200" y="1555531"/>
            <a:ext cx="8686800" cy="4813738"/>
          </a:xfrm>
        </p:spPr>
        <p:txBody>
          <a:bodyPr>
            <a:normAutofit fontScale="85000" lnSpcReduction="10000"/>
          </a:bodyPr>
          <a:lstStyle/>
          <a:p>
            <a:r>
              <a:rPr lang="en-US" sz="1400" dirty="0" smtClean="0"/>
              <a:t>Brad A. Myers. "Visual Programming, </a:t>
            </a:r>
            <a:r>
              <a:rPr lang="en-US" sz="1400" dirty="0" smtClean="0">
                <a:solidFill>
                  <a:schemeClr val="accent2"/>
                </a:solidFill>
              </a:rPr>
              <a:t>Programming by Example</a:t>
            </a:r>
            <a:r>
              <a:rPr lang="en-US" sz="1400" dirty="0" smtClean="0"/>
              <a:t>, and Program Visualization; A Taxonomy," </a:t>
            </a:r>
            <a:r>
              <a:rPr lang="en-US" sz="1400" i="1" dirty="0" smtClean="0"/>
              <a:t>Proceedings SIGCHI '86: Human Factors in Computing Systems</a:t>
            </a:r>
            <a:r>
              <a:rPr lang="en-US" sz="1400" dirty="0" smtClean="0"/>
              <a:t>. Boston, MA. April 13-17, 1986. pp. 59-66.</a:t>
            </a:r>
            <a:endParaRPr lang="en-US" sz="1400" dirty="0" smtClean="0"/>
          </a:p>
          <a:p>
            <a:r>
              <a:rPr lang="en-US" dirty="0" smtClean="0"/>
              <a:t>Use the recorded list of operations as a program that can be applied to new situations</a:t>
            </a:r>
          </a:p>
          <a:p>
            <a:r>
              <a:rPr lang="en-US" dirty="0" smtClean="0"/>
              <a:t>“Programming by Example” (PBE)</a:t>
            </a:r>
          </a:p>
          <a:p>
            <a:pPr lvl="1"/>
            <a:r>
              <a:rPr lang="en-US" dirty="0" smtClean="0"/>
              <a:t>Also “programming by demonstration” (PBD)</a:t>
            </a:r>
          </a:p>
          <a:p>
            <a:pPr lvl="1"/>
            <a:r>
              <a:rPr lang="en-US" dirty="0" smtClean="0"/>
              <a:t>Old: Programming </a:t>
            </a:r>
            <a:r>
              <a:rPr lang="en-US" i="1" dirty="0" smtClean="0"/>
              <a:t>with </a:t>
            </a:r>
            <a:r>
              <a:rPr lang="en-US" dirty="0" smtClean="0"/>
              <a:t>Example</a:t>
            </a:r>
          </a:p>
          <a:p>
            <a:pPr lvl="2"/>
            <a:r>
              <a:rPr lang="en-US" dirty="0" smtClean="0"/>
              <a:t>No AI </a:t>
            </a:r>
            <a:r>
              <a:rPr lang="en-US" dirty="0" err="1" smtClean="0"/>
              <a:t>inferencing</a:t>
            </a:r>
            <a:endParaRPr lang="en-US" dirty="0" smtClean="0"/>
          </a:p>
          <a:p>
            <a:r>
              <a:rPr lang="en-US" dirty="0" smtClean="0"/>
              <a:t>David Smith’s Pygmalion</a:t>
            </a:r>
          </a:p>
          <a:p>
            <a:r>
              <a:rPr lang="en-US" dirty="0" err="1" smtClean="0"/>
              <a:t>Emacs</a:t>
            </a:r>
            <a:r>
              <a:rPr lang="en-US" dirty="0" smtClean="0"/>
              <a:t> keyboard macros</a:t>
            </a:r>
          </a:p>
          <a:p>
            <a:pPr lvl="1"/>
            <a:r>
              <a:rPr lang="en-US" dirty="0" smtClean="0"/>
              <a:t>Start recording, execute commands, stop recording</a:t>
            </a:r>
          </a:p>
          <a:p>
            <a:pPr lvl="1"/>
            <a:r>
              <a:rPr lang="en-US" dirty="0" smtClean="0"/>
              <a:t>Move cursor and execute script based on new location</a:t>
            </a:r>
            <a:endParaRPr lang="en-US" dirty="0" smtClean="0"/>
          </a:p>
          <a:p>
            <a:r>
              <a:rPr lang="en-US" dirty="0" smtClean="0"/>
              <a:t>Excel</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solidFill>
                  <a:srgbClr val="FFFFFF"/>
                </a:solidFill>
              </a:rPr>
              <a:t>Brad Myers</a:t>
            </a:r>
          </a:p>
        </p:txBody>
      </p:sp>
      <p:sp>
        <p:nvSpPr>
          <p:cNvPr id="3074" name="Rectangle 2"/>
          <p:cNvSpPr>
            <a:spLocks noGrp="1" noChangeArrowheads="1"/>
          </p:cNvSpPr>
          <p:nvPr>
            <p:ph type="title"/>
          </p:nvPr>
        </p:nvSpPr>
        <p:spPr/>
        <p:txBody>
          <a:bodyPr/>
          <a:lstStyle/>
          <a:p>
            <a:r>
              <a:rPr lang="en-US"/>
              <a:t>Scripts in Text Editors</a:t>
            </a:r>
          </a:p>
        </p:txBody>
      </p:sp>
      <p:sp>
        <p:nvSpPr>
          <p:cNvPr id="3075" name="Rectangle 3"/>
          <p:cNvSpPr>
            <a:spLocks noChangeArrowheads="1"/>
          </p:cNvSpPr>
          <p:nvPr>
            <p:ph type="body" idx="1"/>
          </p:nvPr>
        </p:nvSpPr>
        <p:spPr>
          <a:ln/>
        </p:spPr>
        <p:txBody>
          <a:bodyPr/>
          <a:lstStyle/>
          <a:p>
            <a:r>
              <a:rPr lang="en-US"/>
              <a:t>Inspiration: Ease of scripts in text editors</a:t>
            </a:r>
          </a:p>
          <a:p>
            <a:r>
              <a:rPr lang="en-US"/>
              <a:t>Create “Scripts” or “Macros” by demonstration</a:t>
            </a:r>
          </a:p>
          <a:p>
            <a:pPr lvl="1"/>
            <a:r>
              <a:rPr lang="en-US"/>
              <a:t>In Emacs, Microsoft Word, Excel, etc.</a:t>
            </a:r>
          </a:p>
          <a:p>
            <a:pPr lvl="1">
              <a:buFontTx/>
              <a:buNone/>
            </a:pPr>
            <a:endParaRPr lang="en-US"/>
          </a:p>
          <a:p>
            <a:pPr lvl="1">
              <a:buFontTx/>
              <a:buNone/>
            </a:pPr>
            <a:endParaRPr lang="en-US"/>
          </a:p>
          <a:p>
            <a:pPr lvl="1">
              <a:buFontTx/>
              <a:buNone/>
            </a:pPr>
            <a:endParaRPr lang="en-US" sz="900"/>
          </a:p>
          <a:p>
            <a:pPr lvl="1"/>
            <a:r>
              <a:rPr lang="en-US"/>
              <a:t>Useful to automate repetitive tasks</a:t>
            </a:r>
          </a:p>
        </p:txBody>
      </p:sp>
      <p:pic>
        <p:nvPicPr>
          <p:cNvPr id="3077" name="Picture 5" descr="C:\Bam\papers\commandsbydemo\emacsrecord.gif"/>
          <p:cNvPicPr>
            <a:picLocks noChangeAspect="1" noChangeArrowheads="1"/>
          </p:cNvPicPr>
          <p:nvPr/>
        </p:nvPicPr>
        <p:blipFill>
          <a:blip r:embed="rId2" cstate="print"/>
          <a:srcRect/>
          <a:stretch>
            <a:fillRect/>
          </a:stretch>
        </p:blipFill>
        <p:spPr bwMode="auto">
          <a:xfrm>
            <a:off x="1828800" y="3505200"/>
            <a:ext cx="5438775" cy="990600"/>
          </a:xfrm>
          <a:prstGeom prst="rect">
            <a:avLst/>
          </a:prstGeom>
          <a:noFill/>
        </p:spPr>
      </p:pic>
      <p:sp>
        <p:nvSpPr>
          <p:cNvPr id="3078" name="Oval 6"/>
          <p:cNvSpPr>
            <a:spLocks noChangeArrowheads="1"/>
          </p:cNvSpPr>
          <p:nvPr/>
        </p:nvSpPr>
        <p:spPr bwMode="auto">
          <a:xfrm>
            <a:off x="1524000" y="4038600"/>
            <a:ext cx="2590800" cy="533400"/>
          </a:xfrm>
          <a:prstGeom prst="ellipse">
            <a:avLst/>
          </a:prstGeom>
          <a:noFill/>
          <a:ln w="57150">
            <a:solidFill>
              <a:schemeClr val="tx2"/>
            </a:solidFill>
            <a:round/>
            <a:headEnd/>
            <a:tailEnd/>
          </a:ln>
          <a:effectLst>
            <a:outerShdw dist="53882"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3079" name="Line 7"/>
          <p:cNvSpPr>
            <a:spLocks noChangeShapeType="1"/>
          </p:cNvSpPr>
          <p:nvPr/>
        </p:nvSpPr>
        <p:spPr bwMode="auto">
          <a:xfrm>
            <a:off x="1676400" y="3352800"/>
            <a:ext cx="533400" cy="685800"/>
          </a:xfrm>
          <a:prstGeom prst="line">
            <a:avLst/>
          </a:prstGeom>
          <a:noFill/>
          <a:ln w="57150">
            <a:solidFill>
              <a:schemeClr val="tx2"/>
            </a:solidFill>
            <a:round/>
            <a:headEnd/>
            <a:tailEnd type="triangle" w="med" len="med"/>
          </a:ln>
          <a:effectLst>
            <a:outerShdw dist="53882"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9"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srgbClr val="FFFFFF"/>
                </a:solidFill>
              </a:rPr>
              <a:t>Brad Myers</a:t>
            </a:r>
          </a:p>
        </p:txBody>
      </p:sp>
      <p:sp>
        <p:nvSpPr>
          <p:cNvPr id="4098" name="Rectangle 2"/>
          <p:cNvSpPr>
            <a:spLocks noGrp="1" noChangeArrowheads="1"/>
          </p:cNvSpPr>
          <p:nvPr>
            <p:ph type="title"/>
          </p:nvPr>
        </p:nvSpPr>
        <p:spPr/>
        <p:txBody>
          <a:bodyPr/>
          <a:lstStyle/>
          <a:p>
            <a:r>
              <a:rPr lang="en-US"/>
              <a:t>Scripts in Graphical Programs?</a:t>
            </a:r>
          </a:p>
        </p:txBody>
      </p:sp>
      <p:sp>
        <p:nvSpPr>
          <p:cNvPr id="4099" name="Rectangle 3"/>
          <p:cNvSpPr>
            <a:spLocks noGrp="1" noChangeArrowheads="1"/>
          </p:cNvSpPr>
          <p:nvPr>
            <p:ph type="body" idx="1"/>
          </p:nvPr>
        </p:nvSpPr>
        <p:spPr>
          <a:ln/>
        </p:spPr>
        <p:txBody>
          <a:bodyPr/>
          <a:lstStyle/>
          <a:p>
            <a:r>
              <a:rPr lang="en-US"/>
              <a:t>But recording of scripts is </a:t>
            </a:r>
            <a:r>
              <a:rPr lang="en-US" i="1"/>
              <a:t>not</a:t>
            </a:r>
            <a:r>
              <a:rPr lang="en-US"/>
              <a:t> generally available for graphical programs</a:t>
            </a:r>
          </a:p>
          <a:p>
            <a:pPr lvl="1"/>
            <a:r>
              <a:rPr lang="en-US"/>
              <a:t>No well-defined order to the objects</a:t>
            </a:r>
          </a:p>
          <a:p>
            <a:pPr lvl="1"/>
            <a:r>
              <a:rPr lang="en-US"/>
              <a:t>No search</a:t>
            </a:r>
          </a:p>
          <a:p>
            <a:r>
              <a:rPr lang="en-US"/>
              <a:t>In text editors, the characters, words, and lines provide the order</a:t>
            </a:r>
          </a:p>
        </p:txBody>
      </p:sp>
      <p:sp>
        <p:nvSpPr>
          <p:cNvPr id="6"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FFFFFF"/>
                </a:solidFill>
              </a:rPr>
              <a:t>Brad Myers</a:t>
            </a:r>
          </a:p>
        </p:txBody>
      </p:sp>
      <p:sp>
        <p:nvSpPr>
          <p:cNvPr id="7170" name="Rectangle 2"/>
          <p:cNvSpPr>
            <a:spLocks noGrp="1" noChangeArrowheads="1"/>
          </p:cNvSpPr>
          <p:nvPr>
            <p:ph type="title"/>
          </p:nvPr>
        </p:nvSpPr>
        <p:spPr/>
        <p:txBody>
          <a:bodyPr/>
          <a:lstStyle/>
          <a:p>
            <a:r>
              <a:rPr lang="en-US"/>
              <a:t>Selection as the Cursor</a:t>
            </a:r>
          </a:p>
        </p:txBody>
      </p:sp>
      <p:sp>
        <p:nvSpPr>
          <p:cNvPr id="7171" name="Rectangle 3"/>
          <p:cNvSpPr>
            <a:spLocks noGrp="1" noChangeArrowheads="1"/>
          </p:cNvSpPr>
          <p:nvPr>
            <p:ph type="body" idx="1"/>
          </p:nvPr>
        </p:nvSpPr>
        <p:spPr>
          <a:xfrm>
            <a:off x="228600" y="1676400"/>
            <a:ext cx="8763000" cy="4495800"/>
          </a:xfrm>
          <a:ln/>
        </p:spPr>
        <p:txBody>
          <a:bodyPr/>
          <a:lstStyle/>
          <a:p>
            <a:r>
              <a:rPr lang="en-US"/>
              <a:t>Graphical selection </a:t>
            </a:r>
            <a:r>
              <a:rPr lang="en-US">
                <a:sym typeface="Symbol" pitchFamily="18" charset="2"/>
              </a:rPr>
              <a:t></a:t>
            </a:r>
            <a:r>
              <a:rPr lang="en-US"/>
              <a:t> text cursor</a:t>
            </a:r>
          </a:p>
          <a:p>
            <a:r>
              <a:rPr lang="en-US"/>
              <a:t>What to record when click on an object?</a:t>
            </a:r>
          </a:p>
          <a:p>
            <a:pPr lvl="1"/>
            <a:r>
              <a:rPr lang="en-US"/>
              <a:t>No mouse for macros in Emacs</a:t>
            </a:r>
            <a:br>
              <a:rPr lang="en-US"/>
            </a:br>
            <a:r>
              <a:rPr lang="en-US"/>
              <a:t>and Word</a:t>
            </a:r>
          </a:p>
          <a:p>
            <a:pPr lvl="1"/>
            <a:r>
              <a:rPr lang="en-US"/>
              <a:t>Some research systems try to</a:t>
            </a:r>
            <a:br>
              <a:rPr lang="en-US"/>
            </a:br>
            <a:r>
              <a:rPr lang="en-US"/>
              <a:t>infer the </a:t>
            </a:r>
            <a:r>
              <a:rPr lang="en-US" i="1"/>
              <a:t>meaning</a:t>
            </a:r>
            <a:r>
              <a:rPr lang="en-US"/>
              <a:t> of the click</a:t>
            </a:r>
          </a:p>
          <a:p>
            <a:pPr lvl="2"/>
            <a:r>
              <a:rPr lang="en-US"/>
              <a:t>Why did the user select that object?</a:t>
            </a:r>
          </a:p>
          <a:p>
            <a:r>
              <a:rPr lang="en-US"/>
              <a:t>Topaz allows the user to specify how to change selection to be the next object</a:t>
            </a:r>
          </a:p>
        </p:txBody>
      </p:sp>
      <p:graphicFrame>
        <p:nvGraphicFramePr>
          <p:cNvPr id="7173" name="Object 5"/>
          <p:cNvGraphicFramePr>
            <a:graphicFrameLocks noChangeAspect="1"/>
          </p:cNvGraphicFramePr>
          <p:nvPr/>
        </p:nvGraphicFramePr>
        <p:xfrm>
          <a:off x="6577013" y="2895600"/>
          <a:ext cx="2317750" cy="1835150"/>
        </p:xfrm>
        <a:graphic>
          <a:graphicData uri="http://schemas.openxmlformats.org/presentationml/2006/ole">
            <p:oleObj spid="_x0000_s57346" name="Document" r:id="rId3" imgW="2667600" imgH="1632960" progId="Word.Document.8">
              <p:embed/>
            </p:oleObj>
          </a:graphicData>
        </a:graphic>
      </p:graphicFrame>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FFFFFF"/>
                </a:solidFill>
              </a:rPr>
              <a:t>Brad Myers</a:t>
            </a:r>
          </a:p>
        </p:txBody>
      </p:sp>
      <p:sp>
        <p:nvSpPr>
          <p:cNvPr id="9218" name="Rectangle 2"/>
          <p:cNvSpPr>
            <a:spLocks noGrp="1" noChangeArrowheads="1"/>
          </p:cNvSpPr>
          <p:nvPr>
            <p:ph type="title"/>
          </p:nvPr>
        </p:nvSpPr>
        <p:spPr/>
        <p:txBody>
          <a:bodyPr/>
          <a:lstStyle/>
          <a:p>
            <a:r>
              <a:rPr lang="en-US"/>
              <a:t>What Order for Objects?</a:t>
            </a:r>
          </a:p>
        </p:txBody>
      </p:sp>
      <p:sp>
        <p:nvSpPr>
          <p:cNvPr id="9219" name="Rectangle 3"/>
          <p:cNvSpPr>
            <a:spLocks noGrp="1" noChangeArrowheads="1"/>
          </p:cNvSpPr>
          <p:nvPr>
            <p:ph type="body" idx="1"/>
          </p:nvPr>
        </p:nvSpPr>
        <p:spPr>
          <a:xfrm>
            <a:off x="228600" y="1676400"/>
            <a:ext cx="8763000" cy="4495800"/>
          </a:xfrm>
          <a:ln/>
        </p:spPr>
        <p:txBody>
          <a:bodyPr/>
          <a:lstStyle/>
          <a:p>
            <a:r>
              <a:rPr lang="en-US"/>
              <a:t>No natural order</a:t>
            </a:r>
            <a:br>
              <a:rPr lang="en-US"/>
            </a:br>
            <a:r>
              <a:rPr lang="en-US"/>
              <a:t>as in a text editor</a:t>
            </a:r>
          </a:p>
          <a:p>
            <a:pPr lvl="1"/>
            <a:r>
              <a:rPr lang="en-US"/>
              <a:t>Left-to-right,</a:t>
            </a:r>
            <a:br>
              <a:rPr lang="en-US"/>
            </a:br>
            <a:r>
              <a:rPr lang="en-US"/>
              <a:t>top-to-bottom?</a:t>
            </a:r>
          </a:p>
          <a:p>
            <a:pPr lvl="1"/>
            <a:r>
              <a:rPr lang="en-US"/>
              <a:t>What is after</a:t>
            </a:r>
            <a:br>
              <a:rPr lang="en-US"/>
            </a:br>
            <a:r>
              <a:rPr lang="en-US"/>
              <a:t>white oval to</a:t>
            </a:r>
            <a:br>
              <a:rPr lang="en-US"/>
            </a:br>
            <a:r>
              <a:rPr lang="en-US"/>
              <a:t>the right?</a:t>
            </a:r>
          </a:p>
        </p:txBody>
      </p:sp>
      <p:graphicFrame>
        <p:nvGraphicFramePr>
          <p:cNvPr id="46080" name="Object 0"/>
          <p:cNvGraphicFramePr>
            <a:graphicFrameLocks noChangeAspect="1"/>
          </p:cNvGraphicFramePr>
          <p:nvPr/>
        </p:nvGraphicFramePr>
        <p:xfrm>
          <a:off x="3810000" y="1741488"/>
          <a:ext cx="5105400" cy="4376737"/>
        </p:xfrm>
        <a:graphic>
          <a:graphicData uri="http://schemas.openxmlformats.org/presentationml/2006/ole">
            <p:oleObj spid="_x0000_s58370" name="Bitmap Image" r:id="rId3" imgW="3000000" imgH="2572127" progId="Paint.Picture">
              <p:embed/>
            </p:oleObj>
          </a:graphicData>
        </a:graphic>
      </p:graphicFrame>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solidFill>
                  <a:srgbClr val="FFFFFF"/>
                </a:solidFill>
              </a:rPr>
              <a:t>Brad Myers</a:t>
            </a:r>
          </a:p>
        </p:txBody>
      </p:sp>
      <p:graphicFrame>
        <p:nvGraphicFramePr>
          <p:cNvPr id="14351" name="Object 15"/>
          <p:cNvGraphicFramePr>
            <a:graphicFrameLocks noChangeAspect="1"/>
          </p:cNvGraphicFramePr>
          <p:nvPr/>
        </p:nvGraphicFramePr>
        <p:xfrm>
          <a:off x="4800600" y="3024188"/>
          <a:ext cx="4114800" cy="3529012"/>
        </p:xfrm>
        <a:graphic>
          <a:graphicData uri="http://schemas.openxmlformats.org/presentationml/2006/ole">
            <p:oleObj spid="_x0000_s59394" name="Bitmap Image" r:id="rId3" imgW="3000000" imgH="2572127" progId="Paint.Picture">
              <p:embed/>
            </p:oleObj>
          </a:graphicData>
        </a:graphic>
      </p:graphicFrame>
      <p:sp>
        <p:nvSpPr>
          <p:cNvPr id="14338" name="Rectangle 2"/>
          <p:cNvSpPr>
            <a:spLocks noGrp="1" noChangeArrowheads="1"/>
          </p:cNvSpPr>
          <p:nvPr>
            <p:ph type="title"/>
          </p:nvPr>
        </p:nvSpPr>
        <p:spPr/>
        <p:txBody>
          <a:bodyPr/>
          <a:lstStyle/>
          <a:p>
            <a:r>
              <a:rPr lang="en-US"/>
              <a:t>Change Selection by Layout</a:t>
            </a:r>
          </a:p>
        </p:txBody>
      </p:sp>
      <p:sp>
        <p:nvSpPr>
          <p:cNvPr id="14339" name="Rectangle 3"/>
          <p:cNvSpPr>
            <a:spLocks noGrp="1" noChangeArrowheads="1"/>
          </p:cNvSpPr>
          <p:nvPr>
            <p:ph type="body" idx="1"/>
          </p:nvPr>
        </p:nvSpPr>
        <p:spPr>
          <a:xfrm>
            <a:off x="381000" y="3733800"/>
            <a:ext cx="3505200" cy="2514600"/>
          </a:xfrm>
          <a:ln/>
        </p:spPr>
        <p:txBody>
          <a:bodyPr/>
          <a:lstStyle/>
          <a:p>
            <a:r>
              <a:rPr lang="en-US"/>
              <a:t>Find Right:</a:t>
            </a:r>
          </a:p>
          <a:p>
            <a:pPr lvl="1"/>
            <a:r>
              <a:rPr lang="en-US"/>
              <a:t>1, 2, 3, 4, 5</a:t>
            </a:r>
          </a:p>
        </p:txBody>
      </p:sp>
      <p:pic>
        <p:nvPicPr>
          <p:cNvPr id="14341" name="Picture 5" descr="C:\Bam\papers\commandsbydemo\searchwindowdraw.gif"/>
          <p:cNvPicPr>
            <a:picLocks noChangeAspect="1" noChangeArrowheads="1"/>
          </p:cNvPicPr>
          <p:nvPr/>
        </p:nvPicPr>
        <p:blipFill>
          <a:blip r:embed="rId4" cstate="print"/>
          <a:srcRect t="82259" b="6989"/>
          <a:stretch>
            <a:fillRect/>
          </a:stretch>
        </p:blipFill>
        <p:spPr bwMode="auto">
          <a:xfrm>
            <a:off x="457200" y="1776413"/>
            <a:ext cx="7848600" cy="1347787"/>
          </a:xfrm>
          <a:prstGeom prst="rect">
            <a:avLst/>
          </a:prstGeom>
          <a:noFill/>
          <a:ln w="38100">
            <a:solidFill>
              <a:schemeClr val="accent1"/>
            </a:solidFill>
            <a:miter lim="800000"/>
            <a:headEnd/>
            <a:tailEnd/>
          </a:ln>
          <a:effectLst>
            <a:outerShdw dist="107763" dir="2700000" algn="ctr" rotWithShape="0">
              <a:schemeClr val="bg2"/>
            </a:outerShdw>
          </a:effectLst>
        </p:spPr>
      </p:pic>
      <p:grpSp>
        <p:nvGrpSpPr>
          <p:cNvPr id="2" name="Group 8"/>
          <p:cNvGrpSpPr>
            <a:grpSpLocks/>
          </p:cNvGrpSpPr>
          <p:nvPr/>
        </p:nvGrpSpPr>
        <p:grpSpPr bwMode="auto">
          <a:xfrm>
            <a:off x="6553200" y="4114800"/>
            <a:ext cx="1524000" cy="1371600"/>
            <a:chOff x="3792" y="2544"/>
            <a:chExt cx="1104" cy="816"/>
          </a:xfrm>
        </p:grpSpPr>
        <p:sp>
          <p:nvSpPr>
            <p:cNvPr id="14342" name="Line 6"/>
            <p:cNvSpPr>
              <a:spLocks noChangeShapeType="1"/>
            </p:cNvSpPr>
            <p:nvPr/>
          </p:nvSpPr>
          <p:spPr bwMode="auto">
            <a:xfrm>
              <a:off x="3792" y="2544"/>
              <a:ext cx="1104" cy="0"/>
            </a:xfrm>
            <a:prstGeom prst="line">
              <a:avLst/>
            </a:prstGeom>
            <a:noFill/>
            <a:ln w="76200">
              <a:solidFill>
                <a:schemeClr val="hlink"/>
              </a:solidFill>
              <a:round/>
              <a:headEnd/>
              <a:tailEnd/>
            </a:ln>
            <a:effectLst>
              <a:outerShdw dist="28398" dir="3806097"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14343" name="Line 7"/>
            <p:cNvSpPr>
              <a:spLocks noChangeShapeType="1"/>
            </p:cNvSpPr>
            <p:nvPr/>
          </p:nvSpPr>
          <p:spPr bwMode="auto">
            <a:xfrm>
              <a:off x="3792" y="3360"/>
              <a:ext cx="1104" cy="0"/>
            </a:xfrm>
            <a:prstGeom prst="line">
              <a:avLst/>
            </a:prstGeom>
            <a:noFill/>
            <a:ln w="76200">
              <a:solidFill>
                <a:schemeClr val="hlink"/>
              </a:solidFill>
              <a:round/>
              <a:headEnd/>
              <a:tailEnd/>
            </a:ln>
            <a:effectLst>
              <a:outerShdw dist="28398" dir="3806097"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14345" name="Rectangle 9"/>
          <p:cNvSpPr>
            <a:spLocks noChangeArrowheads="1"/>
          </p:cNvSpPr>
          <p:nvPr/>
        </p:nvSpPr>
        <p:spPr bwMode="auto">
          <a:xfrm>
            <a:off x="8077200" y="4419600"/>
            <a:ext cx="304800" cy="457200"/>
          </a:xfrm>
          <a:prstGeom prst="rect">
            <a:avLst/>
          </a:prstGeom>
          <a:no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14348" name="Line 12"/>
          <p:cNvSpPr>
            <a:spLocks noChangeShapeType="1"/>
          </p:cNvSpPr>
          <p:nvPr/>
        </p:nvSpPr>
        <p:spPr bwMode="auto">
          <a:xfrm flipV="1">
            <a:off x="7207250" y="4648200"/>
            <a:ext cx="0" cy="1828800"/>
          </a:xfrm>
          <a:prstGeom prst="line">
            <a:avLst/>
          </a:prstGeom>
          <a:noFill/>
          <a:ln w="57150">
            <a:solidFill>
              <a:schemeClr val="hlink"/>
            </a:solidFill>
            <a:round/>
            <a:headEnd/>
            <a:tailEnd/>
          </a:ln>
          <a:effectLst>
            <a:outerShdw dist="28398" dir="3806097"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14352" name="Rectangle 16"/>
          <p:cNvSpPr>
            <a:spLocks noChangeArrowheads="1"/>
          </p:cNvSpPr>
          <p:nvPr/>
        </p:nvSpPr>
        <p:spPr bwMode="auto">
          <a:xfrm>
            <a:off x="381000" y="4876800"/>
            <a:ext cx="3505200" cy="1524000"/>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Find Left:</a:t>
            </a:r>
          </a:p>
          <a:p>
            <a:pPr marL="630238" lvl="1" indent="-231775" eaLnBrk="0" hangingPunct="0">
              <a:spcBef>
                <a:spcPct val="20000"/>
              </a:spcBef>
              <a:buClr>
                <a:srgbClr val="FF3399"/>
              </a:buClr>
              <a:buSzPct val="120000"/>
              <a:buFontTx/>
              <a:buChar char="•"/>
            </a:pPr>
            <a:r>
              <a:rPr lang="en-US" sz="2800" b="1" smtClean="0">
                <a:solidFill>
                  <a:srgbClr val="FFFFFF"/>
                </a:solidFill>
              </a:rPr>
              <a:t>5, 4, 6, 7</a:t>
            </a:r>
          </a:p>
        </p:txBody>
      </p:sp>
      <p:sp>
        <p:nvSpPr>
          <p:cNvPr id="14"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nodePh="1">
                                  <p:stCondLst>
                                    <p:cond delay="0"/>
                                  </p:stCondLst>
                                  <p:endCondLst>
                                    <p:cond evt="begin" delay="0">
                                      <p:tn val="10"/>
                                    </p:cond>
                                  </p:endCondLst>
                                  <p:childTnLst>
                                    <p:set>
                                      <p:cBhvr>
                                        <p:cTn id="11" dur="1" fill="hold">
                                          <p:stCondLst>
                                            <p:cond delay="0"/>
                                          </p:stCondLst>
                                        </p:cTn>
                                        <p:tgtEl>
                                          <p:spTgt spid="14345"/>
                                        </p:tgtEl>
                                        <p:attrNameLst>
                                          <p:attrName>style.visibility</p:attrName>
                                        </p:attrNameLst>
                                      </p:cBhvr>
                                      <p:to>
                                        <p:strVal val="visible"/>
                                      </p:to>
                                    </p:set>
                                    <p:anim calcmode="lin" valueType="num">
                                      <p:cBhvr additive="base">
                                        <p:cTn id="12" dur="500" fill="hold"/>
                                        <p:tgtEl>
                                          <p:spTgt spid="14345"/>
                                        </p:tgtEl>
                                        <p:attrNameLst>
                                          <p:attrName>ppt_x</p:attrName>
                                        </p:attrNameLst>
                                      </p:cBhvr>
                                      <p:tavLst>
                                        <p:tav tm="0">
                                          <p:val>
                                            <p:strVal val="1+#ppt_w/2"/>
                                          </p:val>
                                        </p:tav>
                                        <p:tav tm="100000">
                                          <p:val>
                                            <p:strVal val="#ppt_x"/>
                                          </p:val>
                                        </p:tav>
                                      </p:tavLst>
                                    </p:anim>
                                    <p:anim calcmode="lin" valueType="num">
                                      <p:cBhvr additive="base">
                                        <p:cTn id="13"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352"/>
                                        </p:tgtEl>
                                        <p:attrNameLst>
                                          <p:attrName>style.visibility</p:attrName>
                                        </p:attrNameLst>
                                      </p:cBhvr>
                                      <p:to>
                                        <p:strVal val="visible"/>
                                      </p:to>
                                    </p:set>
                                    <p:animEffect transition="in" filter="checkerboard(across)">
                                      <p:cBhvr>
                                        <p:cTn id="18" dur="500"/>
                                        <p:tgtEl>
                                          <p:spTgt spid="14352"/>
                                        </p:tgtEl>
                                      </p:cBhvr>
                                    </p:animEffect>
                                  </p:childTnLst>
                                </p:cTn>
                              </p:par>
                            </p:childTnLst>
                          </p:cTn>
                        </p:par>
                        <p:par>
                          <p:cTn id="19" fill="hold">
                            <p:stCondLst>
                              <p:cond delay="500"/>
                            </p:stCondLst>
                            <p:childTnLst>
                              <p:par>
                                <p:cTn id="20" presetID="12" presetClass="entr" presetSubtype="4" fill="hold" grpId="0" nodeType="afterEffect">
                                  <p:stCondLst>
                                    <p:cond delay="0"/>
                                  </p:stCondLst>
                                  <p:childTnLst>
                                    <p:set>
                                      <p:cBhvr>
                                        <p:cTn id="21" dur="1" fill="hold">
                                          <p:stCondLst>
                                            <p:cond delay="0"/>
                                          </p:stCondLst>
                                        </p:cTn>
                                        <p:tgtEl>
                                          <p:spTgt spid="14348"/>
                                        </p:tgtEl>
                                        <p:attrNameLst>
                                          <p:attrName>style.visibility</p:attrName>
                                        </p:attrNameLst>
                                      </p:cBhvr>
                                      <p:to>
                                        <p:strVal val="visible"/>
                                      </p:to>
                                    </p:set>
                                    <p:animEffect transition="in" filter="slide(fromBottom)">
                                      <p:cBhvr>
                                        <p:cTn id="22" dur="500"/>
                                        <p:tgtEl>
                                          <p:spTgt spid="14348"/>
                                        </p:tgtEl>
                                      </p:cBhvr>
                                    </p:animEffect>
                                  </p:childTnLst>
                                  <p:subTnLst>
                                    <p:set>
                                      <p:cBhvr override="childStyle">
                                        <p:cTn dur="1" fill="hold" display="0" masterRel="nextClick" afterEffect="1"/>
                                        <p:tgtEl>
                                          <p:spTgt spid="1434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48" grpId="0" animBg="1"/>
      <p:bldP spid="1435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solidFill>
                  <a:srgbClr val="FFFFFF"/>
                </a:solidFill>
              </a:rPr>
              <a:t>Brad Myers</a:t>
            </a:r>
          </a:p>
        </p:txBody>
      </p:sp>
      <p:sp>
        <p:nvSpPr>
          <p:cNvPr id="19458" name="Rectangle 2"/>
          <p:cNvSpPr>
            <a:spLocks noGrp="1" noChangeArrowheads="1"/>
          </p:cNvSpPr>
          <p:nvPr>
            <p:ph type="title"/>
          </p:nvPr>
        </p:nvSpPr>
        <p:spPr>
          <a:xfrm>
            <a:off x="228600" y="228600"/>
            <a:ext cx="5105400" cy="914400"/>
          </a:xfrm>
        </p:spPr>
        <p:txBody>
          <a:bodyPr/>
          <a:lstStyle/>
          <a:p>
            <a:r>
              <a:rPr lang="en-US"/>
              <a:t>Find Objects</a:t>
            </a:r>
          </a:p>
        </p:txBody>
      </p:sp>
      <p:sp>
        <p:nvSpPr>
          <p:cNvPr id="19459" name="Rectangle 3"/>
          <p:cNvSpPr>
            <a:spLocks noGrp="1" noChangeArrowheads="1"/>
          </p:cNvSpPr>
          <p:nvPr>
            <p:ph type="body" idx="1"/>
          </p:nvPr>
        </p:nvSpPr>
        <p:spPr>
          <a:xfrm>
            <a:off x="228600" y="1752600"/>
            <a:ext cx="5105400" cy="4495800"/>
          </a:xfrm>
          <a:ln/>
        </p:spPr>
        <p:txBody>
          <a:bodyPr/>
          <a:lstStyle/>
          <a:p>
            <a:pPr>
              <a:spcBef>
                <a:spcPct val="80000"/>
              </a:spcBef>
            </a:pPr>
            <a:endParaRPr lang="en-US"/>
          </a:p>
          <a:p>
            <a:pPr>
              <a:spcBef>
                <a:spcPct val="80000"/>
              </a:spcBef>
            </a:pPr>
            <a:r>
              <a:rPr lang="en-US"/>
              <a:t>Can search for objects</a:t>
            </a:r>
          </a:p>
          <a:p>
            <a:pPr>
              <a:spcBef>
                <a:spcPct val="80000"/>
              </a:spcBef>
            </a:pPr>
            <a:r>
              <a:rPr lang="en-US"/>
              <a:t>Type or load values</a:t>
            </a:r>
          </a:p>
          <a:p>
            <a:pPr>
              <a:spcBef>
                <a:spcPct val="80000"/>
              </a:spcBef>
            </a:pPr>
            <a:r>
              <a:rPr lang="en-US"/>
              <a:t>Specify which are</a:t>
            </a:r>
            <a:br>
              <a:rPr lang="en-US"/>
            </a:br>
            <a:r>
              <a:rPr lang="en-US"/>
              <a:t>relevant using</a:t>
            </a:r>
            <a:br>
              <a:rPr lang="en-US"/>
            </a:br>
            <a:r>
              <a:rPr lang="en-US"/>
              <a:t>check boxes</a:t>
            </a:r>
          </a:p>
        </p:txBody>
      </p:sp>
      <p:pic>
        <p:nvPicPr>
          <p:cNvPr id="19460" name="Picture 4" descr="C:\Bam\papers\commandsbydemo\searchwindowdraw.gif"/>
          <p:cNvPicPr>
            <a:picLocks noChangeAspect="1" noChangeArrowheads="1"/>
          </p:cNvPicPr>
          <p:nvPr/>
        </p:nvPicPr>
        <p:blipFill>
          <a:blip r:embed="rId2" cstate="print"/>
          <a:srcRect/>
          <a:stretch>
            <a:fillRect/>
          </a:stretch>
        </p:blipFill>
        <p:spPr bwMode="auto">
          <a:xfrm>
            <a:off x="5395913" y="228600"/>
            <a:ext cx="3748087" cy="5981700"/>
          </a:xfrm>
          <a:prstGeom prst="rect">
            <a:avLst/>
          </a:prstGeom>
          <a:noFill/>
        </p:spPr>
      </p:pic>
      <p:sp>
        <p:nvSpPr>
          <p:cNvPr id="19461" name="Line 5"/>
          <p:cNvSpPr>
            <a:spLocks noChangeShapeType="1"/>
          </p:cNvSpPr>
          <p:nvPr/>
        </p:nvSpPr>
        <p:spPr bwMode="auto">
          <a:xfrm flipV="1">
            <a:off x="3265488" y="2362200"/>
            <a:ext cx="2297112" cy="2597150"/>
          </a:xfrm>
          <a:prstGeom prst="line">
            <a:avLst/>
          </a:prstGeom>
          <a:noFill/>
          <a:ln w="76200">
            <a:solidFill>
              <a:schemeClr val="tx2"/>
            </a:solidFill>
            <a:round/>
            <a:headEnd/>
            <a:tailEnd type="triangle" w="med" len="med"/>
          </a:ln>
          <a:effectLst>
            <a:outerShdw dist="45791" dir="2021404"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8"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left)">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solidFill>
                  <a:srgbClr val="FFFFFF"/>
                </a:solidFill>
              </a:rPr>
              <a:t>Brad Myers</a:t>
            </a:r>
          </a:p>
        </p:txBody>
      </p:sp>
      <p:sp>
        <p:nvSpPr>
          <p:cNvPr id="21506" name="Rectangle 2"/>
          <p:cNvSpPr>
            <a:spLocks noGrp="1" noChangeArrowheads="1"/>
          </p:cNvSpPr>
          <p:nvPr>
            <p:ph type="title"/>
          </p:nvPr>
        </p:nvSpPr>
        <p:spPr/>
        <p:txBody>
          <a:bodyPr/>
          <a:lstStyle/>
          <a:p>
            <a:r>
              <a:rPr lang="en-US"/>
              <a:t>Script Window</a:t>
            </a:r>
          </a:p>
        </p:txBody>
      </p:sp>
      <p:sp>
        <p:nvSpPr>
          <p:cNvPr id="21507" name="Rectangle 3"/>
          <p:cNvSpPr>
            <a:spLocks noGrp="1" noChangeArrowheads="1"/>
          </p:cNvSpPr>
          <p:nvPr>
            <p:ph type="body" idx="1"/>
          </p:nvPr>
        </p:nvSpPr>
        <p:spPr>
          <a:xfrm>
            <a:off x="381000" y="1725613"/>
            <a:ext cx="8763000" cy="4495800"/>
          </a:xfrm>
          <a:ln/>
        </p:spPr>
        <p:txBody>
          <a:bodyPr/>
          <a:lstStyle/>
          <a:p>
            <a:r>
              <a:rPr lang="en-US"/>
              <a:t>Commands are</a:t>
            </a:r>
            <a:br>
              <a:rPr lang="en-US"/>
            </a:br>
            <a:r>
              <a:rPr lang="en-US"/>
              <a:t>copied into the</a:t>
            </a:r>
            <a:br>
              <a:rPr lang="en-US"/>
            </a:br>
            <a:r>
              <a:rPr lang="en-US"/>
              <a:t>script window</a:t>
            </a:r>
          </a:p>
        </p:txBody>
      </p:sp>
      <p:pic>
        <p:nvPicPr>
          <p:cNvPr id="21508" name="Picture 4"/>
          <p:cNvPicPr>
            <a:picLocks noChangeAspect="1" noChangeArrowheads="1"/>
          </p:cNvPicPr>
          <p:nvPr/>
        </p:nvPicPr>
        <p:blipFill>
          <a:blip r:embed="rId2" cstate="print"/>
          <a:srcRect/>
          <a:stretch>
            <a:fillRect/>
          </a:stretch>
        </p:blipFill>
        <p:spPr bwMode="auto">
          <a:xfrm>
            <a:off x="4178300" y="1981200"/>
            <a:ext cx="4965700" cy="3941763"/>
          </a:xfrm>
          <a:prstGeom prst="rect">
            <a:avLst/>
          </a:prstGeom>
          <a:noFill/>
          <a:ln w="9525">
            <a:noFill/>
            <a:miter lim="800000"/>
            <a:headEnd/>
            <a:tailEnd/>
          </a:ln>
          <a:effectLst/>
        </p:spPr>
      </p:pic>
      <p:grpSp>
        <p:nvGrpSpPr>
          <p:cNvPr id="2" name="Group 14"/>
          <p:cNvGrpSpPr>
            <a:grpSpLocks/>
          </p:cNvGrpSpPr>
          <p:nvPr/>
        </p:nvGrpSpPr>
        <p:grpSpPr bwMode="auto">
          <a:xfrm>
            <a:off x="381000" y="1981200"/>
            <a:ext cx="8763000" cy="3962400"/>
            <a:chOff x="240" y="1248"/>
            <a:chExt cx="5520" cy="2496"/>
          </a:xfrm>
        </p:grpSpPr>
        <p:pic>
          <p:nvPicPr>
            <p:cNvPr id="21509" name="Picture 5"/>
            <p:cNvPicPr>
              <a:picLocks noChangeAspect="1" noChangeArrowheads="1"/>
            </p:cNvPicPr>
            <p:nvPr/>
          </p:nvPicPr>
          <p:blipFill>
            <a:blip r:embed="rId3" cstate="print"/>
            <a:srcRect/>
            <a:stretch>
              <a:fillRect/>
            </a:stretch>
          </p:blipFill>
          <p:spPr bwMode="auto">
            <a:xfrm>
              <a:off x="2632" y="1248"/>
              <a:ext cx="3120" cy="2496"/>
            </a:xfrm>
            <a:prstGeom prst="rect">
              <a:avLst/>
            </a:prstGeom>
            <a:noFill/>
            <a:ln w="9525">
              <a:noFill/>
              <a:miter lim="800000"/>
              <a:headEnd/>
              <a:tailEnd/>
            </a:ln>
            <a:effectLst/>
          </p:spPr>
        </p:pic>
        <p:sp>
          <p:nvSpPr>
            <p:cNvPr id="21512" name="Rectangle 8"/>
            <p:cNvSpPr>
              <a:spLocks noChangeArrowheads="1"/>
            </p:cNvSpPr>
            <p:nvPr/>
          </p:nvSpPr>
          <p:spPr bwMode="auto">
            <a:xfrm>
              <a:off x="240" y="2064"/>
              <a:ext cx="5520" cy="864"/>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Full editing is</a:t>
              </a:r>
              <a:br>
                <a:rPr lang="en-US" sz="2800" b="1" smtClean="0">
                  <a:solidFill>
                    <a:srgbClr val="FFFFFF"/>
                  </a:solidFill>
                </a:rPr>
              </a:br>
              <a:r>
                <a:rPr lang="en-US" sz="2800" b="1" smtClean="0">
                  <a:solidFill>
                    <a:srgbClr val="FFFFFF"/>
                  </a:solidFill>
                </a:rPr>
                <a:t>supported </a:t>
              </a:r>
            </a:p>
          </p:txBody>
        </p:sp>
      </p:grpSp>
      <p:grpSp>
        <p:nvGrpSpPr>
          <p:cNvPr id="3" name="Group 15"/>
          <p:cNvGrpSpPr>
            <a:grpSpLocks/>
          </p:cNvGrpSpPr>
          <p:nvPr/>
        </p:nvGrpSpPr>
        <p:grpSpPr bwMode="auto">
          <a:xfrm>
            <a:off x="381000" y="4343400"/>
            <a:ext cx="8763000" cy="1573213"/>
            <a:chOff x="240" y="2736"/>
            <a:chExt cx="5520" cy="991"/>
          </a:xfrm>
        </p:grpSpPr>
        <p:sp>
          <p:nvSpPr>
            <p:cNvPr id="21513" name="Rectangle 9"/>
            <p:cNvSpPr>
              <a:spLocks noChangeArrowheads="1"/>
            </p:cNvSpPr>
            <p:nvPr/>
          </p:nvSpPr>
          <p:spPr bwMode="auto">
            <a:xfrm>
              <a:off x="240" y="2736"/>
              <a:ext cx="5520" cy="991"/>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“Step” will execute</a:t>
              </a:r>
              <a:br>
                <a:rPr lang="en-US" sz="2800" b="1" smtClean="0">
                  <a:solidFill>
                    <a:srgbClr val="FFFFFF"/>
                  </a:solidFill>
                </a:rPr>
              </a:br>
              <a:r>
                <a:rPr lang="en-US" sz="2800" b="1" smtClean="0">
                  <a:solidFill>
                    <a:srgbClr val="FFFFFF"/>
                  </a:solidFill>
                </a:rPr>
                <a:t>one command</a:t>
              </a:r>
              <a:br>
                <a:rPr lang="en-US" sz="2800" b="1" smtClean="0">
                  <a:solidFill>
                    <a:srgbClr val="FFFFFF"/>
                  </a:solidFill>
                </a:rPr>
              </a:br>
              <a:r>
                <a:rPr lang="en-US" sz="2800" b="1" smtClean="0">
                  <a:solidFill>
                    <a:srgbClr val="FFFFFF"/>
                  </a:solidFill>
                </a:rPr>
                <a:t>starting with the</a:t>
              </a:r>
              <a:br>
                <a:rPr lang="en-US" sz="2800" b="1" smtClean="0">
                  <a:solidFill>
                    <a:srgbClr val="FFFFFF"/>
                  </a:solidFill>
                </a:rPr>
              </a:br>
              <a:r>
                <a:rPr lang="en-US" sz="2800" b="1" smtClean="0">
                  <a:solidFill>
                    <a:srgbClr val="FFFFFF"/>
                  </a:solidFill>
                </a:rPr>
                <a:t>selected command</a:t>
              </a:r>
            </a:p>
          </p:txBody>
        </p:sp>
        <p:sp>
          <p:nvSpPr>
            <p:cNvPr id="21511" name="Line 7"/>
            <p:cNvSpPr>
              <a:spLocks noChangeShapeType="1"/>
            </p:cNvSpPr>
            <p:nvPr/>
          </p:nvSpPr>
          <p:spPr bwMode="auto">
            <a:xfrm>
              <a:off x="2256" y="3024"/>
              <a:ext cx="2064" cy="288"/>
            </a:xfrm>
            <a:prstGeom prst="line">
              <a:avLst/>
            </a:prstGeom>
            <a:noFill/>
            <a:ln w="76200">
              <a:solidFill>
                <a:schemeClr val="tx2"/>
              </a:solidFill>
              <a:round/>
              <a:headEnd/>
              <a:tailEnd type="triangle" w="med" len="med"/>
            </a:ln>
            <a:effectLst>
              <a:outerShdw dist="53882"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21510" name="Oval 6"/>
            <p:cNvSpPr>
              <a:spLocks noChangeArrowheads="1"/>
            </p:cNvSpPr>
            <p:nvPr/>
          </p:nvSpPr>
          <p:spPr bwMode="auto">
            <a:xfrm>
              <a:off x="4272" y="3264"/>
              <a:ext cx="432" cy="384"/>
            </a:xfrm>
            <a:prstGeom prst="ellipse">
              <a:avLst/>
            </a:prstGeom>
            <a:noFill/>
            <a:ln w="76200">
              <a:solidFill>
                <a:schemeClr val="tx2"/>
              </a:solidFill>
              <a:round/>
              <a:headEnd/>
              <a:tailEnd/>
            </a:ln>
            <a:effectLst>
              <a:outerShdw dist="53882"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14"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solidFill>
                  <a:srgbClr val="FFFFFF"/>
                </a:solidFill>
              </a:rPr>
              <a:t>Brad Myers</a:t>
            </a:r>
          </a:p>
        </p:txBody>
      </p:sp>
      <p:sp>
        <p:nvSpPr>
          <p:cNvPr id="23554" name="Rectangle 2"/>
          <p:cNvSpPr>
            <a:spLocks noGrp="1" noChangeArrowheads="1"/>
          </p:cNvSpPr>
          <p:nvPr>
            <p:ph type="title"/>
          </p:nvPr>
        </p:nvSpPr>
        <p:spPr/>
        <p:txBody>
          <a:bodyPr/>
          <a:lstStyle/>
          <a:p>
            <a:r>
              <a:rPr lang="en-US"/>
              <a:t>Parameters to Commands</a:t>
            </a:r>
          </a:p>
        </p:txBody>
      </p:sp>
      <p:sp>
        <p:nvSpPr>
          <p:cNvPr id="23555" name="Rectangle 3"/>
          <p:cNvSpPr>
            <a:spLocks noGrp="1" noChangeArrowheads="1"/>
          </p:cNvSpPr>
          <p:nvPr>
            <p:ph type="body" idx="1"/>
          </p:nvPr>
        </p:nvSpPr>
        <p:spPr>
          <a:ln/>
        </p:spPr>
        <p:txBody>
          <a:bodyPr/>
          <a:lstStyle/>
          <a:p>
            <a:r>
              <a:rPr lang="en-US"/>
              <a:t>Script is demonstrated on a specific object</a:t>
            </a:r>
          </a:p>
        </p:txBody>
      </p:sp>
      <p:pic>
        <p:nvPicPr>
          <p:cNvPr id="23558" name="Picture 6"/>
          <p:cNvPicPr>
            <a:picLocks noChangeAspect="1" noChangeArrowheads="1"/>
          </p:cNvPicPr>
          <p:nvPr/>
        </p:nvPicPr>
        <p:blipFill>
          <a:blip r:embed="rId2" cstate="print"/>
          <a:srcRect t="17685" b="-1053"/>
          <a:stretch>
            <a:fillRect/>
          </a:stretch>
        </p:blipFill>
        <p:spPr bwMode="auto">
          <a:xfrm>
            <a:off x="3733800" y="2244725"/>
            <a:ext cx="5410200" cy="2479675"/>
          </a:xfrm>
          <a:prstGeom prst="rect">
            <a:avLst/>
          </a:prstGeom>
          <a:noFill/>
          <a:ln w="9525">
            <a:noFill/>
            <a:miter lim="800000"/>
            <a:headEnd/>
            <a:tailEnd/>
          </a:ln>
          <a:effectLst/>
        </p:spPr>
      </p:pic>
      <p:pic>
        <p:nvPicPr>
          <p:cNvPr id="23556" name="Picture 4"/>
          <p:cNvPicPr>
            <a:picLocks noChangeAspect="1" noChangeArrowheads="1"/>
          </p:cNvPicPr>
          <p:nvPr/>
        </p:nvPicPr>
        <p:blipFill>
          <a:blip r:embed="rId3" cstate="print"/>
          <a:srcRect/>
          <a:stretch>
            <a:fillRect/>
          </a:stretch>
        </p:blipFill>
        <p:spPr bwMode="auto">
          <a:xfrm>
            <a:off x="2817813" y="3059113"/>
            <a:ext cx="6326187" cy="3222625"/>
          </a:xfrm>
          <a:prstGeom prst="rect">
            <a:avLst/>
          </a:prstGeom>
          <a:noFill/>
          <a:ln w="9525">
            <a:noFill/>
            <a:miter lim="800000"/>
            <a:headEnd/>
            <a:tailEnd/>
          </a:ln>
          <a:effectLst/>
        </p:spPr>
      </p:pic>
      <p:grpSp>
        <p:nvGrpSpPr>
          <p:cNvPr id="2" name="Group 10"/>
          <p:cNvGrpSpPr>
            <a:grpSpLocks/>
          </p:cNvGrpSpPr>
          <p:nvPr/>
        </p:nvGrpSpPr>
        <p:grpSpPr bwMode="auto">
          <a:xfrm>
            <a:off x="4030663" y="2155825"/>
            <a:ext cx="3581400" cy="838200"/>
            <a:chOff x="2208" y="1344"/>
            <a:chExt cx="2496" cy="528"/>
          </a:xfrm>
        </p:grpSpPr>
        <p:sp>
          <p:nvSpPr>
            <p:cNvPr id="23560" name="Line 8"/>
            <p:cNvSpPr>
              <a:spLocks noChangeShapeType="1"/>
            </p:cNvSpPr>
            <p:nvPr/>
          </p:nvSpPr>
          <p:spPr bwMode="auto">
            <a:xfrm>
              <a:off x="2208" y="1344"/>
              <a:ext cx="816" cy="432"/>
            </a:xfrm>
            <a:prstGeom prst="line">
              <a:avLst/>
            </a:prstGeom>
            <a:noFill/>
            <a:ln w="76200">
              <a:solidFill>
                <a:schemeClr val="tx2"/>
              </a:solidFill>
              <a:round/>
              <a:headEnd/>
              <a:tailEnd type="triangle" w="med" len="med"/>
            </a:ln>
            <a:effectLst>
              <a:outerShdw dist="45791" dir="2021404"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23559" name="Oval 7"/>
            <p:cNvSpPr>
              <a:spLocks noChangeArrowheads="1"/>
            </p:cNvSpPr>
            <p:nvPr/>
          </p:nvSpPr>
          <p:spPr bwMode="auto">
            <a:xfrm>
              <a:off x="2976" y="1680"/>
              <a:ext cx="1728" cy="192"/>
            </a:xfrm>
            <a:prstGeom prst="ellipse">
              <a:avLst/>
            </a:prstGeom>
            <a:noFill/>
            <a:ln w="76200">
              <a:solidFill>
                <a:schemeClr val="tx2"/>
              </a:solidFill>
              <a:round/>
              <a:headEnd/>
              <a:tailEnd/>
            </a:ln>
            <a:effectLst>
              <a:outerShdw dist="35921"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3563" name="Rectangle 11"/>
          <p:cNvSpPr>
            <a:spLocks noChangeArrowheads="1"/>
          </p:cNvSpPr>
          <p:nvPr/>
        </p:nvSpPr>
        <p:spPr bwMode="auto">
          <a:xfrm>
            <a:off x="228600" y="2362200"/>
            <a:ext cx="4800600" cy="3505200"/>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Topaz generalizes</a:t>
            </a:r>
            <a:br>
              <a:rPr lang="en-US" sz="2800" b="1" smtClean="0">
                <a:solidFill>
                  <a:srgbClr val="FFFFFF"/>
                </a:solidFill>
              </a:rPr>
            </a:br>
            <a:r>
              <a:rPr lang="en-US" sz="2800" b="1" smtClean="0">
                <a:solidFill>
                  <a:srgbClr val="FFFFFF"/>
                </a:solidFill>
              </a:rPr>
              <a:t>so works</a:t>
            </a:r>
            <a:br>
              <a:rPr lang="en-US" sz="2800" b="1" smtClean="0">
                <a:solidFill>
                  <a:srgbClr val="FFFFFF"/>
                </a:solidFill>
              </a:rPr>
            </a:br>
            <a:r>
              <a:rPr lang="en-US" sz="2800" b="1" smtClean="0">
                <a:solidFill>
                  <a:srgbClr val="FFFFFF"/>
                </a:solidFill>
              </a:rPr>
              <a:t>with each</a:t>
            </a:r>
            <a:br>
              <a:rPr lang="en-US" sz="2800" b="1" smtClean="0">
                <a:solidFill>
                  <a:srgbClr val="FFFFFF"/>
                </a:solidFill>
              </a:rPr>
            </a:br>
            <a:r>
              <a:rPr lang="en-US" sz="2800" b="1" smtClean="0">
                <a:solidFill>
                  <a:srgbClr val="FFFFFF"/>
                </a:solidFill>
              </a:rPr>
              <a:t>newly</a:t>
            </a:r>
            <a:br>
              <a:rPr lang="en-US" sz="2800" b="1" smtClean="0">
                <a:solidFill>
                  <a:srgbClr val="FFFFFF"/>
                </a:solidFill>
              </a:rPr>
            </a:br>
            <a:r>
              <a:rPr lang="en-US" sz="2800" b="1" smtClean="0">
                <a:solidFill>
                  <a:srgbClr val="FFFFFF"/>
                </a:solidFill>
              </a:rPr>
              <a:t>created</a:t>
            </a:r>
            <a:br>
              <a:rPr lang="en-US" sz="2800" b="1" smtClean="0">
                <a:solidFill>
                  <a:srgbClr val="FFFFFF"/>
                </a:solidFill>
              </a:rPr>
            </a:br>
            <a:r>
              <a:rPr lang="en-US" sz="2800" b="1" smtClean="0">
                <a:solidFill>
                  <a:srgbClr val="FFFFFF"/>
                </a:solidFill>
              </a:rPr>
              <a:t>object</a:t>
            </a:r>
          </a:p>
        </p:txBody>
      </p:sp>
      <p:grpSp>
        <p:nvGrpSpPr>
          <p:cNvPr id="3" name="Group 14"/>
          <p:cNvGrpSpPr>
            <a:grpSpLocks/>
          </p:cNvGrpSpPr>
          <p:nvPr/>
        </p:nvGrpSpPr>
        <p:grpSpPr bwMode="auto">
          <a:xfrm>
            <a:off x="2005013" y="3794125"/>
            <a:ext cx="5910262" cy="1512888"/>
            <a:chOff x="1263" y="2390"/>
            <a:chExt cx="3723" cy="953"/>
          </a:xfrm>
        </p:grpSpPr>
        <p:sp>
          <p:nvSpPr>
            <p:cNvPr id="23561" name="Line 9"/>
            <p:cNvSpPr>
              <a:spLocks noChangeShapeType="1"/>
            </p:cNvSpPr>
            <p:nvPr/>
          </p:nvSpPr>
          <p:spPr bwMode="auto">
            <a:xfrm>
              <a:off x="1263" y="2390"/>
              <a:ext cx="1661" cy="674"/>
            </a:xfrm>
            <a:prstGeom prst="line">
              <a:avLst/>
            </a:prstGeom>
            <a:noFill/>
            <a:ln w="76200">
              <a:solidFill>
                <a:schemeClr val="tx2"/>
              </a:solidFill>
              <a:round/>
              <a:headEnd/>
              <a:tailEnd type="triangle" w="med" len="med"/>
            </a:ln>
            <a:effectLst>
              <a:outerShdw dist="45791" dir="2021404"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23557" name="Oval 5"/>
            <p:cNvSpPr>
              <a:spLocks noChangeArrowheads="1"/>
            </p:cNvSpPr>
            <p:nvPr/>
          </p:nvSpPr>
          <p:spPr bwMode="auto">
            <a:xfrm>
              <a:off x="2783" y="2982"/>
              <a:ext cx="2203" cy="361"/>
            </a:xfrm>
            <a:prstGeom prst="ellipse">
              <a:avLst/>
            </a:prstGeom>
            <a:noFill/>
            <a:ln w="76200">
              <a:solidFill>
                <a:schemeClr val="tx2"/>
              </a:solidFill>
              <a:round/>
              <a:headEnd/>
              <a:tailEnd/>
            </a:ln>
            <a:effectLst>
              <a:outerShdw dist="35921"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15"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wipe(up)">
                                      <p:cBhvr>
                                        <p:cTn id="12" dur="500"/>
                                        <p:tgtEl>
                                          <p:spTgt spid="23556"/>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3563"/>
                                        </p:tgtEl>
                                        <p:attrNameLst>
                                          <p:attrName>style.visibility</p:attrName>
                                        </p:attrNameLst>
                                      </p:cBhvr>
                                      <p:to>
                                        <p:strVal val="visible"/>
                                      </p:to>
                                    </p:set>
                                    <p:animEffect transition="in" filter="checkerboard(across)">
                                      <p:cBhvr>
                                        <p:cTn id="16" dur="500"/>
                                        <p:tgtEl>
                                          <p:spTgt spid="2356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38466"/>
          </a:xfrm>
        </p:spPr>
        <p:txBody>
          <a:bodyPr/>
          <a:lstStyle/>
          <a:p>
            <a:r>
              <a:rPr lang="en-US" dirty="0" smtClean="0"/>
              <a:t>Early Undo</a:t>
            </a:r>
            <a:endParaRPr lang="en-US" dirty="0"/>
          </a:p>
        </p:txBody>
      </p:sp>
      <p:sp>
        <p:nvSpPr>
          <p:cNvPr id="3" name="Content Placeholder 2"/>
          <p:cNvSpPr>
            <a:spLocks noGrp="1"/>
          </p:cNvSpPr>
          <p:nvPr>
            <p:ph idx="1"/>
          </p:nvPr>
        </p:nvSpPr>
        <p:spPr>
          <a:xfrm>
            <a:off x="457200" y="1036320"/>
            <a:ext cx="8247888" cy="4157473"/>
          </a:xfrm>
        </p:spPr>
        <p:txBody>
          <a:bodyPr>
            <a:normAutofit fontScale="77500" lnSpcReduction="20000"/>
          </a:bodyPr>
          <a:lstStyle/>
          <a:p>
            <a:r>
              <a:rPr lang="en-US" dirty="0" smtClean="0"/>
              <a:t>Single previous action could be undone</a:t>
            </a:r>
          </a:p>
          <a:p>
            <a:r>
              <a:rPr lang="en-US" dirty="0" smtClean="0"/>
              <a:t>Bravo: </a:t>
            </a:r>
            <a:r>
              <a:rPr lang="en-US" dirty="0" smtClean="0">
                <a:solidFill>
                  <a:schemeClr val="accent2"/>
                </a:solidFill>
              </a:rPr>
              <a:t>1974</a:t>
            </a:r>
            <a:endParaRPr lang="en-US" dirty="0" smtClean="0"/>
          </a:p>
          <a:p>
            <a:pPr lvl="1"/>
            <a:r>
              <a:rPr lang="en-US" dirty="0" smtClean="0"/>
              <a:t>Butler </a:t>
            </a:r>
            <a:r>
              <a:rPr lang="en-US" dirty="0" smtClean="0"/>
              <a:t>Lampson, Charles Simonyi and colleagues </a:t>
            </a:r>
            <a:r>
              <a:rPr lang="en-US" dirty="0" smtClean="0"/>
              <a:t>in</a:t>
            </a:r>
            <a:endParaRPr lang="en-US" dirty="0" smtClean="0">
              <a:solidFill>
                <a:schemeClr val="accent2"/>
              </a:solidFill>
            </a:endParaRPr>
          </a:p>
          <a:p>
            <a:pPr lvl="1"/>
            <a:r>
              <a:rPr lang="en-US" dirty="0" smtClean="0"/>
              <a:t>Simonyi went to Microsoft and created Microsoft Word</a:t>
            </a:r>
          </a:p>
          <a:p>
            <a:pPr lvl="1"/>
            <a:r>
              <a:rPr lang="en-US" dirty="0" smtClean="0"/>
              <a:t>First WYSIWYG text </a:t>
            </a:r>
            <a:r>
              <a:rPr lang="en-US" dirty="0" smtClean="0"/>
              <a:t>editing</a:t>
            </a:r>
          </a:p>
          <a:p>
            <a:pPr lvl="1"/>
            <a:r>
              <a:rPr lang="en-US" dirty="0" smtClean="0"/>
              <a:t>Single level undo for most commands</a:t>
            </a:r>
          </a:p>
          <a:p>
            <a:pPr lvl="1"/>
            <a:r>
              <a:rPr lang="en-US" dirty="0" smtClean="0"/>
              <a:t>Undo again would “undo the undo” = “redo”</a:t>
            </a:r>
          </a:p>
          <a:p>
            <a:pPr lvl="1"/>
            <a:r>
              <a:rPr lang="en-US" dirty="0" smtClean="0"/>
              <a:t>Some commands could not be undone</a:t>
            </a:r>
          </a:p>
          <a:p>
            <a:pPr lvl="1"/>
            <a:r>
              <a:rPr lang="en-US" dirty="0" smtClean="0"/>
              <a:t>Could </a:t>
            </a:r>
            <a:r>
              <a:rPr lang="en-US" i="1" dirty="0" smtClean="0"/>
              <a:t>not</a:t>
            </a:r>
            <a:r>
              <a:rPr lang="en-US" dirty="0" smtClean="0"/>
              <a:t> undo if “moved the selection”</a:t>
            </a:r>
          </a:p>
          <a:p>
            <a:pPr lvl="1"/>
            <a:r>
              <a:rPr lang="en-US" dirty="0" smtClean="0"/>
              <a:t>Could repeat the previous command</a:t>
            </a:r>
            <a:br>
              <a:rPr lang="en-US" dirty="0" smtClean="0"/>
            </a:br>
            <a:r>
              <a:rPr lang="en-US" dirty="0" smtClean="0"/>
              <a:t>with ESC, using the current selection</a:t>
            </a:r>
          </a:p>
          <a:p>
            <a:pPr lvl="2"/>
            <a:r>
              <a:rPr lang="en-US" dirty="0" smtClean="0"/>
              <a:t>Uses the same arguments as previous time</a:t>
            </a:r>
          </a:p>
          <a:p>
            <a:pPr lvl="2"/>
            <a:r>
              <a:rPr lang="en-US" dirty="0" smtClean="0"/>
              <a:t>Example: “insert </a:t>
            </a:r>
            <a:r>
              <a:rPr lang="en-US" dirty="0" err="1" smtClean="0"/>
              <a:t>abc</a:t>
            </a:r>
            <a:r>
              <a:rPr lang="en-US" dirty="0" smtClean="0"/>
              <a:t>” multiple times</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0" y="5175685"/>
            <a:ext cx="6278880" cy="1682316"/>
          </a:xfrm>
          <a:prstGeom prst="rect">
            <a:avLst/>
          </a:prstGeom>
          <a:noFill/>
          <a:ln w="9525">
            <a:solidFill>
              <a:schemeClr val="accent1"/>
            </a:solidFill>
            <a:miter lim="800000"/>
            <a:headEnd/>
            <a:tailEnd/>
          </a:ln>
        </p:spPr>
      </p:pic>
      <p:pic>
        <p:nvPicPr>
          <p:cNvPr id="7" name="Picture 2" descr="http://www.digibarn.com/collections/software/alto/photo5e-big.jpg"/>
          <p:cNvPicPr>
            <a:picLocks noChangeAspect="1" noChangeArrowheads="1"/>
          </p:cNvPicPr>
          <p:nvPr/>
        </p:nvPicPr>
        <p:blipFill>
          <a:blip r:embed="rId4" cstate="print"/>
          <a:srcRect/>
          <a:stretch>
            <a:fillRect/>
          </a:stretch>
        </p:blipFill>
        <p:spPr bwMode="auto">
          <a:xfrm>
            <a:off x="6315457" y="3484195"/>
            <a:ext cx="2828544" cy="3373805"/>
          </a:xfrm>
          <a:prstGeom prst="rect">
            <a:avLst/>
          </a:prstGeom>
          <a:noFill/>
        </p:spPr>
      </p:pic>
      <p:sp>
        <p:nvSpPr>
          <p:cNvPr id="8" name="TextBox 7"/>
          <p:cNvSpPr txBox="1"/>
          <p:nvPr/>
        </p:nvSpPr>
        <p:spPr>
          <a:xfrm>
            <a:off x="0" y="4994378"/>
            <a:ext cx="2929007" cy="230832"/>
          </a:xfrm>
          <a:prstGeom prst="rect">
            <a:avLst/>
          </a:prstGeom>
          <a:noFill/>
        </p:spPr>
        <p:txBody>
          <a:bodyPr wrap="none" rtlCol="0">
            <a:spAutoFit/>
          </a:bodyPr>
          <a:lstStyle/>
          <a:p>
            <a:r>
              <a:rPr lang="en-US" sz="900" dirty="0" smtClean="0"/>
              <a:t>history-computer.com/Library/AltoUsersHandbook.pdf</a:t>
            </a:r>
            <a:r>
              <a:rPr lang="en-US" sz="900" dirty="0" smtClean="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solidFill>
                  <a:srgbClr val="FFFFFF"/>
                </a:solidFill>
              </a:rPr>
              <a:t>Brad Myers</a:t>
            </a:r>
          </a:p>
        </p:txBody>
      </p:sp>
      <p:sp>
        <p:nvSpPr>
          <p:cNvPr id="22530" name="Rectangle 2"/>
          <p:cNvSpPr>
            <a:spLocks noGrp="1" noChangeArrowheads="1"/>
          </p:cNvSpPr>
          <p:nvPr>
            <p:ph type="title"/>
          </p:nvPr>
        </p:nvSpPr>
        <p:spPr/>
        <p:txBody>
          <a:bodyPr/>
          <a:lstStyle/>
          <a:p>
            <a:r>
              <a:rPr lang="en-US"/>
              <a:t>Generalizing Parameters</a:t>
            </a:r>
          </a:p>
        </p:txBody>
      </p:sp>
      <p:sp>
        <p:nvSpPr>
          <p:cNvPr id="22531" name="Rectangle 3"/>
          <p:cNvSpPr>
            <a:spLocks noGrp="1" noChangeArrowheads="1"/>
          </p:cNvSpPr>
          <p:nvPr>
            <p:ph type="body" idx="1"/>
          </p:nvPr>
        </p:nvSpPr>
        <p:spPr>
          <a:ln/>
        </p:spPr>
        <p:txBody>
          <a:bodyPr/>
          <a:lstStyle/>
          <a:p>
            <a:endParaRPr lang="en-US" sz="900"/>
          </a:p>
          <a:p>
            <a:endParaRPr lang="en-US"/>
          </a:p>
          <a:p>
            <a:endParaRPr lang="en-US"/>
          </a:p>
          <a:p>
            <a:pPr>
              <a:spcBef>
                <a:spcPct val="85000"/>
              </a:spcBef>
            </a:pPr>
            <a:endParaRPr lang="en-US"/>
          </a:p>
          <a:p>
            <a:endParaRPr lang="en-US" sz="900"/>
          </a:p>
          <a:p>
            <a:r>
              <a:rPr lang="en-US"/>
              <a:t>Objects returned by selections are generalized</a:t>
            </a:r>
          </a:p>
        </p:txBody>
      </p:sp>
      <p:pic>
        <p:nvPicPr>
          <p:cNvPr id="22532" name="Picture 4"/>
          <p:cNvPicPr>
            <a:picLocks noChangeAspect="1" noChangeArrowheads="1"/>
          </p:cNvPicPr>
          <p:nvPr/>
        </p:nvPicPr>
        <p:blipFill>
          <a:blip r:embed="rId3" cstate="print"/>
          <a:srcRect t="21867"/>
          <a:stretch>
            <a:fillRect/>
          </a:stretch>
        </p:blipFill>
        <p:spPr bwMode="auto">
          <a:xfrm>
            <a:off x="457200" y="1676400"/>
            <a:ext cx="6324600" cy="2019300"/>
          </a:xfrm>
          <a:prstGeom prst="rect">
            <a:avLst/>
          </a:prstGeom>
          <a:noFill/>
          <a:ln w="9525">
            <a:noFill/>
            <a:miter lim="800000"/>
            <a:headEnd/>
            <a:tailEnd/>
          </a:ln>
          <a:effectLst/>
        </p:spPr>
      </p:pic>
      <p:pic>
        <p:nvPicPr>
          <p:cNvPr id="22534" name="Picture 6"/>
          <p:cNvPicPr>
            <a:picLocks noChangeAspect="1" noChangeArrowheads="1"/>
          </p:cNvPicPr>
          <p:nvPr/>
        </p:nvPicPr>
        <p:blipFill>
          <a:blip r:embed="rId4" cstate="print"/>
          <a:srcRect t="41515"/>
          <a:stretch>
            <a:fillRect/>
          </a:stretch>
        </p:blipFill>
        <p:spPr bwMode="auto">
          <a:xfrm>
            <a:off x="762000" y="1905000"/>
            <a:ext cx="8153400" cy="2481263"/>
          </a:xfrm>
          <a:prstGeom prst="rect">
            <a:avLst/>
          </a:prstGeom>
          <a:noFill/>
          <a:ln w="9525">
            <a:noFill/>
            <a:miter lim="800000"/>
            <a:headEnd/>
            <a:tailEnd/>
          </a:ln>
          <a:effectLst/>
        </p:spPr>
      </p:pic>
      <p:sp>
        <p:nvSpPr>
          <p:cNvPr id="22548" name="Line 20"/>
          <p:cNvSpPr>
            <a:spLocks noChangeShapeType="1"/>
          </p:cNvSpPr>
          <p:nvPr/>
        </p:nvSpPr>
        <p:spPr bwMode="auto">
          <a:xfrm>
            <a:off x="2963863" y="2647950"/>
            <a:ext cx="5264150" cy="0"/>
          </a:xfrm>
          <a:prstGeom prst="line">
            <a:avLst/>
          </a:prstGeom>
          <a:noFill/>
          <a:ln w="76200">
            <a:solidFill>
              <a:schemeClr val="tx2"/>
            </a:solidFill>
            <a:round/>
            <a:headEnd/>
            <a:tailEnd/>
          </a:ln>
          <a:effectLst>
            <a:outerShdw dist="35921"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2" name="Group 17"/>
          <p:cNvGrpSpPr>
            <a:grpSpLocks/>
          </p:cNvGrpSpPr>
          <p:nvPr/>
        </p:nvGrpSpPr>
        <p:grpSpPr bwMode="auto">
          <a:xfrm>
            <a:off x="228600" y="3810000"/>
            <a:ext cx="8763000" cy="1905000"/>
            <a:chOff x="144" y="2400"/>
            <a:chExt cx="5520" cy="1200"/>
          </a:xfrm>
        </p:grpSpPr>
        <p:sp>
          <p:nvSpPr>
            <p:cNvPr id="22537" name="Oval 9"/>
            <p:cNvSpPr>
              <a:spLocks noChangeArrowheads="1"/>
            </p:cNvSpPr>
            <p:nvPr/>
          </p:nvSpPr>
          <p:spPr bwMode="auto">
            <a:xfrm>
              <a:off x="2304" y="2400"/>
              <a:ext cx="1008" cy="288"/>
            </a:xfrm>
            <a:prstGeom prst="ellipse">
              <a:avLst/>
            </a:prstGeom>
            <a:noFill/>
            <a:ln w="76200">
              <a:solidFill>
                <a:schemeClr val="tx2"/>
              </a:solidFill>
              <a:round/>
              <a:headEnd/>
              <a:tailEnd/>
            </a:ln>
            <a:effectLst>
              <a:outerShdw dist="35921"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22540" name="Rectangle 12"/>
            <p:cNvSpPr>
              <a:spLocks noChangeArrowheads="1"/>
            </p:cNvSpPr>
            <p:nvPr/>
          </p:nvSpPr>
          <p:spPr bwMode="auto">
            <a:xfrm>
              <a:off x="144" y="3168"/>
              <a:ext cx="5520" cy="432"/>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Count field controls repeat of the script</a:t>
              </a:r>
            </a:p>
          </p:txBody>
        </p:sp>
      </p:grpSp>
      <p:grpSp>
        <p:nvGrpSpPr>
          <p:cNvPr id="3" name="Group 19"/>
          <p:cNvGrpSpPr>
            <a:grpSpLocks/>
          </p:cNvGrpSpPr>
          <p:nvPr/>
        </p:nvGrpSpPr>
        <p:grpSpPr bwMode="auto">
          <a:xfrm>
            <a:off x="228600" y="2822575"/>
            <a:ext cx="8915400" cy="3425825"/>
            <a:chOff x="144" y="1778"/>
            <a:chExt cx="5616" cy="2158"/>
          </a:xfrm>
        </p:grpSpPr>
        <p:sp>
          <p:nvSpPr>
            <p:cNvPr id="22541" name="Rectangle 13"/>
            <p:cNvSpPr>
              <a:spLocks noChangeArrowheads="1"/>
            </p:cNvSpPr>
            <p:nvPr/>
          </p:nvSpPr>
          <p:spPr bwMode="auto">
            <a:xfrm>
              <a:off x="144" y="3552"/>
              <a:ext cx="5520" cy="384"/>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Script will stop when there are no more objects</a:t>
              </a:r>
            </a:p>
          </p:txBody>
        </p:sp>
        <p:pic>
          <p:nvPicPr>
            <p:cNvPr id="22546" name="Picture 18"/>
            <p:cNvPicPr>
              <a:picLocks noChangeAspect="1" noChangeArrowheads="1"/>
            </p:cNvPicPr>
            <p:nvPr/>
          </p:nvPicPr>
          <p:blipFill>
            <a:blip r:embed="rId5" cstate="print"/>
            <a:srcRect/>
            <a:stretch>
              <a:fillRect/>
            </a:stretch>
          </p:blipFill>
          <p:spPr bwMode="auto">
            <a:xfrm>
              <a:off x="288" y="1778"/>
              <a:ext cx="5472" cy="806"/>
            </a:xfrm>
            <a:prstGeom prst="rect">
              <a:avLst/>
            </a:prstGeom>
            <a:noFill/>
            <a:ln w="9525">
              <a:noFill/>
              <a:miter lim="800000"/>
              <a:headEnd/>
              <a:tailEnd/>
            </a:ln>
            <a:effectLst/>
          </p:spPr>
        </p:pic>
      </p:grpSp>
      <p:sp>
        <p:nvSpPr>
          <p:cNvPr id="15"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up)">
                                      <p:cBhvr>
                                        <p:cTn id="7" dur="500"/>
                                        <p:tgtEl>
                                          <p:spTgt spid="225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48"/>
                                        </p:tgtEl>
                                        <p:attrNameLst>
                                          <p:attrName>style.visibility</p:attrName>
                                        </p:attrNameLst>
                                      </p:cBhvr>
                                      <p:to>
                                        <p:strVal val="visible"/>
                                      </p:to>
                                    </p:set>
                                    <p:animEffect transition="in" filter="wipe(left)">
                                      <p:cBhvr>
                                        <p:cTn id="11" dur="500"/>
                                        <p:tgtEl>
                                          <p:spTgt spid="2254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srgbClr val="FFFFFF"/>
                </a:solidFill>
              </a:rPr>
              <a:t>Brad Myers</a:t>
            </a:r>
          </a:p>
        </p:txBody>
      </p:sp>
      <p:sp>
        <p:nvSpPr>
          <p:cNvPr id="27650" name="Rectangle 2"/>
          <p:cNvSpPr>
            <a:spLocks noGrp="1" noChangeArrowheads="1"/>
          </p:cNvSpPr>
          <p:nvPr>
            <p:ph type="title"/>
          </p:nvPr>
        </p:nvSpPr>
        <p:spPr/>
        <p:txBody>
          <a:bodyPr/>
          <a:lstStyle/>
          <a:p>
            <a:r>
              <a:rPr lang="en-US"/>
              <a:t>User-Specified Generalizations</a:t>
            </a:r>
          </a:p>
        </p:txBody>
      </p:sp>
      <p:sp>
        <p:nvSpPr>
          <p:cNvPr id="27651" name="Rectangle 3"/>
          <p:cNvSpPr>
            <a:spLocks noGrp="1" noChangeArrowheads="1"/>
          </p:cNvSpPr>
          <p:nvPr>
            <p:ph type="body" idx="1"/>
          </p:nvPr>
        </p:nvSpPr>
        <p:spPr>
          <a:ln/>
        </p:spPr>
        <p:txBody>
          <a:bodyPr/>
          <a:lstStyle/>
          <a:p>
            <a:r>
              <a:rPr lang="en-US"/>
              <a:t>System generalizes some objects automatically</a:t>
            </a:r>
          </a:p>
          <a:p>
            <a:r>
              <a:rPr lang="en-US"/>
              <a:t>User can specify generalizations of parameters</a:t>
            </a:r>
          </a:p>
          <a:p>
            <a:r>
              <a:rPr lang="en-US"/>
              <a:t>Types:</a:t>
            </a:r>
          </a:p>
          <a:p>
            <a:pPr lvl="1"/>
            <a:r>
              <a:rPr lang="en-US"/>
              <a:t>Objects</a:t>
            </a:r>
          </a:p>
          <a:p>
            <a:pPr lvl="1"/>
            <a:r>
              <a:rPr lang="en-US"/>
              <a:t>Locations</a:t>
            </a:r>
          </a:p>
          <a:p>
            <a:pPr lvl="1"/>
            <a:r>
              <a:rPr lang="en-US"/>
              <a:t>Other values</a:t>
            </a:r>
          </a:p>
          <a:p>
            <a:r>
              <a:rPr lang="en-US"/>
              <a:t>Select parameter and double click or use menu</a:t>
            </a:r>
          </a:p>
        </p:txBody>
      </p:sp>
      <p:sp>
        <p:nvSpPr>
          <p:cNvPr id="6"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solidFill>
                  <a:srgbClr val="FFFFFF"/>
                </a:solidFill>
              </a:rPr>
              <a:t>Brad Myers</a:t>
            </a:r>
          </a:p>
        </p:txBody>
      </p:sp>
      <p:sp>
        <p:nvSpPr>
          <p:cNvPr id="28674" name="Rectangle 2"/>
          <p:cNvSpPr>
            <a:spLocks noGrp="1" noChangeArrowheads="1"/>
          </p:cNvSpPr>
          <p:nvPr>
            <p:ph type="title"/>
          </p:nvPr>
        </p:nvSpPr>
        <p:spPr/>
        <p:txBody>
          <a:bodyPr/>
          <a:lstStyle/>
          <a:p>
            <a:r>
              <a:rPr lang="en-US"/>
              <a:t>Objects</a:t>
            </a:r>
          </a:p>
        </p:txBody>
      </p:sp>
      <p:sp>
        <p:nvSpPr>
          <p:cNvPr id="28675" name="Rectangle 3"/>
          <p:cNvSpPr>
            <a:spLocks noGrp="1" noChangeArrowheads="1"/>
          </p:cNvSpPr>
          <p:nvPr>
            <p:ph type="body" idx="1"/>
          </p:nvPr>
        </p:nvSpPr>
        <p:spPr>
          <a:ln/>
        </p:spPr>
        <p:txBody>
          <a:bodyPr/>
          <a:lstStyle/>
          <a:p>
            <a:r>
              <a:rPr lang="en-US"/>
              <a:t>Objects usually generalized correctly</a:t>
            </a:r>
          </a:p>
          <a:p>
            <a:pPr lvl="1"/>
            <a:r>
              <a:rPr lang="en-US"/>
              <a:t>But can control explicitly</a:t>
            </a:r>
          </a:p>
        </p:txBody>
      </p:sp>
      <p:grpSp>
        <p:nvGrpSpPr>
          <p:cNvPr id="2" name="Group 7"/>
          <p:cNvGrpSpPr>
            <a:grpSpLocks/>
          </p:cNvGrpSpPr>
          <p:nvPr/>
        </p:nvGrpSpPr>
        <p:grpSpPr bwMode="auto">
          <a:xfrm>
            <a:off x="236538" y="2916238"/>
            <a:ext cx="8763000" cy="3221037"/>
            <a:chOff x="149" y="1837"/>
            <a:chExt cx="5520" cy="2029"/>
          </a:xfrm>
        </p:grpSpPr>
        <p:pic>
          <p:nvPicPr>
            <p:cNvPr id="28676" name="Picture 4"/>
            <p:cNvPicPr>
              <a:picLocks noChangeAspect="1" noChangeArrowheads="1"/>
            </p:cNvPicPr>
            <p:nvPr/>
          </p:nvPicPr>
          <p:blipFill>
            <a:blip r:embed="rId2" cstate="print"/>
            <a:srcRect t="33984" b="23425"/>
            <a:stretch>
              <a:fillRect/>
            </a:stretch>
          </p:blipFill>
          <p:spPr bwMode="auto">
            <a:xfrm>
              <a:off x="480" y="2700"/>
              <a:ext cx="4992" cy="1166"/>
            </a:xfrm>
            <a:prstGeom prst="rect">
              <a:avLst/>
            </a:prstGeom>
            <a:noFill/>
            <a:ln w="9525">
              <a:noFill/>
              <a:miter lim="800000"/>
              <a:headEnd/>
              <a:tailEnd/>
            </a:ln>
            <a:effectLst/>
          </p:spPr>
        </p:pic>
        <p:sp>
          <p:nvSpPr>
            <p:cNvPr id="28677" name="Line 5"/>
            <p:cNvSpPr>
              <a:spLocks noChangeShapeType="1"/>
            </p:cNvSpPr>
            <p:nvPr/>
          </p:nvSpPr>
          <p:spPr bwMode="auto">
            <a:xfrm>
              <a:off x="3133" y="3068"/>
              <a:ext cx="233" cy="167"/>
            </a:xfrm>
            <a:prstGeom prst="line">
              <a:avLst/>
            </a:prstGeom>
            <a:noFill/>
            <a:ln w="76200">
              <a:solidFill>
                <a:schemeClr val="bg2"/>
              </a:solidFill>
              <a:round/>
              <a:headEnd type="triangle" w="med" len="med"/>
              <a:tailEnd/>
            </a:ln>
            <a:effectLst>
              <a:prstShdw prst="shdw17" dist="17961" dir="2700000">
                <a:schemeClr val="tx1"/>
              </a:prstShdw>
            </a:effectLst>
          </p:spPr>
          <p:txBody>
            <a:bodyPr wrap="none" anchor="ctr"/>
            <a:lstStyle/>
            <a:p>
              <a:pPr eaLnBrk="0" hangingPunct="0"/>
              <a:endParaRPr lang="en-US" sz="2400" smtClean="0">
                <a:solidFill>
                  <a:srgbClr val="FFFFFF"/>
                </a:solidFill>
                <a:latin typeface="Times New Roman" pitchFamily="18" charset="0"/>
              </a:endParaRPr>
            </a:p>
          </p:txBody>
        </p:sp>
        <p:sp>
          <p:nvSpPr>
            <p:cNvPr id="28678" name="Rectangle 6"/>
            <p:cNvSpPr>
              <a:spLocks noChangeArrowheads="1"/>
            </p:cNvSpPr>
            <p:nvPr/>
          </p:nvSpPr>
          <p:spPr bwMode="auto">
            <a:xfrm>
              <a:off x="149" y="1837"/>
              <a:ext cx="5520" cy="988"/>
            </a:xfrm>
            <a:prstGeom prst="rect">
              <a:avLst/>
            </a:prstGeom>
            <a:noFill/>
            <a:ln w="9525">
              <a:noFill/>
              <a:miter lim="800000"/>
              <a:headEnd/>
              <a:tailEnd/>
            </a:ln>
            <a:effectLst/>
          </p:spPr>
          <p:txBody>
            <a:bodyPr/>
            <a:lstStyle/>
            <a:p>
              <a:pPr marL="284163" indent="-284163" eaLnBrk="0" hangingPunct="0">
                <a:spcBef>
                  <a:spcPct val="50000"/>
                </a:spcBef>
                <a:buClr>
                  <a:srgbClr val="DFB92F"/>
                </a:buClr>
                <a:buSzPct val="120000"/>
                <a:buFontTx/>
                <a:buChar char="•"/>
              </a:pPr>
              <a:r>
                <a:rPr lang="en-US" sz="2800" b="1" smtClean="0">
                  <a:solidFill>
                    <a:srgbClr val="FFFFFF"/>
                  </a:solidFill>
                </a:rPr>
                <a:t>For an object used more than once, the place where clicked is green, and other appearances are yellow</a:t>
              </a:r>
            </a:p>
          </p:txBody>
        </p:sp>
      </p:grpSp>
      <p:sp>
        <p:nvSpPr>
          <p:cNvPr id="10"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solidFill>
                  <a:srgbClr val="FFFFFF"/>
                </a:solidFill>
              </a:rPr>
              <a:t>Brad Myers</a:t>
            </a:r>
          </a:p>
        </p:txBody>
      </p:sp>
      <p:sp>
        <p:nvSpPr>
          <p:cNvPr id="29698" name="Rectangle 2"/>
          <p:cNvSpPr>
            <a:spLocks noGrp="1" noChangeArrowheads="1"/>
          </p:cNvSpPr>
          <p:nvPr>
            <p:ph type="title"/>
          </p:nvPr>
        </p:nvSpPr>
        <p:spPr/>
        <p:txBody>
          <a:bodyPr/>
          <a:lstStyle/>
          <a:p>
            <a:r>
              <a:rPr lang="en-US"/>
              <a:t>Generalizing Objects</a:t>
            </a:r>
          </a:p>
        </p:txBody>
      </p:sp>
      <p:sp>
        <p:nvSpPr>
          <p:cNvPr id="29699" name="Rectangle 3"/>
          <p:cNvSpPr>
            <a:spLocks noGrp="1" noChangeArrowheads="1"/>
          </p:cNvSpPr>
          <p:nvPr>
            <p:ph type="body" idx="1"/>
          </p:nvPr>
        </p:nvSpPr>
        <p:spPr>
          <a:ln/>
        </p:spPr>
        <p:txBody>
          <a:bodyPr/>
          <a:lstStyle/>
          <a:p>
            <a:endParaRPr lang="en-US"/>
          </a:p>
        </p:txBody>
      </p:sp>
      <p:pic>
        <p:nvPicPr>
          <p:cNvPr id="29700" name="Picture 4"/>
          <p:cNvPicPr>
            <a:picLocks noChangeAspect="1" noChangeArrowheads="1"/>
          </p:cNvPicPr>
          <p:nvPr/>
        </p:nvPicPr>
        <p:blipFill>
          <a:blip r:embed="rId2" cstate="print"/>
          <a:srcRect/>
          <a:stretch>
            <a:fillRect/>
          </a:stretch>
        </p:blipFill>
        <p:spPr bwMode="auto">
          <a:xfrm>
            <a:off x="1300163" y="1752600"/>
            <a:ext cx="6624637" cy="4538663"/>
          </a:xfrm>
          <a:prstGeom prst="rect">
            <a:avLst/>
          </a:prstGeom>
          <a:noFill/>
          <a:ln w="9525">
            <a:noFill/>
            <a:miter lim="800000"/>
            <a:headEnd/>
            <a:tailEnd/>
          </a:ln>
          <a:effectLst/>
        </p:spPr>
      </p:pic>
      <p:sp>
        <p:nvSpPr>
          <p:cNvPr id="29701" name="Oval 5"/>
          <p:cNvSpPr>
            <a:spLocks noChangeArrowheads="1"/>
          </p:cNvSpPr>
          <p:nvPr/>
        </p:nvSpPr>
        <p:spPr bwMode="auto">
          <a:xfrm>
            <a:off x="1143000" y="2362200"/>
            <a:ext cx="5029200" cy="1066800"/>
          </a:xfrm>
          <a:prstGeom prst="ellipse">
            <a:avLst/>
          </a:prstGeom>
          <a:noFill/>
          <a:ln w="76200">
            <a:solidFill>
              <a:schemeClr val="tx2"/>
            </a:solidFill>
            <a:round/>
            <a:headEnd/>
            <a:tailEnd/>
          </a:ln>
          <a:effectLst>
            <a:outerShdw dist="53882"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29702" name="Oval 6"/>
          <p:cNvSpPr>
            <a:spLocks noChangeArrowheads="1"/>
          </p:cNvSpPr>
          <p:nvPr/>
        </p:nvSpPr>
        <p:spPr bwMode="auto">
          <a:xfrm>
            <a:off x="533400" y="3200400"/>
            <a:ext cx="8229600" cy="2438400"/>
          </a:xfrm>
          <a:prstGeom prst="ellipse">
            <a:avLst/>
          </a:prstGeom>
          <a:noFill/>
          <a:ln w="76200">
            <a:solidFill>
              <a:schemeClr val="tx2"/>
            </a:solidFill>
            <a:round/>
            <a:headEnd/>
            <a:tailEnd/>
          </a:ln>
          <a:effectLst>
            <a:outerShdw dist="53882" dir="2700000" algn="ctr" rotWithShape="0">
              <a:schemeClr val="bg2"/>
            </a:outerShdw>
          </a:effectLst>
        </p:spPr>
        <p:txBody>
          <a:bodyPr wrap="none" anchor="ctr"/>
          <a:lstStyle/>
          <a:p>
            <a:pPr eaLnBrk="0" hangingPunct="0"/>
            <a:endParaRPr lang="en-US" sz="2400" smtClean="0">
              <a:solidFill>
                <a:srgbClr val="FFFFFF"/>
              </a:solidFill>
              <a:latin typeface="Times New Roman" pitchFamily="18" charset="0"/>
            </a:endParaRPr>
          </a:p>
        </p:txBody>
      </p:sp>
      <p:sp>
        <p:nvSpPr>
          <p:cNvPr id="9"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500"/>
                                        <p:tgtEl>
                                          <p:spTgt spid="29701"/>
                                        </p:tgtEl>
                                      </p:cBhvr>
                                    </p:animEffect>
                                  </p:childTnLst>
                                  <p:subTnLst>
                                    <p:set>
                                      <p:cBhvr override="childStyle">
                                        <p:cTn dur="1" fill="hold" display="0" masterRel="nextClick" afterEffect="1"/>
                                        <p:tgtEl>
                                          <p:spTgt spid="2970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ssolve">
                                      <p:cBhvr>
                                        <p:cTn id="1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solidFill>
                  <a:srgbClr val="FFFFFF"/>
                </a:solidFill>
              </a:rPr>
              <a:t>Brad Myers</a:t>
            </a:r>
          </a:p>
        </p:txBody>
      </p:sp>
      <p:sp>
        <p:nvSpPr>
          <p:cNvPr id="30722" name="Rectangle 2"/>
          <p:cNvSpPr>
            <a:spLocks noGrp="1" noChangeArrowheads="1"/>
          </p:cNvSpPr>
          <p:nvPr>
            <p:ph type="title"/>
          </p:nvPr>
        </p:nvSpPr>
        <p:spPr/>
        <p:txBody>
          <a:bodyPr/>
          <a:lstStyle/>
          <a:p>
            <a:r>
              <a:rPr lang="en-US"/>
              <a:t>Ask User at Run Time</a:t>
            </a:r>
          </a:p>
        </p:txBody>
      </p:sp>
      <p:sp>
        <p:nvSpPr>
          <p:cNvPr id="30723" name="Rectangle 3"/>
          <p:cNvSpPr>
            <a:spLocks noGrp="1" noChangeArrowheads="1"/>
          </p:cNvSpPr>
          <p:nvPr>
            <p:ph type="body" idx="1"/>
          </p:nvPr>
        </p:nvSpPr>
        <p:spPr>
          <a:ln/>
        </p:spPr>
        <p:txBody>
          <a:bodyPr/>
          <a:lstStyle/>
          <a:p>
            <a:endParaRPr lang="en-US" sz="900"/>
          </a:p>
          <a:p>
            <a:pPr>
              <a:spcBef>
                <a:spcPct val="25000"/>
              </a:spcBef>
            </a:pPr>
            <a:r>
              <a:rPr lang="en-US"/>
              <a:t>If ask-user option is</a:t>
            </a:r>
            <a:br>
              <a:rPr lang="en-US"/>
            </a:br>
            <a:r>
              <a:rPr lang="en-US"/>
              <a:t>chosen, then when run</a:t>
            </a:r>
            <a:br>
              <a:rPr lang="en-US"/>
            </a:br>
            <a:r>
              <a:rPr lang="en-US"/>
              <a:t>the script, it pauses at that point and asks:</a:t>
            </a:r>
          </a:p>
        </p:txBody>
      </p:sp>
      <p:pic>
        <p:nvPicPr>
          <p:cNvPr id="30724" name="Picture 4"/>
          <p:cNvPicPr>
            <a:picLocks noChangeAspect="1" noChangeArrowheads="1"/>
          </p:cNvPicPr>
          <p:nvPr/>
        </p:nvPicPr>
        <p:blipFill>
          <a:blip r:embed="rId2" cstate="print"/>
          <a:srcRect/>
          <a:stretch>
            <a:fillRect/>
          </a:stretch>
        </p:blipFill>
        <p:spPr bwMode="auto">
          <a:xfrm>
            <a:off x="609600" y="3581400"/>
            <a:ext cx="7620000" cy="2495550"/>
          </a:xfrm>
          <a:prstGeom prst="rect">
            <a:avLst/>
          </a:prstGeom>
          <a:noFill/>
          <a:ln w="9525">
            <a:noFill/>
            <a:miter lim="800000"/>
            <a:headEnd/>
            <a:tailEnd/>
          </a:ln>
          <a:effectLst/>
        </p:spPr>
      </p:pic>
      <p:pic>
        <p:nvPicPr>
          <p:cNvPr id="30725" name="Picture 5"/>
          <p:cNvPicPr>
            <a:picLocks noChangeAspect="1" noChangeArrowheads="1"/>
          </p:cNvPicPr>
          <p:nvPr/>
        </p:nvPicPr>
        <p:blipFill>
          <a:blip r:embed="rId3" cstate="print"/>
          <a:srcRect l="4004" t="50368" r="45938" b="36201"/>
          <a:stretch>
            <a:fillRect/>
          </a:stretch>
        </p:blipFill>
        <p:spPr bwMode="auto">
          <a:xfrm>
            <a:off x="4876800" y="1905000"/>
            <a:ext cx="3886200" cy="714375"/>
          </a:xfrm>
          <a:prstGeom prst="rect">
            <a:avLst/>
          </a:prstGeom>
          <a:noFill/>
          <a:ln w="76200">
            <a:solidFill>
              <a:schemeClr val="accent1"/>
            </a:solidFill>
            <a:miter lim="800000"/>
            <a:headEnd/>
            <a:tailEnd/>
          </a:ln>
          <a:effectLst>
            <a:outerShdw dist="107763" dir="2700000" algn="ctr" rotWithShape="0">
              <a:schemeClr val="bg2"/>
            </a:outerShdw>
          </a:effectLst>
        </p:spPr>
      </p:pic>
      <p:sp>
        <p:nvSpPr>
          <p:cNvPr id="30726" name="Oval 6"/>
          <p:cNvSpPr>
            <a:spLocks noChangeArrowheads="1"/>
          </p:cNvSpPr>
          <p:nvPr/>
        </p:nvSpPr>
        <p:spPr bwMode="auto">
          <a:xfrm>
            <a:off x="5060950" y="2197100"/>
            <a:ext cx="76200" cy="76200"/>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9"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FFFFFF"/>
                </a:solidFill>
              </a:rPr>
              <a:t>Brad Myers</a:t>
            </a:r>
          </a:p>
        </p:txBody>
      </p:sp>
      <p:sp>
        <p:nvSpPr>
          <p:cNvPr id="26626" name="Rectangle 2"/>
          <p:cNvSpPr>
            <a:spLocks noGrp="1" noChangeArrowheads="1"/>
          </p:cNvSpPr>
          <p:nvPr>
            <p:ph type="title"/>
          </p:nvPr>
        </p:nvSpPr>
        <p:spPr/>
        <p:txBody>
          <a:bodyPr/>
          <a:lstStyle/>
          <a:p>
            <a:r>
              <a:rPr lang="en-US"/>
              <a:t>Generalizing Locations</a:t>
            </a:r>
          </a:p>
        </p:txBody>
      </p:sp>
      <p:sp>
        <p:nvSpPr>
          <p:cNvPr id="26627" name="Rectangle 3"/>
          <p:cNvSpPr>
            <a:spLocks noGrp="1" noChangeArrowheads="1"/>
          </p:cNvSpPr>
          <p:nvPr>
            <p:ph type="body" idx="1"/>
          </p:nvPr>
        </p:nvSpPr>
        <p:spPr>
          <a:xfrm>
            <a:off x="228600" y="1752600"/>
            <a:ext cx="8915400" cy="4572000"/>
          </a:xfrm>
          <a:ln/>
        </p:spPr>
        <p:txBody>
          <a:bodyPr/>
          <a:lstStyle/>
          <a:p>
            <a:endParaRPr lang="en-US" sz="500"/>
          </a:p>
          <a:p>
            <a:pPr>
              <a:spcBef>
                <a:spcPct val="100000"/>
              </a:spcBef>
            </a:pPr>
            <a:r>
              <a:rPr lang="en-US"/>
              <a:t>Constant, ask user</a:t>
            </a:r>
            <a:br>
              <a:rPr lang="en-US"/>
            </a:br>
            <a:r>
              <a:rPr lang="en-US"/>
              <a:t>to click or type, or</a:t>
            </a:r>
            <a:br>
              <a:rPr lang="en-US"/>
            </a:br>
            <a:r>
              <a:rPr lang="en-US"/>
              <a:t>calculated based</a:t>
            </a:r>
            <a:br>
              <a:rPr lang="en-US"/>
            </a:br>
            <a:r>
              <a:rPr lang="en-US"/>
              <a:t>on another object</a:t>
            </a:r>
          </a:p>
          <a:p>
            <a:pPr>
              <a:spcBef>
                <a:spcPct val="100000"/>
              </a:spcBef>
            </a:pPr>
            <a:r>
              <a:rPr lang="en-US"/>
              <a:t>Popups for left, top,</a:t>
            </a:r>
            <a:br>
              <a:rPr lang="en-US"/>
            </a:br>
            <a:r>
              <a:rPr lang="en-US"/>
              <a:t>width, and height</a:t>
            </a:r>
            <a:br>
              <a:rPr lang="en-US"/>
            </a:br>
            <a:r>
              <a:rPr lang="en-US"/>
              <a:t>options</a:t>
            </a:r>
          </a:p>
        </p:txBody>
      </p:sp>
      <p:pic>
        <p:nvPicPr>
          <p:cNvPr id="26628" name="Picture 4"/>
          <p:cNvPicPr>
            <a:picLocks noChangeAspect="1" noChangeArrowheads="1"/>
          </p:cNvPicPr>
          <p:nvPr/>
        </p:nvPicPr>
        <p:blipFill>
          <a:blip r:embed="rId2" cstate="print"/>
          <a:srcRect/>
          <a:stretch>
            <a:fillRect/>
          </a:stretch>
        </p:blipFill>
        <p:spPr bwMode="auto">
          <a:xfrm>
            <a:off x="3989388" y="2000250"/>
            <a:ext cx="5105400" cy="3594100"/>
          </a:xfrm>
          <a:prstGeom prst="rect">
            <a:avLst/>
          </a:prstGeom>
          <a:noFill/>
          <a:ln w="9525">
            <a:noFill/>
            <a:miter lim="800000"/>
            <a:headEnd/>
            <a:tailEnd/>
          </a:ln>
          <a:effectLst/>
        </p:spPr>
      </p:pic>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FFFFFF"/>
                </a:solidFill>
              </a:rPr>
              <a:t>Brad Myers</a:t>
            </a:r>
          </a:p>
        </p:txBody>
      </p:sp>
      <p:sp>
        <p:nvSpPr>
          <p:cNvPr id="34818" name="Rectangle 2"/>
          <p:cNvSpPr>
            <a:spLocks noGrp="1" noChangeArrowheads="1"/>
          </p:cNvSpPr>
          <p:nvPr>
            <p:ph type="title"/>
          </p:nvPr>
        </p:nvSpPr>
        <p:spPr/>
        <p:txBody>
          <a:bodyPr/>
          <a:lstStyle/>
          <a:p>
            <a:r>
              <a:rPr lang="en-US"/>
              <a:t>Invoking Scripts</a:t>
            </a:r>
          </a:p>
        </p:txBody>
      </p:sp>
      <p:sp>
        <p:nvSpPr>
          <p:cNvPr id="34819" name="Rectangle 3"/>
          <p:cNvSpPr>
            <a:spLocks noGrp="1" noChangeArrowheads="1"/>
          </p:cNvSpPr>
          <p:nvPr>
            <p:ph type="body" idx="1"/>
          </p:nvPr>
        </p:nvSpPr>
        <p:spPr>
          <a:ln/>
        </p:spPr>
        <p:txBody>
          <a:bodyPr/>
          <a:lstStyle/>
          <a:p>
            <a:r>
              <a:rPr lang="en-US"/>
              <a:t>Invoked by</a:t>
            </a:r>
            <a:br>
              <a:rPr lang="en-US"/>
            </a:br>
            <a:r>
              <a:rPr lang="en-US"/>
              <a:t>menu or</a:t>
            </a:r>
            <a:br>
              <a:rPr lang="en-US"/>
            </a:br>
            <a:r>
              <a:rPr lang="en-US"/>
              <a:t>accelerator key</a:t>
            </a:r>
          </a:p>
          <a:p>
            <a:r>
              <a:rPr lang="en-US"/>
              <a:t>Or before or</a:t>
            </a:r>
            <a:br>
              <a:rPr lang="en-US"/>
            </a:br>
            <a:r>
              <a:rPr lang="en-US"/>
              <a:t>after any other</a:t>
            </a:r>
            <a:br>
              <a:rPr lang="en-US"/>
            </a:br>
            <a:r>
              <a:rPr lang="en-US"/>
              <a:t>command</a:t>
            </a:r>
          </a:p>
          <a:p>
            <a:pPr lvl="1"/>
            <a:r>
              <a:rPr lang="en-US"/>
              <a:t>Parameters</a:t>
            </a:r>
            <a:br>
              <a:rPr lang="en-US"/>
            </a:br>
            <a:r>
              <a:rPr lang="en-US"/>
              <a:t>can be</a:t>
            </a:r>
            <a:br>
              <a:rPr lang="en-US"/>
            </a:br>
            <a:r>
              <a:rPr lang="en-US"/>
              <a:t>generalized</a:t>
            </a:r>
          </a:p>
        </p:txBody>
      </p:sp>
      <p:pic>
        <p:nvPicPr>
          <p:cNvPr id="34820" name="Picture 4"/>
          <p:cNvPicPr>
            <a:picLocks noChangeAspect="1" noChangeArrowheads="1"/>
          </p:cNvPicPr>
          <p:nvPr/>
        </p:nvPicPr>
        <p:blipFill>
          <a:blip r:embed="rId2" cstate="print"/>
          <a:srcRect/>
          <a:stretch>
            <a:fillRect/>
          </a:stretch>
        </p:blipFill>
        <p:spPr bwMode="auto">
          <a:xfrm>
            <a:off x="3514725" y="1857375"/>
            <a:ext cx="5476875" cy="4319588"/>
          </a:xfrm>
          <a:prstGeom prst="rect">
            <a:avLst/>
          </a:prstGeom>
          <a:noFill/>
          <a:ln w="9525">
            <a:noFill/>
            <a:miter lim="800000"/>
            <a:headEnd/>
            <a:tailEnd/>
          </a:ln>
          <a:effectLst/>
        </p:spPr>
      </p:pic>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FFFFFF"/>
                </a:solidFill>
              </a:rPr>
              <a:t>Brad Myers</a:t>
            </a:r>
          </a:p>
        </p:txBody>
      </p:sp>
      <p:sp>
        <p:nvSpPr>
          <p:cNvPr id="31746" name="Rectangle 1026"/>
          <p:cNvSpPr>
            <a:spLocks noGrp="1" noChangeArrowheads="1"/>
          </p:cNvSpPr>
          <p:nvPr>
            <p:ph type="title"/>
          </p:nvPr>
        </p:nvSpPr>
        <p:spPr/>
        <p:txBody>
          <a:bodyPr/>
          <a:lstStyle/>
          <a:p>
            <a:r>
              <a:rPr lang="en-US"/>
              <a:t>Some Example Scripts</a:t>
            </a:r>
          </a:p>
        </p:txBody>
      </p:sp>
      <p:sp>
        <p:nvSpPr>
          <p:cNvPr id="31747" name="Rectangle 1027"/>
          <p:cNvSpPr>
            <a:spLocks noGrp="1" noChangeArrowheads="1"/>
          </p:cNvSpPr>
          <p:nvPr>
            <p:ph type="body" idx="1"/>
          </p:nvPr>
        </p:nvSpPr>
        <p:spPr>
          <a:ln/>
        </p:spPr>
        <p:txBody>
          <a:bodyPr/>
          <a:lstStyle/>
          <a:p>
            <a:endParaRPr lang="en-US"/>
          </a:p>
          <a:p>
            <a:endParaRPr lang="en-US"/>
          </a:p>
          <a:p>
            <a:endParaRPr lang="en-US"/>
          </a:p>
          <a:p>
            <a:r>
              <a:rPr lang="en-US"/>
              <a:t>Create Sierpinski Gasket</a:t>
            </a:r>
          </a:p>
        </p:txBody>
      </p:sp>
      <p:pic>
        <p:nvPicPr>
          <p:cNvPr id="31748" name="Picture 1028" descr="C:\Bam\papers\commandsbydemo\trianglemain.gif"/>
          <p:cNvPicPr>
            <a:picLocks noChangeAspect="1" noChangeArrowheads="1"/>
          </p:cNvPicPr>
          <p:nvPr/>
        </p:nvPicPr>
        <p:blipFill>
          <a:blip r:embed="rId2" cstate="print"/>
          <a:srcRect/>
          <a:stretch>
            <a:fillRect/>
          </a:stretch>
        </p:blipFill>
        <p:spPr bwMode="auto">
          <a:xfrm>
            <a:off x="5334000" y="1828800"/>
            <a:ext cx="3448050" cy="4333875"/>
          </a:xfrm>
          <a:prstGeom prst="rect">
            <a:avLst/>
          </a:prstGeom>
          <a:noFill/>
        </p:spPr>
      </p:pic>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FFFFFF"/>
                </a:solidFill>
              </a:rPr>
              <a:t>Brad Myers</a:t>
            </a:r>
          </a:p>
        </p:txBody>
      </p:sp>
      <p:sp>
        <p:nvSpPr>
          <p:cNvPr id="32770" name="Rectangle 2"/>
          <p:cNvSpPr>
            <a:spLocks noGrp="1" noChangeArrowheads="1"/>
          </p:cNvSpPr>
          <p:nvPr>
            <p:ph type="title"/>
          </p:nvPr>
        </p:nvSpPr>
        <p:spPr/>
        <p:txBody>
          <a:bodyPr/>
          <a:lstStyle/>
          <a:p>
            <a:r>
              <a:rPr lang="en-US"/>
              <a:t>Some Example Scripts</a:t>
            </a:r>
          </a:p>
        </p:txBody>
      </p:sp>
      <p:sp>
        <p:nvSpPr>
          <p:cNvPr id="32771" name="Rectangle 3"/>
          <p:cNvSpPr>
            <a:spLocks noGrp="1" noChangeArrowheads="1"/>
          </p:cNvSpPr>
          <p:nvPr>
            <p:ph type="body" idx="1"/>
          </p:nvPr>
        </p:nvSpPr>
        <p:spPr>
          <a:ln/>
        </p:spPr>
        <p:txBody>
          <a:bodyPr/>
          <a:lstStyle/>
          <a:p>
            <a:endParaRPr lang="en-US"/>
          </a:p>
          <a:p>
            <a:r>
              <a:rPr lang="en-US"/>
              <a:t>Inscribe an arch made</a:t>
            </a:r>
            <a:br>
              <a:rPr lang="en-US"/>
            </a:br>
            <a:r>
              <a:rPr lang="en-US"/>
              <a:t>out of three green</a:t>
            </a:r>
            <a:br>
              <a:rPr lang="en-US"/>
            </a:br>
            <a:r>
              <a:rPr lang="en-US"/>
              <a:t>rectangles in every</a:t>
            </a:r>
            <a:br>
              <a:rPr lang="en-US"/>
            </a:br>
            <a:r>
              <a:rPr lang="en-US"/>
              <a:t>yellow rectangle</a:t>
            </a:r>
          </a:p>
        </p:txBody>
      </p:sp>
      <p:pic>
        <p:nvPicPr>
          <p:cNvPr id="32772" name="Picture 4" descr="C:\Bam\papers\commandsbydemo\archesonly.gif"/>
          <p:cNvPicPr>
            <a:picLocks noChangeAspect="1" noChangeArrowheads="1"/>
          </p:cNvPicPr>
          <p:nvPr/>
        </p:nvPicPr>
        <p:blipFill>
          <a:blip r:embed="rId2" cstate="print"/>
          <a:srcRect/>
          <a:stretch>
            <a:fillRect/>
          </a:stretch>
        </p:blipFill>
        <p:spPr bwMode="auto">
          <a:xfrm>
            <a:off x="5257800" y="2133600"/>
            <a:ext cx="3533775" cy="3514725"/>
          </a:xfrm>
          <a:prstGeom prst="rect">
            <a:avLst/>
          </a:prstGeom>
          <a:noFill/>
        </p:spPr>
      </p:pic>
      <p:sp>
        <p:nvSpPr>
          <p:cNvPr id="7"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solidFill>
                  <a:srgbClr val="FFFFFF"/>
                </a:solidFill>
              </a:rPr>
              <a:t>Brad Myers</a:t>
            </a:r>
          </a:p>
        </p:txBody>
      </p:sp>
      <p:sp>
        <p:nvSpPr>
          <p:cNvPr id="33794" name="Rectangle 2"/>
          <p:cNvSpPr>
            <a:spLocks noGrp="1" noChangeArrowheads="1"/>
          </p:cNvSpPr>
          <p:nvPr>
            <p:ph type="title"/>
          </p:nvPr>
        </p:nvSpPr>
        <p:spPr/>
        <p:txBody>
          <a:bodyPr/>
          <a:lstStyle/>
          <a:p>
            <a:r>
              <a:rPr lang="en-US"/>
              <a:t>Some Example Scripts</a:t>
            </a:r>
          </a:p>
        </p:txBody>
      </p:sp>
      <p:sp>
        <p:nvSpPr>
          <p:cNvPr id="33795" name="Rectangle 3"/>
          <p:cNvSpPr>
            <a:spLocks noGrp="1" noChangeArrowheads="1"/>
          </p:cNvSpPr>
          <p:nvPr>
            <p:ph type="body" idx="1"/>
          </p:nvPr>
        </p:nvSpPr>
        <p:spPr>
          <a:ln/>
        </p:spPr>
        <p:txBody>
          <a:bodyPr/>
          <a:lstStyle/>
          <a:p>
            <a:r>
              <a:rPr lang="en-US"/>
              <a:t>Script in a circuit program that applies DeMorgan’s law</a:t>
            </a:r>
          </a:p>
        </p:txBody>
      </p:sp>
      <p:pic>
        <p:nvPicPr>
          <p:cNvPr id="33796" name="Picture 4" descr="C:\Bam\papers\commandsbydemo\circuitbefore.gif"/>
          <p:cNvPicPr>
            <a:picLocks noChangeAspect="1" noChangeArrowheads="1"/>
          </p:cNvPicPr>
          <p:nvPr/>
        </p:nvPicPr>
        <p:blipFill>
          <a:blip r:embed="rId2" cstate="print"/>
          <a:srcRect/>
          <a:stretch>
            <a:fillRect/>
          </a:stretch>
        </p:blipFill>
        <p:spPr bwMode="auto">
          <a:xfrm>
            <a:off x="1371600" y="2819400"/>
            <a:ext cx="2944813" cy="3276600"/>
          </a:xfrm>
          <a:prstGeom prst="rect">
            <a:avLst/>
          </a:prstGeom>
          <a:noFill/>
        </p:spPr>
      </p:pic>
      <p:pic>
        <p:nvPicPr>
          <p:cNvPr id="33797" name="Picture 5" descr="C:\Bam\papers\commandsbydemo\circuitafter.gif"/>
          <p:cNvPicPr>
            <a:picLocks noChangeAspect="1" noChangeArrowheads="1"/>
          </p:cNvPicPr>
          <p:nvPr/>
        </p:nvPicPr>
        <p:blipFill>
          <a:blip r:embed="rId3" cstate="print"/>
          <a:srcRect/>
          <a:stretch>
            <a:fillRect/>
          </a:stretch>
        </p:blipFill>
        <p:spPr bwMode="auto">
          <a:xfrm>
            <a:off x="5667375" y="2819400"/>
            <a:ext cx="2943225" cy="3276600"/>
          </a:xfrm>
          <a:prstGeom prst="rect">
            <a:avLst/>
          </a:prstGeom>
          <a:noFill/>
        </p:spPr>
      </p:pic>
      <p:sp>
        <p:nvSpPr>
          <p:cNvPr id="33798" name="Text Box 6"/>
          <p:cNvSpPr txBox="1">
            <a:spLocks noChangeArrowheads="1"/>
          </p:cNvSpPr>
          <p:nvPr/>
        </p:nvSpPr>
        <p:spPr bwMode="auto">
          <a:xfrm>
            <a:off x="304800" y="4191000"/>
            <a:ext cx="1096963" cy="457200"/>
          </a:xfrm>
          <a:prstGeom prst="rect">
            <a:avLst/>
          </a:prstGeom>
          <a:noFill/>
          <a:ln w="9525">
            <a:noFill/>
            <a:miter lim="800000"/>
            <a:headEnd/>
            <a:tailEnd/>
          </a:ln>
          <a:effectLst/>
        </p:spPr>
        <p:txBody>
          <a:bodyPr wrap="none">
            <a:spAutoFit/>
          </a:bodyPr>
          <a:lstStyle/>
          <a:p>
            <a:pPr eaLnBrk="0" hangingPunct="0"/>
            <a:r>
              <a:rPr lang="en-US" sz="2400" smtClean="0">
                <a:solidFill>
                  <a:srgbClr val="FFFFFF"/>
                </a:solidFill>
                <a:latin typeface="Times New Roman" pitchFamily="18" charset="0"/>
              </a:rPr>
              <a:t>Before:</a:t>
            </a:r>
          </a:p>
        </p:txBody>
      </p:sp>
      <p:sp>
        <p:nvSpPr>
          <p:cNvPr id="33799" name="Text Box 7"/>
          <p:cNvSpPr txBox="1">
            <a:spLocks noChangeArrowheads="1"/>
          </p:cNvSpPr>
          <p:nvPr/>
        </p:nvSpPr>
        <p:spPr bwMode="auto">
          <a:xfrm>
            <a:off x="4803775" y="4191000"/>
            <a:ext cx="911225" cy="457200"/>
          </a:xfrm>
          <a:prstGeom prst="rect">
            <a:avLst/>
          </a:prstGeom>
          <a:noFill/>
          <a:ln w="9525">
            <a:noFill/>
            <a:miter lim="800000"/>
            <a:headEnd/>
            <a:tailEnd/>
          </a:ln>
          <a:effectLst/>
        </p:spPr>
        <p:txBody>
          <a:bodyPr wrap="none">
            <a:spAutoFit/>
          </a:bodyPr>
          <a:lstStyle/>
          <a:p>
            <a:pPr eaLnBrk="0" hangingPunct="0"/>
            <a:r>
              <a:rPr lang="en-US" sz="2400" smtClean="0">
                <a:solidFill>
                  <a:srgbClr val="FFFFFF"/>
                </a:solidFill>
                <a:latin typeface="Times New Roman" pitchFamily="18" charset="0"/>
              </a:rPr>
              <a:t>After:</a:t>
            </a:r>
          </a:p>
        </p:txBody>
      </p:sp>
      <p:sp>
        <p:nvSpPr>
          <p:cNvPr id="10"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9010"/>
          </a:xfrm>
        </p:spPr>
        <p:txBody>
          <a:bodyPr/>
          <a:lstStyle/>
          <a:p>
            <a:r>
              <a:rPr lang="en-US" dirty="0" smtClean="0"/>
              <a:t>Larry </a:t>
            </a:r>
            <a:r>
              <a:rPr lang="en-US" dirty="0" err="1" smtClean="0"/>
              <a:t>Tesler’s</a:t>
            </a:r>
            <a:r>
              <a:rPr lang="en-US" dirty="0" smtClean="0"/>
              <a:t> email</a:t>
            </a:r>
            <a:endParaRPr lang="en-US" dirty="0"/>
          </a:p>
        </p:txBody>
      </p:sp>
      <p:sp>
        <p:nvSpPr>
          <p:cNvPr id="3" name="Content Placeholder 2"/>
          <p:cNvSpPr>
            <a:spLocks noGrp="1"/>
          </p:cNvSpPr>
          <p:nvPr>
            <p:ph idx="1"/>
          </p:nvPr>
        </p:nvSpPr>
        <p:spPr>
          <a:xfrm>
            <a:off x="268224" y="963168"/>
            <a:ext cx="8418576" cy="5894832"/>
          </a:xfrm>
        </p:spPr>
        <p:txBody>
          <a:bodyPr>
            <a:normAutofit fontScale="40000" lnSpcReduction="20000"/>
          </a:bodyPr>
          <a:lstStyle/>
          <a:p>
            <a:pPr marL="0" indent="0">
              <a:buNone/>
            </a:pPr>
            <a:r>
              <a:rPr lang="en-US" dirty="0" smtClean="0"/>
              <a:t>Warren </a:t>
            </a:r>
            <a:r>
              <a:rPr lang="en-US" dirty="0" err="1" smtClean="0"/>
              <a:t>Teitelman's</a:t>
            </a:r>
            <a:r>
              <a:rPr lang="en-US" dirty="0" smtClean="0"/>
              <a:t> </a:t>
            </a:r>
            <a:r>
              <a:rPr lang="en-US" dirty="0" err="1" smtClean="0"/>
              <a:t>Interlisp</a:t>
            </a:r>
            <a:r>
              <a:rPr lang="en-US" dirty="0" smtClean="0"/>
              <a:t> Shell (1960's) had perhaps the first generalized Undo command. But it only undid top-level shell commands, not side effects that they had caused. As I recall, as in Photoshop, you could undo a specific command in the history without undoing those in between.</a:t>
            </a:r>
          </a:p>
          <a:p>
            <a:pPr marL="0" indent="0">
              <a:buNone/>
            </a:pPr>
            <a:r>
              <a:rPr lang="en-US" dirty="0" smtClean="0"/>
              <a:t>…</a:t>
            </a:r>
            <a:endParaRPr lang="en-US" dirty="0" smtClean="0"/>
          </a:p>
          <a:p>
            <a:pPr marL="0" indent="0">
              <a:buNone/>
            </a:pPr>
            <a:r>
              <a:rPr lang="en-US" dirty="0" smtClean="0"/>
              <a:t>The 1975 Gypsy manual describes cut, copy and paste but not undo. I do not know why we didn't document--or maybe didn't implement--Undo since it was already in Bravo. But when Dan Ingalls implemented the Smalltalk-76 edit menu shortly afterward (late 1975?), it had cut, copy, paste and undo.</a:t>
            </a:r>
          </a:p>
          <a:p>
            <a:pPr marL="0" indent="0">
              <a:buNone/>
            </a:pPr>
            <a:r>
              <a:rPr lang="en-US" dirty="0" smtClean="0"/>
              <a:t> </a:t>
            </a:r>
          </a:p>
          <a:p>
            <a:pPr marL="0" indent="0">
              <a:buNone/>
            </a:pPr>
            <a:r>
              <a:rPr lang="en-US" dirty="0" smtClean="0"/>
              <a:t>The NYT article was mistaken (and contained no citations to Xerox publications). The Lisa was the first system to assign XCVZ to cut, copy, paste and undo (shifted with the "apple" key). I chose them myself. X was a standard symbol of deletion. C was the first letter of Copy. V was an upside down caret and apparently meant Insert in at least one earlier editor. </a:t>
            </a:r>
          </a:p>
          <a:p>
            <a:pPr marL="0" indent="0">
              <a:buNone/>
            </a:pPr>
            <a:r>
              <a:rPr lang="en-US" dirty="0" smtClean="0"/>
              <a:t> </a:t>
            </a:r>
          </a:p>
          <a:p>
            <a:pPr marL="0" indent="0">
              <a:buNone/>
            </a:pPr>
            <a:r>
              <a:rPr lang="en-US" dirty="0" smtClean="0"/>
              <a:t>Z was next to X, C and V on the U.S. QWERTY keyboard. But its shape also symbolized the "Do-Undo-Redo" triad: top rightward stroke = step forward; middle leftward stroke = step back; bottom rightward stroke = step forward again. </a:t>
            </a:r>
          </a:p>
          <a:p>
            <a:pPr marL="0" indent="0">
              <a:buNone/>
            </a:pPr>
            <a:r>
              <a:rPr lang="en-US" dirty="0" smtClean="0"/>
              <a:t> </a:t>
            </a:r>
          </a:p>
          <a:p>
            <a:pPr marL="0" indent="0">
              <a:buNone/>
            </a:pPr>
            <a:r>
              <a:rPr lang="en-US" dirty="0" smtClean="0"/>
              <a:t>So X, C and even V were not novel. But I know of no use of Z to mean Undo before the Lisa.</a:t>
            </a:r>
          </a:p>
          <a:p>
            <a:pPr marL="0" indent="0">
              <a:buNone/>
            </a:pPr>
            <a:r>
              <a:rPr lang="en-US" dirty="0" smtClean="0"/>
              <a:t> </a:t>
            </a:r>
          </a:p>
          <a:p>
            <a:pPr marL="0" indent="0">
              <a:buNone/>
            </a:pPr>
            <a:r>
              <a:rPr lang="en-US" dirty="0" smtClean="0"/>
              <a:t>When Z undid only the most recent command, another Z redid it. Y was used in Bravo (bare Y) and Microsoft Office (ctrl-Y) to mean Redo. In both of those editors, Y redid the last command, even if that command hadn't been undone first. Example:</a:t>
            </a:r>
          </a:p>
          <a:p>
            <a:pPr marL="0" indent="0">
              <a:buNone/>
            </a:pPr>
            <a:r>
              <a:rPr lang="en-US" dirty="0" smtClean="0"/>
              <a:t> </a:t>
            </a:r>
          </a:p>
          <a:p>
            <a:pPr marL="0" indent="0">
              <a:buNone/>
            </a:pPr>
            <a:r>
              <a:rPr lang="en-US" dirty="0" smtClean="0"/>
              <a:t>	Select paragraph 1</a:t>
            </a:r>
          </a:p>
          <a:p>
            <a:pPr marL="0" indent="0">
              <a:buNone/>
            </a:pPr>
            <a:r>
              <a:rPr lang="en-US" dirty="0" smtClean="0"/>
              <a:t>	Indent by 6 [a multi-step dialog-based command]</a:t>
            </a:r>
          </a:p>
          <a:p>
            <a:pPr marL="0" indent="0">
              <a:buNone/>
            </a:pPr>
            <a:r>
              <a:rPr lang="en-US" dirty="0" smtClean="0"/>
              <a:t>	Select paragraph 4</a:t>
            </a:r>
          </a:p>
          <a:p>
            <a:pPr marL="0" indent="0">
              <a:buNone/>
            </a:pPr>
            <a:r>
              <a:rPr lang="en-US" dirty="0" smtClean="0"/>
              <a:t>	Redo [i.e., Indent the current selection by 6, too]</a:t>
            </a:r>
          </a:p>
          <a:p>
            <a:pPr marL="0" indent="0">
              <a:buNone/>
            </a:pPr>
            <a:r>
              <a:rPr lang="en-US" dirty="0" smtClean="0"/>
              <a:t> </a:t>
            </a:r>
          </a:p>
          <a:p>
            <a:pPr marL="0" indent="0">
              <a:buNone/>
            </a:pPr>
            <a:r>
              <a:rPr lang="en-US" dirty="0" smtClean="0"/>
              <a:t>When undo became multi-level, the Mac and Microsoft (including Word for Mac) diverged as you said.</a:t>
            </a:r>
          </a:p>
          <a:p>
            <a:pPr marL="0" indent="0">
              <a:buNone/>
            </a:pPr>
            <a:r>
              <a:rPr lang="en-US" dirty="0" smtClean="0"/>
              <a:t> </a:t>
            </a:r>
          </a:p>
          <a:p>
            <a:pPr marL="0" indent="0">
              <a:buNone/>
            </a:pPr>
            <a:r>
              <a:rPr lang="en-US" dirty="0" smtClean="0"/>
              <a:t>Larry</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solidFill>
                  <a:srgbClr val="FFFFFF"/>
                </a:solidFill>
              </a:rPr>
              <a:t>Brad Myers</a:t>
            </a:r>
          </a:p>
        </p:txBody>
      </p:sp>
      <p:sp>
        <p:nvSpPr>
          <p:cNvPr id="35842" name="Rectangle 2"/>
          <p:cNvSpPr>
            <a:spLocks noGrp="1" noChangeArrowheads="1"/>
          </p:cNvSpPr>
          <p:nvPr>
            <p:ph type="ctrTitle"/>
          </p:nvPr>
        </p:nvSpPr>
        <p:spPr>
          <a:xfrm>
            <a:off x="685800" y="2286000"/>
            <a:ext cx="7772400" cy="1143000"/>
          </a:xfrm>
        </p:spPr>
        <p:txBody>
          <a:bodyPr/>
          <a:lstStyle/>
          <a:p>
            <a:r>
              <a:rPr lang="en-US" i="1" dirty="0" smtClean="0">
                <a:hlinkClick r:id="rId2"/>
              </a:rPr>
              <a:t>Video (YouTube)</a:t>
            </a:r>
            <a:r>
              <a:rPr lang="en-US" sz="1800" i="1" dirty="0" smtClean="0">
                <a:hlinkClick r:id="rId2"/>
              </a:rPr>
              <a:t> (3:11)</a:t>
            </a:r>
            <a:endParaRPr lang="en-US" sz="1800" dirty="0">
              <a:hlinkClick r:id="rId2"/>
            </a:endParaRPr>
          </a:p>
        </p:txBody>
      </p:sp>
      <p:sp>
        <p:nvSpPr>
          <p:cNvPr id="5" name="Footer Placeholder 4"/>
          <p:cNvSpPr txBox="1">
            <a:spLocks/>
          </p:cNvSpPr>
          <p:nvPr/>
        </p:nvSpPr>
        <p:spPr bwMode="auto">
          <a:xfrm>
            <a:off x="3147849" y="6512035"/>
            <a:ext cx="2895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r>
              <a:rPr lang="en-US" sz="1400" i="1" dirty="0" smtClean="0"/>
              <a:t>CHI'98</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 name="TextBox 5"/>
          <p:cNvSpPr txBox="1"/>
          <p:nvPr/>
        </p:nvSpPr>
        <p:spPr>
          <a:xfrm>
            <a:off x="3836276" y="4151586"/>
            <a:ext cx="1441420" cy="369332"/>
          </a:xfrm>
          <a:prstGeom prst="rect">
            <a:avLst/>
          </a:prstGeom>
          <a:noFill/>
        </p:spPr>
        <p:txBody>
          <a:bodyPr wrap="none" rtlCol="0">
            <a:spAutoFit/>
          </a:bodyPr>
          <a:lstStyle/>
          <a:p>
            <a:r>
              <a:rPr lang="en-US" dirty="0" smtClean="0">
                <a:hlinkClick r:id="rId3"/>
              </a:rPr>
              <a:t>(Local copy)</a:t>
            </a:r>
            <a:endParaRPr lang="en-US" dirty="0"/>
          </a:p>
        </p:txBody>
      </p:sp>
    </p:spTree>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772400" cy="1117983"/>
          </a:xfrm>
        </p:spPr>
        <p:txBody>
          <a:bodyPr/>
          <a:lstStyle/>
          <a:p>
            <a:r>
              <a:rPr lang="en-US" sz="3600" dirty="0" smtClean="0"/>
              <a:t>Research: Dwell-and-spring (2012)</a:t>
            </a:r>
            <a:endParaRPr lang="en-US" sz="3600" dirty="0"/>
          </a:p>
        </p:txBody>
      </p:sp>
      <p:sp>
        <p:nvSpPr>
          <p:cNvPr id="3" name="Content Placeholder 2"/>
          <p:cNvSpPr>
            <a:spLocks noGrp="1"/>
          </p:cNvSpPr>
          <p:nvPr>
            <p:ph idx="1"/>
          </p:nvPr>
        </p:nvSpPr>
        <p:spPr>
          <a:xfrm>
            <a:off x="457200" y="1429407"/>
            <a:ext cx="8686800" cy="4701518"/>
          </a:xfrm>
        </p:spPr>
        <p:txBody>
          <a:bodyPr>
            <a:normAutofit fontScale="92500" lnSpcReduction="10000"/>
          </a:bodyPr>
          <a:lstStyle/>
          <a:p>
            <a:r>
              <a:rPr lang="en-US" sz="1600" dirty="0" smtClean="0"/>
              <a:t>Caroline </a:t>
            </a:r>
            <a:r>
              <a:rPr lang="en-US" sz="1600" dirty="0" err="1" smtClean="0"/>
              <a:t>Appert</a:t>
            </a:r>
            <a:r>
              <a:rPr lang="en-US" sz="1600" dirty="0" smtClean="0"/>
              <a:t>, Olivier </a:t>
            </a:r>
            <a:r>
              <a:rPr lang="en-US" sz="1600" dirty="0" err="1" smtClean="0"/>
              <a:t>Chapuis</a:t>
            </a:r>
            <a:r>
              <a:rPr lang="en-US" sz="1600" dirty="0" smtClean="0"/>
              <a:t>, and Emmanuel Pietriga. </a:t>
            </a:r>
            <a:r>
              <a:rPr lang="en-US" sz="1600" dirty="0" smtClean="0">
                <a:solidFill>
                  <a:schemeClr val="accent2"/>
                </a:solidFill>
              </a:rPr>
              <a:t>2012</a:t>
            </a:r>
            <a:r>
              <a:rPr lang="en-US" sz="1600" dirty="0" smtClean="0"/>
              <a:t>. Dwell-and-spring: undo for direct manipulation. In </a:t>
            </a:r>
            <a:r>
              <a:rPr lang="en-US" sz="1600" i="1" dirty="0" smtClean="0"/>
              <a:t>Proceedings of the SIGCHI Conference on Human Factors in Computing Systems</a:t>
            </a:r>
            <a:r>
              <a:rPr lang="en-US" sz="1600" dirty="0" smtClean="0"/>
              <a:t> (CHI '12). ACM, </a:t>
            </a:r>
            <a:r>
              <a:rPr lang="en-US" sz="1600" dirty="0" smtClean="0"/>
              <a:t>pp.1957-1966</a:t>
            </a:r>
            <a:r>
              <a:rPr lang="en-US" sz="1600" dirty="0" smtClean="0"/>
              <a:t>. </a:t>
            </a:r>
            <a:r>
              <a:rPr lang="en-US" sz="1200" dirty="0" smtClean="0">
                <a:hlinkClick r:id="rId2"/>
              </a:rPr>
              <a:t>http</a:t>
            </a:r>
            <a:r>
              <a:rPr lang="en-US" sz="1200" dirty="0" smtClean="0">
                <a:hlinkClick r:id="rId2"/>
              </a:rPr>
              <a:t>://</a:t>
            </a:r>
            <a:r>
              <a:rPr lang="en-US" sz="1200" dirty="0" smtClean="0">
                <a:hlinkClick r:id="rId2"/>
              </a:rPr>
              <a:t>doi.acm.org/10.1145/2207676.2208339</a:t>
            </a:r>
            <a:endParaRPr lang="en-US" sz="1600" dirty="0" smtClean="0"/>
          </a:p>
          <a:p>
            <a:r>
              <a:rPr lang="en-US" dirty="0" smtClean="0"/>
              <a:t>Provide a way to cancel and undo direct manipulation of window rearranging, and scrolling</a:t>
            </a:r>
          </a:p>
          <a:p>
            <a:r>
              <a:rPr lang="en-US" dirty="0" smtClean="0"/>
              <a:t>If dwell (wait with mouse down)</a:t>
            </a:r>
            <a:br>
              <a:rPr lang="en-US" dirty="0" smtClean="0"/>
            </a:br>
            <a:r>
              <a:rPr lang="en-US" dirty="0" smtClean="0"/>
              <a:t>then pops up display of a spring</a:t>
            </a:r>
          </a:p>
          <a:p>
            <a:r>
              <a:rPr lang="en-US" dirty="0" smtClean="0"/>
              <a:t>If enter spring, then can undo</a:t>
            </a:r>
            <a:br>
              <a:rPr lang="en-US" dirty="0" smtClean="0"/>
            </a:br>
            <a:r>
              <a:rPr lang="en-US" dirty="0" smtClean="0"/>
              <a:t>the operation</a:t>
            </a:r>
          </a:p>
          <a:p>
            <a:r>
              <a:rPr lang="en-US" dirty="0" smtClean="0"/>
              <a:t>Works </a:t>
            </a:r>
            <a:r>
              <a:rPr lang="en-US" i="1" dirty="0" smtClean="0"/>
              <a:t>selectively</a:t>
            </a:r>
            <a:r>
              <a:rPr lang="en-US" dirty="0" smtClean="0"/>
              <a:t> on each</a:t>
            </a:r>
            <a:r>
              <a:rPr lang="en-US" dirty="0"/>
              <a:t/>
            </a:r>
            <a:br>
              <a:rPr lang="en-US" dirty="0"/>
            </a:br>
            <a:r>
              <a:rPr lang="en-US" dirty="0" smtClean="0"/>
              <a:t>operation</a:t>
            </a:r>
          </a:p>
          <a:p>
            <a:r>
              <a:rPr lang="en-US" sz="1900" i="1" dirty="0" smtClean="0">
                <a:hlinkClick r:id="rId3" action="ppaction://hlinkfile"/>
              </a:rPr>
              <a:t>Video (4:27)</a:t>
            </a:r>
            <a:endParaRPr lang="en-US" sz="1900" i="1"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41</a:t>
            </a:fld>
            <a:endParaRPr lang="en-US" altLang="en-US"/>
          </a:p>
        </p:txBody>
      </p:sp>
      <p:pic>
        <p:nvPicPr>
          <p:cNvPr id="10241" name="Picture 1"/>
          <p:cNvPicPr>
            <a:picLocks noChangeAspect="1" noChangeArrowheads="1"/>
          </p:cNvPicPr>
          <p:nvPr/>
        </p:nvPicPr>
        <p:blipFill>
          <a:blip r:embed="rId4" cstate="print"/>
          <a:srcRect/>
          <a:stretch>
            <a:fillRect/>
          </a:stretch>
        </p:blipFill>
        <p:spPr bwMode="auto">
          <a:xfrm>
            <a:off x="6072463" y="3153102"/>
            <a:ext cx="3071537" cy="2864069"/>
          </a:xfrm>
          <a:prstGeom prst="rect">
            <a:avLst/>
          </a:prstGeom>
          <a:noFill/>
          <a:ln w="9525">
            <a:solidFill>
              <a:schemeClr val="accent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Shortcuts &amp; Issues</a:t>
            </a:r>
            <a:endParaRPr lang="en-US" dirty="0"/>
          </a:p>
        </p:txBody>
      </p:sp>
      <p:sp>
        <p:nvSpPr>
          <p:cNvPr id="3" name="Content Placeholder 2"/>
          <p:cNvSpPr>
            <a:spLocks noGrp="1"/>
          </p:cNvSpPr>
          <p:nvPr>
            <p:ph idx="1"/>
          </p:nvPr>
        </p:nvSpPr>
        <p:spPr>
          <a:xfrm>
            <a:off x="457200" y="1719262"/>
            <a:ext cx="8229600" cy="4827842"/>
          </a:xfrm>
        </p:spPr>
        <p:txBody>
          <a:bodyPr>
            <a:normAutofit fontScale="85000" lnSpcReduction="20000"/>
          </a:bodyPr>
          <a:lstStyle/>
          <a:p>
            <a:r>
              <a:rPr lang="en-US" dirty="0" smtClean="0"/>
              <a:t>NY Times (quoted by Wikipedia) says shortcut ^Z was selected “by </a:t>
            </a:r>
            <a:r>
              <a:rPr lang="en-US" dirty="0" smtClean="0"/>
              <a:t>programmers at the research center Xerox </a:t>
            </a:r>
            <a:r>
              <a:rPr lang="en-US" dirty="0" smtClean="0"/>
              <a:t>PARC”</a:t>
            </a:r>
          </a:p>
          <a:p>
            <a:pPr lvl="1"/>
            <a:r>
              <a:rPr lang="en-US" sz="1600" dirty="0" smtClean="0">
                <a:hlinkClick r:id="rId2"/>
              </a:rPr>
              <a:t>http://www.nytimes.com/2009/09/20/magazine/20FOB-onlanguage-t.html?_</a:t>
            </a:r>
            <a:r>
              <a:rPr lang="en-US" sz="1600" dirty="0" smtClean="0">
                <a:hlinkClick r:id="rId2"/>
              </a:rPr>
              <a:t>r=0</a:t>
            </a:r>
            <a:r>
              <a:rPr lang="en-US" sz="1600" dirty="0" smtClean="0"/>
              <a:t> </a:t>
            </a:r>
          </a:p>
          <a:p>
            <a:pPr lvl="1"/>
            <a:r>
              <a:rPr lang="en-US" dirty="0" smtClean="0"/>
              <a:t>Larry Tesler says that is incorrect</a:t>
            </a:r>
          </a:p>
          <a:p>
            <a:r>
              <a:rPr lang="en-US" dirty="0" smtClean="0"/>
              <a:t>Redo shortcut</a:t>
            </a:r>
          </a:p>
          <a:p>
            <a:pPr lvl="1"/>
            <a:r>
              <a:rPr lang="en-US" dirty="0" smtClean="0"/>
              <a:t>^Y in Macintosh</a:t>
            </a:r>
          </a:p>
          <a:p>
            <a:pPr lvl="1"/>
            <a:r>
              <a:rPr lang="en-US" dirty="0" smtClean="0"/>
              <a:t>^-SHIFT-Z in some other systems</a:t>
            </a:r>
          </a:p>
          <a:p>
            <a:r>
              <a:rPr lang="en-US" dirty="0" smtClean="0"/>
              <a:t>Design Issue: how big a unit?</a:t>
            </a:r>
          </a:p>
          <a:p>
            <a:pPr lvl="1"/>
            <a:r>
              <a:rPr lang="en-US" dirty="0" smtClean="0"/>
              <a:t>Often typing coalesced into a single operation</a:t>
            </a:r>
          </a:p>
          <a:p>
            <a:pPr lvl="1"/>
            <a:r>
              <a:rPr lang="en-US" dirty="0" smtClean="0"/>
              <a:t>Multiple backspaces may or may not be</a:t>
            </a:r>
          </a:p>
          <a:p>
            <a:pPr lvl="1"/>
            <a:r>
              <a:rPr lang="en-US" dirty="0" smtClean="0"/>
              <a:t>Newer: “intelligent” single operations may be divided into multiple undoable operations</a:t>
            </a:r>
          </a:p>
          <a:p>
            <a:pPr lvl="2"/>
            <a:r>
              <a:rPr lang="en-US" dirty="0" smtClean="0"/>
              <a:t>E.g., Auto-correct in Word</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Macintosh</a:t>
            </a:r>
            <a:endParaRPr lang="en-US" dirty="0"/>
          </a:p>
        </p:txBody>
      </p:sp>
      <p:sp>
        <p:nvSpPr>
          <p:cNvPr id="3" name="Content Placeholder 2"/>
          <p:cNvSpPr>
            <a:spLocks noGrp="1"/>
          </p:cNvSpPr>
          <p:nvPr>
            <p:ph idx="1"/>
          </p:nvPr>
        </p:nvSpPr>
        <p:spPr/>
        <p:txBody>
          <a:bodyPr/>
          <a:lstStyle/>
          <a:p>
            <a:r>
              <a:rPr lang="en-US" dirty="0" smtClean="0"/>
              <a:t>First system to require Undo everywhere</a:t>
            </a:r>
          </a:p>
          <a:p>
            <a:r>
              <a:rPr lang="en-US" dirty="0" smtClean="0"/>
              <a:t>Single-level undo</a:t>
            </a:r>
            <a:r>
              <a:rPr lang="en-US" dirty="0" smtClean="0"/>
              <a:t> </a:t>
            </a:r>
            <a:r>
              <a:rPr lang="en-US" dirty="0" smtClean="0"/>
              <a:t>originally</a:t>
            </a:r>
          </a:p>
          <a:p>
            <a:r>
              <a:rPr lang="en-US" dirty="0" smtClean="0"/>
              <a:t>“</a:t>
            </a:r>
            <a:r>
              <a:rPr lang="en-US" dirty="0" smtClean="0"/>
              <a:t>Multi-level undo </a:t>
            </a:r>
            <a:r>
              <a:rPr lang="en-US" dirty="0" smtClean="0"/>
              <a:t>commands</a:t>
            </a:r>
            <a:br>
              <a:rPr lang="en-US" dirty="0" smtClean="0"/>
            </a:br>
            <a:r>
              <a:rPr lang="en-US" dirty="0" smtClean="0"/>
              <a:t>were </a:t>
            </a:r>
            <a:r>
              <a:rPr lang="en-US" dirty="0" smtClean="0"/>
              <a:t>introduced in the </a:t>
            </a:r>
            <a:r>
              <a:rPr lang="en-US" dirty="0" smtClean="0"/>
              <a:t>1980s”</a:t>
            </a:r>
          </a:p>
          <a:p>
            <a:pPr lvl="1"/>
            <a:r>
              <a:rPr lang="en-US" dirty="0" smtClean="0"/>
              <a:t>-- Wikipedia</a:t>
            </a:r>
          </a:p>
          <a:p>
            <a:pPr lvl="1"/>
            <a:r>
              <a:rPr lang="en-US" dirty="0" smtClean="0"/>
              <a:t>But I don’t know exactly which version</a:t>
            </a:r>
            <a:br>
              <a:rPr lang="en-US" dirty="0" smtClean="0"/>
            </a:br>
            <a:r>
              <a:rPr lang="en-US" dirty="0" smtClean="0"/>
              <a:t>of Mac OS</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6999469" y="2478404"/>
            <a:ext cx="1961651" cy="266661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57922"/>
          </a:xfrm>
        </p:spPr>
        <p:txBody>
          <a:bodyPr/>
          <a:lstStyle/>
          <a:p>
            <a:r>
              <a:rPr lang="en-US" dirty="0" smtClean="0"/>
              <a:t>Linear Multi-Level</a:t>
            </a:r>
            <a:br>
              <a:rPr lang="en-US" dirty="0" smtClean="0"/>
            </a:br>
            <a:r>
              <a:rPr lang="en-US" dirty="0" smtClean="0"/>
              <a:t>Undo Model</a:t>
            </a:r>
            <a:endParaRPr lang="en-US" dirty="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sp>
        <p:nvSpPr>
          <p:cNvPr id="7" name="Oval 6"/>
          <p:cNvSpPr/>
          <p:nvPr/>
        </p:nvSpPr>
        <p:spPr bwMode="auto">
          <a:xfrm>
            <a:off x="6705600" y="701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6957568" y="701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7209536" y="701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461504" y="70104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6699504" y="1011936"/>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951472" y="1011936"/>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7203440" y="1011936"/>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455408" y="1011936"/>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6705600" y="132283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6957568" y="132283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7209536" y="1322832"/>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7461504" y="1322832"/>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6699504" y="16459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6951472" y="16459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7203440" y="1645920"/>
            <a:ext cx="158496" cy="158496"/>
          </a:xfrm>
          <a:prstGeom prst="ellipse">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7455408" y="1645920"/>
            <a:ext cx="158496" cy="158496"/>
          </a:xfrm>
          <a:prstGeom prst="ellipse">
            <a:avLst/>
          </a:prstGeom>
          <a:solidFill>
            <a:srgbClr val="3399FF"/>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5" name="Group 24"/>
          <p:cNvGrpSpPr/>
          <p:nvPr/>
        </p:nvGrpSpPr>
        <p:grpSpPr>
          <a:xfrm>
            <a:off x="7827264" y="1511808"/>
            <a:ext cx="389850" cy="461665"/>
            <a:chOff x="6437376" y="2365248"/>
            <a:chExt cx="389850" cy="461665"/>
          </a:xfrm>
        </p:grpSpPr>
        <p:sp>
          <p:nvSpPr>
            <p:cNvPr id="23" name="Oval 22"/>
            <p:cNvSpPr/>
            <p:nvPr/>
          </p:nvSpPr>
          <p:spPr bwMode="auto">
            <a:xfrm>
              <a:off x="6534912" y="2505456"/>
              <a:ext cx="158496" cy="15849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437376" y="2365248"/>
              <a:ext cx="389850" cy="461665"/>
            </a:xfrm>
            <a:prstGeom prst="rect">
              <a:avLst/>
            </a:prstGeom>
            <a:noFill/>
          </p:spPr>
          <p:txBody>
            <a:bodyPr wrap="none" rtlCol="0">
              <a:spAutoFit/>
            </a:bodyPr>
            <a:lstStyle/>
            <a:p>
              <a:r>
                <a:rPr lang="en-US" sz="2400" dirty="0" smtClean="0"/>
                <a:t>X</a:t>
              </a:r>
              <a:endParaRPr lang="en-US" sz="2400" dirty="0"/>
            </a:p>
          </p:txBody>
        </p:sp>
      </p:grpSp>
      <p:sp>
        <p:nvSpPr>
          <p:cNvPr id="26" name="TextBox 25"/>
          <p:cNvSpPr txBox="1"/>
          <p:nvPr/>
        </p:nvSpPr>
        <p:spPr>
          <a:xfrm>
            <a:off x="6425184" y="585216"/>
            <a:ext cx="327334" cy="1323439"/>
          </a:xfrm>
          <a:prstGeom prst="rect">
            <a:avLst/>
          </a:prstGeom>
          <a:noFill/>
        </p:spPr>
        <p:txBody>
          <a:bodyPr wrap="none" rtlCol="0">
            <a:spAutoFit/>
          </a:bodyPr>
          <a:lstStyle/>
          <a:p>
            <a:r>
              <a:rPr lang="en-US" sz="2000" dirty="0" smtClean="0"/>
              <a:t>1</a:t>
            </a:r>
          </a:p>
          <a:p>
            <a:r>
              <a:rPr lang="en-US" sz="2000" dirty="0" smtClean="0"/>
              <a:t>2</a:t>
            </a:r>
          </a:p>
          <a:p>
            <a:r>
              <a:rPr lang="en-US" sz="2000" dirty="0" smtClean="0"/>
              <a:t>3</a:t>
            </a:r>
          </a:p>
          <a:p>
            <a:r>
              <a:rPr lang="en-US" sz="2000" dirty="0" smtClean="0"/>
              <a:t>4</a:t>
            </a:r>
          </a:p>
        </p:txBody>
      </p:sp>
      <p:cxnSp>
        <p:nvCxnSpPr>
          <p:cNvPr id="28" name="Straight Arrow Connector 27"/>
          <p:cNvCxnSpPr/>
          <p:nvPr/>
        </p:nvCxnSpPr>
        <p:spPr bwMode="auto">
          <a:xfrm>
            <a:off x="7680960" y="1463040"/>
            <a:ext cx="243840" cy="1706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pic>
        <p:nvPicPr>
          <p:cNvPr id="6146" name="Picture 2"/>
          <p:cNvPicPr>
            <a:picLocks noChangeAspect="1" noChangeArrowheads="1"/>
          </p:cNvPicPr>
          <p:nvPr/>
        </p:nvPicPr>
        <p:blipFill>
          <a:blip r:embed="rId2" cstate="print"/>
          <a:srcRect l="15422" r="14217" b="18985"/>
          <a:stretch>
            <a:fillRect/>
          </a:stretch>
        </p:blipFill>
        <p:spPr bwMode="auto">
          <a:xfrm>
            <a:off x="5021717" y="2084832"/>
            <a:ext cx="4122283" cy="1536192"/>
          </a:xfrm>
          <a:prstGeom prst="rect">
            <a:avLst/>
          </a:prstGeom>
          <a:noFill/>
          <a:ln w="9525">
            <a:noFill/>
            <a:miter lim="800000"/>
            <a:headEnd/>
            <a:tailEnd/>
          </a:ln>
        </p:spPr>
      </p:pic>
      <p:sp>
        <p:nvSpPr>
          <p:cNvPr id="3" name="Content Placeholder 2"/>
          <p:cNvSpPr>
            <a:spLocks noGrp="1"/>
          </p:cNvSpPr>
          <p:nvPr>
            <p:ph idx="1"/>
          </p:nvPr>
        </p:nvSpPr>
        <p:spPr>
          <a:xfrm>
            <a:off x="54864" y="1414272"/>
            <a:ext cx="8229600" cy="5382768"/>
          </a:xfrm>
        </p:spPr>
        <p:txBody>
          <a:bodyPr>
            <a:normAutofit fontScale="77500" lnSpcReduction="20000"/>
          </a:bodyPr>
          <a:lstStyle/>
          <a:p>
            <a:r>
              <a:rPr lang="en-US" dirty="0" smtClean="0"/>
              <a:t>Linear multi-level model</a:t>
            </a:r>
          </a:p>
          <a:p>
            <a:pPr lvl="1"/>
            <a:r>
              <a:rPr lang="en-US" dirty="0" smtClean="0"/>
              <a:t>All operations are in a </a:t>
            </a:r>
            <a:r>
              <a:rPr lang="en-US" i="1" dirty="0" smtClean="0"/>
              <a:t>history list</a:t>
            </a:r>
            <a:endParaRPr lang="en-US" dirty="0" smtClean="0"/>
          </a:p>
          <a:p>
            <a:pPr lvl="1"/>
            <a:r>
              <a:rPr lang="en-US" dirty="0" smtClean="0"/>
              <a:t>Can undo backwards</a:t>
            </a:r>
          </a:p>
          <a:p>
            <a:pPr lvl="2"/>
            <a:r>
              <a:rPr lang="en-US" dirty="0" smtClean="0"/>
              <a:t>Undone operations are put into a </a:t>
            </a:r>
            <a:r>
              <a:rPr lang="en-US" i="1" dirty="0" smtClean="0"/>
              <a:t>redo </a:t>
            </a:r>
            <a:r>
              <a:rPr lang="en-US" i="1" dirty="0" smtClean="0"/>
              <a:t>list</a:t>
            </a:r>
            <a:endParaRPr lang="en-US" dirty="0" smtClean="0"/>
          </a:p>
          <a:p>
            <a:pPr lvl="1"/>
            <a:r>
              <a:rPr lang="en-US" dirty="0" smtClean="0"/>
              <a:t>Can then redo forwards</a:t>
            </a:r>
          </a:p>
          <a:p>
            <a:pPr lvl="1"/>
            <a:r>
              <a:rPr lang="en-US" dirty="0" smtClean="0"/>
              <a:t>But once a </a:t>
            </a:r>
            <a:r>
              <a:rPr lang="en-US" i="1" dirty="0" smtClean="0"/>
              <a:t>new </a:t>
            </a:r>
            <a:r>
              <a:rPr lang="en-US" dirty="0" smtClean="0"/>
              <a:t>command</a:t>
            </a:r>
            <a:br>
              <a:rPr lang="en-US" dirty="0" smtClean="0"/>
            </a:br>
            <a:r>
              <a:rPr lang="en-US" dirty="0" smtClean="0"/>
              <a:t>is executed, anything in the</a:t>
            </a:r>
            <a:br>
              <a:rPr lang="en-US" dirty="0" smtClean="0"/>
            </a:br>
            <a:r>
              <a:rPr lang="en-US" dirty="0" smtClean="0"/>
              <a:t>redo list is </a:t>
            </a:r>
            <a:r>
              <a:rPr lang="en-US" i="1" dirty="0" smtClean="0"/>
              <a:t>discarded</a:t>
            </a:r>
            <a:r>
              <a:rPr lang="en-US" dirty="0" smtClean="0"/>
              <a:t>, so</a:t>
            </a:r>
            <a:br>
              <a:rPr lang="en-US" dirty="0" smtClean="0"/>
            </a:br>
            <a:r>
              <a:rPr lang="en-US" dirty="0" smtClean="0"/>
              <a:t>there is always only a linear history</a:t>
            </a:r>
          </a:p>
          <a:p>
            <a:pPr lvl="1"/>
            <a:r>
              <a:rPr lang="en-US" dirty="0" smtClean="0"/>
              <a:t>May have a limited size of the history list</a:t>
            </a:r>
          </a:p>
          <a:p>
            <a:r>
              <a:rPr lang="en-US" dirty="0" smtClean="0"/>
              <a:t>Important modifications</a:t>
            </a:r>
          </a:p>
          <a:p>
            <a:pPr lvl="1"/>
            <a:r>
              <a:rPr lang="en-US" dirty="0" smtClean="0"/>
              <a:t>Used to stop and commands that were </a:t>
            </a:r>
            <a:r>
              <a:rPr lang="en-US" i="1" dirty="0" smtClean="0"/>
              <a:t>not </a:t>
            </a:r>
            <a:r>
              <a:rPr lang="en-US" dirty="0" smtClean="0"/>
              <a:t>undoable, like </a:t>
            </a:r>
            <a:r>
              <a:rPr lang="en-US" i="1" dirty="0" smtClean="0"/>
              <a:t>save</a:t>
            </a:r>
            <a:endParaRPr lang="en-US" dirty="0" smtClean="0"/>
          </a:p>
          <a:p>
            <a:pPr lvl="2"/>
            <a:r>
              <a:rPr lang="en-US" dirty="0" smtClean="0"/>
              <a:t>Now, just skips them in undo stack</a:t>
            </a:r>
          </a:p>
          <a:p>
            <a:pPr lvl="1"/>
            <a:r>
              <a:rPr lang="en-US" dirty="0" smtClean="0"/>
              <a:t>Contents of the clipboard are </a:t>
            </a:r>
            <a:r>
              <a:rPr lang="en-US" i="1" dirty="0" smtClean="0"/>
              <a:t>not </a:t>
            </a:r>
            <a:r>
              <a:rPr lang="en-US" dirty="0" smtClean="0"/>
              <a:t>affected by Undo</a:t>
            </a:r>
          </a:p>
          <a:p>
            <a:pPr lvl="2"/>
            <a:r>
              <a:rPr lang="en-US" dirty="0" smtClean="0"/>
              <a:t>E.g., </a:t>
            </a:r>
            <a:r>
              <a:rPr lang="en-US" i="1" dirty="0" smtClean="0"/>
              <a:t>copy </a:t>
            </a:r>
            <a:r>
              <a:rPr lang="en-US" dirty="0" smtClean="0"/>
              <a:t>is not undone; </a:t>
            </a:r>
            <a:r>
              <a:rPr lang="en-US" i="1" dirty="0" smtClean="0"/>
              <a:t>cut</a:t>
            </a:r>
            <a:r>
              <a:rPr lang="en-US" dirty="0" smtClean="0"/>
              <a:t>  just undoes the delete</a:t>
            </a:r>
          </a:p>
          <a:p>
            <a:pPr lvl="1"/>
            <a:r>
              <a:rPr lang="en-US" dirty="0" smtClean="0"/>
              <a:t>Many operations are </a:t>
            </a:r>
            <a:r>
              <a:rPr lang="en-US" i="1" dirty="0" smtClean="0"/>
              <a:t>not </a:t>
            </a:r>
            <a:r>
              <a:rPr lang="en-US" dirty="0" smtClean="0"/>
              <a:t>generally put into the undo stack</a:t>
            </a:r>
          </a:p>
          <a:p>
            <a:pPr lvl="2"/>
            <a:r>
              <a:rPr lang="en-US" dirty="0" smtClean="0"/>
              <a:t>Selections, scrolling, rearranging windows,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3074" name="Picture 2" descr="C:\Users\bam\AppData\Local\Temp\SNAGHTML89b8aed.PNG"/>
          <p:cNvPicPr>
            <a:picLocks noChangeAspect="1" noChangeArrowheads="1"/>
          </p:cNvPicPr>
          <p:nvPr/>
        </p:nvPicPr>
        <p:blipFill>
          <a:blip r:embed="rId2" cstate="print"/>
          <a:srcRect/>
          <a:stretch>
            <a:fillRect/>
          </a:stretch>
        </p:blipFill>
        <p:spPr bwMode="auto">
          <a:xfrm>
            <a:off x="5184346" y="3069020"/>
            <a:ext cx="3959653" cy="3788979"/>
          </a:xfrm>
          <a:prstGeom prst="rect">
            <a:avLst/>
          </a:prstGeom>
          <a:noFill/>
        </p:spPr>
      </p:pic>
      <p:pic>
        <p:nvPicPr>
          <p:cNvPr id="7" name="Picture 2"/>
          <p:cNvPicPr>
            <a:picLocks noChangeAspect="1" noChangeArrowheads="1"/>
          </p:cNvPicPr>
          <p:nvPr/>
        </p:nvPicPr>
        <p:blipFill>
          <a:blip r:embed="rId3" cstate="print"/>
          <a:srcRect l="15422" r="14217" b="18985"/>
          <a:stretch>
            <a:fillRect/>
          </a:stretch>
        </p:blipFill>
        <p:spPr bwMode="auto">
          <a:xfrm>
            <a:off x="5980386" y="1268097"/>
            <a:ext cx="3163614" cy="1178938"/>
          </a:xfrm>
          <a:prstGeom prst="rect">
            <a:avLst/>
          </a:prstGeom>
          <a:noFill/>
          <a:ln w="9525">
            <a:noFill/>
            <a:miter lim="800000"/>
            <a:headEnd/>
            <a:tailEnd/>
          </a:ln>
        </p:spPr>
      </p:pic>
      <p:sp>
        <p:nvSpPr>
          <p:cNvPr id="3" name="Content Placeholder 2"/>
          <p:cNvSpPr>
            <a:spLocks noGrp="1"/>
          </p:cNvSpPr>
          <p:nvPr>
            <p:ph idx="1"/>
          </p:nvPr>
        </p:nvSpPr>
        <p:spPr>
          <a:xfrm>
            <a:off x="152400" y="1426654"/>
            <a:ext cx="8229600" cy="4815649"/>
          </a:xfrm>
        </p:spPr>
        <p:txBody>
          <a:bodyPr>
            <a:normAutofit/>
          </a:bodyPr>
          <a:lstStyle/>
          <a:p>
            <a:r>
              <a:rPr lang="en-US" dirty="0" smtClean="0"/>
              <a:t>^Z goes backwards as usual</a:t>
            </a:r>
          </a:p>
          <a:p>
            <a:r>
              <a:rPr lang="en-US" dirty="0" smtClean="0"/>
              <a:t>^G (abort) causes ^Z to change</a:t>
            </a:r>
            <a:br>
              <a:rPr lang="en-US" dirty="0" smtClean="0"/>
            </a:br>
            <a:r>
              <a:rPr lang="en-US" dirty="0" smtClean="0"/>
              <a:t>direction and start going forwards (redo)</a:t>
            </a:r>
          </a:p>
          <a:p>
            <a:r>
              <a:rPr lang="en-US" dirty="0" smtClean="0"/>
              <a:t>^G again goes backwards</a:t>
            </a:r>
          </a:p>
          <a:p>
            <a:r>
              <a:rPr lang="en-US" dirty="0" smtClean="0"/>
              <a:t>New commands appended</a:t>
            </a:r>
            <a:br>
              <a:rPr lang="en-US" dirty="0" smtClean="0"/>
            </a:br>
            <a:r>
              <a:rPr lang="en-US" dirty="0" smtClean="0"/>
              <a:t>to the end, so previous</a:t>
            </a:r>
            <a:br>
              <a:rPr lang="en-US" dirty="0" smtClean="0"/>
            </a:br>
            <a:r>
              <a:rPr lang="en-US" dirty="0" smtClean="0"/>
              <a:t>states are still reachable</a:t>
            </a:r>
          </a:p>
          <a:p>
            <a:pPr lvl="1"/>
            <a:r>
              <a:rPr lang="en-US" dirty="0" smtClean="0"/>
              <a:t>Doesn’t delete non-redone</a:t>
            </a:r>
            <a:br>
              <a:rPr lang="en-US" dirty="0" smtClean="0"/>
            </a:br>
            <a:r>
              <a:rPr lang="en-US" dirty="0" smtClean="0"/>
              <a:t>commands</a:t>
            </a:r>
            <a:endParaRPr lang="en-US" dirty="0"/>
          </a:p>
        </p:txBody>
      </p:sp>
      <p:sp>
        <p:nvSpPr>
          <p:cNvPr id="2" name="Title 1"/>
          <p:cNvSpPr>
            <a:spLocks noGrp="1"/>
          </p:cNvSpPr>
          <p:nvPr>
            <p:ph type="title"/>
          </p:nvPr>
        </p:nvSpPr>
        <p:spPr/>
        <p:txBody>
          <a:bodyPr/>
          <a:lstStyle/>
          <a:p>
            <a:r>
              <a:rPr lang="en-US" dirty="0" err="1" smtClean="0"/>
              <a:t>Emac’s</a:t>
            </a:r>
            <a:r>
              <a:rPr lang="en-US" dirty="0" smtClean="0"/>
              <a:t> Linear Undo Model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34203"/>
          </a:xfrm>
        </p:spPr>
        <p:txBody>
          <a:bodyPr/>
          <a:lstStyle/>
          <a:p>
            <a:r>
              <a:rPr lang="en-US" dirty="0" err="1" smtClean="0"/>
              <a:t>Kurlander’s</a:t>
            </a:r>
            <a:r>
              <a:rPr lang="en-US" dirty="0" smtClean="0"/>
              <a:t> Graphics Histories</a:t>
            </a:r>
            <a:endParaRPr lang="en-US" dirty="0"/>
          </a:p>
        </p:txBody>
      </p:sp>
      <p:sp>
        <p:nvSpPr>
          <p:cNvPr id="3" name="Content Placeholder 2"/>
          <p:cNvSpPr>
            <a:spLocks noGrp="1"/>
          </p:cNvSpPr>
          <p:nvPr>
            <p:ph idx="1"/>
          </p:nvPr>
        </p:nvSpPr>
        <p:spPr>
          <a:xfrm>
            <a:off x="289040" y="977463"/>
            <a:ext cx="8686800" cy="2722180"/>
          </a:xfrm>
        </p:spPr>
        <p:txBody>
          <a:bodyPr>
            <a:normAutofit fontScale="85000" lnSpcReduction="10000"/>
          </a:bodyPr>
          <a:lstStyle/>
          <a:p>
            <a:r>
              <a:rPr lang="en-US" sz="1600" dirty="0" err="1" smtClean="0"/>
              <a:t>Kurlander</a:t>
            </a:r>
            <a:r>
              <a:rPr lang="en-US" sz="1600" dirty="0" smtClean="0"/>
              <a:t>, D. and Feiner, S. Editable Graphical Histories. Proc. 1988 IEEE Workshop on Visual Languages. (Pittsburgh, Oct. 10-12, </a:t>
            </a:r>
            <a:r>
              <a:rPr lang="en-US" sz="1600" dirty="0" smtClean="0">
                <a:solidFill>
                  <a:schemeClr val="accent2"/>
                </a:solidFill>
              </a:rPr>
              <a:t>1988</a:t>
            </a:r>
            <a:r>
              <a:rPr lang="en-US" sz="1600" dirty="0" smtClean="0"/>
              <a:t>). 127-134.  </a:t>
            </a:r>
            <a:r>
              <a:rPr lang="en-US" sz="1600" dirty="0" smtClean="0">
                <a:hlinkClick r:id="rId2"/>
              </a:rPr>
              <a:t>http://ieeexplore.ieee.org/stamp/stamp.jsp?tp=&amp;arnumber=18020&amp;isnumber=662</a:t>
            </a:r>
            <a:endParaRPr lang="en-US" sz="1600" dirty="0" smtClean="0"/>
          </a:p>
          <a:p>
            <a:r>
              <a:rPr lang="en-US" sz="2000" dirty="0" smtClean="0">
                <a:hlinkClick r:id="rId3"/>
              </a:rPr>
              <a:t>Video</a:t>
            </a:r>
            <a:r>
              <a:rPr lang="en-US" sz="2000" dirty="0" smtClean="0"/>
              <a:t> (2:42)</a:t>
            </a:r>
          </a:p>
          <a:p>
            <a:r>
              <a:rPr lang="en-US" dirty="0" smtClean="0"/>
              <a:t>Before and after scenes for each operation</a:t>
            </a:r>
          </a:p>
          <a:p>
            <a:r>
              <a:rPr lang="en-US" dirty="0" smtClean="0"/>
              <a:t>Can undo back to any point</a:t>
            </a:r>
          </a:p>
          <a:p>
            <a:pPr lvl="1"/>
            <a:r>
              <a:rPr lang="en-US" dirty="0" smtClean="0"/>
              <a:t>Can then </a:t>
            </a:r>
            <a:r>
              <a:rPr lang="en-US" i="1" dirty="0" smtClean="0"/>
              <a:t>change things</a:t>
            </a:r>
            <a:r>
              <a:rPr lang="en-US" dirty="0" smtClean="0"/>
              <a:t> and redo the operations afterwards</a:t>
            </a:r>
          </a:p>
          <a:p>
            <a:pPr lvl="1"/>
            <a:r>
              <a:rPr lang="en-US" dirty="0" smtClean="0"/>
              <a:t>Called the “script” model of undo/redo</a:t>
            </a:r>
          </a:p>
        </p:txBody>
      </p:sp>
      <p:sp>
        <p:nvSpPr>
          <p:cNvPr id="4" name="Footer Placeholder 3"/>
          <p:cNvSpPr>
            <a:spLocks noGrp="1"/>
          </p:cNvSpPr>
          <p:nvPr>
            <p:ph type="ftr" sz="quarter" idx="11"/>
          </p:nvPr>
        </p:nvSpPr>
        <p:spPr/>
        <p:txBody>
          <a:bodyPr/>
          <a:lstStyle/>
          <a:p>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fld id="{5724283D-037C-4233-A5B9-6A378F34C5AF}" type="slidenum">
              <a:rPr lang="en-US" altLang="en-US" smtClean="0"/>
              <a:pPr/>
              <a:t>9</a:t>
            </a:fld>
            <a:endParaRPr lang="en-US" altLang="en-US"/>
          </a:p>
        </p:txBody>
      </p:sp>
      <p:pic>
        <p:nvPicPr>
          <p:cNvPr id="29698" name="Picture 2"/>
          <p:cNvPicPr>
            <a:picLocks noChangeAspect="1" noChangeArrowheads="1"/>
          </p:cNvPicPr>
          <p:nvPr/>
        </p:nvPicPr>
        <p:blipFill>
          <a:blip r:embed="rId4" cstate="print"/>
          <a:srcRect/>
          <a:stretch>
            <a:fillRect/>
          </a:stretch>
        </p:blipFill>
        <p:spPr bwMode="auto">
          <a:xfrm>
            <a:off x="273269" y="3865969"/>
            <a:ext cx="8628993" cy="299203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71600</TotalTime>
  <Words>1338</Words>
  <Application>Microsoft Office PowerPoint</Application>
  <PresentationFormat>On-screen Show (4:3)</PresentationFormat>
  <Paragraphs>404</Paragraphs>
  <Slides>41</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53" baseType="lpstr">
      <vt:lpstr>Arial</vt:lpstr>
      <vt:lpstr>Times New Roman</vt:lpstr>
      <vt:lpstr>Wingdings</vt:lpstr>
      <vt:lpstr>Myriad Pro</vt:lpstr>
      <vt:lpstr>Vijaya</vt:lpstr>
      <vt:lpstr>Symbol</vt:lpstr>
      <vt:lpstr>Tahoma</vt:lpstr>
      <vt:lpstr>lecture template_polo</vt:lpstr>
      <vt:lpstr>Blank Presentation</vt:lpstr>
      <vt:lpstr>1_Blank Presentation</vt:lpstr>
      <vt:lpstr>Bitmap Image</vt:lpstr>
      <vt:lpstr>Microsoft Word Document</vt:lpstr>
      <vt:lpstr>Lecture 20: Past to Future: Various Undo Models, Interaction Histories, and Macro Recording</vt:lpstr>
      <vt:lpstr>Announcements</vt:lpstr>
      <vt:lpstr>Early Undo</vt:lpstr>
      <vt:lpstr>Larry Tesler’s email</vt:lpstr>
      <vt:lpstr>Shortcuts &amp; Issues</vt:lpstr>
      <vt:lpstr>Original Macintosh</vt:lpstr>
      <vt:lpstr>Linear Multi-Level Undo Model</vt:lpstr>
      <vt:lpstr>Emac’s Linear Undo Model</vt:lpstr>
      <vt:lpstr>Kurlander’s Graphics Histories</vt:lpstr>
      <vt:lpstr>Hierarchical or Tree-Based Undo</vt:lpstr>
      <vt:lpstr>Selective Undo</vt:lpstr>
      <vt:lpstr>Direct Selective Undo</vt:lpstr>
      <vt:lpstr>Topaz Selective Undo</vt:lpstr>
      <vt:lpstr>Topaz is:</vt:lpstr>
      <vt:lpstr>Undo History</vt:lpstr>
      <vt:lpstr>Using the Selections</vt:lpstr>
      <vt:lpstr>Multi-User Undo</vt:lpstr>
      <vt:lpstr>Research: YoungSeok Yoon’s Selective Undo in Code</vt:lpstr>
      <vt:lpstr>Azurite, cont.</vt:lpstr>
      <vt:lpstr>Adobe PhotoShop</vt:lpstr>
      <vt:lpstr>Recording and “By Demonstration”</vt:lpstr>
      <vt:lpstr>Scripts in Text Editors</vt:lpstr>
      <vt:lpstr>Scripts in Graphical Programs?</vt:lpstr>
      <vt:lpstr>Selection as the Cursor</vt:lpstr>
      <vt:lpstr>What Order for Objects?</vt:lpstr>
      <vt:lpstr>Change Selection by Layout</vt:lpstr>
      <vt:lpstr>Find Objects</vt:lpstr>
      <vt:lpstr>Script Window</vt:lpstr>
      <vt:lpstr>Parameters to Commands</vt:lpstr>
      <vt:lpstr>Generalizing Parameters</vt:lpstr>
      <vt:lpstr>User-Specified Generalizations</vt:lpstr>
      <vt:lpstr>Objects</vt:lpstr>
      <vt:lpstr>Generalizing Objects</vt:lpstr>
      <vt:lpstr>Ask User at Run Time</vt:lpstr>
      <vt:lpstr>Generalizing Locations</vt:lpstr>
      <vt:lpstr>Invoking Scripts</vt:lpstr>
      <vt:lpstr>Some Example Scripts</vt:lpstr>
      <vt:lpstr>Some Example Scripts</vt:lpstr>
      <vt:lpstr>Some Example Scripts</vt:lpstr>
      <vt:lpstr>Video (YouTube) (3:11)</vt:lpstr>
      <vt:lpstr>Research: Dwell-and-spring (2012)</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2073</cp:revision>
  <cp:lastPrinted>1601-01-01T00:00:00Z</cp:lastPrinted>
  <dcterms:created xsi:type="dcterms:W3CDTF">2001-06-15T20:03:27Z</dcterms:created>
  <dcterms:modified xsi:type="dcterms:W3CDTF">2014-03-31T17:09:28Z</dcterms:modified>
</cp:coreProperties>
</file>