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2"/>
  </p:notesMasterIdLst>
  <p:sldIdLst>
    <p:sldId id="319" r:id="rId2"/>
    <p:sldId id="324" r:id="rId3"/>
    <p:sldId id="326" r:id="rId4"/>
    <p:sldId id="325" r:id="rId5"/>
    <p:sldId id="322" r:id="rId6"/>
    <p:sldId id="327" r:id="rId7"/>
    <p:sldId id="332" r:id="rId8"/>
    <p:sldId id="333" r:id="rId9"/>
    <p:sldId id="320" r:id="rId10"/>
    <p:sldId id="328" r:id="rId11"/>
  </p:sldIdLst>
  <p:sldSz cx="9144000" cy="6858000" type="screen4x3"/>
  <p:notesSz cx="6858000" cy="9144000"/>
  <p:embeddedFontLst>
    <p:embeddedFont>
      <p:font typeface="Tahoma" pitchFamily="34" charset="0"/>
      <p:regular r:id="rId13"/>
      <p:bold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1" autoAdjust="0"/>
    <p:restoredTop sz="86479" autoAdjust="0"/>
  </p:normalViewPr>
  <p:slideViewPr>
    <p:cSldViewPr snapToGrid="0">
      <p:cViewPr varScale="1">
        <p:scale>
          <a:sx n="77" d="100"/>
          <a:sy n="7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ii.cmu.edu/courses/applied-gadgets-sensors-and-activity-recognition-h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-conf.org/1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angible.media.mit.edu/project/musicbottles/" TargetMode="External"/><Relationship Id="rId2" Type="http://schemas.openxmlformats.org/officeDocument/2006/relationships/hyperlink" Target="http://dl.acm.org/citation.cfm?doid=642611.6426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dgets.com/" TargetMode="External"/><Relationship Id="rId2" Type="http://schemas.openxmlformats.org/officeDocument/2006/relationships/hyperlink" Target="http://doi.acm.org/10.1145/502348.5023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lab.cpsc.ucalgary.ca/Publications/2001-Phidgets.UIS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eaflabs.com/devices/maple/" TargetMode="External"/><Relationship Id="rId3" Type="http://schemas.openxmlformats.org/officeDocument/2006/relationships/hyperlink" Target="http://arduino.cc/" TargetMode="External"/><Relationship Id="rId7" Type="http://schemas.openxmlformats.org/officeDocument/2006/relationships/hyperlink" Target="http://www.pjrc.com/teens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l.com/galileo&#8206;" TargetMode="External"/><Relationship Id="rId5" Type="http://schemas.openxmlformats.org/officeDocument/2006/relationships/hyperlink" Target="http://beagleboard.org/" TargetMode="External"/><Relationship Id="rId4" Type="http://schemas.openxmlformats.org/officeDocument/2006/relationships/hyperlink" Target="http://www.raspberrypi.org/" TargetMode="External"/><Relationship Id="rId9" Type="http://schemas.openxmlformats.org/officeDocument/2006/relationships/hyperlink" Target="https://www.sparkfun.com/products/retired/107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angible.media.mit.edu/projects/?collapse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tangible.media.mi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doi.acm.org/10.1145/302979.3031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oi.acm.org/10.1145/2065327.20653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oi.acm.org/10.1145/2501988.25020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19: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Physical Gadgets and their Interaction Techniques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Hudson’s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“Gadgets, Sensors and Activity Recognition in HCI”</a:t>
            </a:r>
          </a:p>
          <a:p>
            <a:r>
              <a:rPr lang="en-US" dirty="0" smtClean="0">
                <a:hlinkClick r:id="rId2"/>
              </a:rPr>
              <a:t>http://www.hcii.cmu.edu/courses/applied-gadgets-sensors-and-activity-recognition-hci</a:t>
            </a:r>
            <a:endParaRPr lang="en-US" dirty="0" smtClean="0"/>
          </a:p>
          <a:p>
            <a:r>
              <a:rPr lang="en-US" dirty="0" smtClean="0"/>
              <a:t>Every spring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This semester, in </a:t>
            </a:r>
            <a:r>
              <a:rPr lang="en-US" dirty="0" err="1" smtClean="0"/>
              <a:t>WeH</a:t>
            </a:r>
            <a:r>
              <a:rPr lang="en-US" dirty="0" smtClean="0"/>
              <a:t> 7500 – enormous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41496"/>
            <a:ext cx="8229600" cy="5379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Ubiquitous computing (</a:t>
            </a:r>
            <a:r>
              <a:rPr lang="en-US" dirty="0" err="1" smtClean="0"/>
              <a:t>UbiComp</a:t>
            </a:r>
            <a:r>
              <a:rPr lang="en-US" dirty="0" smtClean="0"/>
              <a:t>) - computing everywhere and anywhere</a:t>
            </a:r>
          </a:p>
          <a:p>
            <a:r>
              <a:rPr lang="en-US" dirty="0" smtClean="0"/>
              <a:t>Pervasive computing – (no separate definition)</a:t>
            </a:r>
          </a:p>
          <a:p>
            <a:r>
              <a:rPr lang="en-US" dirty="0" smtClean="0"/>
              <a:t>Ambient intelligence (mostly used in Europe) – environment is instrumented so it is sensitive and responsive to people</a:t>
            </a:r>
          </a:p>
          <a:p>
            <a:r>
              <a:rPr lang="en-US" dirty="0" smtClean="0"/>
              <a:t>Information appliances – Smartphone or PDA</a:t>
            </a:r>
          </a:p>
          <a:p>
            <a:r>
              <a:rPr lang="en-US" dirty="0" smtClean="0"/>
              <a:t>Context-aware computing – mobile device that knows its surroundings, such as location, light, sound, etc.</a:t>
            </a:r>
          </a:p>
          <a:p>
            <a:r>
              <a:rPr lang="en-US" i="1" dirty="0" smtClean="0"/>
              <a:t>from Wikipedia</a:t>
            </a:r>
          </a:p>
          <a:p>
            <a:r>
              <a:rPr lang="en-US" dirty="0" smtClean="0"/>
              <a:t>Tangible user interfaces (TUIs) -- person interacts with digital information through the physical environment – mostly Hiroshi Ishii</a:t>
            </a:r>
          </a:p>
          <a:p>
            <a:pPr lvl="1"/>
            <a:r>
              <a:rPr lang="en-US" dirty="0" smtClean="0"/>
              <a:t>Formerly “graspable UIs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Has its own conference series:</a:t>
            </a:r>
          </a:p>
          <a:p>
            <a:pPr lvl="1"/>
            <a:r>
              <a:rPr lang="en-US" dirty="0" smtClean="0">
                <a:hlinkClick r:id="rId2"/>
              </a:rPr>
              <a:t>TEI’14</a:t>
            </a:r>
            <a:r>
              <a:rPr lang="en-US" dirty="0" smtClean="0"/>
              <a:t>: </a:t>
            </a:r>
            <a:r>
              <a:rPr lang="en-US" dirty="0" smtClean="0"/>
              <a:t>8th International Conference on Tangible, Embedded and Embodied </a:t>
            </a:r>
            <a:r>
              <a:rPr lang="en-US" dirty="0" smtClean="0"/>
              <a:t>Interaction, </a:t>
            </a:r>
            <a:r>
              <a:rPr lang="en-US" dirty="0" smtClean="0"/>
              <a:t>Munich, </a:t>
            </a:r>
            <a:r>
              <a:rPr lang="en-US" dirty="0" smtClean="0"/>
              <a:t>Germany, February </a:t>
            </a:r>
            <a:r>
              <a:rPr lang="en-US" dirty="0" smtClean="0"/>
              <a:t>16 - 19,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168"/>
            <a:ext cx="8229600" cy="48685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Physical Gadgets</a:t>
            </a:r>
          </a:p>
          <a:p>
            <a:pPr lvl="1"/>
            <a:r>
              <a:rPr lang="en-US" dirty="0" smtClean="0"/>
              <a:t>Are to physical (tangible) user interfaces what interaction techniques are to graphical user interfaces</a:t>
            </a:r>
          </a:p>
          <a:p>
            <a:pPr lvl="2"/>
            <a:r>
              <a:rPr lang="en-US" dirty="0" smtClean="0"/>
              <a:t>Adapted from [Greenberg’01]</a:t>
            </a:r>
          </a:p>
          <a:p>
            <a:pPr lvl="1"/>
            <a:r>
              <a:rPr lang="en-US" dirty="0" smtClean="0"/>
              <a:t>An interaction technique embodied in a physical entity</a:t>
            </a:r>
          </a:p>
          <a:p>
            <a:pPr lvl="2"/>
            <a:r>
              <a:rPr lang="en-US" dirty="0" smtClean="0"/>
              <a:t>Must be </a:t>
            </a:r>
            <a:r>
              <a:rPr lang="en-US" i="1" dirty="0" smtClean="0"/>
              <a:t>reusable</a:t>
            </a:r>
          </a:p>
          <a:p>
            <a:endParaRPr lang="en-US" i="1" dirty="0" smtClean="0"/>
          </a:p>
          <a:p>
            <a:r>
              <a:rPr lang="en-US" dirty="0" smtClean="0"/>
              <a:t>Many other TUIs are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tabletop interactions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physical objects</a:t>
            </a:r>
            <a:br>
              <a:rPr lang="en-US" dirty="0" smtClean="0"/>
            </a:br>
            <a:r>
              <a:rPr lang="en-US" dirty="0" smtClean="0"/>
              <a:t>sensed on a table with</a:t>
            </a:r>
            <a:br>
              <a:rPr lang="en-US" dirty="0" smtClean="0"/>
            </a:br>
            <a:r>
              <a:rPr lang="en-US" dirty="0" smtClean="0"/>
              <a:t>a projector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207" y="3707027"/>
            <a:ext cx="4500793" cy="31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3" y="1543898"/>
            <a:ext cx="6945682" cy="4411662"/>
          </a:xfrm>
        </p:spPr>
        <p:txBody>
          <a:bodyPr/>
          <a:lstStyle/>
          <a:p>
            <a:r>
              <a:rPr lang="en-US" dirty="0" smtClean="0"/>
              <a:t>There are lots of interesting, cute, even useful </a:t>
            </a:r>
            <a:r>
              <a:rPr lang="en-US" i="1" dirty="0" smtClean="0"/>
              <a:t>applications</a:t>
            </a:r>
            <a:r>
              <a:rPr lang="en-US" dirty="0" smtClean="0"/>
              <a:t> of tangible and ubiquitous user interfaces</a:t>
            </a:r>
          </a:p>
          <a:p>
            <a:r>
              <a:rPr lang="en-US" dirty="0" smtClean="0"/>
              <a:t>Most are </a:t>
            </a:r>
            <a:r>
              <a:rPr lang="en-US" i="1" dirty="0" smtClean="0"/>
              <a:t>not </a:t>
            </a:r>
            <a:r>
              <a:rPr lang="en-US" dirty="0" smtClean="0"/>
              <a:t>interaction techniques</a:t>
            </a:r>
          </a:p>
          <a:p>
            <a:pPr lvl="1"/>
            <a:r>
              <a:rPr lang="en-US" dirty="0" smtClean="0"/>
              <a:t>E.g., Ambient displays – no interaction</a:t>
            </a:r>
          </a:p>
          <a:p>
            <a:pPr lvl="2"/>
            <a:r>
              <a:rPr lang="en-US" dirty="0" err="1" smtClean="0"/>
              <a:t>Mankoff’s</a:t>
            </a:r>
            <a:r>
              <a:rPr lang="en-US" dirty="0" smtClean="0"/>
              <a:t> </a:t>
            </a:r>
            <a:r>
              <a:rPr lang="en-US" dirty="0" err="1" smtClean="0">
                <a:hlinkClick r:id="rId2"/>
              </a:rPr>
              <a:t>BusMobile</a:t>
            </a:r>
            <a:endParaRPr lang="en-US" dirty="0" smtClean="0"/>
          </a:p>
          <a:p>
            <a:pPr lvl="1"/>
            <a:r>
              <a:rPr lang="en-US" dirty="0" smtClean="0"/>
              <a:t>E.g., Tangible applications – not a reusable widget</a:t>
            </a:r>
          </a:p>
          <a:p>
            <a:pPr lvl="2"/>
            <a:r>
              <a:rPr lang="en-US" dirty="0" smtClean="0">
                <a:hlinkClick r:id="rId3"/>
              </a:rPr>
              <a:t>Bottles</a:t>
            </a:r>
            <a:r>
              <a:rPr lang="en-US" dirty="0" smtClean="0"/>
              <a:t> that play sounds when opened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933972"/>
            <a:ext cx="1866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usicBott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4162" y="4207810"/>
            <a:ext cx="1879838" cy="1879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54584"/>
          </a:xfrm>
        </p:spPr>
        <p:txBody>
          <a:bodyPr/>
          <a:lstStyle/>
          <a:p>
            <a:r>
              <a:rPr lang="en-US" dirty="0" err="1" smtClean="0"/>
              <a:t>Phidgets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134"/>
            <a:ext cx="8229600" cy="5398718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Saul Greenberg and Chester </a:t>
            </a:r>
            <a:r>
              <a:rPr lang="en-US" sz="1800" dirty="0" err="1" smtClean="0"/>
              <a:t>Fitchett</a:t>
            </a:r>
            <a:r>
              <a:rPr lang="en-US" sz="1800" dirty="0" smtClean="0"/>
              <a:t>. 2001. </a:t>
            </a:r>
            <a:r>
              <a:rPr lang="en-US" sz="1800" dirty="0" err="1" smtClean="0"/>
              <a:t>Phidgets</a:t>
            </a:r>
            <a:r>
              <a:rPr lang="en-US" sz="1800" dirty="0" smtClean="0"/>
              <a:t>: easy development of physical interfaces through physical widgets. In </a:t>
            </a:r>
            <a:r>
              <a:rPr lang="en-US" sz="1800" i="1" dirty="0" smtClean="0"/>
              <a:t>Proceedings of the 14th annual ACM symposium on User interface software and technology</a:t>
            </a:r>
            <a:r>
              <a:rPr lang="en-US" sz="1800" dirty="0" smtClean="0"/>
              <a:t> (UIST '01). ACM, pp. 209-218. </a:t>
            </a:r>
            <a:r>
              <a:rPr lang="en-US" sz="1800" dirty="0" smtClean="0">
                <a:hlinkClick r:id="rId2"/>
              </a:rPr>
              <a:t>http://doi.acm.org/10.1145/502348.502388</a:t>
            </a:r>
          </a:p>
          <a:p>
            <a:r>
              <a:rPr lang="en-US" dirty="0" smtClean="0"/>
              <a:t>“Physical widgets”</a:t>
            </a:r>
          </a:p>
          <a:p>
            <a:r>
              <a:rPr lang="en-US" dirty="0" smtClean="0"/>
              <a:t>Previously was very difficult to build TUIs</a:t>
            </a:r>
          </a:p>
          <a:p>
            <a:pPr lvl="1"/>
            <a:r>
              <a:rPr lang="en-US" dirty="0" smtClean="0"/>
              <a:t>Had to build custom hardware and microprocessors</a:t>
            </a:r>
          </a:p>
          <a:p>
            <a:pPr lvl="1"/>
            <a:r>
              <a:rPr lang="en-US" dirty="0" smtClean="0"/>
              <a:t>Soldering, circuit design (EE), assembly-language programming, etc.</a:t>
            </a:r>
          </a:p>
          <a:p>
            <a:pPr lvl="1"/>
            <a:r>
              <a:rPr lang="en-US" dirty="0" smtClean="0"/>
              <a:t>Lots of new sensors</a:t>
            </a:r>
          </a:p>
          <a:p>
            <a:r>
              <a:rPr lang="en-US" dirty="0" smtClean="0"/>
              <a:t>Encapsulated complexities of using physical objects</a:t>
            </a:r>
          </a:p>
          <a:p>
            <a:pPr lvl="1"/>
            <a:r>
              <a:rPr lang="en-US" dirty="0" smtClean="0"/>
              <a:t>Lights, motors, sensors, cameras, switches, etc.</a:t>
            </a:r>
          </a:p>
          <a:p>
            <a:pPr lvl="1"/>
            <a:r>
              <a:rPr lang="en-US" dirty="0" smtClean="0"/>
              <a:t>Mostly USB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Interactive </a:t>
            </a:r>
            <a:r>
              <a:rPr lang="en-US" dirty="0" smtClean="0"/>
              <a:t>since sensors for motion, light, sound, etc.</a:t>
            </a:r>
          </a:p>
          <a:p>
            <a:r>
              <a:rPr lang="en-US" dirty="0" smtClean="0"/>
              <a:t>Programmed (originally) in Visual Basic</a:t>
            </a:r>
          </a:p>
          <a:p>
            <a:r>
              <a:rPr lang="en-US" dirty="0" smtClean="0"/>
              <a:t>Simulation mode to help with the software</a:t>
            </a:r>
          </a:p>
          <a:p>
            <a:r>
              <a:rPr lang="en-US" dirty="0" smtClean="0"/>
              <a:t>Formed </a:t>
            </a:r>
            <a:r>
              <a:rPr lang="en-US" dirty="0" smtClean="0">
                <a:hlinkClick r:id="rId3"/>
              </a:rPr>
              <a:t>a company</a:t>
            </a:r>
            <a:r>
              <a:rPr lang="en-US" dirty="0" smtClean="0"/>
              <a:t> to market his </a:t>
            </a:r>
            <a:r>
              <a:rPr lang="en-US" dirty="0" err="1" smtClean="0"/>
              <a:t>phidgets</a:t>
            </a:r>
            <a:endParaRPr lang="en-US" dirty="0" smtClean="0"/>
          </a:p>
          <a:p>
            <a:r>
              <a:rPr lang="en-US" sz="2600" dirty="0" smtClean="0">
                <a:hlinkClick r:id="rId4"/>
              </a:rPr>
              <a:t>Video</a:t>
            </a:r>
            <a:r>
              <a:rPr lang="en-US" sz="2600" dirty="0" smtClean="0"/>
              <a:t>, </a:t>
            </a:r>
            <a:r>
              <a:rPr lang="en-US" sz="2600" i="1" dirty="0" smtClean="0"/>
              <a:t>6:10</a:t>
            </a:r>
            <a:r>
              <a:rPr lang="en-US" sz="2600" dirty="0" smtClean="0"/>
              <a:t> (2001)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Arduino Uno - R3.jpg"/>
          <p:cNvPicPr>
            <a:picLocks noChangeAspect="1" noChangeArrowheads="1"/>
          </p:cNvPicPr>
          <p:nvPr/>
        </p:nvPicPr>
        <p:blipFill>
          <a:blip r:embed="rId2" cstate="print"/>
          <a:srcRect t="9589" b="11945"/>
          <a:stretch>
            <a:fillRect/>
          </a:stretch>
        </p:blipFill>
        <p:spPr bwMode="auto">
          <a:xfrm>
            <a:off x="5711807" y="0"/>
            <a:ext cx="3432193" cy="26930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390"/>
            <a:ext cx="8229600" cy="50730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Started about 2005</a:t>
            </a:r>
          </a:p>
          <a:p>
            <a:r>
              <a:rPr lang="en-US" dirty="0" smtClean="0">
                <a:hlinkClick r:id="rId3"/>
              </a:rPr>
              <a:t>http://arduino.cc/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Single-board microcontroller</a:t>
            </a:r>
          </a:p>
          <a:p>
            <a:r>
              <a:rPr lang="en-US" dirty="0" smtClean="0"/>
              <a:t>Open source electronics prototyping platform</a:t>
            </a:r>
          </a:p>
          <a:p>
            <a:r>
              <a:rPr lang="en-US" dirty="0" smtClean="0"/>
              <a:t>Now about $9 to $30 each</a:t>
            </a:r>
          </a:p>
          <a:p>
            <a:r>
              <a:rPr lang="en-US" dirty="0" smtClean="0"/>
              <a:t>Easy to program and attach</a:t>
            </a:r>
            <a:br>
              <a:rPr lang="en-US" dirty="0" smtClean="0"/>
            </a:br>
            <a:r>
              <a:rPr lang="en-US" dirty="0" smtClean="0"/>
              <a:t>devices to</a:t>
            </a:r>
          </a:p>
          <a:p>
            <a:r>
              <a:rPr lang="en-US" dirty="0" smtClean="0"/>
              <a:t>New alternatives (from Chris Harrison)</a:t>
            </a:r>
          </a:p>
          <a:p>
            <a:pPr lvl="1"/>
            <a:r>
              <a:rPr lang="en-US" sz="2800" u="sng" dirty="0" smtClean="0">
                <a:hlinkClick r:id="rId4"/>
              </a:rPr>
              <a:t>http://www.raspberrypi.org/</a:t>
            </a:r>
            <a:endParaRPr lang="en-US" sz="2800" dirty="0" smtClean="0"/>
          </a:p>
          <a:p>
            <a:pPr lvl="1"/>
            <a:r>
              <a:rPr lang="en-US" sz="2800" u="sng" dirty="0" smtClean="0">
                <a:hlinkClick r:id="rId5"/>
              </a:rPr>
              <a:t>http://beagleboard.org/</a:t>
            </a:r>
            <a:endParaRPr lang="en-US" sz="2800" u="sng" dirty="0" smtClean="0"/>
          </a:p>
          <a:p>
            <a:pPr lvl="1"/>
            <a:r>
              <a:rPr lang="en-US" sz="2800" dirty="0" smtClean="0">
                <a:hlinkClick r:id="rId6"/>
              </a:rPr>
              <a:t>www.intel.com/galileo‎</a:t>
            </a:r>
            <a:endParaRPr lang="en-US" sz="2800" dirty="0" smtClean="0"/>
          </a:p>
          <a:p>
            <a:pPr lvl="1"/>
            <a:r>
              <a:rPr lang="en-US" sz="2800" u="sng" dirty="0" smtClean="0">
                <a:hlinkClick r:id="rId7"/>
              </a:rPr>
              <a:t>http://www.pjrc.com/teensy/</a:t>
            </a:r>
            <a:endParaRPr lang="en-US" sz="2800" dirty="0" smtClean="0"/>
          </a:p>
          <a:p>
            <a:pPr lvl="1"/>
            <a:r>
              <a:rPr lang="en-US" sz="2800" u="sng" dirty="0" smtClean="0">
                <a:hlinkClick r:id="rId8"/>
              </a:rPr>
              <a:t>http://leaflabs.com/devices/maple/</a:t>
            </a:r>
            <a:r>
              <a:rPr lang="en-US" sz="3200" dirty="0" smtClean="0"/>
              <a:t> </a:t>
            </a:r>
          </a:p>
          <a:p>
            <a:pPr lvl="1"/>
            <a:r>
              <a:rPr lang="en-US" sz="2800" dirty="0" smtClean="0"/>
              <a:t>If you want to breakout from a phone, there is the IOIO board for android:</a:t>
            </a:r>
          </a:p>
          <a:p>
            <a:pPr lvl="2"/>
            <a:r>
              <a:rPr lang="en-US" sz="2500" u="sng" dirty="0" smtClean="0">
                <a:hlinkClick r:id="rId9"/>
              </a:rPr>
              <a:t>https://www.sparkfun.com/products/retired/10748</a:t>
            </a:r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8086"/>
          </a:xfrm>
        </p:spPr>
        <p:txBody>
          <a:bodyPr/>
          <a:lstStyle/>
          <a:p>
            <a:r>
              <a:rPr lang="en-US" dirty="0" smtClean="0"/>
              <a:t>Research: Hiroshi Ishii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104"/>
            <a:ext cx="8229600" cy="32127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Tangible Media Group: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://tangible.media.mit.edu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smtClean="0"/>
              <a:t>Dozens of </a:t>
            </a:r>
            <a:r>
              <a:rPr lang="en-US" dirty="0" smtClean="0">
                <a:hlinkClick r:id="rId3"/>
              </a:rPr>
              <a:t>projects</a:t>
            </a:r>
            <a:r>
              <a:rPr lang="en-US" dirty="0" smtClean="0"/>
              <a:t> dating back to 1990</a:t>
            </a:r>
          </a:p>
          <a:p>
            <a:pPr lvl="1"/>
            <a:r>
              <a:rPr lang="en-US" dirty="0" smtClean="0"/>
              <a:t>But most are not “interaction techniques”</a:t>
            </a:r>
          </a:p>
          <a:p>
            <a:pPr lvl="0"/>
            <a:r>
              <a:rPr lang="en-US" dirty="0" smtClean="0"/>
              <a:t>One that is:</a:t>
            </a:r>
          </a:p>
          <a:p>
            <a:pPr lvl="1"/>
            <a:r>
              <a:rPr lang="en-US" sz="2000" dirty="0" smtClean="0"/>
              <a:t>John </a:t>
            </a:r>
            <a:r>
              <a:rPr lang="en-US" sz="2000" dirty="0" err="1" smtClean="0"/>
              <a:t>Underkoffler</a:t>
            </a:r>
            <a:r>
              <a:rPr lang="en-US" sz="2000" dirty="0" smtClean="0"/>
              <a:t> and Hiroshi Ishii. 1999. </a:t>
            </a:r>
            <a:r>
              <a:rPr lang="en-US" sz="2000" dirty="0" err="1" smtClean="0"/>
              <a:t>Urp</a:t>
            </a:r>
            <a:r>
              <a:rPr lang="en-US" sz="2000" dirty="0" smtClean="0"/>
              <a:t>: a luminous-tangible workbench for urban planning and design. In </a:t>
            </a:r>
            <a:r>
              <a:rPr lang="en-US" sz="2000" i="1" dirty="0" smtClean="0"/>
              <a:t>Proceedings of the SIGCHI conference on Human Factors in Computing Systems</a:t>
            </a:r>
            <a:r>
              <a:rPr lang="en-US" sz="2000" dirty="0" smtClean="0"/>
              <a:t> (CHI '99). ACM, </a:t>
            </a:r>
            <a:r>
              <a:rPr lang="en-US" sz="2000" dirty="0" smtClean="0"/>
              <a:t>pp. </a:t>
            </a:r>
            <a:r>
              <a:rPr lang="en-US" sz="2000" dirty="0" smtClean="0"/>
              <a:t>386-393.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doi.acm.org/10.1145/302979.303114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Physical tools for measuring, changing building material, turning on wind, changing light paths,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6" name="Picture 2" descr="http://web.media.mit.edu/~ishii/ishii-images/ishii-photo_small_squ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905000" cy="194310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144" y="4386648"/>
            <a:ext cx="3153728" cy="24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349578"/>
            <a:ext cx="4955198" cy="2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2227"/>
          </a:xfrm>
        </p:spPr>
        <p:txBody>
          <a:bodyPr/>
          <a:lstStyle/>
          <a:p>
            <a:r>
              <a:rPr lang="en-US" dirty="0" smtClean="0"/>
              <a:t>Ishii,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1075039"/>
            <a:ext cx="8921578" cy="4004961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Hiroshi Ishii, </a:t>
            </a:r>
            <a:r>
              <a:rPr lang="en-US" sz="1800" dirty="0" err="1" smtClean="0"/>
              <a:t>Dávid</a:t>
            </a:r>
            <a:r>
              <a:rPr lang="en-US" sz="1800" dirty="0" smtClean="0"/>
              <a:t> </a:t>
            </a:r>
            <a:r>
              <a:rPr lang="en-US" sz="1800" dirty="0" err="1" smtClean="0"/>
              <a:t>Lakatos</a:t>
            </a:r>
            <a:r>
              <a:rPr lang="en-US" sz="1800" dirty="0" smtClean="0"/>
              <a:t>, Leonardo </a:t>
            </a:r>
            <a:r>
              <a:rPr lang="en-US" sz="1800" dirty="0" err="1" smtClean="0"/>
              <a:t>Bonanni</a:t>
            </a:r>
            <a:r>
              <a:rPr lang="en-US" sz="1800" dirty="0" smtClean="0"/>
              <a:t>, and Jean-Baptiste </a:t>
            </a:r>
            <a:r>
              <a:rPr lang="en-US" sz="1800" dirty="0" err="1" smtClean="0"/>
              <a:t>Labrune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chemeClr val="accent2"/>
                </a:solidFill>
              </a:rPr>
              <a:t>2012</a:t>
            </a:r>
            <a:r>
              <a:rPr lang="en-US" sz="1800" dirty="0" smtClean="0"/>
              <a:t>. Radical atoms: beyond tangible bits, toward transformable materials. </a:t>
            </a:r>
            <a:r>
              <a:rPr lang="en-US" sz="1800" i="1" dirty="0" smtClean="0"/>
              <a:t>interactions</a:t>
            </a:r>
            <a:r>
              <a:rPr lang="en-US" sz="1800" dirty="0" smtClean="0"/>
              <a:t> 19, 1 (January 2012), 38-51. </a:t>
            </a:r>
            <a:r>
              <a:rPr lang="en-US" sz="1800" dirty="0" smtClean="0">
                <a:hlinkClick r:id="rId2"/>
              </a:rPr>
              <a:t>http://doi.acm.org/10.1145/2065327.2065337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Includes a survey of tangible </a:t>
            </a:r>
            <a:r>
              <a:rPr lang="en-US" dirty="0" err="1" smtClean="0"/>
              <a:t>Uis</a:t>
            </a:r>
            <a:endParaRPr lang="en-US" dirty="0" smtClean="0"/>
          </a:p>
          <a:p>
            <a:r>
              <a:rPr lang="en-US" dirty="0" smtClean="0"/>
              <a:t>Lists lots of </a:t>
            </a:r>
            <a:r>
              <a:rPr lang="en-US" dirty="0" smtClean="0">
                <a:solidFill>
                  <a:schemeClr val="accent2"/>
                </a:solidFill>
              </a:rPr>
              <a:t>toolkits</a:t>
            </a:r>
            <a:r>
              <a:rPr lang="en-US" dirty="0" smtClean="0"/>
              <a:t> to create TUIs</a:t>
            </a:r>
          </a:p>
          <a:p>
            <a:r>
              <a:rPr lang="en-US" dirty="0" smtClean="0"/>
              <a:t>“</a:t>
            </a:r>
            <a:r>
              <a:rPr lang="en-US" sz="3200" dirty="0" smtClean="0"/>
              <a:t>Tangible design seeks an amalgam of thoughtfully designed interfaces embodied in different materials and forms in the physical world—soft and hard, robust and fragile, wearable and architectural, transient and enduring.”</a:t>
            </a:r>
          </a:p>
          <a:p>
            <a:r>
              <a:rPr lang="en-US" sz="3200" dirty="0" smtClean="0"/>
              <a:t>Future: physical-digital “atoms” that can </a:t>
            </a:r>
            <a:r>
              <a:rPr lang="en-US" sz="3200" i="1" dirty="0" smtClean="0"/>
              <a:t>transform</a:t>
            </a:r>
            <a:r>
              <a:rPr lang="en-US" sz="3200" dirty="0" smtClean="0"/>
              <a:t>, </a:t>
            </a:r>
            <a:r>
              <a:rPr lang="en-US" sz="3200" i="1" dirty="0" smtClean="0"/>
              <a:t>conform</a:t>
            </a:r>
            <a:r>
              <a:rPr lang="en-US" sz="3200" dirty="0" smtClean="0"/>
              <a:t> and </a:t>
            </a:r>
            <a:r>
              <a:rPr lang="en-US" sz="3200" i="1" dirty="0" smtClean="0"/>
              <a:t>inform</a:t>
            </a:r>
          </a:p>
          <a:p>
            <a:pPr lvl="1"/>
            <a:r>
              <a:rPr lang="en-US" dirty="0" smtClean="0"/>
              <a:t>E.g., “clay” that changes its own shape based on rules, user commands, &amp; 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96" y="4895850"/>
            <a:ext cx="81899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3373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Research: </a:t>
            </a:r>
            <a:r>
              <a:rPr lang="en-US" sz="4000" dirty="0" err="1" smtClean="0"/>
              <a:t>Skweezee</a:t>
            </a:r>
            <a:r>
              <a:rPr lang="en-US" sz="40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822"/>
            <a:ext cx="8229600" cy="4164227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Karen </a:t>
            </a:r>
            <a:r>
              <a:rPr lang="en-US" sz="1900" dirty="0" err="1" smtClean="0"/>
              <a:t>Vanderloock</a:t>
            </a:r>
            <a:r>
              <a:rPr lang="en-US" sz="1900" dirty="0" smtClean="0"/>
              <a:t>, Vero </a:t>
            </a:r>
            <a:r>
              <a:rPr lang="en-US" sz="1900" dirty="0" err="1" smtClean="0"/>
              <a:t>Vanden</a:t>
            </a:r>
            <a:r>
              <a:rPr lang="en-US" sz="1900" dirty="0" smtClean="0"/>
              <a:t> </a:t>
            </a:r>
            <a:r>
              <a:rPr lang="en-US" sz="1900" dirty="0" err="1" smtClean="0"/>
              <a:t>Abeele</a:t>
            </a:r>
            <a:r>
              <a:rPr lang="en-US" sz="1900" dirty="0" smtClean="0"/>
              <a:t>, Johan A.K. </a:t>
            </a:r>
            <a:r>
              <a:rPr lang="en-US" sz="1900" dirty="0" err="1" smtClean="0"/>
              <a:t>Suykens</a:t>
            </a:r>
            <a:r>
              <a:rPr lang="en-US" sz="1900" dirty="0" smtClean="0"/>
              <a:t>, and Luc </a:t>
            </a:r>
            <a:r>
              <a:rPr lang="en-US" sz="1900" dirty="0" err="1" smtClean="0"/>
              <a:t>Geurts</a:t>
            </a:r>
            <a:r>
              <a:rPr lang="en-US" sz="1900" dirty="0" smtClean="0"/>
              <a:t>. </a:t>
            </a:r>
            <a:r>
              <a:rPr lang="en-US" sz="1900" dirty="0" smtClean="0">
                <a:solidFill>
                  <a:schemeClr val="accent2"/>
                </a:solidFill>
              </a:rPr>
              <a:t>2013</a:t>
            </a:r>
            <a:r>
              <a:rPr lang="en-US" sz="1900" dirty="0" smtClean="0"/>
              <a:t>. The </a:t>
            </a:r>
            <a:r>
              <a:rPr lang="en-US" sz="1900" dirty="0" err="1" smtClean="0"/>
              <a:t>skweezee</a:t>
            </a:r>
            <a:r>
              <a:rPr lang="en-US" sz="1900" dirty="0" smtClean="0"/>
              <a:t> system: enabling the design and the programming of squeeze interactions. </a:t>
            </a:r>
            <a:r>
              <a:rPr lang="en-US" sz="1900" dirty="0" err="1" smtClean="0"/>
              <a:t>In</a:t>
            </a:r>
            <a:r>
              <a:rPr lang="en-US" sz="1900" i="1" dirty="0" err="1" smtClean="0"/>
              <a:t>Proceedings</a:t>
            </a:r>
            <a:r>
              <a:rPr lang="en-US" sz="1900" i="1" dirty="0" smtClean="0"/>
              <a:t> of the 26th annual ACM symposium on User interface software and technology</a:t>
            </a:r>
            <a:r>
              <a:rPr lang="en-US" sz="1900" dirty="0" smtClean="0"/>
              <a:t>(UIST '13). ACM, </a:t>
            </a:r>
            <a:r>
              <a:rPr lang="en-US" sz="1900" dirty="0" smtClean="0"/>
              <a:t>pp. </a:t>
            </a:r>
            <a:r>
              <a:rPr lang="en-US" sz="1900" dirty="0" smtClean="0"/>
              <a:t>521-530. </a:t>
            </a:r>
            <a:r>
              <a:rPr lang="en-US" sz="1900" dirty="0" smtClean="0">
                <a:hlinkClick r:id="rId2"/>
              </a:rPr>
              <a:t>http</a:t>
            </a:r>
            <a:r>
              <a:rPr lang="en-US" sz="1900" dirty="0" smtClean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doi.acm.org/10.1145/2501988.2502033</a:t>
            </a:r>
            <a:endParaRPr lang="en-US" sz="1900" dirty="0" smtClean="0"/>
          </a:p>
          <a:p>
            <a:r>
              <a:rPr lang="en-US" dirty="0" smtClean="0"/>
              <a:t>Soft </a:t>
            </a:r>
            <a:r>
              <a:rPr lang="en-US" dirty="0" smtClean="0"/>
              <a:t>tangible objects, filled with conductive padding </a:t>
            </a:r>
            <a:r>
              <a:rPr lang="en-US" dirty="0" smtClean="0"/>
              <a:t>and embedded sensors</a:t>
            </a:r>
            <a:br>
              <a:rPr lang="en-US" dirty="0" smtClean="0"/>
            </a:br>
            <a:r>
              <a:rPr lang="en-US" dirty="0" smtClean="0"/>
              <a:t>(eight electrodes)</a:t>
            </a:r>
          </a:p>
          <a:p>
            <a:r>
              <a:rPr lang="en-US" dirty="0" smtClean="0"/>
              <a:t>Toolkit for defining </a:t>
            </a:r>
            <a:br>
              <a:rPr lang="en-US" dirty="0" smtClean="0"/>
            </a:br>
            <a:r>
              <a:rPr lang="en-US" dirty="0" smtClean="0"/>
              <a:t>squeeze gestures by example</a:t>
            </a:r>
          </a:p>
          <a:p>
            <a:pPr lvl="1"/>
            <a:r>
              <a:rPr lang="en-US" dirty="0" smtClean="0"/>
              <a:t>Learns from a single example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162" y="2936395"/>
            <a:ext cx="2903838" cy="23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00650"/>
            <a:ext cx="8847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73649</TotalTime>
  <Words>469</Words>
  <Application>Microsoft Office PowerPoint</Application>
  <PresentationFormat>On-screen Show (4:3)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Tahoma</vt:lpstr>
      <vt:lpstr>lecture template_polo</vt:lpstr>
      <vt:lpstr>Lecture 19: Physical Gadgets and their Interaction Techniques</vt:lpstr>
      <vt:lpstr>Definitions and Synonyms</vt:lpstr>
      <vt:lpstr>Definitions, cont.</vt:lpstr>
      <vt:lpstr>Scope</vt:lpstr>
      <vt:lpstr>Phidgets</vt:lpstr>
      <vt:lpstr>Arduino Controllers</vt:lpstr>
      <vt:lpstr>Research: Hiroshi Ishii</vt:lpstr>
      <vt:lpstr>Ishii, cont.</vt:lpstr>
      <vt:lpstr>Current Research: Skweezee </vt:lpstr>
      <vt:lpstr>Scott Hudson’s class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1451</cp:revision>
  <cp:lastPrinted>1601-01-01T00:00:00Z</cp:lastPrinted>
  <dcterms:created xsi:type="dcterms:W3CDTF">2001-06-15T20:03:27Z</dcterms:created>
  <dcterms:modified xsi:type="dcterms:W3CDTF">2014-03-25T03:56:23Z</dcterms:modified>
</cp:coreProperties>
</file>