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9" r:id="rId1"/>
  </p:sldMasterIdLst>
  <p:notesMasterIdLst>
    <p:notesMasterId r:id="rId23"/>
  </p:notesMasterIdLst>
  <p:sldIdLst>
    <p:sldId id="319" r:id="rId2"/>
    <p:sldId id="341" r:id="rId3"/>
    <p:sldId id="342" r:id="rId4"/>
    <p:sldId id="320" r:id="rId5"/>
    <p:sldId id="322" r:id="rId6"/>
    <p:sldId id="329" r:id="rId7"/>
    <p:sldId id="325" r:id="rId8"/>
    <p:sldId id="326" r:id="rId9"/>
    <p:sldId id="327" r:id="rId10"/>
    <p:sldId id="323" r:id="rId11"/>
    <p:sldId id="328" r:id="rId12"/>
    <p:sldId id="331" r:id="rId13"/>
    <p:sldId id="333" r:id="rId14"/>
    <p:sldId id="335" r:id="rId15"/>
    <p:sldId id="332" r:id="rId16"/>
    <p:sldId id="334" r:id="rId17"/>
    <p:sldId id="336" r:id="rId18"/>
    <p:sldId id="337" r:id="rId19"/>
    <p:sldId id="338" r:id="rId20"/>
    <p:sldId id="339" r:id="rId21"/>
    <p:sldId id="340" r:id="rId22"/>
  </p:sldIdLst>
  <p:sldSz cx="9144000" cy="6858000" type="screen4x3"/>
  <p:notesSz cx="6858000" cy="9144000"/>
  <p:embeddedFontLst>
    <p:embeddedFont>
      <p:font typeface="Tahoma" pitchFamily="34" charset="0"/>
      <p:regular r:id="rId24"/>
      <p:bold r:id="rId2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6E0000"/>
    <a:srgbClr val="33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22" autoAdjust="0"/>
    <p:restoredTop sz="87606" autoAdjust="0"/>
  </p:normalViewPr>
  <p:slideViewPr>
    <p:cSldViewPr snapToGrid="0">
      <p:cViewPr varScale="1">
        <p:scale>
          <a:sx n="76" d="100"/>
          <a:sy n="76" d="100"/>
        </p:scale>
        <p:origin x="-96" y="-138"/>
      </p:cViewPr>
      <p:guideLst>
        <p:guide orient="horz" pos="2160"/>
        <p:guide pos="2880"/>
      </p:guideLst>
    </p:cSldViewPr>
  </p:slideViewPr>
  <p:outlineViewPr>
    <p:cViewPr>
      <p:scale>
        <a:sx n="33" d="100"/>
        <a:sy n="33" d="100"/>
      </p:scale>
      <p:origin x="0" y="1599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468172800" cy="468172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34" charset="0"/>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34" charset="0"/>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34" charset="0"/>
              </a:defRPr>
            </a:lvl1pPr>
          </a:lstStyle>
          <a:p>
            <a:pPr>
              <a:defRPr/>
            </a:pPr>
            <a:fld id="{AFD771E2-55A1-4E68-9D66-EFEDA08F140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35E126-9B6F-4F3D-A7D1-3622958C2C9A}" type="slidenum">
              <a:rPr lang="en-US"/>
              <a:pPr/>
              <a:t>1</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FD771E2-55A1-4E68-9D66-EFEDA08F140C}"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2967037" y="2967037"/>
            <a:ext cx="6858000" cy="923925"/>
            <a:chOff x="0" y="0"/>
            <a:chExt cx="5760" cy="128"/>
          </a:xfrm>
        </p:grpSpPr>
        <p:sp>
          <p:nvSpPr>
            <p:cNvPr id="5" name="Rectangle 8"/>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8" name="Rectangle 11"/>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pic>
        <p:nvPicPr>
          <p:cNvPr id="9" name="Picture 12" descr="red_hcii_logo"/>
          <p:cNvPicPr>
            <a:picLocks noChangeAspect="1" noChangeArrowheads="1"/>
          </p:cNvPicPr>
          <p:nvPr/>
        </p:nvPicPr>
        <p:blipFill>
          <a:blip r:embed="rId2" cstate="print"/>
          <a:srcRect/>
          <a:stretch>
            <a:fillRect/>
          </a:stretch>
        </p:blipFill>
        <p:spPr bwMode="auto">
          <a:xfrm>
            <a:off x="1433513" y="4021138"/>
            <a:ext cx="1143000" cy="1323975"/>
          </a:xfrm>
          <a:prstGeom prst="rect">
            <a:avLst/>
          </a:prstGeom>
          <a:noFill/>
          <a:ln w="9525">
            <a:noFill/>
            <a:miter lim="800000"/>
            <a:headEnd/>
            <a:tailEnd/>
          </a:ln>
        </p:spPr>
      </p:pic>
      <p:sp>
        <p:nvSpPr>
          <p:cNvPr id="261122" name="Rectangle 2"/>
          <p:cNvSpPr>
            <a:spLocks noGrp="1" noChangeArrowheads="1"/>
          </p:cNvSpPr>
          <p:nvPr>
            <p:ph type="ctrTitle"/>
          </p:nvPr>
        </p:nvSpPr>
        <p:spPr>
          <a:xfrm>
            <a:off x="1087438" y="1443038"/>
            <a:ext cx="7767637" cy="2133600"/>
          </a:xfrm>
        </p:spPr>
        <p:txBody>
          <a:bodyPr/>
          <a:lstStyle>
            <a:lvl1pPr>
              <a:defRPr sz="3600">
                <a:solidFill>
                  <a:schemeClr val="tx1"/>
                </a:solidFill>
              </a:defRPr>
            </a:lvl1pPr>
          </a:lstStyle>
          <a:p>
            <a:r>
              <a:rPr lang="en-US" altLang="en-US"/>
              <a:t>Click to edit Master title style</a:t>
            </a:r>
          </a:p>
        </p:txBody>
      </p:sp>
      <p:sp>
        <p:nvSpPr>
          <p:cNvPr id="261123" name="Rectangle 3"/>
          <p:cNvSpPr>
            <a:spLocks noGrp="1" noChangeArrowheads="1"/>
          </p:cNvSpPr>
          <p:nvPr>
            <p:ph type="subTitle" idx="1"/>
          </p:nvPr>
        </p:nvSpPr>
        <p:spPr>
          <a:xfrm>
            <a:off x="2570163" y="4425950"/>
            <a:ext cx="6264275" cy="1616075"/>
          </a:xfrm>
        </p:spPr>
        <p:txBody>
          <a:bodyPr/>
          <a:lstStyle>
            <a:lvl1pPr marL="0" indent="0">
              <a:buFont typeface="Wingdings" pitchFamily="2" charset="2"/>
              <a:buNone/>
              <a:defRPr sz="2400"/>
            </a:lvl1pPr>
          </a:lstStyle>
          <a:p>
            <a:r>
              <a:rPr lang="en-US" altLang="en-US"/>
              <a:t>Click to edit Master subtitle style</a:t>
            </a:r>
          </a:p>
        </p:txBody>
      </p:sp>
      <p:sp>
        <p:nvSpPr>
          <p:cNvPr id="13" name="Date Placeholder 12"/>
          <p:cNvSpPr>
            <a:spLocks noGrp="1"/>
          </p:cNvSpPr>
          <p:nvPr>
            <p:ph type="dt" sz="half" idx="10"/>
          </p:nvPr>
        </p:nvSpPr>
        <p:spPr/>
        <p:txBody>
          <a:bodyPr/>
          <a:lstStyle/>
          <a:p>
            <a:pPr>
              <a:defRPr/>
            </a:pPr>
            <a:endParaRPr lang="en-US" altLang="en-US"/>
          </a:p>
        </p:txBody>
      </p:sp>
      <p:sp>
        <p:nvSpPr>
          <p:cNvPr id="14" name="Slide Number Placeholder 13"/>
          <p:cNvSpPr>
            <a:spLocks noGrp="1"/>
          </p:cNvSpPr>
          <p:nvPr>
            <p:ph type="sldNum" sz="quarter" idx="11"/>
          </p:nvPr>
        </p:nvSpPr>
        <p:spPr/>
        <p:txBody>
          <a:bodyPr/>
          <a:lstStyle/>
          <a:p>
            <a:pPr>
              <a:defRPr/>
            </a:pPr>
            <a:fld id="{AE204E03-3626-46E7-9ABE-54BA2F6D04BE}" type="slidenum">
              <a:rPr lang="en-US" altLang="en-US" smtClean="0"/>
              <a:pPr>
                <a:defRPr/>
              </a:pPr>
              <a:t>‹#›</a:t>
            </a:fld>
            <a:endParaRPr lang="en-US" altLang="en-US"/>
          </a:p>
        </p:txBody>
      </p:sp>
      <p:sp>
        <p:nvSpPr>
          <p:cNvPr id="15" name="Footer Placeholder 14"/>
          <p:cNvSpPr>
            <a:spLocks noGrp="1"/>
          </p:cNvSpPr>
          <p:nvPr>
            <p:ph type="ftr" sz="quarter" idx="12"/>
          </p:nvPr>
        </p:nvSpPr>
        <p:spPr>
          <a:xfrm>
            <a:off x="3124200" y="6463552"/>
            <a:ext cx="2895600" cy="242047"/>
          </a:xfrm>
        </p:spPr>
        <p:txBody>
          <a:bodyPr/>
          <a:lstStyle/>
          <a:p>
            <a:pPr>
              <a:defRPr/>
            </a:pPr>
            <a:r>
              <a:rPr lang="en-US" altLang="en-US" smtClean="0"/>
              <a:t>© 2014 - Brad Myers</a:t>
            </a:r>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4E0C0F7A-2C8E-415C-9EAD-C7294B125DD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9D8DC40-0763-4469-9DED-9B5B2D812062}"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5724283D-037C-4233-A5B9-6A378F34C5AF}"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6" name="Rectangle 12"/>
          <p:cNvSpPr>
            <a:spLocks noGrp="1" noChangeArrowheads="1"/>
          </p:cNvSpPr>
          <p:nvPr>
            <p:ph type="sldNum" sz="quarter" idx="12"/>
          </p:nvPr>
        </p:nvSpPr>
        <p:spPr>
          <a:ln/>
        </p:spPr>
        <p:txBody>
          <a:bodyPr/>
          <a:lstStyle>
            <a:lvl1pPr>
              <a:defRPr/>
            </a:lvl1pPr>
          </a:lstStyle>
          <a:p>
            <a:pPr>
              <a:defRPr/>
            </a:pPr>
            <a:fld id="{C14C4DE1-8FC2-4295-BB3E-06A32A739BF9}"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42B9FF78-6A10-480F-A775-98F17DA3B461}"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9" name="Rectangle 12"/>
          <p:cNvSpPr>
            <a:spLocks noGrp="1" noChangeArrowheads="1"/>
          </p:cNvSpPr>
          <p:nvPr>
            <p:ph type="sldNum" sz="quarter" idx="12"/>
          </p:nvPr>
        </p:nvSpPr>
        <p:spPr>
          <a:ln/>
        </p:spPr>
        <p:txBody>
          <a:bodyPr/>
          <a:lstStyle>
            <a:lvl1pPr>
              <a:defRPr/>
            </a:lvl1pPr>
          </a:lstStyle>
          <a:p>
            <a:pPr>
              <a:defRPr/>
            </a:pPr>
            <a:fld id="{6908D385-9D14-4628-9F7B-D94D4C9AA11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5" name="Rectangle 12"/>
          <p:cNvSpPr>
            <a:spLocks noGrp="1" noChangeArrowheads="1"/>
          </p:cNvSpPr>
          <p:nvPr>
            <p:ph type="sldNum" sz="quarter" idx="12"/>
          </p:nvPr>
        </p:nvSpPr>
        <p:spPr>
          <a:ln/>
        </p:spPr>
        <p:txBody>
          <a:bodyPr/>
          <a:lstStyle>
            <a:lvl1pPr>
              <a:defRPr/>
            </a:lvl1pPr>
          </a:lstStyle>
          <a:p>
            <a:pPr>
              <a:defRPr/>
            </a:pPr>
            <a:fld id="{81423C1B-D989-408C-AA94-62C379286A5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4" name="Rectangle 12"/>
          <p:cNvSpPr>
            <a:spLocks noGrp="1" noChangeArrowheads="1"/>
          </p:cNvSpPr>
          <p:nvPr>
            <p:ph type="sldNum" sz="quarter" idx="12"/>
          </p:nvPr>
        </p:nvSpPr>
        <p:spPr>
          <a:ln/>
        </p:spPr>
        <p:txBody>
          <a:bodyPr/>
          <a:lstStyle>
            <a:lvl1pPr>
              <a:defRPr/>
            </a:lvl1pPr>
          </a:lstStyle>
          <a:p>
            <a:pPr>
              <a:defRPr/>
            </a:pPr>
            <a:fld id="{18E31F64-BFE6-4CBD-806E-EEF58E65A30C}"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7AC7C01D-5212-4E67-9D23-72A2AC8C64D2}"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1"/>
          <p:cNvSpPr>
            <a:spLocks noGrp="1" noChangeArrowheads="1"/>
          </p:cNvSpPr>
          <p:nvPr>
            <p:ph type="ftr" sz="quarter" idx="11"/>
          </p:nvPr>
        </p:nvSpPr>
        <p:spPr>
          <a:ln/>
        </p:spPr>
        <p:txBody>
          <a:bodyPr/>
          <a:lstStyle>
            <a:lvl1pPr>
              <a:defRPr/>
            </a:lvl1pPr>
          </a:lstStyle>
          <a:p>
            <a:pPr>
              <a:defRPr/>
            </a:pPr>
            <a:r>
              <a:rPr lang="en-US" altLang="en-US" smtClean="0"/>
              <a:t>© 2014 - Brad Myers</a:t>
            </a:r>
            <a:endParaRPr lang="en-US" altLang="en-US"/>
          </a:p>
        </p:txBody>
      </p:sp>
      <p:sp>
        <p:nvSpPr>
          <p:cNvPr id="7" name="Rectangle 12"/>
          <p:cNvSpPr>
            <a:spLocks noGrp="1" noChangeArrowheads="1"/>
          </p:cNvSpPr>
          <p:nvPr>
            <p:ph type="sldNum" sz="quarter" idx="12"/>
          </p:nvPr>
        </p:nvSpPr>
        <p:spPr>
          <a:ln/>
        </p:spPr>
        <p:txBody>
          <a:bodyPr/>
          <a:lstStyle>
            <a:lvl1pPr>
              <a:defRPr/>
            </a:lvl1pPr>
          </a:lstStyle>
          <a:p>
            <a:pPr>
              <a:defRPr/>
            </a:pPr>
            <a:fld id="{B5490843-C45C-48F2-B0D0-DC29E2BAD598}"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ed_hcii_logo"/>
          <p:cNvPicPr>
            <a:picLocks noChangeAspect="1" noChangeArrowheads="1"/>
          </p:cNvPicPr>
          <p:nvPr/>
        </p:nvPicPr>
        <p:blipFill>
          <a:blip r:embed="rId13" cstate="print"/>
          <a:srcRect/>
          <a:stretch>
            <a:fillRect/>
          </a:stretch>
        </p:blipFill>
        <p:spPr bwMode="auto">
          <a:xfrm>
            <a:off x="6618288" y="134938"/>
            <a:ext cx="2386012" cy="514350"/>
          </a:xfrm>
          <a:prstGeom prst="rect">
            <a:avLst/>
          </a:prstGeom>
          <a:noFill/>
          <a:ln w="9525">
            <a:noFill/>
            <a:miter lim="800000"/>
            <a:headEnd/>
            <a:tailEnd/>
          </a:ln>
        </p:spPr>
      </p:pic>
      <p:grpSp>
        <p:nvGrpSpPr>
          <p:cNvPr id="3075" name="Group 3"/>
          <p:cNvGrpSpPr>
            <a:grpSpLocks/>
          </p:cNvGrpSpPr>
          <p:nvPr/>
        </p:nvGrpSpPr>
        <p:grpSpPr bwMode="auto">
          <a:xfrm>
            <a:off x="0" y="0"/>
            <a:ext cx="9144000" cy="93663"/>
            <a:chOff x="0" y="0"/>
            <a:chExt cx="5760" cy="128"/>
          </a:xfrm>
        </p:grpSpPr>
        <p:sp>
          <p:nvSpPr>
            <p:cNvPr id="260100" name="Rectangle 4"/>
            <p:cNvSpPr>
              <a:spLocks noChangeArrowheads="1"/>
            </p:cNvSpPr>
            <p:nvPr userDrawn="1"/>
          </p:nvSpPr>
          <p:spPr bwMode="auto">
            <a:xfrm>
              <a:off x="0" y="0"/>
              <a:ext cx="5760" cy="128"/>
            </a:xfrm>
            <a:prstGeom prst="rect">
              <a:avLst/>
            </a:prstGeom>
            <a:solidFill>
              <a:schemeClr val="tx2"/>
            </a:solidFill>
            <a:ln w="9525">
              <a:noFill/>
              <a:miter lim="800000"/>
              <a:headEnd/>
              <a:tailEnd/>
            </a:ln>
            <a:effectLst/>
          </p:spPr>
          <p:txBody>
            <a:bodyPr wrap="none" anchor="ctr"/>
            <a:lstStyle/>
            <a:p>
              <a:pPr>
                <a:defRPr/>
              </a:pPr>
              <a:endParaRPr lang="en-US"/>
            </a:p>
          </p:txBody>
        </p:sp>
        <p:sp>
          <p:nvSpPr>
            <p:cNvPr id="260101" name="Rectangle 5"/>
            <p:cNvSpPr>
              <a:spLocks noChangeArrowheads="1"/>
            </p:cNvSpPr>
            <p:nvPr userDrawn="1"/>
          </p:nvSpPr>
          <p:spPr bwMode="auto">
            <a:xfrm>
              <a:off x="2880" y="0"/>
              <a:ext cx="2880" cy="128"/>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260102" name="Rectangle 6"/>
            <p:cNvSpPr>
              <a:spLocks noChangeArrowheads="1"/>
            </p:cNvSpPr>
            <p:nvPr userDrawn="1"/>
          </p:nvSpPr>
          <p:spPr bwMode="auto">
            <a:xfrm>
              <a:off x="4320" y="0"/>
              <a:ext cx="1440" cy="128"/>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260103" name="Rectangle 7"/>
            <p:cNvSpPr>
              <a:spLocks noChangeArrowheads="1"/>
            </p:cNvSpPr>
            <p:nvPr userDrawn="1"/>
          </p:nvSpPr>
          <p:spPr bwMode="auto">
            <a:xfrm>
              <a:off x="5269" y="0"/>
              <a:ext cx="491" cy="128"/>
            </a:xfrm>
            <a:prstGeom prst="rect">
              <a:avLst/>
            </a:prstGeom>
            <a:solidFill>
              <a:schemeClr val="folHlink"/>
            </a:solidFill>
            <a:ln w="9525">
              <a:noFill/>
              <a:miter lim="800000"/>
              <a:headEnd/>
              <a:tailEnd/>
            </a:ln>
            <a:effectLst/>
          </p:spPr>
          <p:txBody>
            <a:bodyPr wrap="none" anchor="ctr"/>
            <a:lstStyle/>
            <a:p>
              <a:pPr>
                <a:defRPr/>
              </a:pPr>
              <a:endParaRPr lang="en-US"/>
            </a:p>
          </p:txBody>
        </p:sp>
      </p:grpSp>
      <p:sp>
        <p:nvSpPr>
          <p:cNvPr id="3076" name="Rectangle 8"/>
          <p:cNvSpPr>
            <a:spLocks noGrp="1" noChangeArrowheads="1"/>
          </p:cNvSpPr>
          <p:nvPr>
            <p:ph type="title"/>
          </p:nvPr>
        </p:nvSpPr>
        <p:spPr bwMode="auto">
          <a:xfrm>
            <a:off x="457200" y="122238"/>
            <a:ext cx="7543800" cy="129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7" name="Rectangle 9"/>
          <p:cNvSpPr>
            <a:spLocks noGrp="1" noChangeArrowheads="1"/>
          </p:cNvSpPr>
          <p:nvPr>
            <p:ph type="body" idx="1"/>
          </p:nvPr>
        </p:nvSpPr>
        <p:spPr bwMode="auto">
          <a:xfrm>
            <a:off x="457200" y="1719263"/>
            <a:ext cx="8229600" cy="4411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60106" name="Rectangle 10"/>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en-US" altLang="en-US"/>
          </a:p>
        </p:txBody>
      </p:sp>
      <p:sp>
        <p:nvSpPr>
          <p:cNvPr id="260107" name="Rectangle 11"/>
          <p:cNvSpPr>
            <a:spLocks noGrp="1" noChangeArrowheads="1"/>
          </p:cNvSpPr>
          <p:nvPr>
            <p:ph type="ftr" sz="quarter" idx="3"/>
          </p:nvPr>
        </p:nvSpPr>
        <p:spPr bwMode="auto">
          <a:xfrm>
            <a:off x="3124200" y="6508376"/>
            <a:ext cx="2895600" cy="1972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ltLang="en-US" smtClean="0"/>
              <a:t>© 2014 - Brad Myers</a:t>
            </a:r>
            <a:endParaRPr lang="en-US" altLang="en-US" dirty="0"/>
          </a:p>
        </p:txBody>
      </p:sp>
      <p:sp>
        <p:nvSpPr>
          <p:cNvPr id="260108" name="Rectangle 12"/>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AE204E03-3626-46E7-9ABE-54BA2F6D04B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iming>
    <p:tnLst>
      <p:par>
        <p:cTn id="1" dur="indefinite" restart="never" nodeType="tmRoot"/>
      </p:par>
    </p:tnLst>
  </p:timing>
  <p:hf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nfb.org/blindness-statistics"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31u1seLTo0" TargetMode="External"/><Relationship Id="rId2" Type="http://schemas.openxmlformats.org/officeDocument/2006/relationships/hyperlink" Target="http://abilitynet.wikifoundry.com/page/Head+Tracking+and+Pointing" TargetMode="External"/><Relationship Id="rId1" Type="http://schemas.openxmlformats.org/officeDocument/2006/relationships/slideLayout" Target="../slideLayouts/slideLayout2.xml"/><Relationship Id="rId4" Type="http://schemas.openxmlformats.org/officeDocument/2006/relationships/hyperlink" Target="https://www.youtube.com/watch?v=bYKUxOdUAao"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2j2x2miPPD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RXF2ThtYXzM" TargetMode="External"/><Relationship Id="rId2" Type="http://schemas.openxmlformats.org/officeDocument/2006/relationships/hyperlink" Target="https://www.youtube.com/watch?v=fqWkNxB27DM"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R8VuA8yVBv8" TargetMode="External"/><Relationship Id="rId2" Type="http://schemas.openxmlformats.org/officeDocument/2006/relationships/hyperlink" Target="http://www.dynavoxtech.com/default.aspx"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minspeak.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w3.org/WAI/WCAG20/quickref/" TargetMode="External"/><Relationship Id="rId2" Type="http://schemas.openxmlformats.org/officeDocument/2006/relationships/hyperlink" Target="http://www.w3.org/WAI/intro/accessibility.php"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s.cmu.edu/~pebbles/papers/pebbleshandicapped.pdf" TargetMode="Externa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dl.acm.org/citation.cfm?doid=964696.964703"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www.cs.cmu.edu/~bam/uicourse/2014inter/FinalProjects.html" TargetMode="External"/><Relationship Id="rId2" Type="http://schemas.openxmlformats.org/officeDocument/2006/relationships/hyperlink" Target="https://docs.google.com/spreadsheet/ccc?key=0AvwvThCEIpQ5dDNtNUZhZzFCMEh1WHlWYmdFMW1XY0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assets14.sigaccess.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doi.acm.org/10.1145/2468356.2479575"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docs.google.com/spreadsheet/ccc?key=0AvwvThCEIpQ5dDNtNUZhZzFCMEh1WHlWYmdFMW1XY0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DF22590B-1AD9-41CD-A6F0-79CF843E1F65}" type="slidenum">
              <a:rPr lang="en-US" altLang="en-US"/>
              <a:pPr/>
              <a:t>1</a:t>
            </a:fld>
            <a:endParaRPr lang="en-US" altLang="en-US"/>
          </a:p>
        </p:txBody>
      </p:sp>
      <p:sp>
        <p:nvSpPr>
          <p:cNvPr id="5" name="Footer Placeholder 4"/>
          <p:cNvSpPr>
            <a:spLocks noGrp="1"/>
          </p:cNvSpPr>
          <p:nvPr>
            <p:ph type="ftr" sz="quarter" idx="4294967295"/>
          </p:nvPr>
        </p:nvSpPr>
        <p:spPr>
          <a:xfrm>
            <a:off x="3124200" y="6248400"/>
            <a:ext cx="2895600" cy="457200"/>
          </a:xfrm>
          <a:prstGeom prst="rect">
            <a:avLst/>
          </a:prstGeom>
        </p:spPr>
        <p:txBody>
          <a:bodyPr/>
          <a:lstStyle/>
          <a:p>
            <a:r>
              <a:rPr lang="en-US" altLang="en-US" smtClean="0"/>
              <a:t>© 2014 - Brad Myers</a:t>
            </a:r>
            <a:endParaRPr lang="en-US" altLang="en-US"/>
          </a:p>
        </p:txBody>
      </p:sp>
      <p:sp>
        <p:nvSpPr>
          <p:cNvPr id="95235" name="Rectangle 3"/>
          <p:cNvSpPr>
            <a:spLocks noGrp="1" noChangeArrowheads="1"/>
          </p:cNvSpPr>
          <p:nvPr>
            <p:ph type="subTitle" idx="1"/>
          </p:nvPr>
        </p:nvSpPr>
        <p:spPr>
          <a:xfrm>
            <a:off x="3532339" y="3159370"/>
            <a:ext cx="5160321" cy="2971800"/>
          </a:xfrm>
        </p:spPr>
        <p:txBody>
          <a:bodyPr/>
          <a:lstStyle/>
          <a:p>
            <a:r>
              <a:rPr lang="en-US" dirty="0"/>
              <a:t>Brad Myers</a:t>
            </a:r>
          </a:p>
          <a:p>
            <a:endParaRPr lang="en-US" dirty="0">
              <a:solidFill>
                <a:srgbClr val="6E0000"/>
              </a:solidFill>
            </a:endParaRPr>
          </a:p>
          <a:p>
            <a:r>
              <a:rPr lang="en-US" dirty="0" smtClean="0">
                <a:solidFill>
                  <a:srgbClr val="6E0000"/>
                </a:solidFill>
              </a:rPr>
              <a:t>05-899A/05-499A:</a:t>
            </a:r>
            <a:br>
              <a:rPr lang="en-US" dirty="0" smtClean="0">
                <a:solidFill>
                  <a:srgbClr val="6E0000"/>
                </a:solidFill>
              </a:rPr>
            </a:br>
            <a:r>
              <a:rPr lang="en-US" dirty="0" smtClean="0">
                <a:solidFill>
                  <a:srgbClr val="6E0000"/>
                </a:solidFill>
              </a:rPr>
              <a:t>Interaction Techniques</a:t>
            </a:r>
            <a:endParaRPr lang="en-US" dirty="0">
              <a:solidFill>
                <a:srgbClr val="6E0000"/>
              </a:solidFill>
            </a:endParaRPr>
          </a:p>
          <a:p>
            <a:endParaRPr lang="en-US" dirty="0">
              <a:solidFill>
                <a:srgbClr val="6E0000"/>
              </a:solidFill>
            </a:endParaRPr>
          </a:p>
          <a:p>
            <a:r>
              <a:rPr lang="en-US" i="1" dirty="0" smtClean="0">
                <a:solidFill>
                  <a:srgbClr val="6E0000"/>
                </a:solidFill>
              </a:rPr>
              <a:t>Spring, 2014</a:t>
            </a:r>
            <a:endParaRPr lang="en-US" i="1" dirty="0">
              <a:solidFill>
                <a:srgbClr val="6E0000"/>
              </a:solidFill>
            </a:endParaRPr>
          </a:p>
        </p:txBody>
      </p:sp>
      <p:sp>
        <p:nvSpPr>
          <p:cNvPr id="95234" name="Rectangle 2"/>
          <p:cNvSpPr>
            <a:spLocks noGrp="1" noChangeArrowheads="1"/>
          </p:cNvSpPr>
          <p:nvPr>
            <p:ph type="ctrTitle"/>
          </p:nvPr>
        </p:nvSpPr>
        <p:spPr>
          <a:xfrm>
            <a:off x="1006996" y="457200"/>
            <a:ext cx="8137003" cy="2386361"/>
          </a:xfrm>
        </p:spPr>
        <p:txBody>
          <a:bodyPr/>
          <a:lstStyle/>
          <a:p>
            <a:pPr algn="ctr"/>
            <a:r>
              <a:rPr lang="en-US" sz="3200" dirty="0"/>
              <a:t>Lecture </a:t>
            </a:r>
            <a:r>
              <a:rPr lang="en-US" sz="3200" dirty="0" smtClean="0"/>
              <a:t>18:</a:t>
            </a:r>
            <a:r>
              <a:rPr lang="en-US" sz="3200" dirty="0"/>
              <a:t/>
            </a:r>
            <a:br>
              <a:rPr lang="en-US" sz="3200" dirty="0"/>
            </a:br>
            <a:r>
              <a:rPr lang="en-US" sz="4000" b="0" dirty="0" smtClean="0"/>
              <a:t>Interaction Techniques for People with Disabilities</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Blindness and Visual Disabilities</a:t>
            </a:r>
            <a:endParaRPr lang="en-US" dirty="0"/>
          </a:p>
        </p:txBody>
      </p:sp>
      <p:sp>
        <p:nvSpPr>
          <p:cNvPr id="3" name="Content Placeholder 2"/>
          <p:cNvSpPr>
            <a:spLocks noGrp="1"/>
          </p:cNvSpPr>
          <p:nvPr>
            <p:ph idx="1"/>
          </p:nvPr>
        </p:nvSpPr>
        <p:spPr>
          <a:xfrm>
            <a:off x="344466" y="1578279"/>
            <a:ext cx="8229600" cy="3663298"/>
          </a:xfrm>
        </p:spPr>
        <p:txBody>
          <a:bodyPr/>
          <a:lstStyle/>
          <a:p>
            <a:r>
              <a:rPr lang="en-US" dirty="0" smtClean="0"/>
              <a:t>Estimate that about 6,600,000</a:t>
            </a:r>
            <a:br>
              <a:rPr lang="en-US" dirty="0" smtClean="0"/>
            </a:br>
            <a:r>
              <a:rPr lang="en-US" dirty="0" smtClean="0"/>
              <a:t>people in US had a visual disability in 2011 </a:t>
            </a:r>
            <a:r>
              <a:rPr lang="en-US" sz="1800" dirty="0" smtClean="0"/>
              <a:t>(</a:t>
            </a:r>
            <a:r>
              <a:rPr lang="en-US" sz="1800" dirty="0" smtClean="0">
                <a:hlinkClick r:id="rId2"/>
              </a:rPr>
              <a:t>cite</a:t>
            </a:r>
            <a:r>
              <a:rPr lang="en-US" sz="1800" dirty="0" smtClean="0"/>
              <a:t>)</a:t>
            </a:r>
          </a:p>
          <a:p>
            <a:r>
              <a:rPr lang="en-US" dirty="0" smtClean="0"/>
              <a:t>Many levels</a:t>
            </a:r>
          </a:p>
          <a:p>
            <a:pPr lvl="1"/>
            <a:r>
              <a:rPr lang="en-US" dirty="0" smtClean="0"/>
              <a:t>No vision from birth</a:t>
            </a:r>
          </a:p>
          <a:p>
            <a:pPr lvl="1"/>
            <a:r>
              <a:rPr lang="en-US" dirty="0" smtClean="0"/>
              <a:t>Need magnification</a:t>
            </a:r>
          </a:p>
          <a:p>
            <a:pPr lvl="1"/>
            <a:r>
              <a:rPr lang="en-US" dirty="0" smtClean="0"/>
              <a:t>Color blindness</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10</a:t>
            </a:fld>
            <a:endParaRPr lang="en-US" altLang="en-US"/>
          </a:p>
        </p:txBody>
      </p:sp>
      <p:pic>
        <p:nvPicPr>
          <p:cNvPr id="2050" name="Picture 2" descr="http://www.personal.psu.edu/jlm6010/blogs/la101h/b.jpg"/>
          <p:cNvPicPr>
            <a:picLocks noChangeAspect="1" noChangeArrowheads="1"/>
          </p:cNvPicPr>
          <p:nvPr/>
        </p:nvPicPr>
        <p:blipFill>
          <a:blip r:embed="rId3" cstate="print"/>
          <a:srcRect/>
          <a:stretch>
            <a:fillRect/>
          </a:stretch>
        </p:blipFill>
        <p:spPr bwMode="auto">
          <a:xfrm>
            <a:off x="6651320" y="0"/>
            <a:ext cx="2492679" cy="1869509"/>
          </a:xfrm>
          <a:prstGeom prst="rect">
            <a:avLst/>
          </a:prstGeom>
          <a:noFill/>
        </p:spPr>
      </p:pic>
      <p:pic>
        <p:nvPicPr>
          <p:cNvPr id="2052" name="Picture 4" descr="http://upload.wikimedia.org/wikipedia/commons/4/4c/Braille_closeup.jpg"/>
          <p:cNvPicPr>
            <a:picLocks noChangeAspect="1" noChangeArrowheads="1"/>
          </p:cNvPicPr>
          <p:nvPr/>
        </p:nvPicPr>
        <p:blipFill>
          <a:blip r:embed="rId4" cstate="print"/>
          <a:srcRect/>
          <a:stretch>
            <a:fillRect/>
          </a:stretch>
        </p:blipFill>
        <p:spPr bwMode="auto">
          <a:xfrm>
            <a:off x="4527159" y="3012510"/>
            <a:ext cx="4305300" cy="28575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Technologies</a:t>
            </a:r>
            <a:br>
              <a:rPr lang="en-US" dirty="0" smtClean="0"/>
            </a:br>
            <a:r>
              <a:rPr lang="en-US" dirty="0" smtClean="0"/>
              <a:t>Built into OSs</a:t>
            </a:r>
            <a:endParaRPr lang="en-US" dirty="0"/>
          </a:p>
        </p:txBody>
      </p:sp>
      <p:sp>
        <p:nvSpPr>
          <p:cNvPr id="3" name="Content Placeholder 2"/>
          <p:cNvSpPr>
            <a:spLocks noGrp="1"/>
          </p:cNvSpPr>
          <p:nvPr>
            <p:ph idx="1"/>
          </p:nvPr>
        </p:nvSpPr>
        <p:spPr>
          <a:xfrm>
            <a:off x="457200" y="1719263"/>
            <a:ext cx="8229600" cy="3992605"/>
          </a:xfrm>
        </p:spPr>
        <p:txBody>
          <a:bodyPr>
            <a:normAutofit lnSpcReduction="10000"/>
          </a:bodyPr>
          <a:lstStyle/>
          <a:p>
            <a:r>
              <a:rPr lang="en-US" dirty="0" smtClean="0"/>
              <a:t>Windows has a whole</a:t>
            </a:r>
            <a:br>
              <a:rPr lang="en-US" dirty="0" smtClean="0"/>
            </a:br>
            <a:r>
              <a:rPr lang="en-US" dirty="0" smtClean="0"/>
              <a:t>collection of adaptations</a:t>
            </a:r>
          </a:p>
          <a:p>
            <a:pPr lvl="1"/>
            <a:r>
              <a:rPr lang="en-US" dirty="0" smtClean="0"/>
              <a:t>Magnifier – make whole screen or a portion bigger</a:t>
            </a:r>
          </a:p>
          <a:p>
            <a:pPr lvl="2"/>
            <a:r>
              <a:rPr lang="en-US" dirty="0" smtClean="0"/>
              <a:t>Can also just use larger fonts, lower resolution</a:t>
            </a:r>
          </a:p>
          <a:p>
            <a:pPr lvl="2"/>
            <a:r>
              <a:rPr lang="en-US" dirty="0" smtClean="0"/>
              <a:t>Change colors and contrast</a:t>
            </a:r>
          </a:p>
          <a:p>
            <a:pPr lvl="1"/>
            <a:r>
              <a:rPr lang="en-US" dirty="0" smtClean="0"/>
              <a:t>Narrator – read the words on the screen</a:t>
            </a:r>
          </a:p>
          <a:p>
            <a:pPr lvl="1"/>
            <a:r>
              <a:rPr lang="en-US" dirty="0" smtClean="0"/>
              <a:t>On-Screen keyboard </a:t>
            </a:r>
          </a:p>
          <a:p>
            <a:pPr lvl="2"/>
            <a:r>
              <a:rPr lang="en-US" dirty="0" smtClean="0"/>
              <a:t>Can be scanned</a:t>
            </a:r>
          </a:p>
          <a:p>
            <a:pPr lvl="1"/>
            <a:r>
              <a:rPr lang="en-US" dirty="0" smtClean="0"/>
              <a:t>Built-in speech recognition</a:t>
            </a:r>
            <a:endParaRPr lang="en-US" dirty="0" smtClean="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11</a:t>
            </a:fld>
            <a:endParaRPr lang="en-US" altLang="en-US"/>
          </a:p>
        </p:txBody>
      </p:sp>
      <p:pic>
        <p:nvPicPr>
          <p:cNvPr id="4097" name="Picture 1"/>
          <p:cNvPicPr>
            <a:picLocks noChangeAspect="1" noChangeArrowheads="1"/>
          </p:cNvPicPr>
          <p:nvPr/>
        </p:nvPicPr>
        <p:blipFill>
          <a:blip r:embed="rId2" cstate="print"/>
          <a:srcRect/>
          <a:stretch>
            <a:fillRect/>
          </a:stretch>
        </p:blipFill>
        <p:spPr bwMode="auto">
          <a:xfrm>
            <a:off x="6015881" y="933255"/>
            <a:ext cx="3128119" cy="1647107"/>
          </a:xfrm>
          <a:prstGeom prst="rect">
            <a:avLst/>
          </a:prstGeom>
          <a:noFill/>
          <a:ln w="9525">
            <a:solidFill>
              <a:schemeClr val="tx2"/>
            </a:solid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1157311" y="5699343"/>
            <a:ext cx="2725757" cy="847921"/>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5974915" y="4319886"/>
            <a:ext cx="3169085" cy="2538113"/>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Technologies</a:t>
            </a:r>
            <a:br>
              <a:rPr lang="en-US" dirty="0" smtClean="0"/>
            </a:br>
            <a:r>
              <a:rPr lang="en-US" dirty="0" smtClean="0"/>
              <a:t>Built into </a:t>
            </a:r>
            <a:r>
              <a:rPr lang="en-US" dirty="0" smtClean="0"/>
              <a:t>OSs, cont</a:t>
            </a:r>
            <a:endParaRPr lang="en-US" dirty="0"/>
          </a:p>
        </p:txBody>
      </p:sp>
      <p:sp>
        <p:nvSpPr>
          <p:cNvPr id="3" name="Content Placeholder 2"/>
          <p:cNvSpPr>
            <a:spLocks noGrp="1"/>
          </p:cNvSpPr>
          <p:nvPr>
            <p:ph idx="1"/>
          </p:nvPr>
        </p:nvSpPr>
        <p:spPr/>
        <p:txBody>
          <a:bodyPr/>
          <a:lstStyle/>
          <a:p>
            <a:r>
              <a:rPr lang="en-US" dirty="0" smtClean="0"/>
              <a:t>Adaptations for mouse</a:t>
            </a:r>
          </a:p>
          <a:p>
            <a:pPr lvl="1"/>
            <a:r>
              <a:rPr lang="en-US" dirty="0" smtClean="0"/>
              <a:t>Make mouse easier to see</a:t>
            </a:r>
          </a:p>
          <a:p>
            <a:pPr lvl="1"/>
            <a:r>
              <a:rPr lang="en-US" dirty="0" smtClean="0"/>
              <a:t>Move mouse with the keyboard</a:t>
            </a:r>
          </a:p>
          <a:p>
            <a:r>
              <a:rPr lang="en-US" dirty="0" smtClean="0"/>
              <a:t>Adaptations for </a:t>
            </a:r>
            <a:r>
              <a:rPr lang="en-US" dirty="0" smtClean="0"/>
              <a:t>keyboard</a:t>
            </a:r>
          </a:p>
          <a:p>
            <a:pPr lvl="1"/>
            <a:r>
              <a:rPr lang="en-US" dirty="0" smtClean="0"/>
              <a:t>Sticky Keys – so no need for chords</a:t>
            </a:r>
          </a:p>
          <a:p>
            <a:pPr lvl="2"/>
            <a:r>
              <a:rPr lang="en-US" dirty="0" smtClean="0"/>
              <a:t>Work like on Smartphones</a:t>
            </a:r>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12</a:t>
            </a:fld>
            <a:endParaRPr lang="en-US" altLang="en-US" dirty="0"/>
          </a:p>
        </p:txBody>
      </p:sp>
      <p:pic>
        <p:nvPicPr>
          <p:cNvPr id="27651" name="Picture 3"/>
          <p:cNvPicPr>
            <a:picLocks noChangeAspect="1" noChangeArrowheads="1"/>
          </p:cNvPicPr>
          <p:nvPr/>
        </p:nvPicPr>
        <p:blipFill>
          <a:blip r:embed="rId2" cstate="print"/>
          <a:srcRect/>
          <a:stretch>
            <a:fillRect/>
          </a:stretch>
        </p:blipFill>
        <p:spPr bwMode="auto">
          <a:xfrm>
            <a:off x="0" y="4848225"/>
            <a:ext cx="5276850" cy="2009775"/>
          </a:xfrm>
          <a:prstGeom prst="rect">
            <a:avLst/>
          </a:prstGeom>
          <a:noFill/>
          <a:ln w="9525">
            <a:solidFill>
              <a:schemeClr val="tx2"/>
            </a:solidFill>
            <a:miter lim="800000"/>
            <a:headEnd/>
            <a:tailEnd/>
          </a:ln>
        </p:spPr>
      </p:pic>
      <p:pic>
        <p:nvPicPr>
          <p:cNvPr id="27653" name="Picture 5"/>
          <p:cNvPicPr>
            <a:picLocks noChangeAspect="1" noChangeArrowheads="1"/>
          </p:cNvPicPr>
          <p:nvPr/>
        </p:nvPicPr>
        <p:blipFill>
          <a:blip r:embed="rId3" cstate="print"/>
          <a:srcRect/>
          <a:stretch>
            <a:fillRect/>
          </a:stretch>
        </p:blipFill>
        <p:spPr bwMode="auto">
          <a:xfrm>
            <a:off x="4168985" y="5160723"/>
            <a:ext cx="4975015" cy="1293739"/>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Screen Keyboards</a:t>
            </a:r>
            <a:endParaRPr lang="en-US" dirty="0"/>
          </a:p>
        </p:txBody>
      </p:sp>
      <p:sp>
        <p:nvSpPr>
          <p:cNvPr id="3" name="Content Placeholder 2"/>
          <p:cNvSpPr>
            <a:spLocks noGrp="1"/>
          </p:cNvSpPr>
          <p:nvPr>
            <p:ph idx="1"/>
          </p:nvPr>
        </p:nvSpPr>
        <p:spPr>
          <a:xfrm>
            <a:off x="457200" y="1578279"/>
            <a:ext cx="8229600" cy="4552646"/>
          </a:xfrm>
        </p:spPr>
        <p:txBody>
          <a:bodyPr>
            <a:normAutofit/>
          </a:bodyPr>
          <a:lstStyle/>
          <a:p>
            <a:r>
              <a:rPr lang="en-US" dirty="0" smtClean="0"/>
              <a:t>Built-in or add-on</a:t>
            </a:r>
          </a:p>
          <a:p>
            <a:pPr lvl="1"/>
            <a:r>
              <a:rPr lang="en-US" dirty="0" smtClean="0"/>
              <a:t>Usually add auto-complete and </a:t>
            </a:r>
            <a:r>
              <a:rPr lang="en-US" dirty="0" smtClean="0">
                <a:solidFill>
                  <a:srgbClr val="FF0000"/>
                </a:solidFill>
              </a:rPr>
              <a:t>auto-predict</a:t>
            </a:r>
          </a:p>
          <a:p>
            <a:pPr lvl="2"/>
            <a:r>
              <a:rPr lang="en-US" dirty="0" smtClean="0"/>
              <a:t>Auto-predict: Pr</a:t>
            </a:r>
            <a:r>
              <a:rPr lang="en-US" dirty="0" smtClean="0"/>
              <a:t>edict next word based on previous words with no letters typed</a:t>
            </a:r>
          </a:p>
          <a:p>
            <a:r>
              <a:rPr lang="en-US" dirty="0" smtClean="0"/>
              <a:t>Can point to on-screen keyboards with various </a:t>
            </a:r>
            <a:r>
              <a:rPr lang="en-US" dirty="0" smtClean="0"/>
              <a:t>mechanisms</a:t>
            </a:r>
          </a:p>
          <a:p>
            <a:pPr lvl="1"/>
            <a:r>
              <a:rPr lang="en-US" dirty="0" smtClean="0"/>
              <a:t>Example: </a:t>
            </a:r>
            <a:r>
              <a:rPr lang="en-US" dirty="0" smtClean="0">
                <a:hlinkClick r:id="rId2"/>
              </a:rPr>
              <a:t>head tracking</a:t>
            </a:r>
            <a:r>
              <a:rPr lang="en-US" dirty="0" smtClean="0"/>
              <a:t> </a:t>
            </a:r>
            <a:r>
              <a:rPr lang="en-US" sz="2000" dirty="0" smtClean="0"/>
              <a:t>(</a:t>
            </a:r>
            <a:r>
              <a:rPr lang="en-US" sz="2000" i="1" dirty="0" smtClean="0">
                <a:hlinkClick r:id="rId3"/>
              </a:rPr>
              <a:t>video</a:t>
            </a:r>
            <a:r>
              <a:rPr lang="en-US" sz="2000" i="1" dirty="0" smtClean="0"/>
              <a:t> 3:05</a:t>
            </a:r>
            <a:r>
              <a:rPr lang="en-US" sz="2000" dirty="0" smtClean="0"/>
              <a:t>)</a:t>
            </a:r>
            <a:endParaRPr lang="en-US" dirty="0" smtClean="0"/>
          </a:p>
          <a:p>
            <a:r>
              <a:rPr lang="en-US" dirty="0" smtClean="0"/>
              <a:t>Or use scanning </a:t>
            </a:r>
            <a:r>
              <a:rPr lang="en-US" dirty="0" smtClean="0"/>
              <a:t>keyboards</a:t>
            </a:r>
          </a:p>
          <a:p>
            <a:pPr lvl="1"/>
            <a:r>
              <a:rPr lang="en-US" dirty="0" smtClean="0"/>
              <a:t>Sip and puff to select </a:t>
            </a:r>
            <a:r>
              <a:rPr lang="en-US" sz="2000" i="1" dirty="0" smtClean="0"/>
              <a:t>(</a:t>
            </a:r>
            <a:r>
              <a:rPr lang="en-US" sz="2000" i="1" dirty="0" smtClean="0">
                <a:hlinkClick r:id="rId4"/>
              </a:rPr>
              <a:t>video</a:t>
            </a:r>
            <a:r>
              <a:rPr lang="en-US" sz="2000" i="1" dirty="0" smtClean="0"/>
              <a:t> 3:55)</a:t>
            </a:r>
            <a:endParaRPr lang="en-US" sz="2000" i="1"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Readers for the Blind</a:t>
            </a:r>
            <a:endParaRPr lang="en-US" dirty="0"/>
          </a:p>
        </p:txBody>
      </p:sp>
      <p:sp>
        <p:nvSpPr>
          <p:cNvPr id="3" name="Content Placeholder 2"/>
          <p:cNvSpPr>
            <a:spLocks noGrp="1"/>
          </p:cNvSpPr>
          <p:nvPr>
            <p:ph idx="1"/>
          </p:nvPr>
        </p:nvSpPr>
        <p:spPr>
          <a:xfrm>
            <a:off x="457200" y="1719263"/>
            <a:ext cx="6782844" cy="4411662"/>
          </a:xfrm>
        </p:spPr>
        <p:txBody>
          <a:bodyPr>
            <a:normAutofit lnSpcReduction="10000"/>
          </a:bodyPr>
          <a:lstStyle/>
          <a:p>
            <a:r>
              <a:rPr lang="en-US" dirty="0" smtClean="0"/>
              <a:t>Reads the words on the screen</a:t>
            </a:r>
          </a:p>
          <a:p>
            <a:r>
              <a:rPr lang="en-US" dirty="0" smtClean="0"/>
              <a:t>Keystroke to move to next area</a:t>
            </a:r>
          </a:p>
          <a:p>
            <a:r>
              <a:rPr lang="en-US" dirty="0" smtClean="0"/>
              <a:t>Blind people can operate them amazingly quickly</a:t>
            </a:r>
          </a:p>
          <a:p>
            <a:r>
              <a:rPr lang="en-US" dirty="0" smtClean="0"/>
              <a:t>JAWS – job access with speech</a:t>
            </a:r>
          </a:p>
          <a:p>
            <a:pPr lvl="1"/>
            <a:r>
              <a:rPr lang="en-US" dirty="0" smtClean="0"/>
              <a:t>Example: </a:t>
            </a:r>
            <a:r>
              <a:rPr lang="en-US" sz="2000" i="1" dirty="0" smtClean="0">
                <a:hlinkClick r:id="rId2"/>
              </a:rPr>
              <a:t>video</a:t>
            </a:r>
            <a:r>
              <a:rPr lang="en-US" sz="2000" i="1" dirty="0" smtClean="0"/>
              <a:t> 7:23</a:t>
            </a:r>
          </a:p>
          <a:p>
            <a:r>
              <a:rPr lang="en-US" dirty="0" smtClean="0"/>
              <a:t>IBM Home Page </a:t>
            </a:r>
            <a:r>
              <a:rPr lang="en-US" dirty="0" smtClean="0"/>
              <a:t>Reader – by </a:t>
            </a:r>
            <a:r>
              <a:rPr lang="pl-PL" dirty="0" smtClean="0"/>
              <a:t>Chieko </a:t>
            </a:r>
            <a:r>
              <a:rPr lang="pl-PL" dirty="0" smtClean="0"/>
              <a:t>Asakaw</a:t>
            </a:r>
            <a:r>
              <a:rPr lang="en-US" dirty="0" smtClean="0"/>
              <a:t>a from </a:t>
            </a:r>
            <a:r>
              <a:rPr lang="pl-PL" dirty="0" smtClean="0"/>
              <a:t>IBM Japan</a:t>
            </a:r>
            <a:r>
              <a:rPr lang="en-US" dirty="0" smtClean="0"/>
              <a:t>, visiting CMU this semester</a:t>
            </a:r>
            <a:endParaRPr lang="en-US" i="1"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14</a:t>
            </a:fld>
            <a:endParaRPr lang="en-US" altLang="en-US" dirty="0"/>
          </a:p>
        </p:txBody>
      </p:sp>
      <p:pic>
        <p:nvPicPr>
          <p:cNvPr id="30728" name="Picture 8" descr="http://www.ncmmsc.org/upload/news/85.jpg"/>
          <p:cNvPicPr>
            <a:picLocks noChangeAspect="1" noChangeArrowheads="1"/>
          </p:cNvPicPr>
          <p:nvPr/>
        </p:nvPicPr>
        <p:blipFill>
          <a:blip r:embed="rId3" cstate="print"/>
          <a:srcRect/>
          <a:stretch>
            <a:fillRect/>
          </a:stretch>
        </p:blipFill>
        <p:spPr bwMode="auto">
          <a:xfrm>
            <a:off x="6939420" y="3387538"/>
            <a:ext cx="1997684" cy="266357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Technologies in </a:t>
            </a:r>
            <a:r>
              <a:rPr lang="en-US" dirty="0" err="1" smtClean="0"/>
              <a:t>iPhone</a:t>
            </a:r>
            <a:endParaRPr lang="en-US" dirty="0"/>
          </a:p>
        </p:txBody>
      </p:sp>
      <p:sp>
        <p:nvSpPr>
          <p:cNvPr id="3" name="Content Placeholder 2"/>
          <p:cNvSpPr>
            <a:spLocks noGrp="1"/>
          </p:cNvSpPr>
          <p:nvPr>
            <p:ph idx="1"/>
          </p:nvPr>
        </p:nvSpPr>
        <p:spPr>
          <a:xfrm>
            <a:off x="219206" y="1465544"/>
            <a:ext cx="6657584" cy="4396636"/>
          </a:xfrm>
        </p:spPr>
        <p:txBody>
          <a:bodyPr>
            <a:normAutofit fontScale="77500" lnSpcReduction="20000"/>
          </a:bodyPr>
          <a:lstStyle/>
          <a:p>
            <a:r>
              <a:rPr lang="en-US" dirty="0" smtClean="0"/>
              <a:t>Many pages of accessibility settings</a:t>
            </a:r>
          </a:p>
          <a:p>
            <a:r>
              <a:rPr lang="en-US" dirty="0" err="1" smtClean="0"/>
              <a:t>VoiceOver</a:t>
            </a:r>
            <a:r>
              <a:rPr lang="en-US" dirty="0" smtClean="0"/>
              <a:t> – reads what is on screen</a:t>
            </a:r>
          </a:p>
          <a:p>
            <a:r>
              <a:rPr lang="en-US" dirty="0" smtClean="0"/>
              <a:t>Speech recognition for controlling device</a:t>
            </a:r>
          </a:p>
          <a:p>
            <a:r>
              <a:rPr lang="en-US" dirty="0" smtClean="0"/>
              <a:t>Zoom – screen magnifier – 3 finger tap</a:t>
            </a:r>
          </a:p>
          <a:p>
            <a:r>
              <a:rPr lang="en-US" dirty="0" smtClean="0"/>
              <a:t>Closed captions on videos</a:t>
            </a:r>
          </a:p>
          <a:p>
            <a:r>
              <a:rPr lang="en-US" dirty="0" err="1" smtClean="0"/>
              <a:t>AssistiveTouch</a:t>
            </a:r>
            <a:r>
              <a:rPr lang="en-US" dirty="0" smtClean="0"/>
              <a:t> – so don’t need multiple fingers, don’t need to press Home button, etc.</a:t>
            </a:r>
          </a:p>
          <a:p>
            <a:r>
              <a:rPr lang="en-US" dirty="0" smtClean="0"/>
              <a:t>Switch Control (ios7) – Scanning through items with optional connection to external switch</a:t>
            </a:r>
          </a:p>
          <a:p>
            <a:pPr lvl="1"/>
            <a:r>
              <a:rPr lang="en-US" dirty="0" smtClean="0"/>
              <a:t>How to set it up with </a:t>
            </a:r>
            <a:r>
              <a:rPr lang="en-US" dirty="0" err="1" smtClean="0"/>
              <a:t>BlueTooth</a:t>
            </a:r>
            <a:r>
              <a:rPr lang="en-US" dirty="0" smtClean="0"/>
              <a:t> </a:t>
            </a:r>
            <a:r>
              <a:rPr lang="en-US" sz="1800" dirty="0" smtClean="0"/>
              <a:t>(</a:t>
            </a:r>
            <a:r>
              <a:rPr lang="en-US" sz="1800" dirty="0" smtClean="0">
                <a:hlinkClick r:id="rId2"/>
              </a:rPr>
              <a:t>video</a:t>
            </a:r>
            <a:r>
              <a:rPr lang="en-US" sz="1800" dirty="0" smtClean="0"/>
              <a:t> 7:14)</a:t>
            </a:r>
          </a:p>
          <a:p>
            <a:pPr lvl="1"/>
            <a:r>
              <a:rPr lang="en-US" dirty="0" smtClean="0"/>
              <a:t>Can use </a:t>
            </a:r>
            <a:r>
              <a:rPr lang="en-US" dirty="0" smtClean="0"/>
              <a:t>head movement</a:t>
            </a:r>
            <a:br>
              <a:rPr lang="en-US" dirty="0" smtClean="0"/>
            </a:br>
            <a:r>
              <a:rPr lang="en-US" dirty="0" smtClean="0"/>
              <a:t>with built </a:t>
            </a:r>
            <a:r>
              <a:rPr lang="en-US" dirty="0" smtClean="0"/>
              <a:t>in </a:t>
            </a:r>
            <a:r>
              <a:rPr lang="en-US" dirty="0" smtClean="0"/>
              <a:t>camera</a:t>
            </a:r>
            <a:r>
              <a:rPr lang="en-US" sz="2800" dirty="0" smtClean="0"/>
              <a:t> </a:t>
            </a:r>
            <a:r>
              <a:rPr lang="en-US" sz="1700" dirty="0" smtClean="0"/>
              <a:t>(</a:t>
            </a:r>
            <a:r>
              <a:rPr lang="en-US" sz="1700" dirty="0" smtClean="0">
                <a:hlinkClick r:id="rId3"/>
              </a:rPr>
              <a:t>video</a:t>
            </a:r>
            <a:r>
              <a:rPr lang="en-US" sz="1700" dirty="0" smtClean="0"/>
              <a:t> </a:t>
            </a:r>
            <a:r>
              <a:rPr lang="en-US" sz="1700" dirty="0" smtClean="0"/>
              <a:t>3:25)</a:t>
            </a:r>
            <a:endParaRPr lang="en-US" dirty="0" smtClean="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15</a:t>
            </a:fld>
            <a:endParaRPr lang="en-US" altLang="en-US"/>
          </a:p>
        </p:txBody>
      </p:sp>
      <p:pic>
        <p:nvPicPr>
          <p:cNvPr id="28674" name="Picture 2"/>
          <p:cNvPicPr>
            <a:picLocks noChangeAspect="1" noChangeArrowheads="1"/>
          </p:cNvPicPr>
          <p:nvPr/>
        </p:nvPicPr>
        <p:blipFill>
          <a:blip r:embed="rId4" cstate="print"/>
          <a:srcRect/>
          <a:stretch>
            <a:fillRect/>
          </a:stretch>
        </p:blipFill>
        <p:spPr bwMode="auto">
          <a:xfrm>
            <a:off x="4446283" y="4819650"/>
            <a:ext cx="2581275" cy="2038350"/>
          </a:xfrm>
          <a:prstGeom prst="rect">
            <a:avLst/>
          </a:prstGeom>
          <a:noFill/>
          <a:ln w="9525">
            <a:solidFill>
              <a:schemeClr val="tx2"/>
            </a:solidFill>
            <a:miter lim="800000"/>
            <a:headEnd/>
            <a:tailEnd/>
          </a:ln>
        </p:spPr>
      </p:pic>
      <p:pic>
        <p:nvPicPr>
          <p:cNvPr id="28675" name="Picture 3"/>
          <p:cNvPicPr>
            <a:picLocks noChangeAspect="1" noChangeArrowheads="1"/>
          </p:cNvPicPr>
          <p:nvPr/>
        </p:nvPicPr>
        <p:blipFill>
          <a:blip r:embed="rId5" cstate="print"/>
          <a:srcRect/>
          <a:stretch>
            <a:fillRect/>
          </a:stretch>
        </p:blipFill>
        <p:spPr bwMode="auto">
          <a:xfrm>
            <a:off x="7210405" y="0"/>
            <a:ext cx="1828800" cy="3246120"/>
          </a:xfrm>
          <a:prstGeom prst="rect">
            <a:avLst/>
          </a:prstGeom>
          <a:noFill/>
          <a:ln w="9525">
            <a:solidFill>
              <a:schemeClr val="tx2"/>
            </a:solidFill>
            <a:miter lim="800000"/>
            <a:headEnd/>
            <a:tailEnd/>
          </a:ln>
          <a:effectLst/>
        </p:spPr>
      </p:pic>
      <p:pic>
        <p:nvPicPr>
          <p:cNvPr id="28676" name="Picture 4"/>
          <p:cNvPicPr>
            <a:picLocks noChangeAspect="1" noChangeArrowheads="1"/>
          </p:cNvPicPr>
          <p:nvPr/>
        </p:nvPicPr>
        <p:blipFill>
          <a:blip r:embed="rId6" cstate="print"/>
          <a:srcRect/>
          <a:stretch>
            <a:fillRect/>
          </a:stretch>
        </p:blipFill>
        <p:spPr bwMode="auto">
          <a:xfrm>
            <a:off x="7239868" y="3382028"/>
            <a:ext cx="1828800" cy="3246120"/>
          </a:xfrm>
          <a:prstGeom prst="rect">
            <a:avLst/>
          </a:prstGeom>
          <a:noFill/>
          <a:ln w="9525">
            <a:solidFill>
              <a:schemeClr val="tx2"/>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Augmentative and Alternative Communication (AAC</a:t>
            </a:r>
            <a:r>
              <a:rPr lang="en-US" b="0" dirty="0" smtClean="0"/>
              <a:t>) devices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Talk for people</a:t>
            </a:r>
          </a:p>
          <a:p>
            <a:r>
              <a:rPr lang="en-US" dirty="0" smtClean="0"/>
              <a:t>Originally were cardboard</a:t>
            </a:r>
            <a:br>
              <a:rPr lang="en-US" dirty="0" smtClean="0"/>
            </a:br>
            <a:r>
              <a:rPr lang="en-US" dirty="0" smtClean="0"/>
              <a:t>pictures that would point at</a:t>
            </a:r>
          </a:p>
          <a:p>
            <a:r>
              <a:rPr lang="en-US" dirty="0" smtClean="0"/>
              <a:t>Now computerized</a:t>
            </a:r>
          </a:p>
          <a:p>
            <a:r>
              <a:rPr lang="en-US" dirty="0" smtClean="0"/>
              <a:t>Custom devices or tablet applications</a:t>
            </a:r>
          </a:p>
          <a:p>
            <a:pPr lvl="1"/>
            <a:r>
              <a:rPr lang="en-US" dirty="0" err="1" smtClean="0">
                <a:hlinkClick r:id="rId2"/>
              </a:rPr>
              <a:t>DynaVox</a:t>
            </a:r>
            <a:r>
              <a:rPr lang="en-US" dirty="0" smtClean="0"/>
              <a:t> </a:t>
            </a:r>
            <a:r>
              <a:rPr lang="en-US" sz="2100" i="1" dirty="0" smtClean="0"/>
              <a:t>(Example in use - </a:t>
            </a:r>
            <a:r>
              <a:rPr lang="en-US" sz="2000" i="1" dirty="0" smtClean="0">
                <a:hlinkClick r:id="rId3"/>
              </a:rPr>
              <a:t>video</a:t>
            </a:r>
            <a:r>
              <a:rPr lang="en-US" sz="2000" i="1" dirty="0" smtClean="0"/>
              <a:t> </a:t>
            </a:r>
            <a:r>
              <a:rPr lang="en-US" sz="2000" i="1" dirty="0" smtClean="0"/>
              <a:t>3:41</a:t>
            </a:r>
            <a:r>
              <a:rPr lang="en-US" sz="2000" i="1" dirty="0" smtClean="0"/>
              <a:t>)</a:t>
            </a:r>
            <a:endParaRPr lang="en-US" dirty="0" smtClean="0"/>
          </a:p>
          <a:p>
            <a:pPr lvl="1"/>
            <a:r>
              <a:rPr lang="en-US" dirty="0" err="1" smtClean="0">
                <a:hlinkClick r:id="rId4"/>
              </a:rPr>
              <a:t>MinSpeak</a:t>
            </a:r>
            <a:r>
              <a:rPr lang="en-US" dirty="0" smtClean="0">
                <a:hlinkClick r:id="rId4"/>
              </a:rPr>
              <a:t> </a:t>
            </a:r>
            <a:r>
              <a:rPr lang="en-US" dirty="0" smtClean="0"/>
              <a:t>by Semantic Compaction</a:t>
            </a:r>
          </a:p>
          <a:p>
            <a:pPr lvl="2"/>
            <a:r>
              <a:rPr lang="en-US" dirty="0" smtClean="0"/>
              <a:t>Both Pittsburgh companies!</a:t>
            </a:r>
          </a:p>
          <a:p>
            <a:r>
              <a:rPr lang="en-US" dirty="0" smtClean="0"/>
              <a:t>Usually pictures since faster than typing</a:t>
            </a:r>
          </a:p>
          <a:p>
            <a:r>
              <a:rPr lang="en-US" dirty="0" smtClean="0"/>
              <a:t>Pointing – head or eye tracking or scanning with switch (like keyboards)</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16</a:t>
            </a:fld>
            <a:endParaRPr lang="en-US" altLang="en-US"/>
          </a:p>
        </p:txBody>
      </p:sp>
      <p:pic>
        <p:nvPicPr>
          <p:cNvPr id="29698" name="Picture 2"/>
          <p:cNvPicPr>
            <a:picLocks noChangeAspect="1" noChangeArrowheads="1"/>
          </p:cNvPicPr>
          <p:nvPr/>
        </p:nvPicPr>
        <p:blipFill>
          <a:blip r:embed="rId5" cstate="print"/>
          <a:srcRect/>
          <a:stretch>
            <a:fillRect/>
          </a:stretch>
        </p:blipFill>
        <p:spPr bwMode="auto">
          <a:xfrm>
            <a:off x="5849655" y="1388824"/>
            <a:ext cx="3294345" cy="19315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a:t>
            </a:r>
            <a:endParaRPr lang="en-US" dirty="0"/>
          </a:p>
        </p:txBody>
      </p:sp>
      <p:sp>
        <p:nvSpPr>
          <p:cNvPr id="3" name="Content Placeholder 2"/>
          <p:cNvSpPr>
            <a:spLocks noGrp="1"/>
          </p:cNvSpPr>
          <p:nvPr>
            <p:ph idx="1"/>
          </p:nvPr>
        </p:nvSpPr>
        <p:spPr>
          <a:xfrm>
            <a:off x="400833" y="1515649"/>
            <a:ext cx="8273441" cy="4778115"/>
          </a:xfrm>
        </p:spPr>
        <p:txBody>
          <a:bodyPr>
            <a:normAutofit fontScale="77500" lnSpcReduction="20000"/>
          </a:bodyPr>
          <a:lstStyle/>
          <a:p>
            <a:r>
              <a:rPr lang="en-US" dirty="0" smtClean="0">
                <a:hlinkClick r:id="rId2"/>
              </a:rPr>
              <a:t>http://</a:t>
            </a:r>
            <a:r>
              <a:rPr lang="en-US" dirty="0" smtClean="0">
                <a:hlinkClick r:id="rId2"/>
              </a:rPr>
              <a:t>www.w3.org/WAI/intro/accessibility.php</a:t>
            </a:r>
            <a:endParaRPr lang="en-US" dirty="0" smtClean="0"/>
          </a:p>
          <a:p>
            <a:r>
              <a:rPr lang="en-US" dirty="0" smtClean="0"/>
              <a:t>Original web was a real boon to handicapped</a:t>
            </a:r>
          </a:p>
          <a:p>
            <a:pPr lvl="1"/>
            <a:r>
              <a:rPr lang="en-US" dirty="0" smtClean="0"/>
              <a:t>All text, easily navigated, provided access to: “</a:t>
            </a:r>
            <a:r>
              <a:rPr lang="en-US" dirty="0" smtClean="0"/>
              <a:t>education, employment, government, commerce, health care, recreation, and </a:t>
            </a:r>
            <a:r>
              <a:rPr lang="en-US" dirty="0" smtClean="0"/>
              <a:t>more”</a:t>
            </a:r>
          </a:p>
          <a:p>
            <a:r>
              <a:rPr lang="en-US" dirty="0" smtClean="0"/>
              <a:t>Then it got more complicated and </a:t>
            </a:r>
            <a:r>
              <a:rPr lang="en-US" u="sng" dirty="0" smtClean="0"/>
              <a:t>in</a:t>
            </a:r>
            <a:r>
              <a:rPr lang="en-US" dirty="0" smtClean="0"/>
              <a:t>accessible</a:t>
            </a:r>
          </a:p>
          <a:p>
            <a:r>
              <a:rPr lang="en-US" dirty="0" smtClean="0"/>
              <a:t>Standards and requirements emerged to help</a:t>
            </a:r>
          </a:p>
          <a:p>
            <a:r>
              <a:rPr lang="en-US" dirty="0" smtClean="0"/>
              <a:t>Includes:</a:t>
            </a:r>
          </a:p>
          <a:p>
            <a:pPr lvl="1"/>
            <a:r>
              <a:rPr lang="en-US" dirty="0" smtClean="0"/>
              <a:t>Using appropriate html standards, e.g., &lt;h3&gt;, not &lt;b&gt;</a:t>
            </a:r>
          </a:p>
          <a:p>
            <a:pPr lvl="1"/>
            <a:r>
              <a:rPr lang="en-US" dirty="0" smtClean="0"/>
              <a:t>“Alt” labels for pictures</a:t>
            </a:r>
          </a:p>
          <a:p>
            <a:pPr lvl="1"/>
            <a:r>
              <a:rPr lang="en-US" dirty="0" smtClean="0"/>
              <a:t>Easy distinguishing between content and navigation</a:t>
            </a:r>
          </a:p>
          <a:p>
            <a:pPr lvl="2"/>
            <a:r>
              <a:rPr lang="en-US" dirty="0" smtClean="0"/>
              <a:t>Link at top that goes directly to content for screen readers</a:t>
            </a:r>
          </a:p>
          <a:p>
            <a:pPr lvl="1"/>
            <a:r>
              <a:rPr lang="en-US" dirty="0" smtClean="0"/>
              <a:t>Clearly marked links to multi-media content, etc.</a:t>
            </a:r>
          </a:p>
          <a:p>
            <a:pPr lvl="1"/>
            <a:r>
              <a:rPr lang="en-US" i="1" dirty="0" smtClean="0"/>
              <a:t>… </a:t>
            </a:r>
            <a:r>
              <a:rPr lang="en-US" i="1" dirty="0" smtClean="0">
                <a:hlinkClick r:id="rId3"/>
              </a:rPr>
              <a:t>many more</a:t>
            </a:r>
            <a:endParaRPr lang="en-US" i="1" dirty="0" smtClean="0"/>
          </a:p>
          <a:p>
            <a:pPr lvl="1"/>
            <a:endParaRPr lang="en-US" dirty="0" smtClean="0"/>
          </a:p>
          <a:p>
            <a:pPr lvl="1"/>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otcable"/>
          <p:cNvPicPr>
            <a:picLocks noChangeAspect="1" noChangeArrowheads="1"/>
          </p:cNvPicPr>
          <p:nvPr/>
        </p:nvPicPr>
        <p:blipFill>
          <a:blip r:embed="rId2" cstate="print"/>
          <a:srcRect/>
          <a:stretch>
            <a:fillRect/>
          </a:stretch>
        </p:blipFill>
        <p:spPr bwMode="auto">
          <a:xfrm>
            <a:off x="8013223" y="4004893"/>
            <a:ext cx="1130777" cy="1130778"/>
          </a:xfrm>
          <a:prstGeom prst="rect">
            <a:avLst/>
          </a:prstGeom>
          <a:noFill/>
        </p:spPr>
      </p:pic>
      <p:sp>
        <p:nvSpPr>
          <p:cNvPr id="2" name="Title 1"/>
          <p:cNvSpPr>
            <a:spLocks noGrp="1"/>
          </p:cNvSpPr>
          <p:nvPr>
            <p:ph type="title"/>
          </p:nvPr>
        </p:nvSpPr>
        <p:spPr>
          <a:xfrm>
            <a:off x="457200" y="122238"/>
            <a:ext cx="7543800" cy="691954"/>
          </a:xfrm>
        </p:spPr>
        <p:txBody>
          <a:bodyPr/>
          <a:lstStyle/>
          <a:p>
            <a:r>
              <a:rPr lang="en-US" dirty="0" smtClean="0"/>
              <a:t>Research: </a:t>
            </a:r>
            <a:r>
              <a:rPr lang="en-US" dirty="0" err="1" smtClean="0"/>
              <a:t>RemoteCommander</a:t>
            </a:r>
            <a:endParaRPr lang="en-US" dirty="0"/>
          </a:p>
        </p:txBody>
      </p:sp>
      <p:sp>
        <p:nvSpPr>
          <p:cNvPr id="3" name="Content Placeholder 2"/>
          <p:cNvSpPr>
            <a:spLocks noGrp="1"/>
          </p:cNvSpPr>
          <p:nvPr>
            <p:ph idx="1"/>
          </p:nvPr>
        </p:nvSpPr>
        <p:spPr>
          <a:xfrm>
            <a:off x="457200" y="839245"/>
            <a:ext cx="8229600" cy="3018772"/>
          </a:xfrm>
        </p:spPr>
        <p:txBody>
          <a:bodyPr>
            <a:normAutofit fontScale="77500" lnSpcReduction="20000"/>
          </a:bodyPr>
          <a:lstStyle/>
          <a:p>
            <a:r>
              <a:rPr lang="en-US" sz="1400" dirty="0" smtClean="0"/>
              <a:t>Brad A. Myers, Jacob O. Wobbrock, Sunny Yang, Brian Yeung, Jeffrey Nichols, and Robert Miller. "Using Handhelds to Help People with Motor Impairments", Fifth International ACM SIGCAPH Conference on Assistive Technologies; ASSETS 2002. July 8-10, 2002. Edinburgh, Scotland. pp. 89-96. </a:t>
            </a:r>
            <a:r>
              <a:rPr lang="en-US" sz="1400" dirty="0" smtClean="0">
                <a:hlinkClick r:id="rId3"/>
              </a:rPr>
              <a:t>http://www.cs.cmu.edu/~</a:t>
            </a:r>
            <a:r>
              <a:rPr lang="en-US" sz="1400" dirty="0" smtClean="0">
                <a:hlinkClick r:id="rId3"/>
              </a:rPr>
              <a:t>pebbles/papers/pebbleshandicapped.pdf</a:t>
            </a:r>
            <a:r>
              <a:rPr lang="en-US" sz="1400" dirty="0" smtClean="0"/>
              <a:t> </a:t>
            </a:r>
          </a:p>
          <a:p>
            <a:r>
              <a:rPr lang="en-US" dirty="0" smtClean="0"/>
              <a:t>We were researching using Palm Pilots to augment regular computers</a:t>
            </a:r>
          </a:p>
          <a:p>
            <a:r>
              <a:rPr lang="en-US" dirty="0" smtClean="0"/>
              <a:t>Pebbles Remote Commander allows the Palm to be mouse and keyboard for a PC</a:t>
            </a:r>
          </a:p>
          <a:p>
            <a:pPr lvl="1"/>
            <a:r>
              <a:rPr lang="en-US" dirty="0" smtClean="0"/>
              <a:t>Found by a father of a 10-year old with </a:t>
            </a:r>
            <a:r>
              <a:rPr lang="en-US" dirty="0" smtClean="0"/>
              <a:t>Muscular Dystrophy (MD) </a:t>
            </a:r>
            <a:r>
              <a:rPr lang="en-US" dirty="0" smtClean="0"/>
              <a:t>and he wrote a testimonial</a:t>
            </a:r>
          </a:p>
          <a:p>
            <a:r>
              <a:rPr lang="en-US" dirty="0" smtClean="0"/>
              <a:t>Found some long cables &amp; special stylus</a:t>
            </a:r>
          </a:p>
          <a:p>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18</a:t>
            </a:fld>
            <a:endParaRPr lang="en-US" altLang="en-US"/>
          </a:p>
        </p:txBody>
      </p:sp>
      <p:pic>
        <p:nvPicPr>
          <p:cNvPr id="32770" name="Picture 2"/>
          <p:cNvPicPr>
            <a:picLocks noChangeAspect="1" noChangeArrowheads="1"/>
          </p:cNvPicPr>
          <p:nvPr/>
        </p:nvPicPr>
        <p:blipFill>
          <a:blip r:embed="rId4" cstate="print"/>
          <a:srcRect/>
          <a:stretch>
            <a:fillRect/>
          </a:stretch>
        </p:blipFill>
        <p:spPr bwMode="auto">
          <a:xfrm>
            <a:off x="0" y="3757808"/>
            <a:ext cx="4215322" cy="3100192"/>
          </a:xfrm>
          <a:prstGeom prst="rect">
            <a:avLst/>
          </a:prstGeom>
          <a:noFill/>
          <a:ln w="9525">
            <a:noFill/>
            <a:miter lim="800000"/>
            <a:headEnd/>
            <a:tailEnd/>
          </a:ln>
        </p:spPr>
      </p:pic>
      <p:pic>
        <p:nvPicPr>
          <p:cNvPr id="32772" name="Picture 4"/>
          <p:cNvPicPr>
            <a:picLocks noChangeAspect="1" noChangeArrowheads="1"/>
          </p:cNvPicPr>
          <p:nvPr/>
        </p:nvPicPr>
        <p:blipFill>
          <a:blip r:embed="rId5" cstate="print"/>
          <a:srcRect/>
          <a:stretch>
            <a:fillRect/>
          </a:stretch>
        </p:blipFill>
        <p:spPr bwMode="auto">
          <a:xfrm rot="4904103">
            <a:off x="6409862" y="5064031"/>
            <a:ext cx="3089177" cy="464129"/>
          </a:xfrm>
          <a:prstGeom prst="rect">
            <a:avLst/>
          </a:prstGeom>
          <a:noFill/>
          <a:ln w="9525">
            <a:noFill/>
            <a:miter lim="800000"/>
            <a:headEnd/>
            <a:tailEnd/>
          </a:ln>
        </p:spPr>
      </p:pic>
      <p:pic>
        <p:nvPicPr>
          <p:cNvPr id="10" name="Picture 4" descr="q81palm_rossman1"/>
          <p:cNvPicPr>
            <a:picLocks noChangeAspect="1" noChangeArrowheads="1"/>
          </p:cNvPicPr>
          <p:nvPr/>
        </p:nvPicPr>
        <p:blipFill>
          <a:blip r:embed="rId6" cstate="print"/>
          <a:srcRect/>
          <a:stretch>
            <a:fillRect/>
          </a:stretch>
        </p:blipFill>
        <p:spPr bwMode="auto">
          <a:xfrm>
            <a:off x="4305821" y="3832965"/>
            <a:ext cx="3168037" cy="30250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005104"/>
          </a:xfrm>
        </p:spPr>
        <p:txBody>
          <a:bodyPr/>
          <a:lstStyle/>
          <a:p>
            <a:r>
              <a:rPr lang="en-US" dirty="0" smtClean="0"/>
              <a:t>Research </a:t>
            </a:r>
            <a:r>
              <a:rPr lang="en-US" dirty="0" err="1" smtClean="0"/>
              <a:t>EdgeWrite</a:t>
            </a:r>
            <a:endParaRPr lang="en-US" dirty="0"/>
          </a:p>
        </p:txBody>
      </p:sp>
      <p:sp>
        <p:nvSpPr>
          <p:cNvPr id="3" name="Content Placeholder 2"/>
          <p:cNvSpPr>
            <a:spLocks noGrp="1"/>
          </p:cNvSpPr>
          <p:nvPr>
            <p:ph idx="1"/>
          </p:nvPr>
        </p:nvSpPr>
        <p:spPr/>
        <p:txBody>
          <a:bodyPr>
            <a:normAutofit/>
          </a:bodyPr>
          <a:lstStyle/>
          <a:p>
            <a:r>
              <a:rPr lang="en-US" dirty="0" smtClean="0"/>
              <a:t>Let to the </a:t>
            </a:r>
            <a:r>
              <a:rPr lang="en-US" dirty="0" err="1" smtClean="0"/>
              <a:t>EdgeWrite</a:t>
            </a:r>
            <a:r>
              <a:rPr lang="en-US" dirty="0" smtClean="0"/>
              <a:t> project for text entry</a:t>
            </a:r>
          </a:p>
          <a:p>
            <a:r>
              <a:rPr lang="en-US" sz="1600" dirty="0" smtClean="0"/>
              <a:t>Jacob O. Wobbrock, Brad A. Myers, and John A. </a:t>
            </a:r>
            <a:r>
              <a:rPr lang="en-US" sz="1600" dirty="0" err="1" smtClean="0"/>
              <a:t>Kembel</a:t>
            </a:r>
            <a:r>
              <a:rPr lang="en-US" sz="1600" dirty="0" smtClean="0"/>
              <a:t>. 2003. </a:t>
            </a:r>
            <a:r>
              <a:rPr lang="en-US" sz="1600" dirty="0" err="1" smtClean="0"/>
              <a:t>EdgeWrite</a:t>
            </a:r>
            <a:r>
              <a:rPr lang="en-US" sz="1600" dirty="0" smtClean="0"/>
              <a:t>: a stylus-based text entry method designed for high accuracy and stability of motion. In </a:t>
            </a:r>
            <a:r>
              <a:rPr lang="en-US" sz="1600" i="1" dirty="0" smtClean="0"/>
              <a:t>Proceedings of the 16th annual ACM symposium on User interface software and technology</a:t>
            </a:r>
            <a:r>
              <a:rPr lang="en-US" sz="1600" dirty="0" smtClean="0"/>
              <a:t> (UIST '03). ACM, pp. 61-70. </a:t>
            </a:r>
            <a:r>
              <a:rPr lang="en-US" sz="1600" dirty="0" smtClean="0">
                <a:hlinkClick r:id="rId2"/>
              </a:rPr>
              <a:t>http://</a:t>
            </a:r>
            <a:r>
              <a:rPr lang="en-US" sz="1600" dirty="0" smtClean="0">
                <a:hlinkClick r:id="rId2"/>
              </a:rPr>
              <a:t>dl.acm.org/citation.cfm?doid=964696.964703</a:t>
            </a:r>
            <a:endParaRPr lang="en-US" sz="3200" dirty="0" smtClean="0"/>
          </a:p>
          <a:p>
            <a:r>
              <a:rPr lang="en-US" dirty="0" smtClean="0"/>
              <a:t>See lecture 12</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19</a:t>
            </a:fld>
            <a:endParaRPr lang="en-US" altLang="en-US" dirty="0"/>
          </a:p>
        </p:txBody>
      </p:sp>
      <p:pic>
        <p:nvPicPr>
          <p:cNvPr id="6" name="Picture 4" descr="C:\Documents and Settings\jrock\My Documents\My Education\My PhD\Research\Publications\iwsawc 2003\title.jpg"/>
          <p:cNvPicPr>
            <a:picLocks noChangeAspect="1" noChangeArrowheads="1"/>
          </p:cNvPicPr>
          <p:nvPr/>
        </p:nvPicPr>
        <p:blipFill>
          <a:blip r:embed="rId3" cstate="print"/>
          <a:srcRect/>
          <a:stretch>
            <a:fillRect/>
          </a:stretch>
        </p:blipFill>
        <p:spPr bwMode="auto">
          <a:xfrm>
            <a:off x="0" y="4572000"/>
            <a:ext cx="3045023" cy="22860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3059723" y="4476600"/>
            <a:ext cx="6084277" cy="238139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Project groups are on </a:t>
            </a:r>
            <a:r>
              <a:rPr lang="en-US" dirty="0" err="1" smtClean="0">
                <a:hlinkClick r:id="rId2"/>
              </a:rPr>
              <a:t>GoogleDoc</a:t>
            </a:r>
            <a:endParaRPr lang="en-US" dirty="0" smtClean="0"/>
          </a:p>
          <a:p>
            <a:r>
              <a:rPr lang="en-US" dirty="0" smtClean="0">
                <a:hlinkClick r:id="rId3"/>
              </a:rPr>
              <a:t>2-page proposal</a:t>
            </a:r>
            <a:r>
              <a:rPr lang="en-US" dirty="0" smtClean="0"/>
              <a:t> due next Monday</a:t>
            </a:r>
          </a:p>
          <a:p>
            <a:r>
              <a:rPr lang="en-US" dirty="0" smtClean="0"/>
              <a:t>Jeff and I are available to meet this week as needed</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a:t>
            </a:fld>
            <a:endParaRPr lang="en-US"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solidFill>
              </a:rPr>
              <a:t>Research</a:t>
            </a:r>
            <a:endParaRPr lang="en-US" dirty="0">
              <a:solidFill>
                <a:schemeClr val="accent2"/>
              </a:solidFill>
            </a:endParaRPr>
          </a:p>
        </p:txBody>
      </p:sp>
      <p:sp>
        <p:nvSpPr>
          <p:cNvPr id="3" name="Content Placeholder 2"/>
          <p:cNvSpPr>
            <a:spLocks noGrp="1"/>
          </p:cNvSpPr>
          <p:nvPr>
            <p:ph idx="1"/>
          </p:nvPr>
        </p:nvSpPr>
        <p:spPr/>
        <p:txBody>
          <a:bodyPr/>
          <a:lstStyle/>
          <a:p>
            <a:r>
              <a:rPr lang="en-US" i="1" dirty="0" smtClean="0"/>
              <a:t>Lots </a:t>
            </a:r>
            <a:r>
              <a:rPr lang="en-US" dirty="0" smtClean="0"/>
              <a:t>of current work on accessibility</a:t>
            </a:r>
          </a:p>
          <a:p>
            <a:r>
              <a:rPr lang="en-US" dirty="0" smtClean="0"/>
              <a:t>Annual 3-day conference: </a:t>
            </a:r>
            <a:r>
              <a:rPr lang="en-US" dirty="0" smtClean="0">
                <a:hlinkClick r:id="rId2"/>
              </a:rPr>
              <a:t>ASSETS’14</a:t>
            </a:r>
            <a:endParaRPr lang="en-US" dirty="0" smtClean="0"/>
          </a:p>
          <a:p>
            <a:r>
              <a:rPr lang="en-US" dirty="0" smtClean="0"/>
              <a:t>CHI’13: at least 5 papers and 11 posters</a:t>
            </a:r>
          </a:p>
          <a:p>
            <a:r>
              <a:rPr lang="en-US" dirty="0" smtClean="0"/>
              <a:t>UIST’13: at least 2 posters</a:t>
            </a:r>
          </a:p>
          <a:p>
            <a:r>
              <a:rPr lang="en-US" dirty="0" smtClean="0">
                <a:solidFill>
                  <a:schemeClr val="accent2"/>
                </a:solidFill>
              </a:rPr>
              <a:t>But not all is about </a:t>
            </a:r>
            <a:r>
              <a:rPr lang="en-US" i="1" dirty="0" smtClean="0">
                <a:solidFill>
                  <a:schemeClr val="accent2"/>
                </a:solidFill>
              </a:rPr>
              <a:t>interaction techniques</a:t>
            </a:r>
            <a:endParaRPr lang="en-US" dirty="0" smtClean="0">
              <a:solidFill>
                <a:schemeClr val="accent2"/>
              </a:solidFill>
            </a:endParaRP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20</a:t>
            </a:fld>
            <a:endParaRPr lang="en-US" altLang="en-US"/>
          </a:p>
        </p:txBody>
      </p:sp>
      <p:pic>
        <p:nvPicPr>
          <p:cNvPr id="33794" name="Picture 2">
            <a:hlinkClick r:id="rId2"/>
          </p:cNvPr>
          <p:cNvPicPr>
            <a:picLocks noChangeAspect="1" noChangeArrowheads="1"/>
          </p:cNvPicPr>
          <p:nvPr/>
        </p:nvPicPr>
        <p:blipFill>
          <a:blip r:embed="rId3" cstate="print"/>
          <a:srcRect/>
          <a:stretch>
            <a:fillRect/>
          </a:stretch>
        </p:blipFill>
        <p:spPr bwMode="auto">
          <a:xfrm>
            <a:off x="0" y="4784447"/>
            <a:ext cx="9144000" cy="2073553"/>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Example</a:t>
            </a:r>
            <a:endParaRPr lang="en-US" dirty="0"/>
          </a:p>
        </p:txBody>
      </p:sp>
      <p:sp>
        <p:nvSpPr>
          <p:cNvPr id="3" name="Content Placeholder 2"/>
          <p:cNvSpPr>
            <a:spLocks noGrp="1"/>
          </p:cNvSpPr>
          <p:nvPr>
            <p:ph idx="1"/>
          </p:nvPr>
        </p:nvSpPr>
        <p:spPr/>
        <p:txBody>
          <a:bodyPr>
            <a:normAutofit/>
          </a:bodyPr>
          <a:lstStyle/>
          <a:p>
            <a:r>
              <a:rPr lang="en-US" sz="1800" dirty="0" smtClean="0"/>
              <a:t>Mick </a:t>
            </a:r>
            <a:r>
              <a:rPr lang="en-US" sz="1800" dirty="0" err="1" smtClean="0"/>
              <a:t>Grierson</a:t>
            </a:r>
            <a:r>
              <a:rPr lang="en-US" sz="1800" dirty="0" smtClean="0"/>
              <a:t> and Chris Kiefer. 2013. </a:t>
            </a:r>
            <a:r>
              <a:rPr lang="en-US" sz="1800" dirty="0" err="1" smtClean="0"/>
              <a:t>NoiseBear</a:t>
            </a:r>
            <a:r>
              <a:rPr lang="en-US" sz="1800" dirty="0" smtClean="0"/>
              <a:t>: a wireless malleable </a:t>
            </a:r>
            <a:r>
              <a:rPr lang="en-US" sz="1800" dirty="0" err="1" smtClean="0"/>
              <a:t>multiparametric</a:t>
            </a:r>
            <a:r>
              <a:rPr lang="en-US" sz="1800" dirty="0" smtClean="0"/>
              <a:t> controller for use in assistive technology contexts. In </a:t>
            </a:r>
            <a:r>
              <a:rPr lang="en-US" sz="1800" i="1" dirty="0" smtClean="0"/>
              <a:t>CHI '13 Extended Abstracts on Human Factors in Computing Systems</a:t>
            </a:r>
            <a:r>
              <a:rPr lang="en-US" sz="1800" dirty="0" smtClean="0"/>
              <a:t> (CHI EA '13). </a:t>
            </a:r>
            <a:r>
              <a:rPr lang="en-US" sz="1800" dirty="0" smtClean="0"/>
              <a:t>ACM, pp. </a:t>
            </a:r>
            <a:r>
              <a:rPr lang="en-US" sz="1800" dirty="0" smtClean="0"/>
              <a:t>2923-2926. </a:t>
            </a:r>
            <a:r>
              <a:rPr lang="en-US" sz="1800" dirty="0" smtClean="0">
                <a:hlinkClick r:id="rId2"/>
              </a:rPr>
              <a:t>http</a:t>
            </a:r>
            <a:r>
              <a:rPr lang="en-US" sz="1800" dirty="0" smtClean="0">
                <a:hlinkClick r:id="rId2"/>
              </a:rPr>
              <a:t>://</a:t>
            </a:r>
            <a:r>
              <a:rPr lang="en-US" sz="1800" dirty="0" smtClean="0">
                <a:hlinkClick r:id="rId2"/>
              </a:rPr>
              <a:t>doi.acm.org/10.1145/2468356.2479575</a:t>
            </a:r>
            <a:endParaRPr lang="en-US" sz="1800" dirty="0" smtClean="0"/>
          </a:p>
          <a:p>
            <a:r>
              <a:rPr lang="en-US" dirty="0" smtClean="0"/>
              <a:t>Needed to be very robust yet very sensitive.</a:t>
            </a:r>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21</a:t>
            </a:fld>
            <a:endParaRPr lang="en-US" altLang="en-US" dirty="0"/>
          </a:p>
        </p:txBody>
      </p:sp>
      <p:pic>
        <p:nvPicPr>
          <p:cNvPr id="34819" name="Picture 3"/>
          <p:cNvPicPr>
            <a:picLocks noChangeAspect="1" noChangeArrowheads="1"/>
          </p:cNvPicPr>
          <p:nvPr/>
        </p:nvPicPr>
        <p:blipFill>
          <a:blip r:embed="rId3" cstate="print"/>
          <a:srcRect/>
          <a:stretch>
            <a:fillRect/>
          </a:stretch>
        </p:blipFill>
        <p:spPr bwMode="auto">
          <a:xfrm>
            <a:off x="4256239" y="4211388"/>
            <a:ext cx="4098621" cy="2200959"/>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0" y="4198109"/>
            <a:ext cx="3933173" cy="228124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3</a:t>
            </a:fld>
            <a:endParaRPr lang="en-US" altLang="en-US"/>
          </a:p>
        </p:txBody>
      </p:sp>
      <p:pic>
        <p:nvPicPr>
          <p:cNvPr id="6" name="Picture 2">
            <a:hlinkClick r:id="rId2"/>
          </p:cNvPr>
          <p:cNvPicPr>
            <a:picLocks noChangeAspect="1" noChangeArrowheads="1"/>
          </p:cNvPicPr>
          <p:nvPr/>
        </p:nvPicPr>
        <p:blipFill>
          <a:blip r:embed="rId3" cstate="print"/>
          <a:srcRect/>
          <a:stretch>
            <a:fillRect/>
          </a:stretch>
        </p:blipFill>
        <p:spPr bwMode="auto">
          <a:xfrm>
            <a:off x="563671" y="32737"/>
            <a:ext cx="7703507" cy="6825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With Disabilities</a:t>
            </a:r>
            <a:endParaRPr lang="en-US" dirty="0"/>
          </a:p>
        </p:txBody>
      </p:sp>
      <p:sp>
        <p:nvSpPr>
          <p:cNvPr id="3" name="Content Placeholder 2"/>
          <p:cNvSpPr>
            <a:spLocks noGrp="1"/>
          </p:cNvSpPr>
          <p:nvPr>
            <p:ph idx="1"/>
          </p:nvPr>
        </p:nvSpPr>
        <p:spPr>
          <a:xfrm>
            <a:off x="457200" y="1719263"/>
            <a:ext cx="8686800" cy="4411662"/>
          </a:xfrm>
        </p:spPr>
        <p:txBody>
          <a:bodyPr>
            <a:normAutofit fontScale="85000" lnSpcReduction="20000"/>
          </a:bodyPr>
          <a:lstStyle/>
          <a:p>
            <a:r>
              <a:rPr lang="en-US" dirty="0" smtClean="0"/>
              <a:t>People with Disabilities may have trouble with conventional interaction techniques</a:t>
            </a:r>
          </a:p>
          <a:p>
            <a:r>
              <a:rPr lang="en-US" dirty="0" smtClean="0"/>
              <a:t>Motor difficulties – difficulty with controlling mouse and keyboard</a:t>
            </a:r>
          </a:p>
          <a:p>
            <a:r>
              <a:rPr lang="en-US" dirty="0" smtClean="0"/>
              <a:t>Blind / low vision – difficulty with graphical interfaces</a:t>
            </a:r>
          </a:p>
          <a:p>
            <a:r>
              <a:rPr lang="en-US" dirty="0" smtClean="0"/>
              <a:t>Cognitive impairments and learning disabilities</a:t>
            </a:r>
          </a:p>
          <a:p>
            <a:pPr lvl="1"/>
            <a:r>
              <a:rPr lang="en-US" dirty="0" smtClean="0"/>
              <a:t>Less focus on this area</a:t>
            </a:r>
          </a:p>
          <a:p>
            <a:pPr lvl="1"/>
            <a:r>
              <a:rPr lang="en-US" dirty="0" smtClean="0"/>
              <a:t>Significant autism research, but mainly using computers in education or monitoring</a:t>
            </a:r>
          </a:p>
          <a:p>
            <a:r>
              <a:rPr lang="en-US" dirty="0" smtClean="0"/>
              <a:t>Deaf, etc. less of an issue</a:t>
            </a:r>
          </a:p>
          <a:p>
            <a:pPr lvl="1"/>
            <a:r>
              <a:rPr lang="en-US" dirty="0" smtClean="0"/>
              <a:t>Still may benefit from computerized assistance, but usually can use conventional interaction techniques</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elderstore.com/images/products/Maddak/MA74615utensilhandclipMED.jpg"/>
          <p:cNvPicPr>
            <a:picLocks noChangeAspect="1" noChangeArrowheads="1"/>
          </p:cNvPicPr>
          <p:nvPr/>
        </p:nvPicPr>
        <p:blipFill>
          <a:blip r:embed="rId2" cstate="print"/>
          <a:srcRect/>
          <a:stretch>
            <a:fillRect/>
          </a:stretch>
        </p:blipFill>
        <p:spPr bwMode="auto">
          <a:xfrm>
            <a:off x="6310194" y="3958225"/>
            <a:ext cx="2833806" cy="2461364"/>
          </a:xfrm>
          <a:prstGeom prst="rect">
            <a:avLst/>
          </a:prstGeom>
          <a:noFill/>
        </p:spPr>
      </p:pic>
      <p:sp>
        <p:nvSpPr>
          <p:cNvPr id="2" name="Title 1"/>
          <p:cNvSpPr>
            <a:spLocks noGrp="1"/>
          </p:cNvSpPr>
          <p:nvPr>
            <p:ph type="title"/>
          </p:nvPr>
        </p:nvSpPr>
        <p:spPr/>
        <p:txBody>
          <a:bodyPr/>
          <a:lstStyle/>
          <a:p>
            <a:r>
              <a:rPr lang="en-US" dirty="0" smtClean="0"/>
              <a:t>“Assistive Technology”</a:t>
            </a:r>
            <a:br>
              <a:rPr lang="en-US" dirty="0" smtClean="0"/>
            </a:br>
            <a:endParaRPr lang="en-US" dirty="0"/>
          </a:p>
        </p:txBody>
      </p:sp>
      <p:sp>
        <p:nvSpPr>
          <p:cNvPr id="3" name="Content Placeholder 2"/>
          <p:cNvSpPr>
            <a:spLocks noGrp="1"/>
          </p:cNvSpPr>
          <p:nvPr>
            <p:ph idx="1"/>
          </p:nvPr>
        </p:nvSpPr>
        <p:spPr>
          <a:xfrm>
            <a:off x="457200" y="1352811"/>
            <a:ext cx="8229600" cy="4778114"/>
          </a:xfrm>
        </p:spPr>
        <p:txBody>
          <a:bodyPr>
            <a:normAutofit fontScale="92500" lnSpcReduction="10000"/>
          </a:bodyPr>
          <a:lstStyle/>
          <a:p>
            <a:r>
              <a:rPr lang="en-US" dirty="0" smtClean="0"/>
              <a:t>Wikipedia:</a:t>
            </a:r>
          </a:p>
          <a:p>
            <a:pPr lvl="1"/>
            <a:r>
              <a:rPr lang="en-US" dirty="0" smtClean="0"/>
              <a:t>“Any item, piece of equipment, or product system, whether acquired commercially, modified, or customized, that is used to increase, maintain, or improve functional capabilities of individuals with disabilities”</a:t>
            </a:r>
          </a:p>
          <a:p>
            <a:r>
              <a:rPr lang="en-US" dirty="0" smtClean="0"/>
              <a:t>Includes fatter spoon handles, hearing aides, and screen readers</a:t>
            </a:r>
          </a:p>
          <a:p>
            <a:r>
              <a:rPr lang="en-US" dirty="0" smtClean="0"/>
              <a:t>“</a:t>
            </a:r>
            <a:r>
              <a:rPr lang="en-US" dirty="0" smtClean="0">
                <a:solidFill>
                  <a:schemeClr val="tx2"/>
                </a:solidFill>
              </a:rPr>
              <a:t>Accessibility software</a:t>
            </a:r>
            <a:r>
              <a:rPr lang="en-US" dirty="0" smtClean="0"/>
              <a:t>”</a:t>
            </a:r>
          </a:p>
          <a:p>
            <a:pPr lvl="1"/>
            <a:r>
              <a:rPr lang="en-US" dirty="0" smtClean="0"/>
              <a:t>“Accessibility of a computer</a:t>
            </a:r>
            <a:br>
              <a:rPr lang="en-US" dirty="0" smtClean="0"/>
            </a:br>
            <a:r>
              <a:rPr lang="en-US" dirty="0" smtClean="0"/>
              <a:t>system to all people, regardless</a:t>
            </a:r>
            <a:br>
              <a:rPr lang="en-US" dirty="0" smtClean="0"/>
            </a:br>
            <a:r>
              <a:rPr lang="en-US" dirty="0" smtClean="0"/>
              <a:t>of disability or severity of impairment”</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Design</a:t>
            </a:r>
            <a:r>
              <a:rPr lang="en-US" dirty="0" smtClean="0"/>
              <a:t>”</a:t>
            </a:r>
            <a:endParaRPr lang="en-US" dirty="0"/>
          </a:p>
        </p:txBody>
      </p:sp>
      <p:sp>
        <p:nvSpPr>
          <p:cNvPr id="3" name="Content Placeholder 2"/>
          <p:cNvSpPr>
            <a:spLocks noGrp="1"/>
          </p:cNvSpPr>
          <p:nvPr>
            <p:ph idx="1"/>
          </p:nvPr>
        </p:nvSpPr>
        <p:spPr>
          <a:xfrm>
            <a:off x="231732" y="1606529"/>
            <a:ext cx="8229600" cy="4411662"/>
          </a:xfrm>
        </p:spPr>
        <p:txBody>
          <a:bodyPr/>
          <a:lstStyle/>
          <a:p>
            <a:r>
              <a:rPr lang="en-US" dirty="0" smtClean="0"/>
              <a:t>One design works for everybody</a:t>
            </a:r>
          </a:p>
          <a:p>
            <a:pPr lvl="1"/>
            <a:r>
              <a:rPr lang="en-US" dirty="0" smtClean="0"/>
              <a:t>Typical example: curb cuts</a:t>
            </a:r>
          </a:p>
          <a:p>
            <a:r>
              <a:rPr lang="en-US" dirty="0" smtClean="0"/>
              <a:t>“Situational Impairments”</a:t>
            </a:r>
          </a:p>
          <a:p>
            <a:pPr lvl="1"/>
            <a:r>
              <a:rPr lang="en-US" dirty="0" smtClean="0"/>
              <a:t>Trying to type on Smartphone while walking</a:t>
            </a:r>
          </a:p>
          <a:p>
            <a:pPr lvl="1"/>
            <a:r>
              <a:rPr lang="en-US" dirty="0" smtClean="0"/>
              <a:t>Trying to enter numbers without looking at a screen (e.g., while driving)</a:t>
            </a:r>
          </a:p>
          <a:p>
            <a:r>
              <a:rPr lang="en-US" dirty="0" smtClean="0"/>
              <a:t>Elderly</a:t>
            </a:r>
          </a:p>
          <a:p>
            <a:pPr lvl="1"/>
            <a:r>
              <a:rPr lang="en-US" dirty="0" smtClean="0"/>
              <a:t>Less accuracy, lower vision, cognitive difficulties</a:t>
            </a:r>
          </a:p>
          <a:p>
            <a:endParaRPr lang="en-US" dirty="0"/>
          </a:p>
        </p:txBody>
      </p:sp>
      <p:sp>
        <p:nvSpPr>
          <p:cNvPr id="4" name="Footer Placeholder 3"/>
          <p:cNvSpPr>
            <a:spLocks noGrp="1"/>
          </p:cNvSpPr>
          <p:nvPr>
            <p:ph type="ftr" sz="quarter" idx="11"/>
          </p:nvPr>
        </p:nvSpPr>
        <p:spPr/>
        <p:txBody>
          <a:bodyPr/>
          <a:lstStyle/>
          <a:p>
            <a:pPr>
              <a:defRPr/>
            </a:pPr>
            <a:r>
              <a:rPr lang="en-US" altLang="en-US" dirty="0" smtClean="0"/>
              <a:t>© 2014 - Brad Myers</a:t>
            </a:r>
            <a:endParaRPr lang="en-US" altLang="en-US" dirty="0"/>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6</a:t>
            </a:fld>
            <a:endParaRPr lang="en-US" altLang="en-US"/>
          </a:p>
        </p:txBody>
      </p:sp>
      <p:pic>
        <p:nvPicPr>
          <p:cNvPr id="8196" name="Picture 4" descr="http://www.ncwd-youth.info/blog/wp-content/uploads/2011/07/YouthUsingSidewalkRamp.jpg"/>
          <p:cNvPicPr>
            <a:picLocks noChangeAspect="1" noChangeArrowheads="1"/>
          </p:cNvPicPr>
          <p:nvPr/>
        </p:nvPicPr>
        <p:blipFill>
          <a:blip r:embed="rId2" cstate="print"/>
          <a:srcRect/>
          <a:stretch>
            <a:fillRect/>
          </a:stretch>
        </p:blipFill>
        <p:spPr bwMode="auto">
          <a:xfrm>
            <a:off x="6123542" y="1064712"/>
            <a:ext cx="3020458" cy="20041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Physical Disabilities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Cerebral Palsy</a:t>
            </a:r>
          </a:p>
          <a:p>
            <a:pPr lvl="1"/>
            <a:r>
              <a:rPr lang="en-US" dirty="0" smtClean="0"/>
              <a:t>Result of brain damage to motor control parts of brain, often prenatally or as an infant</a:t>
            </a:r>
          </a:p>
          <a:p>
            <a:pPr lvl="1"/>
            <a:r>
              <a:rPr lang="en-US" dirty="0" smtClean="0"/>
              <a:t>Doesn’t get worse</a:t>
            </a:r>
          </a:p>
          <a:p>
            <a:pPr lvl="1"/>
            <a:r>
              <a:rPr lang="en-US" dirty="0" smtClean="0"/>
              <a:t>Limited physical control</a:t>
            </a:r>
          </a:p>
          <a:p>
            <a:pPr lvl="2"/>
            <a:r>
              <a:rPr lang="en-US" dirty="0" smtClean="0"/>
              <a:t>58% have difficulties with communication</a:t>
            </a:r>
          </a:p>
          <a:p>
            <a:pPr lvl="2"/>
            <a:r>
              <a:rPr lang="en-US" dirty="0" smtClean="0"/>
              <a:t>Often cannot talk or control their hands</a:t>
            </a:r>
          </a:p>
          <a:p>
            <a:pPr lvl="1"/>
            <a:r>
              <a:rPr lang="en-US" dirty="0" smtClean="0"/>
              <a:t>Often, no affect on intelligence</a:t>
            </a:r>
          </a:p>
          <a:p>
            <a:pPr lvl="2"/>
            <a:r>
              <a:rPr lang="en-US" dirty="0" smtClean="0"/>
              <a:t>42% have problems with their vision</a:t>
            </a:r>
          </a:p>
          <a:p>
            <a:pPr lvl="2"/>
            <a:r>
              <a:rPr lang="en-US" dirty="0" smtClean="0"/>
              <a:t>23–56% have learning disabilities</a:t>
            </a:r>
          </a:p>
          <a:p>
            <a:pPr lvl="1"/>
            <a:r>
              <a:rPr lang="en-US" dirty="0" smtClean="0"/>
              <a:t>2.1 per 1,000 live births</a:t>
            </a:r>
          </a:p>
          <a:p>
            <a:pPr lvl="1"/>
            <a:r>
              <a:rPr lang="en-US" dirty="0" smtClean="0"/>
              <a:t>Wide range of abilities</a:t>
            </a:r>
            <a:endParaRPr lang="en-US" dirty="0"/>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7</a:t>
            </a:fld>
            <a:endParaRPr lang="en-US" altLang="en-US"/>
          </a:p>
        </p:txBody>
      </p:sp>
      <p:pic>
        <p:nvPicPr>
          <p:cNvPr id="21506" name="Picture 2" descr="http://cdn0.cosmosmagazine.com/wp-content/uploads/cerebral%20palsy.jpg"/>
          <p:cNvPicPr>
            <a:picLocks noChangeAspect="1" noChangeArrowheads="1"/>
          </p:cNvPicPr>
          <p:nvPr/>
        </p:nvPicPr>
        <p:blipFill>
          <a:blip r:embed="rId2" cstate="print"/>
          <a:srcRect/>
          <a:stretch>
            <a:fillRect/>
          </a:stretch>
        </p:blipFill>
        <p:spPr bwMode="auto">
          <a:xfrm>
            <a:off x="6792364" y="2617939"/>
            <a:ext cx="2351636" cy="315655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Physical Disabilities, cont.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Amyotrophic lateral sclerosis (ALS), Lou Gehrig's disease</a:t>
            </a:r>
          </a:p>
          <a:p>
            <a:r>
              <a:rPr lang="en-US" dirty="0" smtClean="0"/>
              <a:t>Affects about 30,000 Americans</a:t>
            </a:r>
          </a:p>
          <a:p>
            <a:pPr lvl="1"/>
            <a:r>
              <a:rPr lang="en-US" dirty="0" smtClean="0"/>
              <a:t>1.2-4.0 per 100,000 individuals in Caucasian populations</a:t>
            </a:r>
          </a:p>
          <a:p>
            <a:r>
              <a:rPr lang="en-US" dirty="0" smtClean="0"/>
              <a:t>Muscle weakness and atrophy throughout the body due to </a:t>
            </a:r>
            <a:r>
              <a:rPr lang="en-US" dirty="0" err="1" smtClean="0"/>
              <a:t>to</a:t>
            </a:r>
            <a:r>
              <a:rPr lang="en-US" dirty="0" smtClean="0"/>
              <a:t> the degeneration of the upper and lower motor neurons</a:t>
            </a:r>
          </a:p>
          <a:p>
            <a:r>
              <a:rPr lang="en-US" dirty="0" smtClean="0"/>
              <a:t>Degenerative (gets worse)</a:t>
            </a:r>
          </a:p>
          <a:p>
            <a:r>
              <a:rPr lang="en-US" dirty="0" smtClean="0"/>
              <a:t>Lose ability to speak and move</a:t>
            </a:r>
          </a:p>
          <a:p>
            <a:r>
              <a:rPr lang="en-US" dirty="0" smtClean="0"/>
              <a:t>Eventually, may lose ability to eat</a:t>
            </a:r>
            <a:br>
              <a:rPr lang="en-US" dirty="0" smtClean="0"/>
            </a:br>
            <a:r>
              <a:rPr lang="en-US" dirty="0" smtClean="0"/>
              <a:t>and even breath</a:t>
            </a:r>
          </a:p>
          <a:p>
            <a:r>
              <a:rPr lang="en-US" dirty="0" smtClean="0"/>
              <a:t>Stephen Hawking, age 72</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8</a:t>
            </a:fld>
            <a:endParaRPr lang="en-US" altLang="en-US"/>
          </a:p>
        </p:txBody>
      </p:sp>
      <p:pic>
        <p:nvPicPr>
          <p:cNvPr id="22530" name="Picture 2" descr="http://i2.cdn.turner.com/cnn/2009/HEALTH/04/20/hawking.als/art.hawking.jpg"/>
          <p:cNvPicPr>
            <a:picLocks noChangeAspect="1" noChangeArrowheads="1"/>
          </p:cNvPicPr>
          <p:nvPr/>
        </p:nvPicPr>
        <p:blipFill>
          <a:blip r:embed="rId2" cstate="print"/>
          <a:srcRect/>
          <a:stretch>
            <a:fillRect/>
          </a:stretch>
        </p:blipFill>
        <p:spPr bwMode="auto">
          <a:xfrm>
            <a:off x="5924811" y="4005196"/>
            <a:ext cx="3219189" cy="24143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Kinds of Physical Disabilities, cont.</a:t>
            </a:r>
            <a:endParaRPr lang="en-US" dirty="0"/>
          </a:p>
        </p:txBody>
      </p:sp>
      <p:sp>
        <p:nvSpPr>
          <p:cNvPr id="3" name="Content Placeholder 2"/>
          <p:cNvSpPr>
            <a:spLocks noGrp="1"/>
          </p:cNvSpPr>
          <p:nvPr>
            <p:ph idx="1"/>
          </p:nvPr>
        </p:nvSpPr>
        <p:spPr>
          <a:xfrm>
            <a:off x="457200" y="1719262"/>
            <a:ext cx="8229600" cy="4744167"/>
          </a:xfrm>
        </p:spPr>
        <p:txBody>
          <a:bodyPr>
            <a:normAutofit fontScale="77500" lnSpcReduction="20000"/>
          </a:bodyPr>
          <a:lstStyle/>
          <a:p>
            <a:r>
              <a:rPr lang="en-US" dirty="0" smtClean="0"/>
              <a:t>Parkinson's disease</a:t>
            </a:r>
          </a:p>
          <a:p>
            <a:pPr lvl="1"/>
            <a:r>
              <a:rPr lang="en-US" dirty="0" smtClean="0"/>
              <a:t>Degenerative disorder of the central nervous system</a:t>
            </a:r>
          </a:p>
          <a:p>
            <a:pPr lvl="1"/>
            <a:r>
              <a:rPr lang="en-US" dirty="0" smtClean="0"/>
              <a:t>Usually affects older people, usually after age 60</a:t>
            </a:r>
          </a:p>
          <a:p>
            <a:pPr lvl="1"/>
            <a:r>
              <a:rPr lang="en-US" dirty="0" smtClean="0"/>
              <a:t>Shaking, rigidity, slowness of movement</a:t>
            </a:r>
          </a:p>
          <a:p>
            <a:pPr lvl="1"/>
            <a:r>
              <a:rPr lang="en-US" dirty="0" smtClean="0"/>
              <a:t>About one million people in the United States</a:t>
            </a:r>
          </a:p>
          <a:p>
            <a:r>
              <a:rPr lang="en-US" dirty="0" smtClean="0"/>
              <a:t>Muscular Dystrophy (MD</a:t>
            </a:r>
            <a:r>
              <a:rPr lang="en-US" dirty="0" smtClean="0"/>
              <a:t>)</a:t>
            </a:r>
          </a:p>
          <a:p>
            <a:pPr lvl="1"/>
            <a:r>
              <a:rPr lang="en-US" sz="2800" dirty="0" smtClean="0"/>
              <a:t>Ab</a:t>
            </a:r>
            <a:r>
              <a:rPr lang="en-US" sz="2800" dirty="0" smtClean="0"/>
              <a:t>out one in every 4,000 newborn boys</a:t>
            </a:r>
          </a:p>
          <a:p>
            <a:pPr lvl="1"/>
            <a:r>
              <a:rPr lang="en-US" sz="2800" dirty="0" smtClean="0"/>
              <a:t>Lose gross motor control </a:t>
            </a:r>
            <a:r>
              <a:rPr lang="en-US" sz="2800" dirty="0" smtClean="0"/>
              <a:t>while retaining fine motor </a:t>
            </a:r>
            <a:r>
              <a:rPr lang="en-US" sz="2800" dirty="0" smtClean="0"/>
              <a:t>control</a:t>
            </a:r>
          </a:p>
          <a:p>
            <a:pPr lvl="1"/>
            <a:r>
              <a:rPr lang="en-US" sz="2800" dirty="0" smtClean="0"/>
              <a:t>Lose strength</a:t>
            </a:r>
            <a:endParaRPr lang="en-US" dirty="0" smtClean="0"/>
          </a:p>
          <a:p>
            <a:r>
              <a:rPr lang="en-US" dirty="0" smtClean="0"/>
              <a:t>Many </a:t>
            </a:r>
            <a:r>
              <a:rPr lang="en-US" dirty="0" smtClean="0"/>
              <a:t>other physical disabilities and diseases</a:t>
            </a:r>
          </a:p>
          <a:p>
            <a:r>
              <a:rPr lang="en-US" dirty="0" smtClean="0"/>
              <a:t>Just being elderly</a:t>
            </a:r>
          </a:p>
          <a:p>
            <a:pPr lvl="1"/>
            <a:r>
              <a:rPr lang="en-US" dirty="0" smtClean="0"/>
              <a:t>Reduced physical dexterity, eyesight, cognitive abilities, etc.</a:t>
            </a:r>
          </a:p>
        </p:txBody>
      </p:sp>
      <p:sp>
        <p:nvSpPr>
          <p:cNvPr id="4" name="Footer Placeholder 3"/>
          <p:cNvSpPr>
            <a:spLocks noGrp="1"/>
          </p:cNvSpPr>
          <p:nvPr>
            <p:ph type="ftr" sz="quarter" idx="11"/>
          </p:nvPr>
        </p:nvSpPr>
        <p:spPr/>
        <p:txBody>
          <a:bodyPr/>
          <a:lstStyle/>
          <a:p>
            <a:pPr>
              <a:defRPr/>
            </a:pPr>
            <a:r>
              <a:rPr lang="en-US" altLang="en-US" smtClean="0"/>
              <a:t>© 2014 - Brad Myers</a:t>
            </a:r>
            <a:endParaRPr lang="en-US" altLang="en-US"/>
          </a:p>
        </p:txBody>
      </p:sp>
      <p:sp>
        <p:nvSpPr>
          <p:cNvPr id="5" name="Slide Number Placeholder 4"/>
          <p:cNvSpPr>
            <a:spLocks noGrp="1"/>
          </p:cNvSpPr>
          <p:nvPr>
            <p:ph type="sldNum" sz="quarter" idx="12"/>
          </p:nvPr>
        </p:nvSpPr>
        <p:spPr/>
        <p:txBody>
          <a:bodyPr/>
          <a:lstStyle/>
          <a:p>
            <a:pPr>
              <a:defRPr/>
            </a:pPr>
            <a:fld id="{5724283D-037C-4233-A5B9-6A378F34C5AF}"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cture template_polo">
  <a:themeElements>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fontScheme name="lecture template_pol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lecture template_polo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cture template_polo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cture template_polo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cture template_polo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cture template_polo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cture template_polo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cture template_polo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cture template_polo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cture template_polo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cture template_polo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 template</Template>
  <TotalTime>73762</TotalTime>
  <Words>1047</Words>
  <Application>Microsoft Office PowerPoint</Application>
  <PresentationFormat>On-screen Show (4:3)</PresentationFormat>
  <Paragraphs>201</Paragraphs>
  <Slides>21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Wingdings</vt:lpstr>
      <vt:lpstr>Tahoma</vt:lpstr>
      <vt:lpstr>lecture template_polo</vt:lpstr>
      <vt:lpstr>Lecture 18: Interaction Techniques for People with Disabilities</vt:lpstr>
      <vt:lpstr>Announcements</vt:lpstr>
      <vt:lpstr>Slide 3</vt:lpstr>
      <vt:lpstr>People With Disabilities</vt:lpstr>
      <vt:lpstr>“Assistive Technology” </vt:lpstr>
      <vt:lpstr>“Universal Design”</vt:lpstr>
      <vt:lpstr>Kinds of Physical Disabilities</vt:lpstr>
      <vt:lpstr>Kinds of Physical Disabilities, cont.</vt:lpstr>
      <vt:lpstr>Kinds of Physical Disabilities, cont.</vt:lpstr>
      <vt:lpstr>Blindness and Visual Disabilities</vt:lpstr>
      <vt:lpstr>Assistive Technologies Built into OSs</vt:lpstr>
      <vt:lpstr>Assistive Technologies Built into OSs, cont</vt:lpstr>
      <vt:lpstr>On Screen Keyboards</vt:lpstr>
      <vt:lpstr>Screen Readers for the Blind</vt:lpstr>
      <vt:lpstr>Assistive Technologies in iPhone</vt:lpstr>
      <vt:lpstr>Augmentative and Alternative Communication (AAC) devices</vt:lpstr>
      <vt:lpstr>Web Accessibility</vt:lpstr>
      <vt:lpstr>Research: RemoteCommander</vt:lpstr>
      <vt:lpstr>Research EdgeWrite</vt:lpstr>
      <vt:lpstr>Research</vt:lpstr>
      <vt:lpstr>Research Example</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Human-Computer Interaction for Tech Execs</dc:title>
  <dc:creator>Brad Myers</dc:creator>
  <cp:lastModifiedBy>Brad Myers</cp:lastModifiedBy>
  <cp:revision>2507</cp:revision>
  <cp:lastPrinted>1601-01-01T00:00:00Z</cp:lastPrinted>
  <dcterms:created xsi:type="dcterms:W3CDTF">2001-06-15T20:03:27Z</dcterms:created>
  <dcterms:modified xsi:type="dcterms:W3CDTF">2014-03-24T19:03:36Z</dcterms:modified>
</cp:coreProperties>
</file>