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0"/>
  </p:notesMasterIdLst>
  <p:sldIdLst>
    <p:sldId id="319" r:id="rId2"/>
    <p:sldId id="323" r:id="rId3"/>
    <p:sldId id="324" r:id="rId4"/>
    <p:sldId id="321" r:id="rId5"/>
    <p:sldId id="320" r:id="rId6"/>
    <p:sldId id="332" r:id="rId7"/>
    <p:sldId id="322" r:id="rId8"/>
    <p:sldId id="347" r:id="rId9"/>
    <p:sldId id="325" r:id="rId10"/>
    <p:sldId id="329" r:id="rId11"/>
    <p:sldId id="344" r:id="rId12"/>
    <p:sldId id="337" r:id="rId13"/>
    <p:sldId id="339" r:id="rId14"/>
    <p:sldId id="326" r:id="rId15"/>
    <p:sldId id="336" r:id="rId16"/>
    <p:sldId id="330" r:id="rId17"/>
    <p:sldId id="333" r:id="rId18"/>
    <p:sldId id="335" r:id="rId19"/>
    <p:sldId id="341" r:id="rId20"/>
    <p:sldId id="334" r:id="rId21"/>
    <p:sldId id="342" r:id="rId22"/>
    <p:sldId id="327" r:id="rId23"/>
    <p:sldId id="340" r:id="rId24"/>
    <p:sldId id="331" r:id="rId25"/>
    <p:sldId id="338" r:id="rId26"/>
    <p:sldId id="345" r:id="rId27"/>
    <p:sldId id="346" r:id="rId28"/>
    <p:sldId id="348" r:id="rId29"/>
  </p:sldIdLst>
  <p:sldSz cx="9144000" cy="6858000" type="screen4x3"/>
  <p:notesSz cx="6858000" cy="9144000"/>
  <p:embeddedFontLst>
    <p:embeddedFont>
      <p:font typeface="Tahoma" pitchFamily="34" charset="0"/>
      <p:regular r:id="rId31"/>
      <p:bold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22" autoAdjust="0"/>
    <p:restoredTop sz="87606" autoAdjust="0"/>
  </p:normalViewPr>
  <p:slideViewPr>
    <p:cSldViewPr snapToGrid="0">
      <p:cViewPr varScale="1">
        <p:scale>
          <a:sx n="76" d="100"/>
          <a:sy n="76" d="100"/>
        </p:scale>
        <p:origin x="-9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9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8172800" cy="468172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m\Documents\UICOURSE\2014-Interaction%20Techniques\midterm\midterm%20grades%20gc_S14-05899-A_fullgc_2014-03-10-11-14-4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dLblPos val="outEnd"/>
            <c:showVal val="1"/>
          </c:dLbls>
          <c:val>
            <c:numRef>
              <c:f>Sheet1!$B$36:$B$61</c:f>
              <c:numCache>
                <c:formatCode>General</c:formatCode>
                <c:ptCount val="26"/>
                <c:pt idx="0">
                  <c:v>98</c:v>
                </c:pt>
                <c:pt idx="1">
                  <c:v>97.25</c:v>
                </c:pt>
                <c:pt idx="2">
                  <c:v>95.25</c:v>
                </c:pt>
                <c:pt idx="3">
                  <c:v>94</c:v>
                </c:pt>
                <c:pt idx="4">
                  <c:v>93.25</c:v>
                </c:pt>
                <c:pt idx="5">
                  <c:v>92.25</c:v>
                </c:pt>
                <c:pt idx="6">
                  <c:v>87.5</c:v>
                </c:pt>
                <c:pt idx="7">
                  <c:v>86</c:v>
                </c:pt>
                <c:pt idx="8">
                  <c:v>85.75</c:v>
                </c:pt>
                <c:pt idx="9">
                  <c:v>85.5</c:v>
                </c:pt>
                <c:pt idx="10">
                  <c:v>85</c:v>
                </c:pt>
                <c:pt idx="11">
                  <c:v>84.5</c:v>
                </c:pt>
                <c:pt idx="12">
                  <c:v>84.25</c:v>
                </c:pt>
                <c:pt idx="13">
                  <c:v>83.5</c:v>
                </c:pt>
                <c:pt idx="14">
                  <c:v>83</c:v>
                </c:pt>
                <c:pt idx="15">
                  <c:v>81.75</c:v>
                </c:pt>
                <c:pt idx="16">
                  <c:v>81.75</c:v>
                </c:pt>
                <c:pt idx="17">
                  <c:v>80.25</c:v>
                </c:pt>
                <c:pt idx="18">
                  <c:v>77.5</c:v>
                </c:pt>
                <c:pt idx="19">
                  <c:v>75</c:v>
                </c:pt>
                <c:pt idx="20">
                  <c:v>73.25</c:v>
                </c:pt>
                <c:pt idx="21">
                  <c:v>71.5</c:v>
                </c:pt>
                <c:pt idx="22">
                  <c:v>69</c:v>
                </c:pt>
                <c:pt idx="23">
                  <c:v>68.25</c:v>
                </c:pt>
                <c:pt idx="24">
                  <c:v>67.75</c:v>
                </c:pt>
                <c:pt idx="25">
                  <c:v>57.5</c:v>
                </c:pt>
              </c:numCache>
            </c:numRef>
          </c:val>
        </c:ser>
        <c:axId val="105097472"/>
        <c:axId val="105280256"/>
      </c:barChart>
      <c:catAx>
        <c:axId val="105097472"/>
        <c:scaling>
          <c:orientation val="minMax"/>
        </c:scaling>
        <c:axPos val="b"/>
        <c:tickLblPos val="none"/>
        <c:crossAx val="105280256"/>
        <c:crosses val="autoZero"/>
        <c:lblAlgn val="ctr"/>
        <c:lblOffset val="100"/>
      </c:catAx>
      <c:valAx>
        <c:axId val="10528025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0509747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9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192161.19229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l.acm.org/citation.cfm?doid=129888.1298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xpl/articleDetails.jsp?arnumber=2031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polhemus.com/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l.acm.org/citation.cfm?doid=108844.10891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invent/iow/underkoffler.html" TargetMode="External"/><Relationship Id="rId2" Type="http://schemas.openxmlformats.org/officeDocument/2006/relationships/hyperlink" Target="http://www.imdb.com/title/tt018168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sable.com/haptic-phantom-omni.ht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novint.com/index.php/novintfalcon" TargetMode="External"/><Relationship Id="rId4" Type="http://schemas.openxmlformats.org/officeDocument/2006/relationships/hyperlink" Target="http://www.youtube.com/watch?v=u9jdhUvOmM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doid=1978942.1979034" TargetMode="External"/><Relationship Id="rId2" Type="http://schemas.openxmlformats.org/officeDocument/2006/relationships/hyperlink" Target="http://dl.acm.org/citation.cfm?doid=292834.29284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desk.com/products/autodesk-maya/overview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doi.acm.org/10.1145/54852.3784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doi.acm.org/10.1145/133994.13409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dl.acm.org/citation.cfm?doid=218380.21849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l.acm.org/citation.cfm?doid=253284.25330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doid=1978942.1979387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ft_gateway.cfm?id=1979387&amp;ftid=951240&amp;dwn=1&amp;CFID=104686346&amp;CFTOKEN=50402144" TargetMode="External"/><Relationship Id="rId4" Type="http://schemas.openxmlformats.org/officeDocument/2006/relationships/hyperlink" Target="../../articles%20-%20references,%20etc/p3005-cohe%20tBox%203D%20video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../articles%20-%20references,%20etc/Sketch%203D%20Zeleznik%2096%20(15%20min).wmv" TargetMode="External"/><Relationship Id="rId2" Type="http://schemas.openxmlformats.org/officeDocument/2006/relationships/hyperlink" Target="http://graphics.cs.brown.edu/research/pub/papers/sig96-sketch/si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jvU5PHVpcI" TargetMode="External"/><Relationship Id="rId2" Type="http://schemas.openxmlformats.org/officeDocument/2006/relationships/hyperlink" Target="http://dx.doi.org/10.1145/311535.3116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2502042" TargetMode="External"/><Relationship Id="rId2" Type="http://schemas.openxmlformats.org/officeDocument/2006/relationships/hyperlink" Target="https://support.google.com/glass/answer/3064184?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id=2502015" TargetMode="External"/><Relationship Id="rId4" Type="http://schemas.openxmlformats.org/officeDocument/2006/relationships/hyperlink" Target="http://dl.acm.org/citation.cfm?id=25020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lecture11.models.pptx" TargetMode="External"/><Relationship Id="rId2" Type="http://schemas.openxmlformats.org/officeDocument/2006/relationships/hyperlink" Target="lecture01.intro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hqiufvlyt65o9?cid=26" TargetMode="External"/><Relationship Id="rId2" Type="http://schemas.openxmlformats.org/officeDocument/2006/relationships/hyperlink" Target="http://www.cs.cmu.edu/~bam/uicourse/2014inter/FinalProject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32339" y="3159370"/>
            <a:ext cx="5160321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 smtClean="0">
                <a:solidFill>
                  <a:srgbClr val="6E0000"/>
                </a:solidFill>
              </a:rPr>
              <a:t>05-899A/05-499A: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Interaction 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2014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16: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0" dirty="0" smtClean="0"/>
              <a:t>Past to Future: Interactions in 3D, Very Large Displays, and Virtual Reality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3D Harder?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36" y="1568950"/>
            <a:ext cx="5630449" cy="48461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Objects have six degrees of freedom (</a:t>
            </a:r>
            <a:r>
              <a:rPr lang="en-US" dirty="0" err="1" smtClean="0"/>
              <a:t>DoF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X, Y, Z</a:t>
            </a:r>
          </a:p>
          <a:p>
            <a:pPr lvl="1"/>
            <a:r>
              <a:rPr lang="en-US" dirty="0" smtClean="0"/>
              <a:t>Roll, pitch, yaw</a:t>
            </a:r>
          </a:p>
          <a:p>
            <a:r>
              <a:rPr lang="en-US" dirty="0" smtClean="0"/>
              <a:t>Also camera position</a:t>
            </a:r>
          </a:p>
          <a:p>
            <a:pPr lvl="1"/>
            <a:r>
              <a:rPr lang="en-US" dirty="0" smtClean="0"/>
              <a:t>Occlusion and resolution issues</a:t>
            </a:r>
          </a:p>
          <a:p>
            <a:pPr lvl="1"/>
            <a:r>
              <a:rPr lang="en-US" dirty="0" smtClean="0"/>
              <a:t>Difficulty of orienting oneself</a:t>
            </a:r>
          </a:p>
          <a:p>
            <a:r>
              <a:rPr lang="en-US" dirty="0" smtClean="0"/>
              <a:t>People are not very good at 3D manipulation or reasoning</a:t>
            </a:r>
          </a:p>
          <a:p>
            <a:pPr lvl="1"/>
            <a:r>
              <a:rPr lang="en-US" dirty="0" smtClean="0"/>
              <a:t>Mouse is basically 2D</a:t>
            </a:r>
          </a:p>
          <a:p>
            <a:r>
              <a:rPr lang="en-US" dirty="0" smtClean="0"/>
              <a:t>Generally, dealing with complex, hierarchical objects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146" name="Picture 2" descr="http://www.allstar.fiu.edu/aero/images/pic5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64828"/>
            <a:ext cx="3419475" cy="2762251"/>
          </a:xfrm>
          <a:prstGeom prst="rect">
            <a:avLst/>
          </a:prstGeom>
          <a:noFill/>
        </p:spPr>
      </p:pic>
      <p:pic>
        <p:nvPicPr>
          <p:cNvPr id="6148" name="Picture 4" descr="http://tutorial.programming4.us/image/1108/Custom%20Avatar%20Animation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307" y="2680571"/>
            <a:ext cx="3460693" cy="2567835"/>
          </a:xfrm>
          <a:prstGeom prst="rect">
            <a:avLst/>
          </a:prstGeom>
          <a:noFill/>
        </p:spPr>
      </p:pic>
      <p:pic>
        <p:nvPicPr>
          <p:cNvPr id="6150" name="Picture 6" descr="http://wwwimages.adobe.com/www.adobe.com/content/dam/Adobe/en/inspire/2011/09/3d-scene-in-photoshop/10.jpg"/>
          <p:cNvPicPr>
            <a:picLocks noChangeAspect="1" noChangeArrowheads="1"/>
          </p:cNvPicPr>
          <p:nvPr/>
        </p:nvPicPr>
        <p:blipFill>
          <a:blip r:embed="rId4" cstate="print"/>
          <a:srcRect t="25861"/>
          <a:stretch>
            <a:fillRect/>
          </a:stretch>
        </p:blipFill>
        <p:spPr bwMode="auto">
          <a:xfrm>
            <a:off x="5724395" y="5281211"/>
            <a:ext cx="3181611" cy="1576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Hard,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8229600" cy="461645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Rick Carey, Tony Fields, </a:t>
            </a:r>
            <a:r>
              <a:rPr lang="en-US" sz="1800" dirty="0" err="1" smtClean="0"/>
              <a:t>Andries</a:t>
            </a:r>
            <a:r>
              <a:rPr lang="en-US" sz="1800" dirty="0" smtClean="0"/>
              <a:t> van Dam, Dan </a:t>
            </a:r>
            <a:r>
              <a:rPr lang="en-US" sz="1800" dirty="0" err="1" smtClean="0"/>
              <a:t>Venolia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rgbClr val="FF0000"/>
                </a:solidFill>
              </a:rPr>
              <a:t>1994</a:t>
            </a:r>
            <a:r>
              <a:rPr lang="en-US" sz="1800" dirty="0" smtClean="0"/>
              <a:t>. Why is 3-D interaction so hard and what can we really do about it? (panel). In </a:t>
            </a:r>
            <a:r>
              <a:rPr lang="en-US" sz="1800" i="1" dirty="0" smtClean="0"/>
              <a:t>Proceedings SIGGRAPH '94</a:t>
            </a:r>
            <a:r>
              <a:rPr lang="en-US" sz="1800" dirty="0" smtClean="0"/>
              <a:t>. ACM, pp. 492-493. </a:t>
            </a:r>
            <a:r>
              <a:rPr lang="en-US" sz="1800" dirty="0" smtClean="0">
                <a:hlinkClick r:id="rId2"/>
              </a:rPr>
              <a:t>http://doi.acm.org/10.1145/192161.192299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3D picking is hard – which object is selected?</a:t>
            </a:r>
          </a:p>
          <a:p>
            <a:pPr lvl="1"/>
            <a:r>
              <a:rPr lang="en-US" dirty="0" smtClean="0"/>
              <a:t>Occlusion, hierarchy, accuracy of pointing device</a:t>
            </a:r>
          </a:p>
          <a:p>
            <a:r>
              <a:rPr lang="en-US" dirty="0" smtClean="0"/>
              <a:t>Designing widgets for 3D manipulation is hard</a:t>
            </a:r>
          </a:p>
          <a:p>
            <a:pPr lvl="1"/>
            <a:r>
              <a:rPr lang="en-US" dirty="0" smtClean="0"/>
              <a:t>Interfere with graphics</a:t>
            </a:r>
          </a:p>
          <a:p>
            <a:pPr lvl="1"/>
            <a:r>
              <a:rPr lang="en-US" dirty="0" smtClean="0"/>
              <a:t>Should they have shadows?</a:t>
            </a:r>
          </a:p>
          <a:p>
            <a:r>
              <a:rPr lang="en-US" dirty="0" smtClean="0"/>
              <a:t>Harder to get interactive speeds for direct manipulation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6475"/>
          </a:xfrm>
        </p:spPr>
        <p:txBody>
          <a:bodyPr/>
          <a:lstStyle/>
          <a:p>
            <a:r>
              <a:rPr lang="en-US" dirty="0" smtClean="0"/>
              <a:t>Where 3D displayed?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43014"/>
            <a:ext cx="8229600" cy="29860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Desktops – just on a screen in the usual way</a:t>
            </a:r>
          </a:p>
          <a:p>
            <a:r>
              <a:rPr lang="en-US" dirty="0" smtClean="0"/>
              <a:t>3D “Cave” or other large displays (</a:t>
            </a:r>
            <a:r>
              <a:rPr lang="en-US" dirty="0" smtClean="0">
                <a:hlinkClick r:id="rId2"/>
              </a:rPr>
              <a:t>ACM ref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Display on 1 or up to all walls and ceiling</a:t>
            </a:r>
          </a:p>
          <a:p>
            <a:r>
              <a:rPr lang="en-US" dirty="0" smtClean="0"/>
              <a:t>Virtual Reality (VR) or Augmented Reality (AR) headsets</a:t>
            </a:r>
          </a:p>
          <a:p>
            <a:pPr lvl="1"/>
            <a:r>
              <a:rPr lang="en-US" dirty="0" smtClean="0"/>
              <a:t>AR – can see through the display, so</a:t>
            </a:r>
            <a:br>
              <a:rPr lang="en-US" dirty="0" smtClean="0"/>
            </a:br>
            <a:r>
              <a:rPr lang="en-US" dirty="0" smtClean="0"/>
              <a:t>pictures are superimposed on the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4818" name="Picture 2" descr="http://www.christiedigital.co.uk/img/Customer%20Stories/CIS%20Galicia/inpage/CIS-Galicia-Main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9575"/>
            <a:ext cx="4729162" cy="2498425"/>
          </a:xfrm>
          <a:prstGeom prst="rect">
            <a:avLst/>
          </a:prstGeom>
          <a:noFill/>
        </p:spPr>
      </p:pic>
      <p:pic>
        <p:nvPicPr>
          <p:cNvPr id="34820" name="Picture 4" descr="http://static1.businessinsider.com/image/51d1949aecad04ad3e000000/the-oculus-rift-virtual-reality-headset-will-blow-your-mind.jpg"/>
          <p:cNvPicPr>
            <a:picLocks noChangeAspect="1" noChangeArrowheads="1"/>
          </p:cNvPicPr>
          <p:nvPr/>
        </p:nvPicPr>
        <p:blipFill>
          <a:blip r:embed="rId4" cstate="print"/>
          <a:srcRect b="14808"/>
          <a:stretch>
            <a:fillRect/>
          </a:stretch>
        </p:blipFill>
        <p:spPr bwMode="auto">
          <a:xfrm>
            <a:off x="4843461" y="4492509"/>
            <a:ext cx="3700463" cy="2365491"/>
          </a:xfrm>
          <a:prstGeom prst="rect">
            <a:avLst/>
          </a:prstGeom>
          <a:noFill/>
        </p:spPr>
      </p:pic>
      <p:pic>
        <p:nvPicPr>
          <p:cNvPr id="34822" name="Picture 6" descr="http://upload.wikimedia.org/wikipedia/commons/2/25/Google_Glass_Explorer_Edition.jpeg"/>
          <p:cNvPicPr>
            <a:picLocks noChangeAspect="1" noChangeArrowheads="1"/>
          </p:cNvPicPr>
          <p:nvPr/>
        </p:nvPicPr>
        <p:blipFill>
          <a:blip r:embed="rId5" cstate="print"/>
          <a:srcRect l="14828" b="28402"/>
          <a:stretch>
            <a:fillRect/>
          </a:stretch>
        </p:blipFill>
        <p:spPr bwMode="auto">
          <a:xfrm>
            <a:off x="6276816" y="3048000"/>
            <a:ext cx="2867184" cy="135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504950"/>
            <a:ext cx="8486775" cy="4411662"/>
          </a:xfrm>
        </p:spPr>
        <p:txBody>
          <a:bodyPr>
            <a:normAutofit/>
          </a:bodyPr>
          <a:lstStyle/>
          <a:p>
            <a:r>
              <a:rPr lang="en-US" dirty="0" smtClean="0"/>
              <a:t>Regular Mouse or touch – 2D</a:t>
            </a:r>
          </a:p>
          <a:p>
            <a:pPr lvl="1"/>
            <a:r>
              <a:rPr lang="en-US" dirty="0" smtClean="0"/>
              <a:t>Possibly with extra knobs or buttons</a:t>
            </a:r>
          </a:p>
          <a:p>
            <a:r>
              <a:rPr lang="en-US" dirty="0" smtClean="0"/>
              <a:t>“Mouse in the air” tracked in 3D = “</a:t>
            </a:r>
            <a:r>
              <a:rPr lang="en-US" dirty="0" smtClean="0">
                <a:hlinkClick r:id="rId2"/>
              </a:rPr>
              <a:t>bat</a:t>
            </a:r>
            <a:r>
              <a:rPr lang="en-US" dirty="0" smtClean="0"/>
              <a:t>”; 6 </a:t>
            </a:r>
            <a:r>
              <a:rPr lang="en-US" dirty="0" err="1" smtClean="0"/>
              <a:t>DoF</a:t>
            </a:r>
            <a:endParaRPr lang="en-US" dirty="0" smtClean="0"/>
          </a:p>
          <a:p>
            <a:pPr lvl="1"/>
            <a:r>
              <a:rPr lang="en-US" dirty="0" smtClean="0"/>
              <a:t>“bat” translates to </a:t>
            </a:r>
            <a:r>
              <a:rPr lang="en-US" i="1" dirty="0" err="1" smtClean="0"/>
              <a:t>fledermaus</a:t>
            </a:r>
            <a:r>
              <a:rPr lang="en-US" dirty="0" smtClean="0"/>
              <a:t> in German</a:t>
            </a:r>
          </a:p>
          <a:p>
            <a:pPr lvl="1"/>
            <a:r>
              <a:rPr lang="en-US" dirty="0" smtClean="0"/>
              <a:t>(mouse that flies through the air)</a:t>
            </a:r>
          </a:p>
          <a:p>
            <a:r>
              <a:rPr lang="en-US" dirty="0" smtClean="0"/>
              <a:t>Fixed camera tracking object in 3D space</a:t>
            </a:r>
          </a:p>
          <a:p>
            <a:r>
              <a:rPr lang="en-US" dirty="0" smtClean="0"/>
              <a:t>Moving the end of an articulated motorized arm</a:t>
            </a:r>
          </a:p>
          <a:p>
            <a:r>
              <a:rPr lang="en-US" dirty="0" smtClean="0"/>
              <a:t>3D physical objects incorporating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roboblock.com/mall/shop_image/Data_Glove_System_300.jpg"/>
          <p:cNvPicPr>
            <a:picLocks noChangeAspect="1" noChangeArrowheads="1"/>
          </p:cNvPicPr>
          <p:nvPr/>
        </p:nvPicPr>
        <p:blipFill>
          <a:blip r:embed="rId2" cstate="print"/>
          <a:srcRect l="6500" t="6000" r="15000" b="6500"/>
          <a:stretch>
            <a:fillRect/>
          </a:stretch>
        </p:blipFill>
        <p:spPr bwMode="auto">
          <a:xfrm>
            <a:off x="6529388" y="1957660"/>
            <a:ext cx="2614612" cy="2914378"/>
          </a:xfrm>
          <a:prstGeom prst="rect">
            <a:avLst/>
          </a:prstGeom>
          <a:noFill/>
        </p:spPr>
      </p:pic>
      <p:pic>
        <p:nvPicPr>
          <p:cNvPr id="5124" name="Picture 4" descr="http://www.est-kl.com/typo3temp/pics/299c5f8f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0"/>
            <a:ext cx="2286000" cy="16192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0798"/>
            <a:ext cx="5500688" cy="906465"/>
          </a:xfrm>
        </p:spPr>
        <p:txBody>
          <a:bodyPr/>
          <a:lstStyle/>
          <a:p>
            <a:r>
              <a:rPr lang="en-US" dirty="0" smtClean="0"/>
              <a:t>Types of 3D sensors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5122" name="Picture 2" descr="http://www.timelapses.de/intro/images/PolhemusSensor.jpg"/>
          <p:cNvPicPr>
            <a:picLocks noChangeAspect="1" noChangeArrowheads="1"/>
          </p:cNvPicPr>
          <p:nvPr/>
        </p:nvPicPr>
        <p:blipFill>
          <a:blip r:embed="rId4" cstate="print"/>
          <a:srcRect l="17500" t="25312" r="31250"/>
          <a:stretch>
            <a:fillRect/>
          </a:stretch>
        </p:blipFill>
        <p:spPr bwMode="auto">
          <a:xfrm>
            <a:off x="5257801" y="0"/>
            <a:ext cx="1428746" cy="277618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5720868" y="736295"/>
            <a:ext cx="801665" cy="80166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6" name="AutoShape 6" descr="data:image/jpeg;base64,/9j/4AAQSkZJRgABAQAAAQABAAD/2wCEAAkGBxMTEhQREhQVFhQVFRcUGBgXFxgWGhcYGBgZGBccFhgYHCgiHBslGxUdITEhJSksLi4uFx8zODMsNygtLysBCgoKDg0OGxAQGywlHyUsLCwvMCwvLCwsLCwsLzcsLzQsLCwvLC8sLCw3LCwsLSwsLiwsMCwsLywsLCwsLCwsLP/AABEIAOEA4QMBIgACEQEDEQH/xAAcAAEAAgMBAQEAAAAAAAAAAAAABQYDBAcBAgj/xAA8EAABAwIEAwYDBwMDBQEAAAABAAIRAyEEBRIxQVFhBhMiMnGBQpGhByNSscHR8GJygjOi4RRDkqPxJP/EABkBAQADAQEAAAAAAAAAAAAAAAABAgMEBf/EACwRAQEAAgECAwgBBQEAAAAAAAABAhEDITESQVETImFxgbHh8KEEMpHB0SP/2gAMAwEAAhEDEQA/AO4oiICIiAiIgIiICIiAiIgIiICIiAiIgIiICIiAiIgIiICIiAiIgIiICIiAiIg+XugSot2eUe97nvqYqfh1CV953i9LIES4xf6rmuZdhWk99hSA+dRpvu0n+k8D6/RUyuXk148cbvxX5Og47Ny0EU4c8bAnSD7rRw/bBocGYhjqJOzjDmH/ACCoGCxtSm/uqrS1w+B5P/rfz9bKyYav3jSB44s6m+NbfUbEdQs5nbVrx6nVfaGKDgHNIc08QZWXvFzCjRcxxfhKhpuFzTPlJ5RwUg3t85jH061LTiGjwx5XHorzP1Z3D0X5zzwX0x0rkFbMn41pirUZVabDUWg9CrD2Q7Xm2HxZh7YbrIiDsA+/+7ik5OvVNw6bldARfLXAiV9LRmIiICIiAiIgIiICIiAiIgIiICIiAiLWx+MbSYaj3BrRuSotkm6mS26jZQrSwOZ06rA+m4OBE2/UcCsr6kpLLNwssuqjs6w5fTJbu3xAc+f0Vdw2NDd9ldAoHPMh1y+lAduW8/TqplQ08zyqliWDWL7tcPMPQ8uiqBZUw7+7qWcP9OtJGkcZA8wtcE2+oumWEim1rhBFiDwWLN8tZVYQRcCQRcj0VOTi31ndvx8uumXZWsTUL/GG6agEkDZ4/EzoteuWYhuiqLjZwsWn1TLKRILKrmtcwjRVc7y8QGt4tdy4XHJYqmMY8d4zg4td7GP0+RCzm/NXPUvRCuDqFXQ/f4Xgf6g633UvWoiu0PbArMEX+KPhd+6+Myworsg3gWdxF1GZVijSf3dQgERDr+Kdj/P0UWJmS29j+1TmHuakwDpAcbzxb0I4cwuk4au17Q5pkFcYznDTOIZ5haqBvA+If1BWjsb2iIs+SLatrg7PaP5sVfDLXSs8p5x0VF8UqgcA4GQRIK+1qqIiICIiAiIgIiICIiAiIgIiICo32iYd1dgp0zD2DW0TZxJiD7CyvKr2eYcgioBt4XdBNj9Sq54TOeHLtWnFyZceUzx7xzjImvpue5jzr1ANogaGljfNLjcVL3M8NoKvmSdoWvbJJcBYyIew8nDiOo4KJzrJm1xqYQ2pA2sHRzI2PJyhqWIcH+IiliG21OENc1u1NzBuT9bkcljq8d15OjKTlnind1Kk4EAtIIOxCzNCpmQ53c+EscINSidwD8TeY6jkrlRqBwDmmQRIK1l25LNXVVntA51FznkHS4yHcPQ8lHZfmeuxV5ewEQQCDwIkKo53lDaDhUpiKbjBA+F37Fa43yQo3bHCkl5i7ZeOoNz9LjqFEYTHanNquLfvPuqjG2ggeF3oR+bVec9w+oNqcIDT/wArnuIZ3VerQkNp1RMkeXiI9DI6S1Z8k1dpl3NNjDYxzKjqLz5THqOHzC9zmm5obVG7D82ut/PdaGc4gRQxPP7qoRtqEwfTf6KfdD8OJg6mlv0Ua30V35s2V4nUNIM+GLgjVtB+Rj2UZgqpw1aIjRLhJ3pnzNHURI9AoijmFRjGOYNTmP0u3BDIcCAeN+B/CFI4ysTpq7lpm97Gxn8/ZU1ubWnfTq/ZjOBqFImQ+7fWJ+RVsXG+zmLAfTaDPd1aZBFvA5wI/Uey7ItMbuKiIiskREQEREBERAREQEREBERAWOqwFZEQVrMcB3Z1N8hP/ieR6KJzvJm4hsyA8bO/QxuPqFeHMBEG4UFj8N3TvD5XbdCOCmaymqnHK43cUSjUOsUsQ7uqzDqGIN3C0BruBadp2PR28rgu09SkRRq/dOIltvDUH4mTcTvG4lb2fZayvTM2cAdJiSP3B4grnONxbhNDEglwhtOoT/p3iQeLePPgbLO43FrlZnPi6jhM/qNILzrZxsJHUR+SsWKotr0S2Za9tiPmD7FcgynOjTd3NQgkWBHldx8J4G92q89ns5DLE/duvzLDz9DyUysaxUqJdTfTePE2Wn1Fj7cVzbtZhfM/i0ieNtjHzB9V1bH1299Vc0gju2usZvBH5AfNc+zZocXdZn+e60/uiLdXavUWsrg0apEVoJDd2VGGZB6gfILep0zTaacyGmGnjA2UTgwWl1MODYOoEjctu2Dwlo/29VK0Kmsaud/Tp81linOaRtJumrUB8rvFAEyYBA/Me6lDQBbp+EiPY7LSzNuhzKrbEGPncfULcwTxcAyBYGIkRIMehUTpdK3tt7lGIM0ySdTHd063Iy0k/wBzT813qm6QDzAK4EWRUe0SO9AIgT427fUD6rrfYbOTiKMO8zAPWDwPURCYdLpa+qyIiLQEREBERAREQEREBERAREQEREHiw4vDCo3SfUHkVmXqgVbNMG6mL3abSP1VSz3KW1mmRfcHiD06rqlSmHAgiQeBVTzrA906fgOx5dCtZd9Kjt1jj2IYaRFCuD3MlwLRcHeWkXsbxv7KRy/MKlIta93nEsdO46x8X0urP2hylrmkxIP06gql1KDqGppGqm+GkkSW34DgeMbH1ssssbj8mnTP5rkzHEsA48Tzm/6KNqmbfzp+6h8Lju7N3F1EnS2ofyd+UqZZe/8AP5wVsb0ZZTSAzCgWuFVvr0BBtPpHylbGGqDUIdOsatoAd8bOUg8PVSmLohzCD/P5+irLnVdTaTXANa+Y0FznP2aNWzQ6bnnKzz927aYy546ndK5lR1Mc0creo2haGU4tri0avEW+XkG3H0P0UiKx4gt3BBGxFiCfVYcBRpBj2A/f95MGwZTBBaY4yXkdNJUZXtVMZvcbGMaQA9tiw6uv/wBV8+yxw/8A0QTdzHNB30uBJPpq1D2VAdifCeUKW7A5n3VelUvpf906/h0PPht0eB8ymXSypx6x2dERaAiIgIiICIiAiIgIiICIiAsVeu1g1OIA5lZCVA5qwvqEHZoED2mUI22doMMXae9bPWR9SFJtcCJBkLn+ZZYHbRKicLmGKwbvA4ln4HSW+3L2Vd2d1/D6OrrxzQRBEgqu5H2xoV4a891U/C42P9ruKsQKtKohc6ypndksbtcgbEeiouZ5UIJiWu8y6qq7nOWBoMeV0iORV8b5VDjmPy80TrA10pMtJ4nn15H5819YLE90BB10iJJAM0r7O6T72VsrYfdpFuv1VWx+CdRcTTnQ6z28xyPSOO4222zyx8PWNJZn0vdJOqgixt0/RRlGuKWIbUeC6m6zwIki4G/qtWpim0garSG0nPDO7J8TCdoHI8hsF5iK4cAm5lNKTeFWbEUBWpNrtqB1yNOwECSDN+9A+YFryqzVp93Xp1oDgJa9pvLHAtPveQeBhZsPBbB233i/84rHjNTLnxU+fFnLV06qPDJNLzHLk3lO8+34823mVdlQvdTmLjaJ5GOEi/qSojKcRoY9rg4hpdsYMOvb0df3WeuIZ3jdmnxdWk7+269w1EB99nW9ZVcpuaLj4dZeVn4v8zbvHZXNf+pwtKsbOc0B44h4s4H3UsucfZpjDTcaIY4U3+KSDpD9hc89Jb/iF0dThluIymrqCIiuqIiICIiAiIgIiICIiD5IVQz6pVw9c1nkuoVIEj/tnk7oVcV8VqQcC1wBBEEHinxTKrJeHiR6ytHF4cbFYs0wr8A6RLsM424mkeX9q2f+pa9odIIOxF5Wk1kjsrOPyppvEL3AZpi8KYZULmD4H+IR04j2U09n7LG/BAqvgTtYsg7VUsRDHfd1fwnY/wBp4rfz4/df5BUSrlIduP8AhZKLK1JzZe57NQs4lwAgzCSWVDbzTCw1p4nfqoGuxWTNMQCwCdzzVfxS0Qqua5U0vbUaAC10i06eBLRxsTY+oWRuVsqNL6ZhotqNmucbwfwvMG226laoWEkwWzYyDFpB3usLw+9uVt7f3PDZ9UJ3DmGCtmlK+aYfSGl33jBtYl0ciOPqFlZj6BiH6SeDpF+hIU9Z3PZzKy8V6+nn9L5/f4NPEEUw4Fs0yCHR8IPGPw/ksOHdLG38TLHjPIjoRClq1OdlBsYaNUNbAY+Sydg4Xcw/0nce6plPOL8dxyns+TpZvXz+M+n+vTVoGdVqbKVRjhoYYIImA8iD6B8HpJXXckzVmIph7dxAe3i13EH9FxDLcSyq19MiNw5h3Ei49ORVn7C5mab3SfFShrz+OmHAOLuoa4PHo4cU35q48er7LLve1+3zl/i/V1hERXYiIiAi8XqAiL4e6IQfaLyUQeoiICIiDHiKDXtLHgFpEEFc8zrI6+Cc6rhwalAyXMMmPlt/cB6ro6KPkmVyKpnIqEaHFjo8hMH/AB4EenJZWY+pA8RO3rZWntN2GpV9T6MU6h3HwO9RwPULnGY5ZisK4yHNAPIvZHG5uBxVpn6nh32WqlnB+JvyXxXzqYgdffr8lVG54QPvGGJjUzxCbcNxutrD4+nU8rwTy2PyWksvZWyxLHGl26xVnWWtTX25ShjLrr5A2WQtXyAgxupL4LBxA97/AJra08t1gexRUNZ1NptEcotH7KMzzBvdTOkS5jhUZwOpvI9RI91J1LLDUxIDSHcj7jksssZezpw/qMprx9ZPXvPle8+3rKhTQqvrsGGbOIEw3bWwNLi0+gBhXTLKDDToYjAsfUdi6dTDYgPcfunwHS8x4SIe0AxMjktj7J6TaNd9PE09Nd1Nr6D3iC6l4h4Z47g8TC181FTDHEw/unVqtQMbSIIbRNRz3Fxi5JfEHyyQFzcvJjjj4sunq0zns76664/v38ty/Xq+WZhTrMD6T2vb5SWmYIsQVtrg3ZXPXYRp7qoNby5o1GWEzbUJseVt/r1jsn2mbim6XDRWbZzTxPEhXw5scujkwmdx3lNVYURFsl4F6iICIiAiIgIiICIiAiIgLwheogqvaLsPh8RL2t7upvLfDJ6jmue512CxVOToFVszNg75jhsu2LwhR4YtM6/PFN9WkdIe5h1RoqjU0D+4KQZm7miatI6Z066fjaSOgvz4cF2DMuzOGrGXsv0sqvmX2cNHiwtUtIM6XbE35evEJvKJ92qxhMUyqJpvDvzHqDdZjTUXmnZyvRcDWomxJNSmNJMzxFtzz4KPZnb6OkEuqan6Q1whwF7k9GiSr48svSoy4rOqfXxVINjYqNzXPm9yKlMeJxjaQ3e/XZRlKi+oQ5pqX3Lnkn9lbxb7Exxn9+0nWxIBLbFb/Y7JnYvENtNGmQ6oSYkfC0W4nhyUM3JKxhtJ7tTiAGv8YcSbC9/dXXs9m1fLgMJisKWudUcWvY7UKxN4Y4tgkD4SZgbWWWeVk6rTimd1jf8APT8fz9Gv9p+Lw9TG4WmTJoh7qwYbsbqY5gJGxJaY91Qc/wAf3tZ+qQHnvC65DRJIEtEjaPdWDtjiKVCpVp0/C19QueSSXOqECA55vDfwzAK59jsQaLWu11e8qeLeQ5vAahxBiR1+fnX/ANuXp2n3/DTPlvgx6dJ/3Zm1d1QkMa4hg8IHiIAsIMAxEWPVWbAdoX4epTp1nBtdgZFVt9MidFXnE78JWHJ6Jp0WnQ59V5OqIMCCQ2Tve3uV7mXZzD1Sx1Cr94XFlam0ag3Tu4uOznctl24cVz9yT5OLHkyxtyyru/ZXtJSxTNLajXVWAB4Fr8S3m2ZuFPL8/wDY6gKZNKkKgxZrMFF7TbSCQ8OHLiRyXfWgwJMmBJ68Vbjt1qo4+aclup2/f34PsL1eNXqu2EREBERAREQEREBERAREQEREBERB4RNiq1nvYvD15LWim8zdtgfYcVZkUWS91scrjdyuUZj2DFJolpcxt5kuH12WvRwYpgCAPRdeIVVz3s5vUojqW/qP2WmFk6K229aoGMxFSk+nWpWdTdqaNwTBs7odvdbmbfaVW7tkYdrXAjWal4cG7sb8JBv7LzGUDsfkq1nOGeYI8Wk7G9h+ajkw31cnNOXH3sGtVa11I16uioZ1BjaoaTJcBIIu6RKqGWvGJxLqj3Dwy5jXQ3UZsIaLn9gp/O8vAYKwPggOcAREmx09ZixVYNIU6RrAxUqkhgHwsHmdY2MwIPOVz8fDjxzUbY/1F5cddtOkVcE1tFr2VHNcxhqGr5mOMkOaWxAHAE3nhyhsc9tMtNKW1bazbQ4ETLr8b3UX2Y7RteRQxT3AE6rE6ajgIbqHB0TdZ5oMrtw9d1UUSHA93dzAWmADBlpdaI2Wsust49KplhMu7oH2X5hRdjHVKhGp1NrKUWDTHi9S7n0XX1+b8kYGBsTA2nf36rvXZSvUfhaT6vmLdzuRJ0k+0JN+bWa7RMBerwL1SuIiICIiAiIgIiICIiAiIgIiICIiAiIgIiIKrn3ZyQ6pTvuS3l6Ki43C/NdkVQ7VZJE1WCx8w5Hmr45eSHJcyy4EOESDu2YBPAxzVOxeTuFSGQGE3JsG+vKF1DG4dQWNwIdI/hHVTlj6MMsLj72H+PVF9m+wAxBL6VVtd9Nut1PSWCdgAT5hPGwX3neGax1GiIdXpMPfPHFzjIZ10jj/AFRwWRuGfTk0nFroIsTcEQV9ZLkr3Pa0Aue90NG5cdzv03PC6xmN71PFy+1x3rX78Ux2NyN+JrMZB0yC48mjc/ziQu70qQaA0CA0AAdAobsl2fbhKUGDVdBe4bW2a3+kSfXdTis2k0IiIkREQEREBERAREQEREBERAREQEREBERAREQF8VGBwLTcEQV9rwhBzntJlXdvIFxuPRVbE0rrsGa5S2u2HGCNiFoYHslQYdTpeeth8lpMppGnOMn7NVa7vC23EmwH9x/QXXTOzvZynhRI8VUiHPIi34Wj4W9PnKl6dMNGloAA2AED5BfapbtIiIo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2" y="1042988"/>
            <a:ext cx="6943725" cy="58150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Earliest: Boxes with sets of knobs</a:t>
            </a:r>
            <a:br>
              <a:rPr lang="en-US" dirty="0" smtClean="0"/>
            </a:br>
            <a:r>
              <a:rPr lang="en-US" dirty="0" smtClean="0"/>
              <a:t>for each dimension</a:t>
            </a:r>
          </a:p>
          <a:p>
            <a:r>
              <a:rPr lang="en-US" dirty="0" err="1" smtClean="0"/>
              <a:t>Polhemus</a:t>
            </a:r>
            <a:r>
              <a:rPr lang="en-US" dirty="0" smtClean="0"/>
              <a:t> trackers (“</a:t>
            </a:r>
            <a:r>
              <a:rPr lang="en-US" i="1" dirty="0" smtClean="0"/>
              <a:t>bat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Starting in 1969</a:t>
            </a:r>
          </a:p>
          <a:p>
            <a:pPr lvl="1"/>
            <a:r>
              <a:rPr lang="en-US" dirty="0" smtClean="0"/>
              <a:t>Magnetic cube on part to be tracked </a:t>
            </a:r>
            <a:br>
              <a:rPr lang="en-US" dirty="0" smtClean="0"/>
            </a:br>
            <a:r>
              <a:rPr lang="en-US" dirty="0" smtClean="0"/>
              <a:t>and nearby receiver </a:t>
            </a:r>
          </a:p>
          <a:p>
            <a:pPr lvl="1"/>
            <a:r>
              <a:rPr lang="en-US" dirty="0" smtClean="0"/>
              <a:t>6 DOF</a:t>
            </a:r>
          </a:p>
          <a:p>
            <a:pPr lvl="1"/>
            <a:r>
              <a:rPr lang="en-US" dirty="0" smtClean="0"/>
              <a:t>Limited sensing area</a:t>
            </a:r>
          </a:p>
          <a:p>
            <a:pPr lvl="1"/>
            <a:r>
              <a:rPr lang="en-US" dirty="0" smtClean="0">
                <a:hlinkClick r:id="rId5"/>
              </a:rPr>
              <a:t>Company still selling similar products</a:t>
            </a:r>
            <a:endParaRPr lang="en-US" dirty="0" smtClean="0"/>
          </a:p>
          <a:p>
            <a:pPr lvl="1"/>
            <a:r>
              <a:rPr lang="en-US" dirty="0" smtClean="0"/>
              <a:t>Often attached to gloves, head-trackers, etc.</a:t>
            </a:r>
          </a:p>
          <a:p>
            <a:r>
              <a:rPr lang="en-US" dirty="0" err="1" smtClean="0"/>
              <a:t>DataGlove</a:t>
            </a:r>
            <a:endParaRPr lang="en-US" dirty="0" smtClean="0"/>
          </a:p>
          <a:p>
            <a:pPr lvl="1"/>
            <a:r>
              <a:rPr lang="en-US" dirty="0" smtClean="0"/>
              <a:t>Starting about 1982</a:t>
            </a:r>
          </a:p>
          <a:p>
            <a:pPr lvl="1"/>
            <a:r>
              <a:rPr lang="en-US" dirty="0" smtClean="0"/>
              <a:t>Measured finger bending = </a:t>
            </a:r>
            <a:br>
              <a:rPr lang="en-US" dirty="0" smtClean="0"/>
            </a:br>
            <a:r>
              <a:rPr lang="en-US" dirty="0" smtClean="0"/>
              <a:t>pose of hand</a:t>
            </a:r>
          </a:p>
          <a:p>
            <a:pPr lvl="1"/>
            <a:r>
              <a:rPr lang="en-US" dirty="0" smtClean="0"/>
              <a:t>Incorporated </a:t>
            </a:r>
            <a:r>
              <a:rPr lang="en-US" dirty="0" err="1" smtClean="0"/>
              <a:t>Polhemus</a:t>
            </a:r>
            <a:r>
              <a:rPr lang="en-US" dirty="0" smtClean="0"/>
              <a:t> tracker</a:t>
            </a:r>
            <a:br>
              <a:rPr lang="en-US" dirty="0" smtClean="0"/>
            </a:br>
            <a:r>
              <a:rPr lang="en-US" dirty="0" smtClean="0"/>
              <a:t>on the wrist</a:t>
            </a:r>
          </a:p>
          <a:p>
            <a:r>
              <a:rPr lang="en-US" dirty="0" smtClean="0"/>
              <a:t>Nintendo “</a:t>
            </a:r>
            <a:r>
              <a:rPr lang="en-US" dirty="0" err="1" smtClean="0"/>
              <a:t>PowerGlove</a:t>
            </a:r>
            <a:r>
              <a:rPr lang="en-US" dirty="0" smtClean="0"/>
              <a:t>” – 1989</a:t>
            </a:r>
          </a:p>
          <a:p>
            <a:pPr lvl="1"/>
            <a:r>
              <a:rPr lang="en-US" dirty="0" smtClean="0"/>
              <a:t>Unsuccessful – only 2 games</a:t>
            </a:r>
          </a:p>
        </p:txBody>
      </p:sp>
      <p:pic>
        <p:nvPicPr>
          <p:cNvPr id="5130" name="Picture 10" descr="File:NES-Power-Glo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216" y="4700588"/>
            <a:ext cx="4614784" cy="215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reality on five</a:t>
            </a:r>
            <a:br>
              <a:rPr lang="en-US" dirty="0" smtClean="0"/>
            </a:br>
            <a:r>
              <a:rPr lang="en-US" dirty="0" smtClean="0"/>
              <a:t>dollars a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4"/>
            <a:ext cx="4171950" cy="44116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Randy </a:t>
            </a:r>
            <a:r>
              <a:rPr lang="en-US" sz="1800" dirty="0" err="1" smtClean="0"/>
              <a:t>Pausch</a:t>
            </a:r>
            <a:r>
              <a:rPr lang="en-US" sz="1800" dirty="0" smtClean="0"/>
              <a:t>. 1991. Virtual reality on five dollars a day. In Proceedings of the SIGCHI Conference on Human Factors in Computing Systems (CHI '91), ACM, pp. 265-270. </a:t>
            </a:r>
            <a:r>
              <a:rPr lang="en-US" sz="1800" dirty="0" smtClean="0">
                <a:hlinkClick r:id="rId2"/>
              </a:rPr>
              <a:t>http://dl.acm.org/citation.cfm?doid=108844.108913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Combined with inexpensive virtual reality headset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9736" y="900113"/>
            <a:ext cx="4894264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Minority Report</a:t>
            </a:r>
            <a:r>
              <a:rPr lang="en-US" dirty="0" smtClean="0"/>
              <a:t>,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59300"/>
          </a:xfrm>
        </p:spPr>
        <p:txBody>
          <a:bodyPr/>
          <a:lstStyle/>
          <a:p>
            <a:r>
              <a:rPr lang="en-US" dirty="0" smtClean="0"/>
              <a:t>Using data gloves to interact with large 2-D displays in the air (or on a surface)</a:t>
            </a:r>
          </a:p>
          <a:p>
            <a:r>
              <a:rPr lang="en-US" dirty="0" smtClean="0"/>
              <a:t>MIT Media Lab advised on science (</a:t>
            </a:r>
            <a:r>
              <a:rPr lang="en-US" dirty="0" smtClean="0">
                <a:hlinkClick r:id="rId3"/>
              </a:rPr>
              <a:t>John </a:t>
            </a:r>
            <a:r>
              <a:rPr lang="en-US" dirty="0" err="1" smtClean="0">
                <a:hlinkClick r:id="rId3"/>
              </a:rPr>
              <a:t>Underkoffler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026" name="Picture 2" descr="http://blog.gadgethelpline.com/wp-content/uploads/2012/02/mreport.jpg"/>
          <p:cNvPicPr>
            <a:picLocks noChangeAspect="1" noChangeArrowheads="1"/>
          </p:cNvPicPr>
          <p:nvPr/>
        </p:nvPicPr>
        <p:blipFill>
          <a:blip r:embed="rId4" cstate="print"/>
          <a:srcRect b="14014"/>
          <a:stretch>
            <a:fillRect/>
          </a:stretch>
        </p:blipFill>
        <p:spPr bwMode="auto">
          <a:xfrm>
            <a:off x="0" y="3702176"/>
            <a:ext cx="5429250" cy="3155824"/>
          </a:xfrm>
          <a:prstGeom prst="rect">
            <a:avLst/>
          </a:prstGeom>
          <a:noFill/>
        </p:spPr>
      </p:pic>
      <p:pic>
        <p:nvPicPr>
          <p:cNvPr id="2050" name="Picture 2" descr="http://www.badscience.net/wp-content/uploads/minority-report-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7726" y="3867150"/>
            <a:ext cx="4486274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digitaltrends.com/wp-content/uploads/2013/04/LeapMotion-Packa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575" y="4426696"/>
            <a:ext cx="3400425" cy="2431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29350" cy="1295400"/>
          </a:xfrm>
        </p:spPr>
        <p:txBody>
          <a:bodyPr/>
          <a:lstStyle/>
          <a:p>
            <a:r>
              <a:rPr lang="en-US" dirty="0" smtClean="0"/>
              <a:t>History of 3D sensors,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64" y="1357306"/>
            <a:ext cx="8229600" cy="50006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 of motion capture research</a:t>
            </a:r>
            <a:br>
              <a:rPr lang="en-US" dirty="0" smtClean="0"/>
            </a:br>
            <a:r>
              <a:rPr lang="en-US" dirty="0" smtClean="0"/>
              <a:t>and systems</a:t>
            </a:r>
          </a:p>
          <a:p>
            <a:pPr lvl="1"/>
            <a:r>
              <a:rPr lang="en-US" dirty="0" smtClean="0"/>
              <a:t>Motion capture rooms with cameras</a:t>
            </a:r>
          </a:p>
          <a:p>
            <a:pPr lvl="1"/>
            <a:r>
              <a:rPr lang="en-US" dirty="0" smtClean="0"/>
              <a:t>Used for movies, etc.</a:t>
            </a:r>
          </a:p>
          <a:p>
            <a:pPr lvl="1"/>
            <a:r>
              <a:rPr lang="en-US" dirty="0" smtClean="0"/>
              <a:t>(But no interaction techniques)</a:t>
            </a:r>
          </a:p>
          <a:p>
            <a:r>
              <a:rPr lang="en-US" dirty="0" err="1" smtClean="0"/>
              <a:t>Kinect</a:t>
            </a:r>
            <a:endParaRPr lang="en-US" dirty="0" smtClean="0"/>
          </a:p>
          <a:p>
            <a:pPr lvl="1"/>
            <a:r>
              <a:rPr lang="en-US" dirty="0" smtClean="0"/>
              <a:t>Introduced 2010</a:t>
            </a:r>
          </a:p>
          <a:p>
            <a:pPr lvl="1"/>
            <a:r>
              <a:rPr lang="en-US" dirty="0" smtClean="0"/>
              <a:t>Two cameras</a:t>
            </a:r>
          </a:p>
          <a:p>
            <a:pPr lvl="1"/>
            <a:r>
              <a:rPr lang="en-US" dirty="0" smtClean="0"/>
              <a:t>Next lecture (w/ game controllers)</a:t>
            </a:r>
          </a:p>
          <a:p>
            <a:r>
              <a:rPr lang="en-US" dirty="0" smtClean="0"/>
              <a:t>Leap Motion</a:t>
            </a:r>
          </a:p>
          <a:p>
            <a:pPr lvl="1"/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Camera based – designed to look</a:t>
            </a:r>
            <a:br>
              <a:rPr lang="en-US" dirty="0" smtClean="0"/>
            </a:br>
            <a:r>
              <a:rPr lang="en-US" dirty="0" smtClean="0"/>
              <a:t>upwards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0722" name="Picture 2" descr="https://encrypted-tbn0.gstatic.com/images?q=tbn:ANd9GcRXfll6UXTSa3nweVnPOE1gsWlBb_emVMEtxCPoHB0YGzCtOs9-hJbbd7d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488" y="0"/>
            <a:ext cx="2957512" cy="2957512"/>
          </a:xfrm>
          <a:prstGeom prst="rect">
            <a:avLst/>
          </a:prstGeom>
          <a:noFill/>
        </p:spPr>
      </p:pic>
      <p:pic>
        <p:nvPicPr>
          <p:cNvPr id="30724" name="Picture 4" descr="File:Xbox-360-Kinect-Standal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148543"/>
            <a:ext cx="4286250" cy="1480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novint.com/images/stories/Novint_rendering_full3.jpg"/>
          <p:cNvPicPr>
            <a:picLocks noChangeAspect="1" noChangeArrowheads="1"/>
          </p:cNvPicPr>
          <p:nvPr/>
        </p:nvPicPr>
        <p:blipFill>
          <a:blip r:embed="rId2" cstate="print"/>
          <a:srcRect l="6856" r="11596"/>
          <a:stretch>
            <a:fillRect/>
          </a:stretch>
        </p:blipFill>
        <p:spPr bwMode="auto">
          <a:xfrm>
            <a:off x="4329112" y="4157662"/>
            <a:ext cx="3114675" cy="24717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“arm”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6515100" cy="4616450"/>
          </a:xfrm>
        </p:spPr>
        <p:txBody>
          <a:bodyPr/>
          <a:lstStyle/>
          <a:p>
            <a:r>
              <a:rPr lang="en-US" dirty="0" smtClean="0"/>
              <a:t>Motors to measure 3D movements and provide force feedback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Phantom OMNI</a:t>
            </a:r>
            <a:r>
              <a:rPr lang="en-US" dirty="0" smtClean="0"/>
              <a:t> from </a:t>
            </a:r>
            <a:r>
              <a:rPr lang="en-US" dirty="0" err="1" smtClean="0"/>
              <a:t>Sensable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Medical Applications, etc.</a:t>
            </a:r>
          </a:p>
          <a:p>
            <a:pPr lvl="1"/>
            <a:r>
              <a:rPr lang="en-US" dirty="0" smtClean="0">
                <a:hlinkClick r:id="rId4"/>
              </a:rPr>
              <a:t>3D editing</a:t>
            </a:r>
            <a:r>
              <a:rPr lang="en-US" dirty="0" smtClean="0"/>
              <a:t> and drawing</a:t>
            </a:r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Falcon </a:t>
            </a:r>
            <a:r>
              <a:rPr lang="en-US" dirty="0" smtClean="0"/>
              <a:t>from </a:t>
            </a:r>
            <a:r>
              <a:rPr lang="en-US" dirty="0" err="1" smtClean="0"/>
              <a:t>Novint</a:t>
            </a:r>
            <a:endParaRPr lang="en-US" dirty="0" smtClean="0"/>
          </a:p>
          <a:p>
            <a:pPr lvl="1"/>
            <a:r>
              <a:rPr lang="en-US" dirty="0" smtClean="0"/>
              <a:t>Marketed for gaming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2772" name="Picture 4" descr="http://cdni.wired.co.uk/620x413/g_j/haptic_01.jpg"/>
          <p:cNvPicPr>
            <a:picLocks noChangeAspect="1" noChangeArrowheads="1"/>
          </p:cNvPicPr>
          <p:nvPr/>
        </p:nvPicPr>
        <p:blipFill>
          <a:blip r:embed="rId6" cstate="print"/>
          <a:srcRect l="18226" r="33871"/>
          <a:stretch>
            <a:fillRect/>
          </a:stretch>
        </p:blipFill>
        <p:spPr bwMode="auto">
          <a:xfrm>
            <a:off x="6989770" y="0"/>
            <a:ext cx="2154230" cy="299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Special-purpose input devices for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33513"/>
            <a:ext cx="8229600" cy="2124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Head and cutting plane</a:t>
            </a:r>
          </a:p>
          <a:p>
            <a:pPr lvl="1"/>
            <a:r>
              <a:rPr lang="en-US" sz="1800" dirty="0" smtClean="0"/>
              <a:t>Ken Hinckley, Randy </a:t>
            </a:r>
            <a:r>
              <a:rPr lang="en-US" sz="1800" dirty="0" err="1" smtClean="0"/>
              <a:t>Pausch</a:t>
            </a:r>
            <a:r>
              <a:rPr lang="en-US" sz="1800" dirty="0" smtClean="0"/>
              <a:t>, Dennis </a:t>
            </a:r>
            <a:r>
              <a:rPr lang="en-US" sz="1800" dirty="0" err="1" smtClean="0"/>
              <a:t>Proffitt</a:t>
            </a:r>
            <a:r>
              <a:rPr lang="en-US" sz="1800" dirty="0" smtClean="0"/>
              <a:t>, and Neal F. </a:t>
            </a:r>
            <a:r>
              <a:rPr lang="en-US" sz="1800" dirty="0" err="1" smtClean="0"/>
              <a:t>Kassell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rgbClr val="FF0000"/>
                </a:solidFill>
              </a:rPr>
              <a:t>1998</a:t>
            </a:r>
            <a:r>
              <a:rPr lang="en-US" sz="1800" dirty="0" smtClean="0"/>
              <a:t>. Two-handed virtual manipulation. </a:t>
            </a:r>
            <a:r>
              <a:rPr lang="en-US" sz="1800" i="1" dirty="0" smtClean="0"/>
              <a:t>ACM Trans. </a:t>
            </a:r>
            <a:r>
              <a:rPr lang="en-US" sz="1800" i="1" dirty="0" err="1" smtClean="0"/>
              <a:t>Comput</a:t>
            </a:r>
            <a:r>
              <a:rPr lang="en-US" sz="1800" i="1" dirty="0" smtClean="0"/>
              <a:t>.-Hum. Interact.</a:t>
            </a:r>
            <a:r>
              <a:rPr lang="en-US" sz="1800" dirty="0" smtClean="0"/>
              <a:t> 5, 3 (September 1998), 260-302. </a:t>
            </a:r>
            <a:r>
              <a:rPr lang="en-US" sz="1800" dirty="0" smtClean="0">
                <a:hlinkClick r:id="rId2"/>
              </a:rPr>
              <a:t>http://dl.acm.org/citation.cfm?doid=292834.292849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Articulated “marionette”</a:t>
            </a:r>
          </a:p>
          <a:p>
            <a:pPr lvl="1"/>
            <a:r>
              <a:rPr lang="en-US" sz="1800" dirty="0" err="1" smtClean="0"/>
              <a:t>Wataru</a:t>
            </a:r>
            <a:r>
              <a:rPr lang="en-US" sz="1800" dirty="0" smtClean="0"/>
              <a:t> </a:t>
            </a:r>
            <a:r>
              <a:rPr lang="en-US" sz="1800" dirty="0" err="1" smtClean="0"/>
              <a:t>Yoshizaki</a:t>
            </a:r>
            <a:r>
              <a:rPr lang="en-US" sz="1800" dirty="0" smtClean="0"/>
              <a:t>, et. al. </a:t>
            </a:r>
            <a:r>
              <a:rPr lang="en-US" sz="1800" dirty="0" smtClean="0">
                <a:solidFill>
                  <a:srgbClr val="FF0000"/>
                </a:solidFill>
              </a:rPr>
              <a:t>2011</a:t>
            </a:r>
            <a:r>
              <a:rPr lang="en-US" sz="1800" dirty="0" smtClean="0"/>
              <a:t>. An actuated physical puppet as an input device for controlling a digital manikin. In </a:t>
            </a:r>
            <a:r>
              <a:rPr lang="en-US" sz="1800" i="1" dirty="0" smtClean="0"/>
              <a:t>Proceedings CHI '11</a:t>
            </a:r>
            <a:r>
              <a:rPr lang="en-US" sz="1800" dirty="0" smtClean="0"/>
              <a:t>. ACM, pp. 637-646. </a:t>
            </a:r>
            <a:r>
              <a:rPr lang="en-US" sz="1800" dirty="0" smtClean="0">
                <a:hlinkClick r:id="rId3"/>
              </a:rPr>
              <a:t>http://dl.acm.org/citation.cfm?doid=1978942.1979034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7" y="3738311"/>
            <a:ext cx="5072063" cy="311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 l="4789" t="5800" r="9984" b="8100"/>
          <a:stretch>
            <a:fillRect/>
          </a:stretch>
        </p:blipFill>
        <p:spPr bwMode="auto">
          <a:xfrm>
            <a:off x="0" y="3554158"/>
            <a:ext cx="4029075" cy="330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Patrick’s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2290" name="Picture 2" descr="http://www.getskinnyjax.com/sites/default/files/st-patricks-da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24" y="2373683"/>
            <a:ext cx="3333750" cy="2857500"/>
          </a:xfrm>
          <a:prstGeom prst="rect">
            <a:avLst/>
          </a:prstGeom>
          <a:noFill/>
        </p:spPr>
      </p:pic>
      <p:pic>
        <p:nvPicPr>
          <p:cNvPr id="12292" name="Picture 4" descr="http://www.ihypress.com/stpats/s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246" y="218266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Mouse-Based 3D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71550"/>
            <a:ext cx="8943975" cy="1757363"/>
          </a:xfrm>
        </p:spPr>
        <p:txBody>
          <a:bodyPr>
            <a:normAutofit/>
          </a:bodyPr>
          <a:lstStyle/>
          <a:p>
            <a:r>
              <a:rPr lang="en-US" dirty="0" smtClean="0"/>
              <a:t>Common 4-panel display</a:t>
            </a:r>
          </a:p>
          <a:p>
            <a:pPr lvl="1"/>
            <a:r>
              <a:rPr lang="en-US" dirty="0" smtClean="0"/>
              <a:t>Mouse works in conventional way in each panel</a:t>
            </a:r>
          </a:p>
          <a:p>
            <a:pPr lvl="1"/>
            <a:r>
              <a:rPr lang="en-US" dirty="0" smtClean="0"/>
              <a:t>Still tricky to manipulate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1748" name="Picture 4" descr="http://previewcf.turbosquid.com/Preview/Content_2010_12_08__09_58_02/maya_screen1.jpgac1655c2-5b1c-4f21-8e00-ae0e18a9b6a0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140" y="2600325"/>
            <a:ext cx="6941860" cy="42576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" y="574357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3"/>
              </a:rPr>
              <a:t>AutoDesk</a:t>
            </a:r>
            <a:r>
              <a:rPr lang="en-US" dirty="0" smtClean="0">
                <a:hlinkClick r:id="rId3"/>
              </a:rPr>
              <a:t> Maya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49312"/>
          </a:xfrm>
        </p:spPr>
        <p:txBody>
          <a:bodyPr/>
          <a:lstStyle/>
          <a:p>
            <a:r>
              <a:rPr lang="en-US" sz="3600" dirty="0" smtClean="0"/>
              <a:t>One screen mouse approaches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6" y="1000127"/>
            <a:ext cx="8429625" cy="544353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Michael Chen, S. Joy Mountford, and Abigail Sellen. 1988. A study in interactive 3-D rotation using 2-D control devices. In </a:t>
            </a:r>
            <a:r>
              <a:rPr lang="en-US" sz="1800" i="1" dirty="0" smtClean="0"/>
              <a:t>Proceedings SIGGRAPH '88.</a:t>
            </a:r>
            <a:r>
              <a:rPr lang="en-US" sz="1800" dirty="0" smtClean="0"/>
              <a:t> ACM pp. 121-129. </a:t>
            </a:r>
            <a:r>
              <a:rPr lang="en-US" sz="1800" dirty="0" smtClean="0">
                <a:hlinkClick r:id="rId2"/>
              </a:rPr>
              <a:t>http://doi.acm.org/10.1145/54852.378497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6D control with 2D mouse</a:t>
            </a:r>
          </a:p>
          <a:p>
            <a:pPr lvl="1"/>
            <a:r>
              <a:rPr lang="en-US" dirty="0" smtClean="0"/>
              <a:t>Sliders for each dimension</a:t>
            </a:r>
          </a:p>
          <a:p>
            <a:pPr lvl="1"/>
            <a:r>
              <a:rPr lang="en-US" dirty="0" smtClean="0"/>
              <a:t>2D areas (2D “sliders”) for each pair of </a:t>
            </a:r>
            <a:br>
              <a:rPr lang="en-US" dirty="0" smtClean="0"/>
            </a:br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Menus – pick axes to </a:t>
            </a:r>
            <a:br>
              <a:rPr lang="en-US" dirty="0" smtClean="0"/>
            </a:br>
            <a:r>
              <a:rPr lang="en-US" dirty="0" smtClean="0"/>
              <a:t>manipulate first</a:t>
            </a:r>
          </a:p>
          <a:p>
            <a:pPr lvl="1"/>
            <a:r>
              <a:rPr lang="en-US" dirty="0" smtClean="0"/>
              <a:t>Button modifiers – so can</a:t>
            </a:r>
            <a:br>
              <a:rPr lang="en-US" dirty="0" smtClean="0"/>
            </a:br>
            <a:r>
              <a:rPr lang="en-US" dirty="0" smtClean="0"/>
              <a:t>quickly change</a:t>
            </a:r>
          </a:p>
          <a:p>
            <a:r>
              <a:rPr lang="en-US" dirty="0" smtClean="0"/>
              <a:t>“Virtual Sphere Controller”</a:t>
            </a:r>
            <a:br>
              <a:rPr lang="en-US" dirty="0" smtClean="0"/>
            </a:br>
            <a:r>
              <a:rPr lang="en-US" dirty="0" smtClean="0"/>
              <a:t>for 3D rotation</a:t>
            </a:r>
          </a:p>
          <a:p>
            <a:pPr lvl="1"/>
            <a:r>
              <a:rPr lang="en-US" dirty="0" smtClean="0"/>
              <a:t>Pretend object is in a sphere so</a:t>
            </a:r>
            <a:br>
              <a:rPr lang="en-US" dirty="0" smtClean="0"/>
            </a:br>
            <a:r>
              <a:rPr lang="en-US" dirty="0" smtClean="0"/>
              <a:t>can rotate around outside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466" y="3871913"/>
            <a:ext cx="3590534" cy="298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8013" y="1528763"/>
            <a:ext cx="2185987" cy="224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913" y="3282353"/>
            <a:ext cx="4129087" cy="357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77862"/>
          </a:xfrm>
        </p:spPr>
        <p:txBody>
          <a:bodyPr/>
          <a:lstStyle/>
          <a:p>
            <a:r>
              <a:rPr lang="en-US" dirty="0" smtClean="0"/>
              <a:t>3D Handles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733426"/>
            <a:ext cx="8229600" cy="29670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Extend idea of handles on 2D objects to 3D</a:t>
            </a:r>
          </a:p>
          <a:p>
            <a:r>
              <a:rPr lang="en-US" dirty="0" smtClean="0"/>
              <a:t>Need handles for move, stretch, rotate, etc. in each dimension</a:t>
            </a:r>
          </a:p>
          <a:p>
            <a:pPr lvl="1"/>
            <a:r>
              <a:rPr lang="en-US" dirty="0" smtClean="0"/>
              <a:t>Many approaches for doing this. E.g.,</a:t>
            </a:r>
          </a:p>
          <a:p>
            <a:pPr lvl="1"/>
            <a:r>
              <a:rPr lang="en-US" sz="1800" dirty="0" smtClean="0"/>
              <a:t>Scott S. </a:t>
            </a:r>
            <a:r>
              <a:rPr lang="en-US" sz="1800" dirty="0" err="1" smtClean="0"/>
              <a:t>Snibbe</a:t>
            </a:r>
            <a:r>
              <a:rPr lang="en-US" sz="1800" dirty="0" smtClean="0"/>
              <a:t>, Kenneth P. Herndon, Daniel C. Robbins, D. Brookshire Conner, and </a:t>
            </a:r>
            <a:r>
              <a:rPr lang="en-US" sz="1800" dirty="0" err="1" smtClean="0"/>
              <a:t>Andries</a:t>
            </a:r>
            <a:r>
              <a:rPr lang="en-US" sz="1800" dirty="0" smtClean="0"/>
              <a:t> van Dam. 1992. Using deformations to explore 3D widget design. In </a:t>
            </a:r>
            <a:r>
              <a:rPr lang="en-US" sz="1800" i="1" dirty="0" smtClean="0"/>
              <a:t>Proceedings SIGGRAPH '92, </a:t>
            </a:r>
            <a:r>
              <a:rPr lang="en-US" sz="1800" dirty="0" smtClean="0"/>
              <a:t>ACM, pp. 351-352. </a:t>
            </a:r>
            <a:r>
              <a:rPr lang="en-US" sz="1800" dirty="0" smtClean="0">
                <a:hlinkClick r:id="rId4"/>
              </a:rPr>
              <a:t>http://doi.acm.org/10.1145/133994.134091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8175" y="1312718"/>
            <a:ext cx="885825" cy="11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4" y="3643313"/>
            <a:ext cx="4088046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5037"/>
          </a:xfrm>
        </p:spPr>
        <p:txBody>
          <a:bodyPr/>
          <a:lstStyle/>
          <a:p>
            <a:r>
              <a:rPr lang="en-US" dirty="0" smtClean="0"/>
              <a:t>Research: 3D miniatures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8635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Randy </a:t>
            </a:r>
            <a:r>
              <a:rPr lang="en-US" sz="1600" dirty="0" err="1" smtClean="0"/>
              <a:t>Pausch</a:t>
            </a:r>
            <a:r>
              <a:rPr lang="en-US" sz="1600" dirty="0" smtClean="0"/>
              <a:t>, Tommy </a:t>
            </a:r>
            <a:r>
              <a:rPr lang="en-US" sz="1600" dirty="0" err="1" smtClean="0"/>
              <a:t>Burnette</a:t>
            </a:r>
            <a:r>
              <a:rPr lang="en-US" sz="1600" dirty="0" smtClean="0"/>
              <a:t>, Dan Brockway, and Michael E. </a:t>
            </a:r>
            <a:r>
              <a:rPr lang="en-US" sz="1600" dirty="0" err="1" smtClean="0"/>
              <a:t>Weiblen</a:t>
            </a:r>
            <a:r>
              <a:rPr lang="en-US" sz="1600" dirty="0" smtClean="0"/>
              <a:t>. </a:t>
            </a:r>
            <a:r>
              <a:rPr lang="en-US" sz="1600" dirty="0" smtClean="0">
                <a:solidFill>
                  <a:srgbClr val="FF0000"/>
                </a:solidFill>
              </a:rPr>
              <a:t>1995</a:t>
            </a:r>
            <a:r>
              <a:rPr lang="en-US" sz="1600" dirty="0" smtClean="0"/>
              <a:t>. Navigation and locomotion in virtual worlds via flight into hand-held miniatures. In </a:t>
            </a:r>
            <a:r>
              <a:rPr lang="en-US" sz="1600" i="1" dirty="0" smtClean="0"/>
              <a:t>Proceedings of the 22nd annual conference on Computer graphics and interactive techniques</a:t>
            </a:r>
            <a:r>
              <a:rPr lang="en-US" sz="1600" dirty="0" smtClean="0"/>
              <a:t> (SIGGRAPH '95), ACM, pp. 399-400. </a:t>
            </a:r>
            <a:r>
              <a:rPr lang="en-US" sz="1600" dirty="0" smtClean="0">
                <a:hlinkClick r:id="rId2"/>
              </a:rPr>
              <a:t>http://dl.acm.org/citation.cfm?doid=218380.218495</a:t>
            </a:r>
            <a:r>
              <a:rPr lang="en-US" sz="1600" dirty="0" smtClean="0"/>
              <a:t> </a:t>
            </a:r>
          </a:p>
          <a:p>
            <a:r>
              <a:rPr lang="en-US" dirty="0" smtClean="0"/>
              <a:t>Miniature version of the world held in your hand</a:t>
            </a:r>
          </a:p>
          <a:p>
            <a:r>
              <a:rPr lang="en-US" dirty="0" smtClean="0"/>
              <a:t>Can move objects in</a:t>
            </a:r>
            <a:br>
              <a:rPr lang="en-US" dirty="0" smtClean="0"/>
            </a:br>
            <a:r>
              <a:rPr lang="en-US" dirty="0" smtClean="0"/>
              <a:t>miniature version</a:t>
            </a:r>
            <a:br>
              <a:rPr lang="en-US" dirty="0" smtClean="0"/>
            </a:br>
            <a:r>
              <a:rPr lang="en-US" dirty="0" smtClean="0"/>
              <a:t>to edit</a:t>
            </a:r>
          </a:p>
          <a:p>
            <a:r>
              <a:rPr lang="en-US" dirty="0" smtClean="0"/>
              <a:t>Move avatar to</a:t>
            </a:r>
            <a:br>
              <a:rPr lang="en-US" dirty="0" smtClean="0"/>
            </a:br>
            <a:r>
              <a:rPr lang="en-US" dirty="0" smtClean="0"/>
              <a:t>change camera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314478"/>
            <a:ext cx="4714874" cy="35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Manipulating Objects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8016"/>
            <a:ext cx="3670031" cy="29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510" y="3756024"/>
            <a:ext cx="384549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1"/>
            <a:ext cx="8229600" cy="257174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Jeffrey S. Pierce, Andrew S. Forsberg, Matthew J. Conway, Seung Hong, Robert C. </a:t>
            </a:r>
            <a:r>
              <a:rPr lang="en-US" sz="1800" dirty="0" err="1" smtClean="0"/>
              <a:t>Zeleznik</a:t>
            </a:r>
            <a:r>
              <a:rPr lang="en-US" sz="1800" dirty="0" smtClean="0"/>
              <a:t>, and Mark R. Mine. 1997. Image plane interaction techniques in 3D immersive environments. In Proceedings of the </a:t>
            </a:r>
            <a:r>
              <a:rPr lang="en-US" sz="1800" dirty="0" smtClean="0">
                <a:solidFill>
                  <a:srgbClr val="FF0000"/>
                </a:solidFill>
              </a:rPr>
              <a:t>1997</a:t>
            </a:r>
            <a:r>
              <a:rPr lang="en-US" sz="1800" dirty="0" smtClean="0"/>
              <a:t> symposium on Interactive 3D graphics (I3D '97). ACM, 39-ff. </a:t>
            </a:r>
            <a:r>
              <a:rPr lang="en-US" sz="1800" dirty="0" smtClean="0">
                <a:hlinkClick r:id="rId4"/>
              </a:rPr>
              <a:t>http://dl.acm.org/citation.cfm?doid=253284.253303</a:t>
            </a:r>
            <a:endParaRPr lang="en-US" sz="1800" dirty="0" smtClean="0"/>
          </a:p>
          <a:p>
            <a:r>
              <a:rPr lang="en-US" dirty="0" smtClean="0"/>
              <a:t>Head-crusher, lifting palm</a:t>
            </a:r>
          </a:p>
          <a:p>
            <a:r>
              <a:rPr lang="en-US" dirty="0" smtClean="0"/>
              <a:t>Renders hand in the scene, detects pose of hand, detects objects in relation to the 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486" y="3786188"/>
            <a:ext cx="46845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3D on Touch Screens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Aurélie</a:t>
            </a:r>
            <a:r>
              <a:rPr lang="en-US" sz="1800" dirty="0" smtClean="0"/>
              <a:t> </a:t>
            </a:r>
            <a:r>
              <a:rPr lang="en-US" sz="1800" dirty="0" err="1" smtClean="0"/>
              <a:t>Cohé</a:t>
            </a:r>
            <a:r>
              <a:rPr lang="en-US" sz="1800" dirty="0" smtClean="0"/>
              <a:t>, </a:t>
            </a:r>
            <a:r>
              <a:rPr lang="en-US" sz="1800" dirty="0" err="1" smtClean="0"/>
              <a:t>Fabrice</a:t>
            </a:r>
            <a:r>
              <a:rPr lang="en-US" sz="1800" dirty="0" smtClean="0"/>
              <a:t> </a:t>
            </a:r>
            <a:r>
              <a:rPr lang="en-US" sz="1800" dirty="0" err="1" smtClean="0"/>
              <a:t>Dècle</a:t>
            </a:r>
            <a:r>
              <a:rPr lang="en-US" sz="1800" dirty="0" smtClean="0"/>
              <a:t>, and Martin </a:t>
            </a:r>
            <a:r>
              <a:rPr lang="en-US" sz="1800" dirty="0" err="1" smtClean="0"/>
              <a:t>Hachet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rgbClr val="FF0000"/>
                </a:solidFill>
              </a:rPr>
              <a:t>2011</a:t>
            </a:r>
            <a:r>
              <a:rPr lang="en-US" sz="1800" dirty="0" smtClean="0"/>
              <a:t>. </a:t>
            </a:r>
            <a:r>
              <a:rPr lang="en-US" sz="1800" dirty="0" err="1" smtClean="0"/>
              <a:t>tBox</a:t>
            </a:r>
            <a:r>
              <a:rPr lang="en-US" sz="1800" dirty="0" smtClean="0"/>
              <a:t>: a 3d transformation widget designed for touch-screens. In </a:t>
            </a:r>
            <a:r>
              <a:rPr lang="en-US" sz="1800" i="1" dirty="0" smtClean="0"/>
              <a:t>Proceedings of the SIGCHI Conference on Human Factors in Computing Systems</a:t>
            </a:r>
            <a:r>
              <a:rPr lang="en-US" sz="1800" dirty="0" smtClean="0"/>
              <a:t> (CHI '11). ACM, pp. 3005-3008. </a:t>
            </a:r>
            <a:r>
              <a:rPr lang="en-US" sz="1800" dirty="0" smtClean="0">
                <a:hlinkClick r:id="rId3"/>
              </a:rPr>
              <a:t>http://dl.acm.org/citation.cfm?doid=1978942.1979387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Surround 3D object with a cube</a:t>
            </a:r>
          </a:p>
          <a:p>
            <a:r>
              <a:rPr lang="en-US" dirty="0" smtClean="0"/>
              <a:t>1 or 2 fingers moving on cube have special meanings</a:t>
            </a:r>
          </a:p>
          <a:p>
            <a:r>
              <a:rPr lang="en-US" dirty="0" smtClean="0"/>
              <a:t>Translate, stretch,</a:t>
            </a:r>
            <a:br>
              <a:rPr lang="en-US" dirty="0" smtClean="0"/>
            </a:br>
            <a:r>
              <a:rPr lang="en-US" dirty="0" smtClean="0"/>
              <a:t>move camera, etc.</a:t>
            </a:r>
          </a:p>
          <a:p>
            <a:r>
              <a:rPr lang="en-US" sz="2000" i="1" dirty="0" smtClean="0">
                <a:hlinkClick r:id="rId4" action="ppaction://hlinkfile"/>
              </a:rPr>
              <a:t>Video</a:t>
            </a:r>
            <a:r>
              <a:rPr lang="en-US" sz="2000" i="1" dirty="0" smtClean="0"/>
              <a:t> on </a:t>
            </a:r>
            <a:r>
              <a:rPr lang="en-US" sz="2000" i="1" dirty="0" smtClean="0">
                <a:hlinkClick r:id="rId5"/>
              </a:rPr>
              <a:t>ACM site</a:t>
            </a:r>
            <a:endParaRPr lang="en-US" sz="20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3D drawing by “Sketching”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807"/>
            <a:ext cx="8229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Robert C. </a:t>
            </a:r>
            <a:r>
              <a:rPr lang="en-US" sz="2000" dirty="0" err="1" smtClean="0"/>
              <a:t>Zeleznik</a:t>
            </a:r>
            <a:r>
              <a:rPr lang="en-US" sz="2000" dirty="0" smtClean="0"/>
              <a:t>, Kenneth P. Herndon, and John F. Hughes. </a:t>
            </a:r>
            <a:r>
              <a:rPr lang="en-US" sz="2000" dirty="0" smtClean="0">
                <a:solidFill>
                  <a:srgbClr val="FF0000"/>
                </a:solidFill>
              </a:rPr>
              <a:t>1996</a:t>
            </a:r>
            <a:r>
              <a:rPr lang="en-US" sz="2000" dirty="0" smtClean="0"/>
              <a:t>. SKETCH: an interface for sketching 3D scenes. In </a:t>
            </a:r>
            <a:r>
              <a:rPr lang="en-US" sz="2000" i="1" dirty="0" smtClean="0"/>
              <a:t>Proceedings of SIGGRAPH '96</a:t>
            </a:r>
            <a:r>
              <a:rPr lang="en-US" sz="2000" dirty="0" smtClean="0"/>
              <a:t>. ACM, pp.163-170. </a:t>
            </a:r>
            <a:r>
              <a:rPr lang="en-US" sz="2000" dirty="0" smtClean="0">
                <a:hlinkClick r:id="rId2"/>
              </a:rPr>
              <a:t>http://graphics.cs.brown.edu/research/pub/papers/sig96-sketch/sig.html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Only use 1 button to draw (another to move camera)</a:t>
            </a:r>
          </a:p>
          <a:p>
            <a:r>
              <a:rPr lang="en-US" dirty="0" smtClean="0"/>
              <a:t>Constructive Solid Geometry (CSG) = adding and removing pieces of geometric elements</a:t>
            </a:r>
          </a:p>
          <a:p>
            <a:pPr lvl="1"/>
            <a:r>
              <a:rPr lang="en-US" dirty="0" smtClean="0"/>
              <a:t>Cubes, spheres, etc.</a:t>
            </a:r>
          </a:p>
          <a:p>
            <a:r>
              <a:rPr lang="en-US" dirty="0" smtClean="0"/>
              <a:t>Uses heuristics to guess what various drawings mean</a:t>
            </a:r>
          </a:p>
          <a:p>
            <a:r>
              <a:rPr lang="en-US" sz="1900" i="1" dirty="0" smtClean="0">
                <a:hlinkClick r:id="rId3" action="ppaction://hlinkfile"/>
              </a:rPr>
              <a:t>Video</a:t>
            </a:r>
            <a:r>
              <a:rPr lang="en-US" sz="1900" i="1" dirty="0" smtClean="0"/>
              <a:t> on </a:t>
            </a:r>
            <a:br>
              <a:rPr lang="en-US" sz="1900" i="1" dirty="0" smtClean="0"/>
            </a:br>
            <a:r>
              <a:rPr lang="en-US" sz="1900" i="1" dirty="0" smtClean="0"/>
              <a:t>ACM site</a:t>
            </a:r>
            <a:endParaRPr lang="en-US" sz="19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44034" name="Picture 2" descr="http://graphics.cs.brown.edu/research/pub/papers/sig96-sketch/gif/house1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25" y="4953000"/>
            <a:ext cx="1905000" cy="1905000"/>
          </a:xfrm>
          <a:prstGeom prst="rect">
            <a:avLst/>
          </a:prstGeom>
          <a:noFill/>
        </p:spPr>
      </p:pic>
      <p:pic>
        <p:nvPicPr>
          <p:cNvPr id="44036" name="Picture 4" descr="http://graphics.cs.brown.edu/research/pub/papers/sig96-sketch/gif/lift2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0563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Sketching Soft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385889"/>
            <a:ext cx="8472487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Takeo Igarashi, Satoshi Matsuoka, and Hidehiko Tanaka. 1999. Teddy: a sketching interface for 3D freeform design. In </a:t>
            </a:r>
            <a:r>
              <a:rPr lang="en-US" sz="1800" i="1" dirty="0" smtClean="0"/>
              <a:t>Proceedings of SIGGRAPH '99.</a:t>
            </a:r>
            <a:r>
              <a:rPr lang="en-US" sz="1800" dirty="0" smtClean="0"/>
              <a:t> ACM, pp.  409-416. </a:t>
            </a:r>
            <a:r>
              <a:rPr lang="en-US" sz="1800" dirty="0" smtClean="0">
                <a:hlinkClick r:id="rId2"/>
              </a:rPr>
              <a:t>http://dx.doi.org/10.1145/311535.311602</a:t>
            </a:r>
            <a:endParaRPr lang="en-US" sz="1800" dirty="0" smtClean="0"/>
          </a:p>
          <a:p>
            <a:r>
              <a:rPr lang="en-US" dirty="0" smtClean="0"/>
              <a:t>Smooth sketches turn into</a:t>
            </a:r>
            <a:br>
              <a:rPr lang="en-US" dirty="0" smtClean="0"/>
            </a:br>
            <a:r>
              <a:rPr lang="en-US" dirty="0" smtClean="0"/>
              <a:t>smooth objects</a:t>
            </a:r>
          </a:p>
          <a:p>
            <a:r>
              <a:rPr lang="en-US" dirty="0" smtClean="0"/>
              <a:t>Frequent rotations so can draw</a:t>
            </a:r>
            <a:br>
              <a:rPr lang="en-US" dirty="0" smtClean="0"/>
            </a:br>
            <a:r>
              <a:rPr lang="en-US" dirty="0" smtClean="0"/>
              <a:t>on the image plane</a:t>
            </a:r>
          </a:p>
          <a:p>
            <a:r>
              <a:rPr lang="en-US" dirty="0" smtClean="0"/>
              <a:t>Extrudes or cuts the shape</a:t>
            </a:r>
          </a:p>
          <a:p>
            <a:r>
              <a:rPr lang="en-US" i="1" dirty="0" smtClean="0"/>
              <a:t>(</a:t>
            </a:r>
            <a:r>
              <a:rPr lang="en-US" i="1" dirty="0" smtClean="0">
                <a:hlinkClick r:id="rId3"/>
              </a:rPr>
              <a:t>YouTube</a:t>
            </a:r>
            <a:r>
              <a:rPr lang="en-US" i="1" dirty="0" smtClean="0"/>
              <a:t>) </a:t>
            </a:r>
            <a:r>
              <a:rPr lang="en-US" sz="1900" i="1" dirty="0" smtClean="0"/>
              <a:t>5:01min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2412" y="2286000"/>
            <a:ext cx="34015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6825"/>
            <a:ext cx="879951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dirty="0" smtClean="0"/>
              <a:t>Still an active research area. E.g.</a:t>
            </a:r>
          </a:p>
          <a:p>
            <a:pPr lvl="1"/>
            <a:r>
              <a:rPr lang="en-US" dirty="0" smtClean="0"/>
              <a:t>Interactions with Google Glass (</a:t>
            </a:r>
            <a:r>
              <a:rPr lang="en-US" dirty="0" smtClean="0">
                <a:hlinkClick r:id="rId2"/>
              </a:rPr>
              <a:t>web page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Gestures on the touch sensor on side</a:t>
            </a:r>
          </a:p>
          <a:p>
            <a:pPr lvl="2"/>
            <a:r>
              <a:rPr lang="en-US" dirty="0" smtClean="0"/>
              <a:t>Head gestures</a:t>
            </a:r>
          </a:p>
          <a:p>
            <a:pPr lvl="1"/>
            <a:r>
              <a:rPr lang="en-US" dirty="0" smtClean="0"/>
              <a:t>From UIST'13:</a:t>
            </a:r>
          </a:p>
          <a:p>
            <a:pPr lvl="2"/>
            <a:r>
              <a:rPr lang="en-US" dirty="0" smtClean="0"/>
              <a:t>Mime: Compact, Low Power 3D Gesture Sensing for Interaction with Head Mounted Displays (</a:t>
            </a:r>
            <a:r>
              <a:rPr lang="en-US" dirty="0" smtClean="0">
                <a:hlinkClick r:id="rId3"/>
              </a:rPr>
              <a:t>ACM DL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uTrack</a:t>
            </a:r>
            <a:r>
              <a:rPr lang="en-US" dirty="0" smtClean="0"/>
              <a:t>: 3D Input Using Two Magnetic Sensors (</a:t>
            </a:r>
            <a:r>
              <a:rPr lang="en-US" dirty="0" smtClean="0">
                <a:hlinkClick r:id="rId4"/>
              </a:rPr>
              <a:t>ACM DL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BodyAvatar</a:t>
            </a:r>
            <a:r>
              <a:rPr lang="en-US" dirty="0" smtClean="0"/>
              <a:t>: Creating Freeform 3D Avatars using First-Person Body Gestures (</a:t>
            </a:r>
            <a:r>
              <a:rPr lang="en-US" dirty="0" smtClean="0">
                <a:hlinkClick r:id="rId5"/>
              </a:rPr>
              <a:t>ACM DL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810" y="122238"/>
            <a:ext cx="6648189" cy="1295400"/>
          </a:xfrm>
        </p:spPr>
        <p:txBody>
          <a:bodyPr/>
          <a:lstStyle/>
          <a:p>
            <a:pPr algn="ctr"/>
            <a:r>
              <a:rPr lang="en-US" dirty="0" smtClean="0"/>
              <a:t>Mardi Gras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22" y="1330956"/>
            <a:ext cx="8229600" cy="4411662"/>
          </a:xfrm>
        </p:spPr>
        <p:txBody>
          <a:bodyPr/>
          <a:lstStyle/>
          <a:p>
            <a:r>
              <a:rPr lang="en-US" dirty="0" smtClean="0"/>
              <a:t>Was March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1268" name="Picture 4" descr="http://static.guim.co.uk/sys-images/Guardian/Pix/pictures/2012/2/21/1329813800819/Floats-line-up-for-the-Ba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611"/>
            <a:ext cx="6138095" cy="3997674"/>
          </a:xfrm>
          <a:prstGeom prst="rect">
            <a:avLst/>
          </a:prstGeom>
          <a:noFill/>
        </p:spPr>
      </p:pic>
      <p:pic>
        <p:nvPicPr>
          <p:cNvPr id="11270" name="Picture 6" descr="http://4.bp.blogspot.com/-WX8nZBVkW-w/UPWYt3-jh4I/AAAAAAAAIIU/XYxlw6rcDzM/s400/happy-mardi-gras-logos-201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500" y="112734"/>
            <a:ext cx="3201487" cy="2241041"/>
          </a:xfrm>
          <a:prstGeom prst="rect">
            <a:avLst/>
          </a:prstGeom>
          <a:noFill/>
        </p:spPr>
      </p:pic>
      <p:pic>
        <p:nvPicPr>
          <p:cNvPr id="11272" name="Picture 8" descr="http://lentseasonimages.com/wp-content/uploads/2014/02/mardi-gras-wiki-beads_1393566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333" y="4759890"/>
            <a:ext cx="3151668" cy="2098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Everyone did well.</a:t>
            </a:r>
          </a:p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 err="1" smtClean="0"/>
              <a:t>iPad</a:t>
            </a:r>
            <a:r>
              <a:rPr lang="en-US" dirty="0" smtClean="0"/>
              <a:t> Minis performed well, otherwise flick gesture was terrible.</a:t>
            </a:r>
          </a:p>
          <a:p>
            <a:pPr lvl="1"/>
            <a:r>
              <a:rPr lang="en-US" dirty="0" smtClean="0"/>
              <a:t>2-finger OSX scroll was in the middle.</a:t>
            </a:r>
          </a:p>
          <a:p>
            <a:pPr lvl="1"/>
            <a:r>
              <a:rPr lang="en-US" dirty="0" smtClean="0"/>
              <a:t>Generally notched mouse wheel was the best. </a:t>
            </a:r>
          </a:p>
          <a:p>
            <a:pPr lvl="1"/>
            <a:r>
              <a:rPr lang="en-US" dirty="0" smtClean="0"/>
              <a:t>Keyboard, as expected, was very accurate but slow. </a:t>
            </a:r>
            <a:r>
              <a:rPr lang="en-US" dirty="0" err="1" smtClean="0"/>
              <a:t>PgDown</a:t>
            </a:r>
            <a:r>
              <a:rPr lang="en-US" dirty="0" smtClean="0"/>
              <a:t> was remarkably good.</a:t>
            </a:r>
          </a:p>
          <a:p>
            <a:endParaRPr lang="en-US" dirty="0" smtClean="0"/>
          </a:p>
          <a:p>
            <a:r>
              <a:rPr lang="en-US" dirty="0" smtClean="0"/>
              <a:t>Homework 4 due today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MidTerm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Average: 82.25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0" y="2793304"/>
          <a:ext cx="9144000" cy="40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Test –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74" y="1756841"/>
            <a:ext cx="8229600" cy="4411662"/>
          </a:xfrm>
        </p:spPr>
        <p:txBody>
          <a:bodyPr/>
          <a:lstStyle/>
          <a:p>
            <a:r>
              <a:rPr lang="en-US" dirty="0" smtClean="0"/>
              <a:t>Q1 &amp; Q2: see </a:t>
            </a:r>
            <a:r>
              <a:rPr lang="en-US" dirty="0" smtClean="0">
                <a:hlinkClick r:id="rId2" action="ppaction://hlinkpres?slideindex=1&amp;slidetitle="/>
              </a:rPr>
              <a:t>lecture 1</a:t>
            </a:r>
            <a:r>
              <a:rPr lang="en-US" dirty="0" smtClean="0"/>
              <a:t>, slides 18-20; 21</a:t>
            </a:r>
          </a:p>
          <a:p>
            <a:r>
              <a:rPr lang="en-US" dirty="0" smtClean="0"/>
              <a:t>Q11 – could use same one from </a:t>
            </a:r>
            <a:r>
              <a:rPr lang="en-US" dirty="0" smtClean="0">
                <a:hlinkClick r:id="rId3" action="ppaction://hlinkpres?slideindex=1&amp;slidetitle="/>
              </a:rPr>
              <a:t>lecture 11</a:t>
            </a:r>
            <a:r>
              <a:rPr lang="en-US" dirty="0" smtClean="0"/>
              <a:t>, slide 3</a:t>
            </a:r>
          </a:p>
          <a:p>
            <a:pPr lvl="1"/>
            <a:r>
              <a:rPr lang="en-US" dirty="0" smtClean="0"/>
              <a:t>Or could omit the “hover” state</a:t>
            </a:r>
          </a:p>
          <a:p>
            <a:r>
              <a:rPr lang="en-US" dirty="0" smtClean="0"/>
              <a:t>Q13 – GOMS and Keystroke model were covered in both lecture 11, slides 29-30 </a:t>
            </a:r>
            <a:r>
              <a:rPr lang="en-US" i="1" dirty="0" smtClean="0"/>
              <a:t>and </a:t>
            </a:r>
            <a:r>
              <a:rPr lang="en-US" dirty="0" smtClean="0"/>
              <a:t>lecture 13, slides 4-15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today!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description on line</a:t>
            </a:r>
            <a:endParaRPr lang="en-US" dirty="0" smtClean="0"/>
          </a:p>
          <a:p>
            <a:r>
              <a:rPr lang="en-US" dirty="0" smtClean="0"/>
              <a:t>Need to figure out groups and project ideas by </a:t>
            </a:r>
            <a:r>
              <a:rPr lang="en-US" b="1" i="1" dirty="0" smtClean="0"/>
              <a:t>this Wednesday</a:t>
            </a:r>
            <a:r>
              <a:rPr lang="en-US" dirty="0" smtClean="0"/>
              <a:t>!</a:t>
            </a:r>
          </a:p>
          <a:p>
            <a:r>
              <a:rPr lang="en-US" dirty="0" smtClean="0"/>
              <a:t>Enter information </a:t>
            </a:r>
            <a:r>
              <a:rPr lang="en-US" dirty="0" smtClean="0">
                <a:hlinkClick r:id="rId3"/>
              </a:rPr>
              <a:t>into Piazza under “project”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11436" cy="379218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Brad Myers: Tuesday 3-4, NSH 3517</a:t>
            </a:r>
          </a:p>
          <a:p>
            <a:pPr lvl="1"/>
            <a:r>
              <a:rPr lang="en-US" dirty="0" smtClean="0"/>
              <a:t>Project ideas</a:t>
            </a:r>
          </a:p>
          <a:p>
            <a:pPr lvl="1"/>
            <a:r>
              <a:rPr lang="en-US" dirty="0" smtClean="0"/>
              <a:t>Midterm grading</a:t>
            </a:r>
          </a:p>
          <a:p>
            <a:r>
              <a:rPr lang="en-US" dirty="0" smtClean="0"/>
              <a:t>Jeff Rzeszotarski, Friday, 1PM to 3PM, NSH 4605 </a:t>
            </a:r>
            <a:r>
              <a:rPr lang="en-US" i="1" dirty="0" smtClean="0"/>
              <a:t>**special time**</a:t>
            </a:r>
          </a:p>
          <a:p>
            <a:pPr lvl="1"/>
            <a:r>
              <a:rPr lang="en-US" dirty="0" smtClean="0"/>
              <a:t>Project ideas</a:t>
            </a:r>
          </a:p>
          <a:p>
            <a:pPr lvl="1"/>
            <a:r>
              <a:rPr lang="en-US" dirty="0" smtClean="0"/>
              <a:t>Homework 3 grading</a:t>
            </a:r>
          </a:p>
          <a:p>
            <a:r>
              <a:rPr lang="en-US" i="1" dirty="0" smtClean="0"/>
              <a:t>But project ideas are due by Wednesday at 1:30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7" y="2085584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16: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0" dirty="0" smtClean="0"/>
              <a:t>Past to Future: Interactions in 3D, Very Large Displays, and Virtual Reality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68073</TotalTime>
  <Words>1114</Words>
  <Application>Microsoft Office PowerPoint</Application>
  <PresentationFormat>On-screen Show (4:3)</PresentationFormat>
  <Paragraphs>234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Wingdings</vt:lpstr>
      <vt:lpstr>Tahoma</vt:lpstr>
      <vt:lpstr>lecture template_polo</vt:lpstr>
      <vt:lpstr>Lecture 16: Past to Future: Interactions in 3D, Very Large Displays, and Virtual Reality</vt:lpstr>
      <vt:lpstr>St. Patrick’s Day</vt:lpstr>
      <vt:lpstr>Mardi Gras</vt:lpstr>
      <vt:lpstr>Homework 3</vt:lpstr>
      <vt:lpstr>MidTerm Test</vt:lpstr>
      <vt:lpstr>Midterm Test – answers</vt:lpstr>
      <vt:lpstr>Final Projects</vt:lpstr>
      <vt:lpstr>Office Hours</vt:lpstr>
      <vt:lpstr>Lecture 16: Past to Future: Interactions in 3D, Very Large Displays, and Virtual Reality</vt:lpstr>
      <vt:lpstr>Why is 3D Harder?</vt:lpstr>
      <vt:lpstr>Why Hard, cont.</vt:lpstr>
      <vt:lpstr>Where 3D displayed?</vt:lpstr>
      <vt:lpstr>3D Control</vt:lpstr>
      <vt:lpstr>Types of 3D sensors</vt:lpstr>
      <vt:lpstr>Virtual reality on five dollars a day</vt:lpstr>
      <vt:lpstr>Minority Report, 2002</vt:lpstr>
      <vt:lpstr>History of 3D sensors, cont.</vt:lpstr>
      <vt:lpstr>3D “arm” Controllers</vt:lpstr>
      <vt:lpstr>Special-purpose input devices for Manipulation</vt:lpstr>
      <vt:lpstr>Mouse-Based 3D manipulation</vt:lpstr>
      <vt:lpstr>One screen mouse approaches</vt:lpstr>
      <vt:lpstr>3D Handles</vt:lpstr>
      <vt:lpstr>Research: 3D miniatures</vt:lpstr>
      <vt:lpstr>Research: Manipulating Objects</vt:lpstr>
      <vt:lpstr>Research: 3D on Touch Screens </vt:lpstr>
      <vt:lpstr>Research: 3D drawing by “Sketching”</vt:lpstr>
      <vt:lpstr>Research: Sketching Soft Objects</vt:lpstr>
      <vt:lpstr>New Research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1131</cp:revision>
  <cp:lastPrinted>1601-01-01T00:00:00Z</cp:lastPrinted>
  <dcterms:created xsi:type="dcterms:W3CDTF">2001-06-15T20:03:27Z</dcterms:created>
  <dcterms:modified xsi:type="dcterms:W3CDTF">2014-03-19T21:00:32Z</dcterms:modified>
</cp:coreProperties>
</file>