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42"/>
  </p:notesMasterIdLst>
  <p:sldIdLst>
    <p:sldId id="319" r:id="rId2"/>
    <p:sldId id="322" r:id="rId3"/>
    <p:sldId id="324" r:id="rId4"/>
    <p:sldId id="326" r:id="rId5"/>
    <p:sldId id="327" r:id="rId6"/>
    <p:sldId id="340" r:id="rId7"/>
    <p:sldId id="342" r:id="rId8"/>
    <p:sldId id="376" r:id="rId9"/>
    <p:sldId id="323" r:id="rId10"/>
    <p:sldId id="325" r:id="rId11"/>
    <p:sldId id="329" r:id="rId12"/>
    <p:sldId id="328" r:id="rId13"/>
    <p:sldId id="337" r:id="rId14"/>
    <p:sldId id="330" r:id="rId15"/>
    <p:sldId id="331" r:id="rId16"/>
    <p:sldId id="371" r:id="rId17"/>
    <p:sldId id="372" r:id="rId18"/>
    <p:sldId id="373" r:id="rId19"/>
    <p:sldId id="374" r:id="rId20"/>
    <p:sldId id="369" r:id="rId21"/>
    <p:sldId id="366" r:id="rId22"/>
    <p:sldId id="368" r:id="rId23"/>
    <p:sldId id="367" r:id="rId24"/>
    <p:sldId id="370" r:id="rId25"/>
    <p:sldId id="350" r:id="rId26"/>
    <p:sldId id="351" r:id="rId27"/>
    <p:sldId id="352" r:id="rId28"/>
    <p:sldId id="356" r:id="rId29"/>
    <p:sldId id="358" r:id="rId30"/>
    <p:sldId id="377" r:id="rId31"/>
    <p:sldId id="360" r:id="rId32"/>
    <p:sldId id="365" r:id="rId33"/>
    <p:sldId id="335" r:id="rId34"/>
    <p:sldId id="378" r:id="rId35"/>
    <p:sldId id="336" r:id="rId36"/>
    <p:sldId id="382" r:id="rId37"/>
    <p:sldId id="379" r:id="rId38"/>
    <p:sldId id="381" r:id="rId39"/>
    <p:sldId id="380" r:id="rId40"/>
    <p:sldId id="338" r:id="rId41"/>
  </p:sldIdLst>
  <p:sldSz cx="9144000" cy="6858000" type="screen4x3"/>
  <p:notesSz cx="6858000" cy="9144000"/>
  <p:embeddedFontLst>
    <p:embeddedFont>
      <p:font typeface="Tahoma" pitchFamily="34" charset="0"/>
      <p:regular r:id="rId43"/>
      <p:bold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2" autoAdjust="0"/>
    <p:restoredTop sz="87585" autoAdjust="0"/>
  </p:normalViewPr>
  <p:slideViewPr>
    <p:cSldViewPr snapToGrid="0">
      <p:cViewPr varScale="1">
        <p:scale>
          <a:sx n="81" d="100"/>
          <a:sy n="81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notyp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../../articles%20-%20references,%20etc/dasher%20video%20-%20hello.av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erence.phy.cam.ac.uk/djw30/dasher/movies/hello.avi" TargetMode="External"/><Relationship Id="rId5" Type="http://schemas.openxmlformats.org/officeDocument/2006/relationships/hyperlink" Target="http://dl.acm.org/citation.cfm?id=354427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research.microsoft.com/en-us/um/people/bibuxton/buxtoncollection/a/pd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trocosm.net/2012/01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www.betaarchive.com/imageupload/1298947809.or.94950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ed.org/download/manuals/0307258ANEWTONMP.PD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wap-mobile-phones-field-study-findings/" TargetMode="External"/><Relationship Id="rId2" Type="http://schemas.openxmlformats.org/officeDocument/2006/relationships/hyperlink" Target="http://en.wikipedia.org/wiki/I-mo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bbc.co.uk/2/hi/technology/3422475.stm" TargetMode="Externa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tarydial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Push-button_telephone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rku.ca/mack/chi00.html" TargetMode="External"/><Relationship Id="rId2" Type="http://schemas.openxmlformats.org/officeDocument/2006/relationships/hyperlink" Target="http://www.yorku.ca/mack/hcimobile0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youtube.com/watch?v=eNBqZMxTD7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bibsonomy.org/bibtex/2cae4ae3940641dd726881f9b3e73f2ce/gora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id=1056898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orded_keyboard" TargetMode="External"/><Relationship Id="rId7" Type="http://schemas.openxmlformats.org/officeDocument/2006/relationships/image" Target="../media/image54.png"/><Relationship Id="rId2" Type="http://schemas.openxmlformats.org/officeDocument/2006/relationships/hyperlink" Target="http://www.handyke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://handykey.com/testimonial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://www.zdnet.com/blog/mobile-gadgeteer/i-can-type-54-wpm-on-my-iphone/2676" TargetMode="External"/><Relationship Id="rId4" Type="http://schemas.openxmlformats.org/officeDocument/2006/relationships/hyperlink" Target="http://www.damnyouautocorrect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l.acm.org/citation.cfm?doid=302979.30298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354401.354424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6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eTb7nPYlOA" TargetMode="External"/><Relationship Id="rId5" Type="http://schemas.openxmlformats.org/officeDocument/2006/relationships/hyperlink" Target="http://dl.acm.org/citation.cfm?doid=1029632.1029640" TargetMode="External"/><Relationship Id="rId4" Type="http://schemas.openxmlformats.org/officeDocument/2006/relationships/hyperlink" Target="http://dl.acm.org/citation.cfm?doid=642611.64263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dl.acm.org/citation.cfm?doid=288392.28861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hyperlink" Target="http://dl.acm.org/citation.cfm?doid=964696.964703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doid=1166253.1166305" TargetMode="Externa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2&amp;cad=rja&amp;ved=0CDQQFjAB&amp;url=http%3A%2F%2Fwww.yorku.ca%2Fmack%2Fhcimobile02.PDF&amp;ei=RNkHU4-4MqnI0QG-wIHgCw&amp;usg=AFQjCNGa0lDF-nUwwK6Lk_iaZq1eQadS4g&amp;sig2=xlIi8aHZJ2Na20aM5dM2Sg&amp;bvm=bv.61725948,d.dmQ" TargetMode="External"/><Relationship Id="rId2" Type="http://schemas.openxmlformats.org/officeDocument/2006/relationships/hyperlink" Target="http://en.wikipedia.org/wiki/Words_per_minut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id=2481383" TargetMode="External"/><Relationship Id="rId5" Type="http://schemas.openxmlformats.org/officeDocument/2006/relationships/hyperlink" Target="http://dl.acm.org/citation.cfm?id=2481387" TargetMode="Externa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citation.cfm?id=11888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pic>
        <p:nvPicPr>
          <p:cNvPr id="6" name="Picture 2" descr="http://craphound.com/images/pic-crand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2362" y="2743200"/>
            <a:ext cx="3691638" cy="4056186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0461" y="315937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</a:t>
            </a:r>
            <a:r>
              <a:rPr lang="en-US" dirty="0" smtClean="0">
                <a:solidFill>
                  <a:srgbClr val="6E0000"/>
                </a:solidFill>
              </a:rPr>
              <a:t>: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Interaction </a:t>
            </a:r>
            <a:r>
              <a:rPr lang="en-US" dirty="0" smtClean="0">
                <a:solidFill>
                  <a:srgbClr val="6E0000"/>
                </a:solidFill>
              </a:rPr>
              <a:t>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12: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0" dirty="0" smtClean="0"/>
              <a:t>Past to Future: Text Entry for Computers and Handhelds, and Text Editing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68008"/>
          </a:xfrm>
        </p:spPr>
        <p:txBody>
          <a:bodyPr/>
          <a:lstStyle/>
          <a:p>
            <a:r>
              <a:rPr lang="en-US" dirty="0" smtClean="0"/>
              <a:t>Many other key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970"/>
            <a:ext cx="8229600" cy="5028956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 smtClean="0"/>
              <a:t>famous: </a:t>
            </a:r>
            <a:r>
              <a:rPr lang="en-US" dirty="0" smtClean="0"/>
              <a:t>Dvorak Simplified Keyboard</a:t>
            </a:r>
          </a:p>
          <a:p>
            <a:pPr lvl="1"/>
            <a:r>
              <a:rPr lang="en-US" dirty="0" smtClean="0"/>
              <a:t>1936 by Dr. August Dvorak</a:t>
            </a:r>
          </a:p>
          <a:p>
            <a:pPr lvl="1"/>
            <a:r>
              <a:rPr lang="en-US" dirty="0" smtClean="0"/>
              <a:t>Goal: increase typing speed</a:t>
            </a:r>
          </a:p>
          <a:p>
            <a:pPr lvl="1"/>
            <a:r>
              <a:rPr lang="en-US" dirty="0" smtClean="0"/>
              <a:t>Based on  letter frequencies and the physiology of people's hands</a:t>
            </a:r>
          </a:p>
          <a:p>
            <a:pPr lvl="1"/>
            <a:r>
              <a:rPr lang="en-US" dirty="0" smtClean="0"/>
              <a:t>Is an ANSI standard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1506" name="Picture 2" descr="http://upload.wikimedia.org/wikipedia/commons/thumb/2/25/KB_United_States_Dvorak.svg/400px-KB_United_States_Dvora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45" y="4343838"/>
            <a:ext cx="7561385" cy="251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Stenotype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026" name="Picture 2" descr="http://onlytheblogknowsbrooklyn.com/wp-content/uploads/2012/03/Court-Reporting-Mach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75" y="0"/>
            <a:ext cx="2825725" cy="26860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529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Chord keyboard, used by court</a:t>
            </a:r>
            <a:br>
              <a:rPr lang="en-US" dirty="0" smtClean="0"/>
            </a:br>
            <a:r>
              <a:rPr lang="en-US" dirty="0" smtClean="0"/>
              <a:t>reporters</a:t>
            </a:r>
          </a:p>
          <a:p>
            <a:r>
              <a:rPr lang="en-US" dirty="0" smtClean="0"/>
              <a:t>Speeds of at least 180, 200, and 225 wpm</a:t>
            </a:r>
          </a:p>
          <a:p>
            <a:pPr lvl="1"/>
            <a:r>
              <a:rPr lang="en-US" dirty="0" smtClean="0"/>
              <a:t>World record: 375 wpm</a:t>
            </a:r>
          </a:p>
          <a:p>
            <a:r>
              <a:rPr lang="en-US" dirty="0" smtClean="0"/>
              <a:t>Dates back to </a:t>
            </a:r>
            <a:r>
              <a:rPr lang="en-US" dirty="0" smtClean="0"/>
              <a:t>1830’s; </a:t>
            </a:r>
            <a:r>
              <a:rPr lang="en-US" dirty="0" smtClean="0"/>
              <a:t>general use after 1880s – </a:t>
            </a:r>
            <a:r>
              <a:rPr lang="en-US" dirty="0" smtClean="0">
                <a:hlinkClick r:id="rId3"/>
              </a:rPr>
              <a:t>Wikipedia </a:t>
            </a:r>
            <a:endParaRPr lang="en-US" dirty="0" smtClean="0"/>
          </a:p>
          <a:p>
            <a:r>
              <a:rPr lang="en-US" dirty="0" smtClean="0"/>
              <a:t>Name from about 1913</a:t>
            </a:r>
          </a:p>
          <a:p>
            <a:r>
              <a:rPr lang="en-US" dirty="0" smtClean="0"/>
              <a:t>Still in use, but now connected to a computer instead of a paper tape</a:t>
            </a:r>
          </a:p>
          <a:p>
            <a:r>
              <a:rPr lang="en-US" dirty="0" smtClean="0"/>
              <a:t>Chords represent phonetics (sound) of whole syllables, not the actual spellings</a:t>
            </a:r>
          </a:p>
          <a:p>
            <a:pPr lvl="1"/>
            <a:r>
              <a:rPr lang="en-US" dirty="0" smtClean="0"/>
              <a:t>“Cat” typed as a single press of initial K, the vowel A, and the final 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4" y="122238"/>
            <a:ext cx="7543800" cy="1295400"/>
          </a:xfrm>
        </p:spPr>
        <p:txBody>
          <a:bodyPr/>
          <a:lstStyle/>
          <a:p>
            <a:r>
              <a:rPr lang="en-US" dirty="0" smtClean="0"/>
              <a:t>Alternate Text Entry for “Regular”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571624"/>
            <a:ext cx="5779477" cy="52863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much</a:t>
            </a:r>
          </a:p>
          <a:p>
            <a:r>
              <a:rPr lang="en-US" dirty="0" err="1" smtClean="0"/>
              <a:t>Englebart’s</a:t>
            </a:r>
            <a:r>
              <a:rPr lang="en-US" dirty="0" smtClean="0"/>
              <a:t> chord keyset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1968</a:t>
            </a:r>
            <a:endParaRPr lang="en-US" dirty="0" smtClean="0"/>
          </a:p>
          <a:p>
            <a:pPr lvl="1"/>
            <a:r>
              <a:rPr lang="en-US" dirty="0" smtClean="0"/>
              <a:t>2^5 -1 = 31 values</a:t>
            </a:r>
          </a:p>
          <a:p>
            <a:r>
              <a:rPr lang="en-US" dirty="0" smtClean="0"/>
              <a:t>On-screen keyboards, mostly for handicapped people</a:t>
            </a:r>
            <a:br>
              <a:rPr lang="en-US" dirty="0" smtClean="0"/>
            </a:br>
            <a:r>
              <a:rPr lang="en-US" dirty="0" smtClean="0"/>
              <a:t>(see lecture 18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Also, non-English characters</a:t>
            </a:r>
            <a:endParaRPr lang="en-US" dirty="0" smtClean="0"/>
          </a:p>
          <a:p>
            <a:r>
              <a:rPr lang="en-US" dirty="0" smtClean="0"/>
              <a:t>Handwriting or </a:t>
            </a:r>
            <a:r>
              <a:rPr lang="en-US" dirty="0" smtClean="0"/>
              <a:t>printing recognition </a:t>
            </a:r>
            <a:r>
              <a:rPr lang="en-US" dirty="0" smtClean="0"/>
              <a:t>on Rand tablet (1964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6" descr="http://s7.computerhistory.org/is/image/CHM/102673512p-03-01?$re-zoomed$"/>
          <p:cNvPicPr>
            <a:picLocks noChangeAspect="1" noChangeArrowheads="1"/>
          </p:cNvPicPr>
          <p:nvPr/>
        </p:nvPicPr>
        <p:blipFill>
          <a:blip r:embed="rId2" cstate="print"/>
          <a:srcRect l="20476" t="33611" r="24762"/>
          <a:stretch>
            <a:fillRect/>
          </a:stretch>
        </p:blipFill>
        <p:spPr bwMode="auto">
          <a:xfrm>
            <a:off x="5204601" y="1350085"/>
            <a:ext cx="1794076" cy="1631242"/>
          </a:xfrm>
          <a:prstGeom prst="rect">
            <a:avLst/>
          </a:prstGeom>
          <a:noFill/>
        </p:spPr>
      </p:pic>
      <p:pic>
        <p:nvPicPr>
          <p:cNvPr id="7" name="Picture 8" descr="http://images.gizmag.com/inline/engelbart-arc.jpg"/>
          <p:cNvPicPr>
            <a:picLocks noChangeAspect="1" noChangeArrowheads="1"/>
          </p:cNvPicPr>
          <p:nvPr/>
        </p:nvPicPr>
        <p:blipFill>
          <a:blip r:embed="rId3" cstate="print"/>
          <a:srcRect l="10411" r="10107"/>
          <a:stretch>
            <a:fillRect/>
          </a:stretch>
        </p:blipFill>
        <p:spPr bwMode="auto">
          <a:xfrm>
            <a:off x="6535461" y="0"/>
            <a:ext cx="2608539" cy="1848814"/>
          </a:xfrm>
          <a:prstGeom prst="rect">
            <a:avLst/>
          </a:prstGeom>
          <a:noFill/>
        </p:spPr>
      </p:pic>
      <p:pic>
        <p:nvPicPr>
          <p:cNvPr id="8" name="Picture 2" descr="C:\Users\bam\AppData\Local\Temp\SNAGHTML1866562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4985" y="3913045"/>
            <a:ext cx="3259015" cy="2944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8279" y="2239107"/>
            <a:ext cx="2117106" cy="147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122238"/>
            <a:ext cx="7661031" cy="651485"/>
          </a:xfrm>
        </p:spPr>
        <p:txBody>
          <a:bodyPr/>
          <a:lstStyle/>
          <a:p>
            <a:r>
              <a:rPr lang="en-US" dirty="0" smtClean="0"/>
              <a:t>Dasher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284" y="0"/>
            <a:ext cx="2757715" cy="22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138" y="4429980"/>
            <a:ext cx="2672862" cy="24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35608"/>
            <a:ext cx="2743200" cy="220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446"/>
            <a:ext cx="6646985" cy="6072554"/>
          </a:xfrm>
        </p:spPr>
        <p:txBody>
          <a:bodyPr>
            <a:normAutofit fontScale="92500" lnSpcReduction="10000"/>
          </a:bodyPr>
          <a:lstStyle/>
          <a:p>
            <a:pPr marL="234950" indent="-234950"/>
            <a:r>
              <a:rPr lang="en-US" sz="1800" dirty="0" smtClean="0"/>
              <a:t>David J. Ward, Alan F. Blackwell, and David J. C. MacKay. 2000. Dasher—a data entry interface using continuous gestures and language models. in </a:t>
            </a:r>
            <a:r>
              <a:rPr lang="en-US" sz="1800" i="1" dirty="0" smtClean="0"/>
              <a:t>Proc. of UIST '00</a:t>
            </a:r>
            <a:r>
              <a:rPr lang="en-US" sz="1800" dirty="0" smtClean="0"/>
              <a:t>. ACM. pp. 129-137. </a:t>
            </a:r>
            <a:r>
              <a:rPr lang="en-US" sz="1600" dirty="0" smtClean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dl.acm.org/citation.cfm?id=354427</a:t>
            </a:r>
            <a:endParaRPr lang="en-US" sz="1800" dirty="0" smtClean="0"/>
          </a:p>
          <a:p>
            <a:r>
              <a:rPr lang="en-US" dirty="0" smtClean="0"/>
              <a:t>Move cursor to desired letter: y axis</a:t>
            </a:r>
          </a:p>
          <a:p>
            <a:r>
              <a:rPr lang="en-US" dirty="0" smtClean="0"/>
              <a:t>Size of letter area depends on likelihood</a:t>
            </a:r>
          </a:p>
          <a:p>
            <a:r>
              <a:rPr lang="en-US" dirty="0" smtClean="0"/>
              <a:t>Letters move faster or slower based on </a:t>
            </a:r>
            <a:r>
              <a:rPr lang="en-US" i="1" dirty="0" smtClean="0"/>
              <a:t>x </a:t>
            </a:r>
            <a:r>
              <a:rPr lang="en-US" dirty="0" smtClean="0"/>
              <a:t>axis position</a:t>
            </a:r>
          </a:p>
          <a:p>
            <a:r>
              <a:rPr lang="en-US" dirty="0" smtClean="0"/>
              <a:t>Works across many devices:</a:t>
            </a:r>
          </a:p>
          <a:p>
            <a:pPr lvl="1"/>
            <a:r>
              <a:rPr lang="en-US" dirty="0" smtClean="0"/>
              <a:t>PC, handheld, eye tracker</a:t>
            </a:r>
          </a:p>
          <a:p>
            <a:r>
              <a:rPr lang="en-US" dirty="0" smtClean="0"/>
              <a:t>Significant mental strain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overwhelming because it is in constant visual </a:t>
            </a:r>
            <a:r>
              <a:rPr lang="en-US" dirty="0" smtClean="0"/>
              <a:t>flux”</a:t>
            </a:r>
          </a:p>
          <a:p>
            <a:r>
              <a:rPr lang="en-US" sz="2200" dirty="0" smtClean="0">
                <a:hlinkClick r:id="rId6"/>
              </a:rPr>
              <a:t>Video </a:t>
            </a:r>
            <a:r>
              <a:rPr lang="en-US" sz="2200" dirty="0" smtClean="0"/>
              <a:t>    (</a:t>
            </a:r>
            <a:r>
              <a:rPr lang="en-US" sz="2200" dirty="0" smtClean="0">
                <a:hlinkClick r:id="rId7" action="ppaction://hlinkfile"/>
              </a:rPr>
              <a:t>local copy</a:t>
            </a:r>
            <a:r>
              <a:rPr lang="en-US" sz="2200" dirty="0" smtClean="0"/>
              <a:t>)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275385" cy="1295400"/>
          </a:xfrm>
        </p:spPr>
        <p:txBody>
          <a:bodyPr/>
          <a:lstStyle/>
          <a:p>
            <a:r>
              <a:rPr lang="en-US" dirty="0" smtClean="0"/>
              <a:t>Auto Correct for Regular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4" y="1512276"/>
            <a:ext cx="5556738" cy="47124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Microsoft Word introduced</a:t>
            </a:r>
            <a:br>
              <a:rPr lang="en-US" dirty="0" smtClean="0"/>
            </a:br>
            <a:r>
              <a:rPr lang="en-US" dirty="0" smtClean="0"/>
              <a:t>two kinds of corrections</a:t>
            </a:r>
          </a:p>
          <a:p>
            <a:pPr lvl="1"/>
            <a:r>
              <a:rPr lang="en-US" dirty="0" smtClean="0"/>
              <a:t>Immediate changes based on a large list of replacements </a:t>
            </a:r>
          </a:p>
          <a:p>
            <a:pPr lvl="1"/>
            <a:r>
              <a:rPr lang="en-US" dirty="0" smtClean="0"/>
              <a:t>“Red squiggle underlines” introduced with Word 95</a:t>
            </a:r>
            <a:br>
              <a:rPr lang="en-US" dirty="0" smtClean="0"/>
            </a:br>
            <a:r>
              <a:rPr lang="en-US" dirty="0" smtClean="0"/>
              <a:t>based on a dictionary</a:t>
            </a:r>
          </a:p>
          <a:p>
            <a:pPr lvl="2"/>
            <a:r>
              <a:rPr lang="en-US" dirty="0" smtClean="0"/>
              <a:t>Right click to get replacement list</a:t>
            </a:r>
          </a:p>
          <a:p>
            <a:pPr lvl="2"/>
            <a:r>
              <a:rPr lang="en-US" dirty="0" smtClean="0"/>
              <a:t>Word will auto-replace when just one option</a:t>
            </a:r>
          </a:p>
          <a:p>
            <a:pPr lvl="1"/>
            <a:r>
              <a:rPr lang="en-US" dirty="0" smtClean="0"/>
              <a:t>Both are entered into Undo stack so can be undone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84" y="4548555"/>
            <a:ext cx="3500416" cy="230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bam\AppData\Local\Temp\SNAGHTML1b07d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385" y="0"/>
            <a:ext cx="3868615" cy="4395767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280" y="5685692"/>
            <a:ext cx="2380250" cy="6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745"/>
            <a:ext cx="7543800" cy="1295400"/>
          </a:xfrm>
        </p:spPr>
        <p:txBody>
          <a:bodyPr/>
          <a:lstStyle/>
          <a:p>
            <a:r>
              <a:rPr lang="en-US" dirty="0" smtClean="0"/>
              <a:t>Most research has been on</a:t>
            </a:r>
            <a:br>
              <a:rPr lang="en-US" dirty="0" smtClean="0"/>
            </a:br>
            <a:r>
              <a:rPr lang="en-US" dirty="0" smtClean="0"/>
              <a:t>text entry for portable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Reach typing speeds (~40 wpm)</a:t>
            </a:r>
          </a:p>
          <a:p>
            <a:pPr lvl="1"/>
            <a:r>
              <a:rPr lang="en-US" dirty="0" smtClean="0"/>
              <a:t>While still reasonably accurate</a:t>
            </a:r>
          </a:p>
          <a:p>
            <a:pPr lvl="1"/>
            <a:r>
              <a:rPr lang="en-US" dirty="0" smtClean="0"/>
              <a:t>Often, require little learning time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dirty="0" smtClean="0"/>
              <a:t>But how much typing is needed?</a:t>
            </a:r>
          </a:p>
          <a:p>
            <a:pPr lvl="1"/>
            <a:r>
              <a:rPr lang="en-US" dirty="0" smtClean="0"/>
              <a:t>SMS = short message service = “texting”</a:t>
            </a:r>
          </a:p>
          <a:p>
            <a:pPr lvl="1"/>
            <a:r>
              <a:rPr lang="en-US" dirty="0" smtClean="0"/>
              <a:t>Versus writing a book or coding a program</a:t>
            </a:r>
          </a:p>
          <a:p>
            <a:pPr lvl="1"/>
            <a:r>
              <a:rPr lang="en-US" dirty="0" smtClean="0"/>
              <a:t>Entering an address or appointment </a:t>
            </a:r>
            <a:r>
              <a:rPr lang="en-US" dirty="0" smtClean="0"/>
              <a:t>correctly</a:t>
            </a:r>
            <a:endParaRPr lang="en-US" dirty="0" smtClean="0"/>
          </a:p>
          <a:p>
            <a:r>
              <a:rPr lang="en-US" dirty="0" smtClean="0"/>
              <a:t>How much accuracy is needed?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0777"/>
          </a:xfrm>
        </p:spPr>
        <p:txBody>
          <a:bodyPr/>
          <a:lstStyle/>
          <a:p>
            <a:r>
              <a:rPr lang="en-US" dirty="0" smtClean="0"/>
              <a:t>PARC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90" y="1019908"/>
            <a:ext cx="6941333" cy="3001107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Clr>
                <a:schemeClr val="tx2"/>
              </a:buClr>
            </a:pPr>
            <a:r>
              <a:rPr lang="en-US" sz="1600" dirty="0" smtClean="0"/>
              <a:t>David Goldberg and </a:t>
            </a:r>
            <a:r>
              <a:rPr lang="en-US" sz="1600" dirty="0" err="1" smtClean="0"/>
              <a:t>Cate</a:t>
            </a:r>
            <a:r>
              <a:rPr lang="en-US" sz="1600" dirty="0" smtClean="0"/>
              <a:t> Richardson.  “Touch Typing with a Stylus,”</a:t>
            </a:r>
            <a:r>
              <a:rPr lang="en-US" sz="1600" i="1" dirty="0" smtClean="0"/>
              <a:t> Human Factors in Computing Systems, Proceedings INTERCHI'93. Amsterdam, Netherlands,  Apr, </a:t>
            </a:r>
            <a:r>
              <a:rPr lang="en-US" sz="1600" b="1" i="1" dirty="0" smtClean="0"/>
              <a:t>1993</a:t>
            </a:r>
            <a:r>
              <a:rPr lang="en-US" sz="1600" i="1" dirty="0" smtClean="0"/>
              <a:t>. pp. 80-87. </a:t>
            </a:r>
            <a:endParaRPr lang="en-US" sz="2400" dirty="0" smtClean="0"/>
          </a:p>
          <a:p>
            <a:r>
              <a:rPr lang="en-US" sz="2400" dirty="0" smtClean="0"/>
              <a:t>~</a:t>
            </a:r>
            <a:r>
              <a:rPr lang="en-US" sz="2400" dirty="0" smtClean="0"/>
              <a:t>1989</a:t>
            </a:r>
          </a:p>
          <a:p>
            <a:r>
              <a:rPr lang="en-US" sz="2400" dirty="0" smtClean="0"/>
              <a:t>Quick </a:t>
            </a:r>
            <a:r>
              <a:rPr lang="en-US" sz="2400" dirty="0" smtClean="0"/>
              <a:t>writing – </a:t>
            </a:r>
            <a:r>
              <a:rPr lang="en-US" sz="2400" dirty="0" err="1" smtClean="0"/>
              <a:t>unistrokes</a:t>
            </a:r>
            <a:r>
              <a:rPr lang="en-US" sz="2400" dirty="0" smtClean="0"/>
              <a:t>, write on top of each </a:t>
            </a:r>
            <a:r>
              <a:rPr lang="en-US" sz="2400" dirty="0" smtClean="0"/>
              <a:t>other</a:t>
            </a:r>
          </a:p>
          <a:p>
            <a:r>
              <a:rPr lang="en-US" sz="2400" dirty="0" smtClean="0"/>
              <a:t>Simple strokes, designed to be easy to recognize</a:t>
            </a:r>
            <a:br>
              <a:rPr lang="en-US" sz="2400" dirty="0" smtClean="0"/>
            </a:br>
            <a:r>
              <a:rPr lang="en-US" sz="2400" dirty="0" smtClean="0"/>
              <a:t>and quick to draw</a:t>
            </a:r>
          </a:p>
          <a:p>
            <a:pPr lvl="1"/>
            <a:r>
              <a:rPr lang="en-US" sz="2000" dirty="0" smtClean="0"/>
              <a:t>But not necessarily easy to </a:t>
            </a:r>
            <a:r>
              <a:rPr lang="en-US" sz="2000" i="1" dirty="0" smtClean="0"/>
              <a:t>remember</a:t>
            </a:r>
          </a:p>
          <a:p>
            <a:r>
              <a:rPr lang="en-US" sz="2400" dirty="0" smtClean="0"/>
              <a:t>Patent successfully asserted against Palm Graffiti</a:t>
            </a:r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49" y="3955055"/>
            <a:ext cx="7225777" cy="290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32256" r="75216"/>
          <a:stretch>
            <a:fillRect/>
          </a:stretch>
        </p:blipFill>
        <p:spPr bwMode="auto">
          <a:xfrm>
            <a:off x="7170474" y="1066800"/>
            <a:ext cx="1973526" cy="23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055077"/>
          </a:xfrm>
        </p:spPr>
        <p:txBody>
          <a:bodyPr/>
          <a:lstStyle/>
          <a:p>
            <a:r>
              <a:rPr lang="en-US" dirty="0" smtClean="0"/>
              <a:t>Go Corp’s “</a:t>
            </a:r>
            <a:r>
              <a:rPr lang="en-US" dirty="0" err="1" smtClean="0"/>
              <a:t>PenPoint</a:t>
            </a:r>
            <a:r>
              <a:rPr lang="en-US" dirty="0" smtClean="0"/>
              <a:t>”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79" y="1195755"/>
            <a:ext cx="8229600" cy="5370298"/>
          </a:xfrm>
        </p:spPr>
        <p:txBody>
          <a:bodyPr>
            <a:normAutofit/>
          </a:bodyPr>
          <a:lstStyle/>
          <a:p>
            <a:r>
              <a:rPr lang="en-US" dirty="0" smtClean="0"/>
              <a:t>Founded 1987, released in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</a:p>
          <a:p>
            <a:r>
              <a:rPr lang="en-US" dirty="0" smtClean="0"/>
              <a:t>Hand </a:t>
            </a:r>
            <a:r>
              <a:rPr lang="en-US" dirty="0" smtClean="0"/>
              <a:t>printing for text </a:t>
            </a:r>
            <a:r>
              <a:rPr lang="en-US" dirty="0" smtClean="0"/>
              <a:t>entry</a:t>
            </a:r>
          </a:p>
          <a:p>
            <a:pPr lvl="1"/>
            <a:r>
              <a:rPr lang="en-US" dirty="0" smtClean="0"/>
              <a:t>Have to write carefully into the boxes</a:t>
            </a:r>
          </a:p>
          <a:p>
            <a:pPr lvl="1"/>
            <a:r>
              <a:rPr lang="en-US" dirty="0" smtClean="0">
                <a:hlinkClick r:id="rId2"/>
              </a:rPr>
              <a:t>User’s guide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08" y="3258942"/>
            <a:ext cx="6130070" cy="35990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3003" y="817308"/>
            <a:ext cx="2610997" cy="305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77752"/>
          </a:xfrm>
        </p:spPr>
        <p:txBody>
          <a:bodyPr/>
          <a:lstStyle/>
          <a:p>
            <a:r>
              <a:rPr lang="en-US" dirty="0" smtClean="0"/>
              <a:t>Microsoft Pen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16" y="1289605"/>
            <a:ext cx="8229600" cy="4411662"/>
          </a:xfrm>
        </p:spPr>
        <p:txBody>
          <a:bodyPr/>
          <a:lstStyle/>
          <a:p>
            <a:r>
              <a:rPr lang="en-US" dirty="0" smtClean="0"/>
              <a:t>From: 1991</a:t>
            </a:r>
          </a:p>
          <a:p>
            <a:r>
              <a:rPr lang="en-US" dirty="0" smtClean="0"/>
              <a:t>Version of Windows 3.1 for pen computing</a:t>
            </a:r>
          </a:p>
          <a:p>
            <a:r>
              <a:rPr lang="en-US" dirty="0" smtClean="0"/>
              <a:t>Added handwriting recognition</a:t>
            </a:r>
          </a:p>
          <a:p>
            <a:r>
              <a:rPr lang="en-US" dirty="0" smtClean="0"/>
              <a:t>Versions for Windows NT, Windows 95,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4514" name="Picture 2" descr="http://aliennerd.files.wordpress.com/2011/12/20111228-_102018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9971"/>
            <a:ext cx="3944039" cy="29580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646582"/>
            <a:ext cx="879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Images: </a:t>
            </a:r>
            <a:r>
              <a:rPr lang="en-US" sz="1200" dirty="0" smtClean="0">
                <a:hlinkClick r:id="rId3"/>
              </a:rPr>
              <a:t>http://retrocosm.net/2012/01/</a:t>
            </a:r>
            <a:r>
              <a:rPr lang="en-US" sz="1200" dirty="0" smtClean="0"/>
              <a:t>,     </a:t>
            </a:r>
            <a:r>
              <a:rPr lang="en-US" sz="1200" dirty="0" smtClean="0">
                <a:hlinkClick r:id="rId4"/>
              </a:rPr>
              <a:t>http://www.betaarchive.com/imageupload/1298947809.or.94950.png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64516" name="Picture 4" descr="http://www.betaarchive.com/imageupload/1298947809.or.949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777" y="4069523"/>
            <a:ext cx="4065224" cy="2788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technobuffalo.com/wp-content/uploads/2011/06/apple-newton6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980" y="0"/>
            <a:ext cx="2341020" cy="25439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 smtClean="0"/>
              <a:t>Apple Newton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13" y="1125415"/>
            <a:ext cx="7552063" cy="38217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Started 1987, released 1993</a:t>
            </a:r>
          </a:p>
          <a:p>
            <a:r>
              <a:rPr lang="en-US" dirty="0" smtClean="0"/>
              <a:t>Newton “</a:t>
            </a:r>
            <a:r>
              <a:rPr lang="en-US" dirty="0" err="1" smtClean="0"/>
              <a:t>MessagePad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Coined term “Personal Digital</a:t>
            </a:r>
            <a:br>
              <a:rPr lang="en-US" dirty="0" smtClean="0"/>
            </a:br>
            <a:r>
              <a:rPr lang="en-US" dirty="0" smtClean="0"/>
              <a:t>Assistant (PDA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Handwriting recognition was</a:t>
            </a:r>
            <a:br>
              <a:rPr lang="en-US" dirty="0" smtClean="0"/>
            </a:br>
            <a:r>
              <a:rPr lang="en-US" dirty="0" smtClean="0"/>
              <a:t>main </a:t>
            </a:r>
            <a:r>
              <a:rPr lang="en-US" dirty="0" smtClean="0"/>
              <a:t>input </a:t>
            </a:r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Also soft keyboard or </a:t>
            </a:r>
            <a:br>
              <a:rPr lang="en-US" dirty="0" smtClean="0"/>
            </a:br>
            <a:r>
              <a:rPr lang="en-US" dirty="0" smtClean="0"/>
              <a:t>auto-complete</a:t>
            </a:r>
          </a:p>
          <a:p>
            <a:pPr lvl="1"/>
            <a:r>
              <a:rPr lang="en-US" sz="1800" dirty="0" smtClean="0">
                <a:hlinkClick r:id="rId3"/>
              </a:rPr>
              <a:t>User Manual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2468" name="Picture 4" descr="John Sculley with a New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87817"/>
            <a:ext cx="2955274" cy="19701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5396" y="6550223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John </a:t>
            </a:r>
            <a:r>
              <a:rPr lang="en-US" sz="1400" dirty="0" err="1" smtClean="0"/>
              <a:t>Sculley</a:t>
            </a:r>
            <a:r>
              <a:rPr lang="en-US" sz="1400" dirty="0" smtClean="0"/>
              <a:t> III</a:t>
            </a:r>
            <a:endParaRPr lang="en-US" sz="14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162550"/>
            <a:ext cx="3200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300" y="2486025"/>
            <a:ext cx="3314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385"/>
            <a:ext cx="8229600" cy="490024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Lots of work on text </a:t>
            </a:r>
            <a:r>
              <a:rPr lang="en-US" i="1" dirty="0" smtClean="0"/>
              <a:t>entry</a:t>
            </a:r>
            <a:endParaRPr lang="en-US" dirty="0" smtClean="0"/>
          </a:p>
          <a:p>
            <a:r>
              <a:rPr lang="en-US" dirty="0" smtClean="0"/>
              <a:t>Little on text </a:t>
            </a:r>
            <a:r>
              <a:rPr lang="en-US" i="1" dirty="0" smtClean="0"/>
              <a:t>editing:</a:t>
            </a:r>
            <a:endParaRPr lang="en-US" dirty="0" smtClean="0"/>
          </a:p>
          <a:p>
            <a:pPr lvl="1"/>
            <a:r>
              <a:rPr lang="en-US" dirty="0" smtClean="0"/>
              <a:t>“Regular” editing like Macintosh/Microsoft Word, etc.</a:t>
            </a:r>
          </a:p>
          <a:p>
            <a:pPr lvl="1"/>
            <a:r>
              <a:rPr lang="en-US" dirty="0" err="1" smtClean="0"/>
              <a:t>Moded</a:t>
            </a:r>
            <a:r>
              <a:rPr lang="en-US" dirty="0" smtClean="0"/>
              <a:t> editing like Bravo, VI/VIM, etc.</a:t>
            </a:r>
          </a:p>
          <a:p>
            <a:pPr lvl="1"/>
            <a:r>
              <a:rPr lang="en-US" dirty="0" err="1" smtClean="0"/>
              <a:t>Emacs</a:t>
            </a:r>
            <a:r>
              <a:rPr lang="en-US" dirty="0" smtClean="0"/>
              <a:t>-like control keys (different from control keys in “regular” editing</a:t>
            </a:r>
          </a:p>
          <a:p>
            <a:pPr lvl="2"/>
            <a:r>
              <a:rPr lang="en-US" dirty="0" smtClean="0"/>
              <a:t>^V = scroll down by a page instead of paste</a:t>
            </a:r>
          </a:p>
          <a:p>
            <a:pPr lvl="2"/>
            <a:r>
              <a:rPr lang="en-US" dirty="0" smtClean="0"/>
              <a:t>Many variants for all operations</a:t>
            </a:r>
          </a:p>
          <a:p>
            <a:pPr lvl="3"/>
            <a:r>
              <a:rPr lang="en-US" dirty="0" smtClean="0"/>
              <a:t>E.g., move by character, word, line, sentence, expression, paragraph, block, method, document, …</a:t>
            </a:r>
          </a:p>
          <a:p>
            <a:pPr lvl="2"/>
            <a:r>
              <a:rPr lang="en-US" dirty="0" smtClean="0"/>
              <a:t>Elaborate macros and programmability make customization easier for experts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43854"/>
          </a:xfrm>
        </p:spPr>
        <p:txBody>
          <a:bodyPr/>
          <a:lstStyle/>
          <a:p>
            <a:r>
              <a:rPr lang="en-US" dirty="0" smtClean="0"/>
              <a:t>Why Text Entry for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383323"/>
            <a:ext cx="8850923" cy="52284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Originally: Phone Short </a:t>
            </a:r>
            <a:r>
              <a:rPr lang="en-US" dirty="0" smtClean="0"/>
              <a:t>Message Service (SMS</a:t>
            </a:r>
            <a:r>
              <a:rPr lang="en-US" dirty="0" smtClean="0"/>
              <a:t>) (“text messaging” or “texting” started about </a:t>
            </a:r>
            <a:r>
              <a:rPr lang="en-US" dirty="0" smtClean="0">
                <a:solidFill>
                  <a:schemeClr val="accent2"/>
                </a:solidFill>
              </a:rPr>
              <a:t>1994</a:t>
            </a:r>
            <a:r>
              <a:rPr lang="en-US" dirty="0" smtClean="0"/>
              <a:t> in Scandinavia (Sweden, Finland)</a:t>
            </a:r>
          </a:p>
          <a:p>
            <a:r>
              <a:rPr lang="en-US" dirty="0" smtClean="0"/>
              <a:t>Popularized by Japan NTT </a:t>
            </a:r>
            <a:r>
              <a:rPr lang="en-US" dirty="0" err="1" smtClean="0"/>
              <a:t>Docomo's</a:t>
            </a:r>
            <a:r>
              <a:rPr lang="en-US" dirty="0" smtClean="0"/>
              <a:t> </a:t>
            </a:r>
            <a:r>
              <a:rPr lang="en-US" dirty="0" err="1" smtClean="0">
                <a:hlinkClick r:id="rId2" tooltip="I-mode"/>
              </a:rPr>
              <a:t>i</a:t>
            </a:r>
            <a:r>
              <a:rPr lang="en-US" dirty="0" smtClean="0">
                <a:hlinkClick r:id="rId2" tooltip="I-mode"/>
              </a:rPr>
              <a:t>-mode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2"/>
                </a:solidFill>
              </a:rPr>
              <a:t>1999</a:t>
            </a:r>
            <a:r>
              <a:rPr lang="en-US" dirty="0" smtClean="0"/>
              <a:t>)</a:t>
            </a:r>
          </a:p>
          <a:p>
            <a:r>
              <a:rPr lang="en-US" dirty="0" smtClean="0"/>
              <a:t>Slow rise in popularity </a:t>
            </a:r>
            <a:br>
              <a:rPr lang="en-US" dirty="0" smtClean="0"/>
            </a:br>
            <a:r>
              <a:rPr lang="en-US" dirty="0" smtClean="0"/>
              <a:t>in US</a:t>
            </a:r>
          </a:p>
          <a:p>
            <a:r>
              <a:rPr lang="en-US" dirty="0" smtClean="0"/>
              <a:t>WWW access</a:t>
            </a:r>
          </a:p>
          <a:p>
            <a:pPr lvl="1"/>
            <a:r>
              <a:rPr lang="en-US" dirty="0" smtClean="0"/>
              <a:t>WAP – starting </a:t>
            </a:r>
            <a:r>
              <a:rPr lang="en-US" dirty="0" smtClean="0">
                <a:solidFill>
                  <a:schemeClr val="accent2"/>
                </a:solidFill>
              </a:rPr>
              <a:t>1997</a:t>
            </a:r>
          </a:p>
          <a:p>
            <a:pPr lvl="2"/>
            <a:r>
              <a:rPr lang="en-US" dirty="0" smtClean="0"/>
              <a:t>Wireless Application Protocol</a:t>
            </a:r>
          </a:p>
          <a:p>
            <a:pPr lvl="2"/>
            <a:r>
              <a:rPr lang="en-US" dirty="0" smtClean="0"/>
              <a:t>Bring web-like access to these</a:t>
            </a:r>
            <a:br>
              <a:rPr lang="en-US" dirty="0" smtClean="0"/>
            </a:br>
            <a:r>
              <a:rPr lang="en-US" dirty="0" smtClean="0"/>
              <a:t>devices</a:t>
            </a:r>
          </a:p>
          <a:p>
            <a:pPr lvl="2"/>
            <a:r>
              <a:rPr lang="en-US" dirty="0" smtClean="0"/>
              <a:t>Terrible usability</a:t>
            </a:r>
          </a:p>
          <a:p>
            <a:pPr lvl="2"/>
            <a:r>
              <a:rPr lang="en-US" dirty="0" smtClean="0">
                <a:hlinkClick r:id="rId3"/>
              </a:rPr>
              <a:t>Nielsen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64514" name="Picture 2" descr="http://newsimg.bbc.co.uk/media/images/39773000/gif/_39773809_text_messages2_gra2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140" y="3610708"/>
            <a:ext cx="3766861" cy="32472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84708" y="322384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In UK, ref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56285"/>
          </a:xfrm>
        </p:spPr>
        <p:txBody>
          <a:bodyPr/>
          <a:lstStyle/>
          <a:p>
            <a:r>
              <a:rPr lang="en-US" dirty="0" smtClean="0"/>
              <a:t>Digression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6"/>
          </a:xfrm>
        </p:spPr>
        <p:txBody>
          <a:bodyPr/>
          <a:lstStyle/>
          <a:p>
            <a:r>
              <a:rPr lang="en-US" dirty="0" smtClean="0"/>
              <a:t>Approximately 1919</a:t>
            </a:r>
          </a:p>
          <a:p>
            <a:r>
              <a:rPr lang="en-US" dirty="0" smtClean="0"/>
              <a:t>Note the letters</a:t>
            </a:r>
          </a:p>
          <a:p>
            <a:pPr lvl="1"/>
            <a:r>
              <a:rPr lang="en-US" dirty="0" smtClean="0"/>
              <a:t>For “exchanges”</a:t>
            </a:r>
          </a:p>
          <a:p>
            <a:pPr lvl="1"/>
            <a:r>
              <a:rPr lang="en-US" dirty="0" smtClean="0"/>
              <a:t>268-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41986" name="Picture 2" descr="File:Rotaryd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8676" y="1031630"/>
            <a:ext cx="3216031" cy="48240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44308" y="5896708"/>
            <a:ext cx="3124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en.wikipedia.org/wiki/File:Rotarydial.JPG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4" descr="File:Telephone-keypad2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53" y="3977757"/>
            <a:ext cx="3552092" cy="2880243"/>
          </a:xfrm>
          <a:prstGeom prst="rect">
            <a:avLst/>
          </a:prstGeom>
          <a:noFill/>
        </p:spPr>
      </p:pic>
      <p:pic>
        <p:nvPicPr>
          <p:cNvPr id="63490" name="Picture 2" descr="http://www.corp.att.com/history/images/milestone_1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2913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2500"/>
          </a:xfrm>
        </p:spPr>
        <p:txBody>
          <a:bodyPr/>
          <a:lstStyle/>
          <a:p>
            <a:r>
              <a:rPr lang="en-US" dirty="0" smtClean="0"/>
              <a:t>Keypads for phones</a:t>
            </a:r>
            <a:endParaRPr lang="en-US" dirty="0"/>
          </a:p>
        </p:txBody>
      </p:sp>
      <p:pic>
        <p:nvPicPr>
          <p:cNvPr id="63492" name="Picture 4" descr="http://ecx.images-amazon.com/images/I/91Mks6WpYRL._SL1500_.jpg"/>
          <p:cNvPicPr>
            <a:picLocks noChangeAspect="1" noChangeArrowheads="1"/>
          </p:cNvPicPr>
          <p:nvPr/>
        </p:nvPicPr>
        <p:blipFill>
          <a:blip r:embed="rId4" cstate="print"/>
          <a:srcRect b="32212"/>
          <a:stretch>
            <a:fillRect/>
          </a:stretch>
        </p:blipFill>
        <p:spPr bwMode="auto">
          <a:xfrm>
            <a:off x="3715373" y="2954215"/>
            <a:ext cx="5428627" cy="390378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9909"/>
            <a:ext cx="8464062" cy="32941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1963</a:t>
            </a:r>
          </a:p>
          <a:p>
            <a:r>
              <a:rPr lang="en-US" dirty="0" smtClean="0"/>
              <a:t>Dial much faster</a:t>
            </a:r>
          </a:p>
          <a:p>
            <a:r>
              <a:rPr lang="en-US" dirty="0" smtClean="0"/>
              <a:t>Letters the same as on the dial phone</a:t>
            </a:r>
          </a:p>
          <a:p>
            <a:r>
              <a:rPr lang="en-US" dirty="0" smtClean="0"/>
              <a:t>Numbers are </a:t>
            </a:r>
            <a:r>
              <a:rPr lang="en-US" i="1" dirty="0" smtClean="0"/>
              <a:t>opposite order </a:t>
            </a:r>
            <a:r>
              <a:rPr lang="en-US" dirty="0" smtClean="0"/>
              <a:t>from cash</a:t>
            </a:r>
            <a:br>
              <a:rPr lang="en-US" dirty="0" smtClean="0"/>
            </a:br>
            <a:r>
              <a:rPr lang="en-US" dirty="0" smtClean="0"/>
              <a:t>registers &amp; </a:t>
            </a:r>
            <a:r>
              <a:rPr lang="en-US" dirty="0" err="1" smtClean="0"/>
              <a:t>numberpads</a:t>
            </a:r>
            <a:endParaRPr lang="en-US" dirty="0" smtClean="0"/>
          </a:p>
          <a:p>
            <a:pPr lvl="1"/>
            <a:r>
              <a:rPr lang="en-US" dirty="0" smtClean="0"/>
              <a:t>Due to human factors research at Bell Labs</a:t>
            </a:r>
          </a:p>
          <a:p>
            <a:pPr lvl="1"/>
            <a:r>
              <a:rPr lang="en-US" dirty="0" smtClean="0"/>
              <a:t>Same speed, but preferred</a:t>
            </a:r>
          </a:p>
          <a:p>
            <a:pPr lvl="1"/>
            <a:r>
              <a:rPr lang="en-US" dirty="0" smtClean="0"/>
              <a:t>-- </a:t>
            </a:r>
            <a:r>
              <a:rPr lang="en-US" dirty="0" smtClean="0">
                <a:hlinkClick r:id="rId5"/>
              </a:rPr>
              <a:t>Wikipedia</a:t>
            </a:r>
            <a:endParaRPr lang="en-US" dirty="0" smtClean="0"/>
          </a:p>
          <a:p>
            <a:r>
              <a:rPr lang="en-US" dirty="0" smtClean="0"/>
              <a:t>Retained for mobile phones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“Multi-Tap”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383323"/>
            <a:ext cx="8393723" cy="47476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Text entry using that</a:t>
            </a:r>
            <a:br>
              <a:rPr lang="en-US" dirty="0" smtClean="0"/>
            </a:br>
            <a:r>
              <a:rPr lang="en-US" dirty="0" smtClean="0"/>
              <a:t>keypad</a:t>
            </a:r>
          </a:p>
          <a:p>
            <a:r>
              <a:rPr lang="en-US" dirty="0" smtClean="0"/>
              <a:t>2 = “A”, 22 = “B”, 222=“C”</a:t>
            </a:r>
          </a:p>
          <a:p>
            <a:r>
              <a:rPr lang="en-US" dirty="0" smtClean="0"/>
              <a:t>“BET” = 22338</a:t>
            </a:r>
          </a:p>
          <a:p>
            <a:r>
              <a:rPr lang="en-US" dirty="0" smtClean="0"/>
              <a:t>But for “CAB” – 222(wait)2(wait)22</a:t>
            </a:r>
          </a:p>
          <a:p>
            <a:r>
              <a:rPr lang="en-US" dirty="0" smtClean="0"/>
              <a:t>Layout was not optimized for letter frequencies</a:t>
            </a:r>
          </a:p>
          <a:p>
            <a:r>
              <a:rPr lang="en-US" dirty="0" smtClean="0"/>
              <a:t>Keystrokes per character (KSPC) for </a:t>
            </a:r>
            <a:r>
              <a:rPr lang="en-US" dirty="0" smtClean="0"/>
              <a:t>Multi-tap </a:t>
            </a:r>
            <a:r>
              <a:rPr lang="en-US" dirty="0" smtClean="0"/>
              <a:t>is </a:t>
            </a:r>
            <a:r>
              <a:rPr lang="en-US" dirty="0" smtClean="0"/>
              <a:t>2.03 --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MacKenzie 2002b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Measured at 10 to 12 WPM, up to </a:t>
            </a:r>
            <a:r>
              <a:rPr lang="en-US" dirty="0" smtClean="0"/>
              <a:t>21.0 </a:t>
            </a:r>
            <a:r>
              <a:rPr lang="en-US" dirty="0" smtClean="0"/>
              <a:t>wpm for experts – </a:t>
            </a:r>
            <a:r>
              <a:rPr lang="en-US" dirty="0" smtClean="0">
                <a:hlinkClick r:id="rId3"/>
              </a:rPr>
              <a:t>ref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Picture 4" descr="File:Telephone-keypad2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2954" y="0"/>
            <a:ext cx="3681046" cy="2984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“T9”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890953"/>
            <a:ext cx="8229600" cy="52402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Tegic</a:t>
            </a:r>
            <a:r>
              <a:rPr lang="en-US" dirty="0" smtClean="0"/>
              <a:t>, now part of Nuance</a:t>
            </a:r>
          </a:p>
          <a:p>
            <a:pPr lvl="1"/>
            <a:r>
              <a:rPr lang="en-US" dirty="0" smtClean="0"/>
              <a:t>Patented: filed in </a:t>
            </a:r>
            <a:r>
              <a:rPr lang="en-US" dirty="0" smtClean="0">
                <a:solidFill>
                  <a:schemeClr val="accent2"/>
                </a:solidFill>
              </a:rPr>
              <a:t>1995</a:t>
            </a:r>
            <a:r>
              <a:rPr lang="en-US" dirty="0" smtClean="0"/>
              <a:t>, issued </a:t>
            </a:r>
            <a:r>
              <a:rPr lang="en-US" dirty="0" smtClean="0">
                <a:solidFill>
                  <a:schemeClr val="accent2"/>
                </a:solidFill>
              </a:rPr>
              <a:t>1998</a:t>
            </a:r>
          </a:p>
          <a:p>
            <a:r>
              <a:rPr lang="en-US" dirty="0" smtClean="0"/>
              <a:t>Predictive text entry for phone keypad</a:t>
            </a:r>
          </a:p>
          <a:p>
            <a:r>
              <a:rPr lang="en-US" dirty="0" smtClean="0"/>
              <a:t>Just hit each key once</a:t>
            </a:r>
          </a:p>
          <a:p>
            <a:r>
              <a:rPr lang="en-US" dirty="0" smtClean="0"/>
              <a:t>Uses a language model to disambiguate</a:t>
            </a:r>
          </a:p>
          <a:p>
            <a:pPr lvl="1"/>
            <a:r>
              <a:rPr lang="en-US" dirty="0" smtClean="0"/>
              <a:t>Shows its best guess as you type   </a:t>
            </a:r>
            <a:r>
              <a:rPr lang="en-US" i="1" dirty="0" smtClean="0">
                <a:hlinkClick r:id="rId2"/>
              </a:rPr>
              <a:t>video</a:t>
            </a:r>
            <a:endParaRPr lang="en-US" i="1" dirty="0" smtClean="0"/>
          </a:p>
          <a:p>
            <a:pPr lvl="1"/>
            <a:r>
              <a:rPr lang="en-US" dirty="0" smtClean="0"/>
              <a:t>Use * key to get to other options</a:t>
            </a:r>
          </a:p>
          <a:p>
            <a:pPr lvl="1"/>
            <a:r>
              <a:rPr lang="en-US" dirty="0" smtClean="0"/>
              <a:t>Automatically adaptive so learns what you type most</a:t>
            </a:r>
          </a:p>
          <a:p>
            <a:pPr lvl="1"/>
            <a:r>
              <a:rPr lang="en-US" dirty="0" smtClean="0"/>
              <a:t>Also “smart punctuation”</a:t>
            </a:r>
          </a:p>
          <a:p>
            <a:r>
              <a:rPr lang="en-US" dirty="0" smtClean="0"/>
              <a:t>Measured at 15 wpm (novices) up to 40 wpm (vs. 10 up to 20 for</a:t>
            </a:r>
            <a:br>
              <a:rPr lang="en-US" dirty="0" smtClean="0"/>
            </a:br>
            <a:r>
              <a:rPr lang="en-US" dirty="0" smtClean="0"/>
              <a:t>multi-tap)</a:t>
            </a:r>
          </a:p>
          <a:p>
            <a:r>
              <a:rPr lang="en-US" dirty="0" smtClean="0"/>
              <a:t>1.0072 KSPC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4" descr="File:Telephone-keypad2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951" y="562707"/>
            <a:ext cx="2371049" cy="1922585"/>
          </a:xfrm>
          <a:prstGeom prst="rect">
            <a:avLst/>
          </a:prstGeom>
          <a:noFill/>
        </p:spPr>
      </p:pic>
      <p:pic>
        <p:nvPicPr>
          <p:cNvPr id="65538" name="Picture 2" descr="C:\Users\bam\AppData\Local\Temp\SNAGHTML51b16d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906" y="4794738"/>
            <a:ext cx="4133094" cy="206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472" y="0"/>
            <a:ext cx="4511527" cy="615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149969" cy="1295400"/>
          </a:xfrm>
        </p:spPr>
        <p:txBody>
          <a:bodyPr/>
          <a:lstStyle/>
          <a:p>
            <a:r>
              <a:rPr lang="en-US" dirty="0" smtClean="0"/>
              <a:t>Early phone + PDAs</a:t>
            </a:r>
            <a:endParaRPr lang="en-US" dirty="0"/>
          </a:p>
        </p:txBody>
      </p:sp>
      <p:pic>
        <p:nvPicPr>
          <p:cNvPr id="47106" name="Picture 2" descr="File:Nokia-911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1471" y="4607169"/>
            <a:ext cx="2959843" cy="2250831"/>
          </a:xfrm>
          <a:prstGeom prst="rect">
            <a:avLst/>
          </a:prstGeom>
          <a:noFill/>
        </p:spPr>
      </p:pic>
      <p:pic>
        <p:nvPicPr>
          <p:cNvPr id="47110" name="Picture 6" descr="C:\Users\bam\AppData\Local\Temp\SNAGHTML18944a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87216"/>
            <a:ext cx="2197577" cy="187078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8098"/>
            <a:ext cx="4595445" cy="33142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IBM Simon</a:t>
            </a:r>
          </a:p>
          <a:p>
            <a:pPr lvl="1"/>
            <a:r>
              <a:rPr lang="en-US" dirty="0" smtClean="0"/>
              <a:t>Shipped in </a:t>
            </a:r>
            <a:r>
              <a:rPr lang="en-US" dirty="0" smtClean="0">
                <a:solidFill>
                  <a:schemeClr val="accent2"/>
                </a:solidFill>
              </a:rPr>
              <a:t>1994</a:t>
            </a:r>
            <a:r>
              <a:rPr lang="en-US" dirty="0" smtClean="0"/>
              <a:t> by </a:t>
            </a:r>
            <a:r>
              <a:rPr lang="en-US" dirty="0" smtClean="0"/>
              <a:t>BellSouth</a:t>
            </a:r>
          </a:p>
          <a:p>
            <a:pPr lvl="1"/>
            <a:r>
              <a:rPr lang="en-US" dirty="0" smtClean="0"/>
              <a:t>Hand printing, on-screen keyboard with predictive text</a:t>
            </a:r>
            <a:endParaRPr lang="en-US" dirty="0" smtClean="0"/>
          </a:p>
          <a:p>
            <a:r>
              <a:rPr lang="en-US" dirty="0" smtClean="0"/>
              <a:t>Nokia 9110 Communicator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1996</a:t>
            </a:r>
          </a:p>
          <a:p>
            <a:pPr lvl="1"/>
            <a:r>
              <a:rPr lang="en-US" dirty="0" smtClean="0"/>
              <a:t>Added full physical keyboard</a:t>
            </a:r>
          </a:p>
          <a:p>
            <a:r>
              <a:rPr lang="en-US" dirty="0" smtClean="0"/>
              <a:t>Slow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6758848" cy="4659503"/>
          </a:xfrm>
        </p:spPr>
        <p:txBody>
          <a:bodyPr>
            <a:normAutofit/>
          </a:bodyPr>
          <a:lstStyle/>
          <a:p>
            <a:r>
              <a:rPr lang="en-US" dirty="0" smtClean="0"/>
              <a:t>Founded by Jeff Hawkins who did </a:t>
            </a:r>
            <a:r>
              <a:rPr lang="en-US" dirty="0" err="1" smtClean="0"/>
              <a:t>GridPad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 smtClean="0"/>
              <a:t>released version: </a:t>
            </a:r>
            <a:r>
              <a:rPr lang="en-US" dirty="0" smtClean="0">
                <a:solidFill>
                  <a:schemeClr val="accent2"/>
                </a:solidFill>
              </a:rPr>
              <a:t>1996</a:t>
            </a:r>
            <a:r>
              <a:rPr lang="en-US" dirty="0" smtClean="0"/>
              <a:t> = “Pilot”</a:t>
            </a:r>
          </a:p>
          <a:p>
            <a:r>
              <a:rPr lang="en-US" dirty="0" smtClean="0"/>
              <a:t>Graffiti or on-screen keyboard for </a:t>
            </a:r>
            <a:r>
              <a:rPr lang="en-US" dirty="0" smtClean="0"/>
              <a:t>data entry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8370" name="Picture 2" descr="PalmPilot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0"/>
            <a:ext cx="2095500" cy="2819401"/>
          </a:xfrm>
          <a:prstGeom prst="rect">
            <a:avLst/>
          </a:prstGeom>
          <a:noFill/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169" y="4052127"/>
            <a:ext cx="3596054" cy="17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2839"/>
          </a:xfrm>
        </p:spPr>
        <p:txBody>
          <a:bodyPr/>
          <a:lstStyle/>
          <a:p>
            <a:r>
              <a:rPr lang="en-US" dirty="0" smtClean="0"/>
              <a:t>Palm Graffiti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30" y="1008185"/>
            <a:ext cx="5591060" cy="42468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Designed </a:t>
            </a:r>
            <a:r>
              <a:rPr lang="en-US" dirty="0" smtClean="0"/>
              <a:t>to be easier to </a:t>
            </a:r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Most look like the letter</a:t>
            </a:r>
            <a:endParaRPr lang="en-US" dirty="0" smtClean="0"/>
          </a:p>
          <a:p>
            <a:pPr lvl="1"/>
            <a:r>
              <a:rPr lang="en-US" dirty="0" smtClean="0"/>
              <a:t>Still </a:t>
            </a:r>
            <a:r>
              <a:rPr lang="en-US" dirty="0" smtClean="0"/>
              <a:t>requires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sides – numbers look the same as some </a:t>
            </a:r>
            <a:r>
              <a:rPr lang="en-US" dirty="0" smtClean="0"/>
              <a:t>letters</a:t>
            </a:r>
          </a:p>
          <a:p>
            <a:r>
              <a:rPr lang="en-US" dirty="0" smtClean="0"/>
              <a:t>Novices </a:t>
            </a:r>
            <a:r>
              <a:rPr lang="en-US" dirty="0" smtClean="0"/>
              <a:t>were faster with the keyboard (7 vs. 16 WPM</a:t>
            </a:r>
            <a:r>
              <a:rPr lang="en-US" dirty="0" smtClean="0"/>
              <a:t>), but experts </a:t>
            </a:r>
            <a:r>
              <a:rPr lang="en-US" dirty="0" smtClean="0"/>
              <a:t>were faster </a:t>
            </a:r>
            <a:r>
              <a:rPr lang="en-US" dirty="0" smtClean="0"/>
              <a:t>with </a:t>
            </a:r>
            <a:r>
              <a:rPr lang="it-IT" dirty="0" smtClean="0"/>
              <a:t>Graffiti </a:t>
            </a:r>
            <a:r>
              <a:rPr lang="it-IT" dirty="0" smtClean="0"/>
              <a:t>(21 vs. 18 WPM</a:t>
            </a:r>
            <a:r>
              <a:rPr lang="it-IT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-- </a:t>
            </a:r>
            <a:r>
              <a:rPr lang="en-US" dirty="0" smtClean="0">
                <a:hlinkClick r:id="rId2"/>
              </a:rPr>
              <a:t>[</a:t>
            </a:r>
            <a:r>
              <a:rPr lang="en-US" dirty="0" smtClean="0">
                <a:hlinkClick r:id="rId2"/>
              </a:rPr>
              <a:t>Fleetwood</a:t>
            </a:r>
            <a:r>
              <a:rPr lang="en-US" dirty="0" smtClean="0">
                <a:hlinkClick r:id="rId2"/>
              </a:rPr>
              <a:t>, 2002]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tabLst>
                <a:tab pos="4803775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8130" name="Picture 2" descr="http://upload.wikimedia.org/wikipedia/commons/thumb/6/68/Palm_Graffiti_gestures.png/220px-Palm_Graffiti_gestu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362" y="0"/>
            <a:ext cx="3251638" cy="6858000"/>
          </a:xfrm>
          <a:prstGeom prst="rect">
            <a:avLst/>
          </a:prstGeom>
          <a:noFill/>
        </p:spPr>
      </p:pic>
      <p:pic>
        <p:nvPicPr>
          <p:cNvPr id="7" name="Picture 2" descr="PalmPilot5000.jpg"/>
          <p:cNvPicPr>
            <a:picLocks noChangeAspect="1" noChangeArrowheads="1"/>
          </p:cNvPicPr>
          <p:nvPr/>
        </p:nvPicPr>
        <p:blipFill>
          <a:blip r:embed="rId4" cstate="print"/>
          <a:srcRect t="58091" b="17013"/>
          <a:stretch>
            <a:fillRect/>
          </a:stretch>
        </p:blipFill>
        <p:spPr bwMode="auto">
          <a:xfrm>
            <a:off x="1055076" y="5223318"/>
            <a:ext cx="4880113" cy="163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847246"/>
          </a:xfrm>
        </p:spPr>
        <p:txBody>
          <a:bodyPr/>
          <a:lstStyle/>
          <a:p>
            <a:r>
              <a:rPr lang="en-US" dirty="0" smtClean="0"/>
              <a:t>Windows 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11266" name="Picture 2" descr="http://upload.wikimedia.org/wikipedia/commons/7/70/HP_Jornada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38" y="4538949"/>
            <a:ext cx="2926212" cy="2319051"/>
          </a:xfrm>
          <a:prstGeom prst="rect">
            <a:avLst/>
          </a:prstGeom>
          <a:noFill/>
        </p:spPr>
      </p:pic>
      <p:pic>
        <p:nvPicPr>
          <p:cNvPr id="11270" name="Picture 6" descr="http://img.tomshardware.com/us/2002/04/04/comparison_of_six_pdas/comp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299" y="3962400"/>
            <a:ext cx="1884578" cy="2895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958467"/>
            <a:ext cx="8686800" cy="34611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CE 1.0 released in 1996 (same year as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PalmPilot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Many names: Windows Compact Edition (WinCE), Windows Palm PC, Windows Pocket PC (PPC), Windows Handheld PC (HPC), Windows Mobile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HPC for landscape devices with a keyboard, PPC for </a:t>
            </a:r>
            <a:r>
              <a:rPr lang="en-US" dirty="0" smtClean="0"/>
              <a:t>portrait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Compaq </a:t>
            </a:r>
            <a:r>
              <a:rPr lang="en-US" dirty="0" err="1" smtClean="0"/>
              <a:t>iPaq</a:t>
            </a:r>
            <a:r>
              <a:rPr lang="en-US" dirty="0" smtClean="0"/>
              <a:t> became very popular (2000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Graffiti equivalent = “Jot”</a:t>
            </a:r>
            <a:endParaRPr lang="en-US" dirty="0" smtClean="0"/>
          </a:p>
        </p:txBody>
      </p:sp>
      <p:pic>
        <p:nvPicPr>
          <p:cNvPr id="53250" name="Picture 2" descr="http://www.geek.com/hwswrev/wince/epocvppc/PocketPc0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4246" y="3231661"/>
            <a:ext cx="2719754" cy="3626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bbguru.com/wp-content/uploads/2009/06/blackberry-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503" y="0"/>
            <a:ext cx="3262497" cy="2612241"/>
          </a:xfrm>
          <a:prstGeom prst="rect">
            <a:avLst/>
          </a:prstGeom>
          <a:noFill/>
        </p:spPr>
      </p:pic>
      <p:pic>
        <p:nvPicPr>
          <p:cNvPr id="52228" name="Picture 4" descr="http://pdadb.net/img/rim_blackberry_7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707" y="3325975"/>
            <a:ext cx="2339967" cy="3532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47557"/>
          </a:xfrm>
        </p:spPr>
        <p:txBody>
          <a:bodyPr/>
          <a:lstStyle/>
          <a:p>
            <a:r>
              <a:rPr lang="en-US" dirty="0" smtClean="0"/>
              <a:t>RIM Blackberry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51202" name="Picture 2" descr="http://www.blogcdn.com/mobile.engadget.com/media/2009/12/bb-7100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1219" y="2872154"/>
            <a:ext cx="2032781" cy="398584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22" y="855782"/>
            <a:ext cx="5685409" cy="52050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Starting 1999</a:t>
            </a:r>
          </a:p>
          <a:p>
            <a:r>
              <a:rPr lang="en-US" dirty="0" smtClean="0"/>
              <a:t>Research in Motion (RIM)</a:t>
            </a:r>
          </a:p>
          <a:p>
            <a:r>
              <a:rPr lang="en-US" dirty="0" smtClean="0"/>
              <a:t>Two-thumb keyboard</a:t>
            </a:r>
            <a:endParaRPr lang="en-US" dirty="0" smtClean="0"/>
          </a:p>
          <a:p>
            <a:pPr lvl="1"/>
            <a:r>
              <a:rPr lang="en-US" dirty="0" smtClean="0"/>
              <a:t>Patents on having keys at angles</a:t>
            </a:r>
          </a:p>
          <a:p>
            <a:r>
              <a:rPr lang="en-US" dirty="0" smtClean="0"/>
              <a:t>Later, 2 characters on keys with the </a:t>
            </a:r>
            <a:r>
              <a:rPr lang="en-US" dirty="0" smtClean="0"/>
              <a:t>7100 line in 2004</a:t>
            </a:r>
          </a:p>
          <a:p>
            <a:r>
              <a:rPr lang="en-US" dirty="0" smtClean="0"/>
              <a:t>Two-thumb typing</a:t>
            </a:r>
            <a:br>
              <a:rPr lang="en-US" dirty="0" smtClean="0"/>
            </a:br>
            <a:r>
              <a:rPr lang="en-US" dirty="0" smtClean="0"/>
              <a:t>speeds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chemeClr val="accent2"/>
                </a:solidFill>
              </a:rPr>
              <a:t>30–35 </a:t>
            </a:r>
            <a:r>
              <a:rPr lang="en-US" dirty="0" smtClean="0">
                <a:solidFill>
                  <a:schemeClr val="accent2"/>
                </a:solidFill>
              </a:rPr>
              <a:t>WPM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reach </a:t>
            </a:r>
            <a:r>
              <a:rPr lang="en-US" dirty="0" smtClean="0">
                <a:solidFill>
                  <a:schemeClr val="accent2"/>
                </a:solidFill>
              </a:rPr>
              <a:t>60 WPM</a:t>
            </a:r>
            <a:r>
              <a:rPr lang="en-US" dirty="0" smtClean="0"/>
              <a:t> </a:t>
            </a:r>
            <a:r>
              <a:rPr lang="en-US" dirty="0" smtClean="0"/>
              <a:t>after</a:t>
            </a:r>
            <a:br>
              <a:rPr lang="en-US" dirty="0" smtClean="0"/>
            </a:br>
            <a:r>
              <a:rPr lang="en-US" dirty="0" smtClean="0"/>
              <a:t>20 twenty-minute</a:t>
            </a:r>
            <a:br>
              <a:rPr lang="en-US" dirty="0" smtClean="0"/>
            </a:br>
            <a:r>
              <a:rPr lang="en-US" dirty="0" smtClean="0"/>
              <a:t>sessions.</a:t>
            </a:r>
            <a:br>
              <a:rPr lang="en-US" dirty="0" smtClean="0"/>
            </a:br>
            <a:r>
              <a:rPr lang="en-US" dirty="0" smtClean="0"/>
              <a:t>-- </a:t>
            </a:r>
            <a:r>
              <a:rPr lang="en-US" dirty="0" smtClean="0">
                <a:hlinkClick r:id="rId6"/>
              </a:rPr>
              <a:t>[</a:t>
            </a:r>
            <a:r>
              <a:rPr lang="en-US" dirty="0" smtClean="0">
                <a:hlinkClick r:id="rId6"/>
              </a:rPr>
              <a:t>Clarkson </a:t>
            </a:r>
            <a:r>
              <a:rPr lang="en-US" dirty="0" smtClean="0">
                <a:hlinkClick r:id="rId6"/>
              </a:rPr>
              <a:t>2005]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of 2003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25"/>
            <a:ext cx="9008426" cy="348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39054"/>
          </a:xfrm>
        </p:spPr>
        <p:txBody>
          <a:bodyPr/>
          <a:lstStyle/>
          <a:p>
            <a:r>
              <a:rPr lang="en-US" dirty="0" err="1" smtClean="0"/>
              <a:t>Twiddler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8" y="984737"/>
            <a:ext cx="8229600" cy="477129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http://www.handykey.com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($200)</a:t>
            </a:r>
            <a:endParaRPr lang="en-US" dirty="0" smtClean="0"/>
          </a:p>
          <a:p>
            <a:r>
              <a:rPr lang="en-US" dirty="0" err="1" smtClean="0"/>
              <a:t>Twiddler</a:t>
            </a:r>
            <a:r>
              <a:rPr lang="en-US" dirty="0" smtClean="0"/>
              <a:t> one-handled chorded</a:t>
            </a:r>
            <a:br>
              <a:rPr lang="en-US" dirty="0" smtClean="0"/>
            </a:br>
            <a:r>
              <a:rPr lang="en-US" dirty="0" smtClean="0"/>
              <a:t>text entry device</a:t>
            </a:r>
          </a:p>
          <a:p>
            <a:r>
              <a:rPr lang="en-US" dirty="0" smtClean="0"/>
              <a:t>Introduced in </a:t>
            </a:r>
            <a:r>
              <a:rPr lang="en-US" dirty="0" smtClean="0">
                <a:hlinkClick r:id="rId3"/>
              </a:rPr>
              <a:t>1990’s</a:t>
            </a:r>
            <a:r>
              <a:rPr lang="en-US" dirty="0" smtClean="0"/>
              <a:t>, 16 keys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 err="1" smtClean="0"/>
              <a:t>mousing</a:t>
            </a:r>
            <a:r>
              <a:rPr lang="en-US" dirty="0" smtClean="0"/>
              <a:t> device</a:t>
            </a:r>
          </a:p>
          <a:p>
            <a:r>
              <a:rPr lang="en-US" dirty="0" smtClean="0">
                <a:hlinkClick r:id="rId4"/>
              </a:rPr>
              <a:t>Thad </a:t>
            </a:r>
            <a:r>
              <a:rPr lang="en-US" dirty="0" err="1" smtClean="0">
                <a:hlinkClick r:id="rId4"/>
              </a:rPr>
              <a:t>Starner</a:t>
            </a:r>
            <a:r>
              <a:rPr lang="en-US" dirty="0" smtClean="0">
                <a:hlinkClick r:id="rId4"/>
              </a:rPr>
              <a:t> reports</a:t>
            </a:r>
            <a:r>
              <a:rPr lang="en-US" dirty="0" smtClean="0"/>
              <a:t> he gets 60 wpm</a:t>
            </a:r>
          </a:p>
          <a:p>
            <a:pPr lvl="1"/>
            <a:r>
              <a:rPr lang="en-US" dirty="0" smtClean="0"/>
              <a:t>Novices are at 10</a:t>
            </a:r>
            <a:br>
              <a:rPr lang="en-US" dirty="0" smtClean="0"/>
            </a:br>
            <a:r>
              <a:rPr lang="en-US" dirty="0" smtClean="0"/>
              <a:t>wpm with a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weekend's </a:t>
            </a:r>
            <a:r>
              <a:rPr lang="en-US" dirty="0" smtClean="0"/>
              <a:t>worth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practice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9459" y="0"/>
            <a:ext cx="2824542" cy="33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http://static5.businessinsider.com/image/518cfd4cecad04505400001b-1200/thad-starner-was-one-of-the-guys-experimenting-with-wearable-technology-he-went-on-to-help-make-google-gla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1723" y="3910952"/>
            <a:ext cx="5322277" cy="2947047"/>
          </a:xfrm>
          <a:prstGeom prst="rect">
            <a:avLst/>
          </a:prstGeom>
          <a:noFill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908" y="5356608"/>
            <a:ext cx="1910862" cy="15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79449"/>
          </a:xfrm>
        </p:spPr>
        <p:txBody>
          <a:bodyPr/>
          <a:lstStyle/>
          <a:p>
            <a:r>
              <a:rPr lang="en-US" dirty="0" smtClean="0"/>
              <a:t>Windows </a:t>
            </a:r>
            <a:r>
              <a:rPr lang="en-US" dirty="0" err="1" smtClean="0"/>
              <a:t>TabletPC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45" y="1146385"/>
            <a:ext cx="6538511" cy="5364584"/>
          </a:xfrm>
        </p:spPr>
        <p:txBody>
          <a:bodyPr>
            <a:normAutofit/>
          </a:bodyPr>
          <a:lstStyle/>
          <a:p>
            <a:r>
              <a:rPr lang="en-US" dirty="0" smtClean="0"/>
              <a:t>2001 spec (Windows XP), first devices in 2002</a:t>
            </a:r>
          </a:p>
          <a:p>
            <a:r>
              <a:rPr lang="en-US" dirty="0" smtClean="0"/>
              <a:t>Handwriting </a:t>
            </a:r>
            <a:r>
              <a:rPr lang="en-US" dirty="0" smtClean="0"/>
              <a:t>recognition was much better, but still not sufficiently accurate</a:t>
            </a:r>
          </a:p>
          <a:p>
            <a:r>
              <a:rPr lang="en-US" dirty="0" smtClean="0"/>
              <a:t>Quite </a:t>
            </a:r>
            <a:r>
              <a:rPr lang="en-US" dirty="0" smtClean="0"/>
              <a:t>poor UIs </a:t>
            </a:r>
            <a:r>
              <a:rPr lang="en-US" dirty="0" smtClean="0"/>
              <a:t>for correction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50178" name="Picture 2" descr="File:Tab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475" y="0"/>
            <a:ext cx="2302525" cy="2411021"/>
          </a:xfrm>
          <a:prstGeom prst="rect">
            <a:avLst/>
          </a:prstGeom>
          <a:noFill/>
        </p:spPr>
      </p:pic>
      <p:pic>
        <p:nvPicPr>
          <p:cNvPr id="50180" name="Picture 4" descr="http://haverzine.com/wp-content/uploads/2013/12/Microsoft-Tab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407" y="2604439"/>
            <a:ext cx="2346593" cy="3005593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883" y="4605051"/>
            <a:ext cx="2528539" cy="225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745270"/>
          </a:xfrm>
        </p:spPr>
        <p:txBody>
          <a:bodyPr/>
          <a:lstStyle/>
          <a:p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721" y="227133"/>
            <a:ext cx="2853810" cy="18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http://regmedia.co.uk/2007/08/06/apple_iphone_key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194517"/>
            <a:ext cx="2497015" cy="266348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855785"/>
            <a:ext cx="8393723" cy="33645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Starting 2007</a:t>
            </a:r>
          </a:p>
          <a:p>
            <a:r>
              <a:rPr lang="en-US" dirty="0" smtClean="0"/>
              <a:t>Capacitive </a:t>
            </a:r>
            <a:r>
              <a:rPr lang="en-US" dirty="0" smtClean="0"/>
              <a:t>screen (multi-touch)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stylus</a:t>
            </a:r>
          </a:p>
          <a:p>
            <a:r>
              <a:rPr lang="en-US" dirty="0" smtClean="0"/>
              <a:t>On screen keyboard</a:t>
            </a:r>
          </a:p>
          <a:p>
            <a:pPr lvl="1"/>
            <a:r>
              <a:rPr lang="en-US" dirty="0" smtClean="0"/>
              <a:t>Shows letter in a popup since covered with finger</a:t>
            </a:r>
          </a:p>
          <a:p>
            <a:pPr lvl="1"/>
            <a:r>
              <a:rPr lang="en-US" dirty="0" smtClean="0"/>
              <a:t>Some letters popup alternatives if press and hold</a:t>
            </a:r>
          </a:p>
          <a:p>
            <a:pPr lvl="1"/>
            <a:r>
              <a:rPr lang="en-US" dirty="0" smtClean="0"/>
              <a:t>Size of letter target areas adjusted based on language model</a:t>
            </a:r>
          </a:p>
          <a:p>
            <a:pPr lvl="2"/>
            <a:r>
              <a:rPr lang="en-US" dirty="0" smtClean="0"/>
              <a:t>So easier to hit most likely target</a:t>
            </a:r>
          </a:p>
          <a:p>
            <a:r>
              <a:rPr lang="en-US" dirty="0" smtClean="0"/>
              <a:t>First (?) to have predictive and corrected text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  <a:r>
              <a:rPr lang="en-US" dirty="0" smtClean="0"/>
              <a:t> by </a:t>
            </a:r>
            <a:r>
              <a:rPr lang="en-US" dirty="0" smtClean="0"/>
              <a:t>default</a:t>
            </a:r>
          </a:p>
          <a:p>
            <a:pPr lvl="1"/>
            <a:r>
              <a:rPr lang="en-US" dirty="0" smtClean="0">
                <a:hlinkClick r:id="rId4"/>
              </a:rPr>
              <a:t>http://www.damnyouautocorrect.com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</a:t>
            </a:r>
          </a:p>
          <a:p>
            <a:r>
              <a:rPr lang="en-US" dirty="0" smtClean="0"/>
              <a:t>Up to </a:t>
            </a:r>
            <a:r>
              <a:rPr lang="en-US" dirty="0" smtClean="0">
                <a:hlinkClick r:id="rId5"/>
              </a:rPr>
              <a:t>around 88 wpm</a:t>
            </a:r>
            <a:r>
              <a:rPr lang="en-US" dirty="0" smtClean="0"/>
              <a:t> using two thumbs</a:t>
            </a:r>
            <a:endParaRPr lang="en-US" dirty="0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5969" y="4221096"/>
            <a:ext cx="2965938" cy="26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3001" y="4762501"/>
            <a:ext cx="3400999" cy="18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33547"/>
          </a:xfrm>
        </p:spPr>
        <p:txBody>
          <a:bodyPr/>
          <a:lstStyle/>
          <a:p>
            <a:r>
              <a:rPr lang="en-US" sz="3600" dirty="0" smtClean="0"/>
              <a:t>Optimized soft keyboard </a:t>
            </a:r>
            <a:r>
              <a:rPr lang="en-US" sz="3600" dirty="0" smtClean="0"/>
              <a:t>layouts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9750"/>
            <a:ext cx="4861955" cy="24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748" y="3868615"/>
            <a:ext cx="4347252" cy="29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2678"/>
            <a:ext cx="9143999" cy="34465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Try to find a better layout for the keys</a:t>
            </a:r>
          </a:p>
          <a:p>
            <a:r>
              <a:rPr lang="en-US" dirty="0" smtClean="0"/>
              <a:t>Would be faster than QWERTY with practice for “stylus tapping”</a:t>
            </a:r>
          </a:p>
          <a:p>
            <a:r>
              <a:rPr lang="en-US" dirty="0" smtClean="0"/>
              <a:t>Example: “OPTI” layout</a:t>
            </a:r>
          </a:p>
          <a:p>
            <a:pPr lvl="1"/>
            <a:r>
              <a:rPr lang="en-US" sz="1500" dirty="0" smtClean="0"/>
              <a:t>I. Scott MacKenzie and Shawn X. Zhang. 1999. The design and evaluation of a high-performance soft keyboard. In </a:t>
            </a:r>
            <a:r>
              <a:rPr lang="en-US" sz="1500" i="1" dirty="0" smtClean="0"/>
              <a:t>Proceedings of the SIGCHI conference on Human Factors in Computing Systems</a:t>
            </a:r>
            <a:r>
              <a:rPr lang="en-US" sz="1500" dirty="0" smtClean="0"/>
              <a:t> (CHI '99). </a:t>
            </a:r>
            <a:r>
              <a:rPr lang="en-US" sz="1500" dirty="0" smtClean="0"/>
              <a:t>ACM, pp. 25-31</a:t>
            </a:r>
            <a:r>
              <a:rPr lang="en-US" sz="1500" dirty="0" smtClean="0"/>
              <a:t>. </a:t>
            </a:r>
            <a:r>
              <a:rPr lang="en-US" sz="1500" dirty="0" smtClean="0">
                <a:hlinkClick r:id="rId4"/>
              </a:rPr>
              <a:t>http://</a:t>
            </a:r>
            <a:r>
              <a:rPr lang="en-US" sz="1500" dirty="0" smtClean="0">
                <a:hlinkClick r:id="rId4"/>
              </a:rPr>
              <a:t>dl.acm.org/citation.cfm?doid=302979.302983</a:t>
            </a:r>
            <a:endParaRPr lang="en-US" sz="1500" dirty="0" smtClean="0"/>
          </a:p>
          <a:p>
            <a:pPr lvl="1"/>
            <a:r>
              <a:rPr lang="en-US" dirty="0" smtClean="0"/>
              <a:t>Multiple space bars, common words like “the” next to each other</a:t>
            </a:r>
          </a:p>
          <a:p>
            <a:pPr lvl="1"/>
            <a:r>
              <a:rPr lang="en-US" dirty="0" smtClean="0"/>
              <a:t>Trial-and-error layouts evaluated with a “</a:t>
            </a:r>
            <a:r>
              <a:rPr lang="en-US" dirty="0" err="1" smtClean="0"/>
              <a:t>Fitts</a:t>
            </a:r>
            <a:r>
              <a:rPr lang="en-US" dirty="0" smtClean="0"/>
              <a:t>-law”-like mathematical model</a:t>
            </a:r>
          </a:p>
          <a:p>
            <a:pPr lvl="2"/>
            <a:r>
              <a:rPr lang="en-US" dirty="0" smtClean="0"/>
              <a:t>Modeled 35% faster</a:t>
            </a:r>
          </a:p>
          <a:p>
            <a:pPr lvl="2"/>
            <a:r>
              <a:rPr lang="en-US" dirty="0" smtClean="0"/>
              <a:t>Measured </a:t>
            </a:r>
            <a:r>
              <a:rPr lang="en-US" dirty="0" smtClean="0"/>
              <a:t>nearly 45 wpm by </a:t>
            </a:r>
            <a:r>
              <a:rPr lang="en-US" dirty="0" smtClean="0"/>
              <a:t>the 20</a:t>
            </a:r>
            <a:r>
              <a:rPr lang="en-US" baseline="30000" dirty="0" smtClean="0"/>
              <a:t>th</a:t>
            </a:r>
            <a:r>
              <a:rPr lang="en-US" dirty="0" smtClean="0"/>
              <a:t> session compared to QWERTY at 40 wpm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2839"/>
          </a:xfrm>
        </p:spPr>
        <p:txBody>
          <a:bodyPr/>
          <a:lstStyle/>
          <a:p>
            <a:r>
              <a:rPr lang="en-US" dirty="0" smtClean="0"/>
              <a:t>Optimized soft keyboard,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2308" y="3604169"/>
            <a:ext cx="4161691" cy="325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185"/>
            <a:ext cx="8229600" cy="55332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Metropolis </a:t>
            </a:r>
            <a:r>
              <a:rPr lang="en-US" dirty="0" smtClean="0"/>
              <a:t>keyboard</a:t>
            </a:r>
          </a:p>
          <a:p>
            <a:pPr lvl="1"/>
            <a:r>
              <a:rPr lang="en-US" sz="1400" dirty="0" smtClean="0"/>
              <a:t>Shumin Zhai, Michael Hunter, and Barton A. Smith. 2000. The metropolis keyboard - an exploration of quantitative techniques for virtual keyboard design. In </a:t>
            </a:r>
            <a:r>
              <a:rPr lang="en-US" sz="1400" i="1" dirty="0" smtClean="0"/>
              <a:t>Proceedings of the 13th annual ACM symposium on User interface software and technology</a:t>
            </a:r>
            <a:r>
              <a:rPr lang="en-US" sz="1400" dirty="0" smtClean="0"/>
              <a:t> (UIST '00). ACM, </a:t>
            </a:r>
            <a:r>
              <a:rPr lang="en-US" sz="1400" dirty="0" smtClean="0"/>
              <a:t>pp. 119-128</a:t>
            </a:r>
            <a:r>
              <a:rPr lang="en-US" sz="1400" dirty="0" smtClean="0"/>
              <a:t>. </a:t>
            </a:r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dl.acm.org/citation.cfm?doid=354401.354424</a:t>
            </a:r>
            <a:endParaRPr lang="en-US" dirty="0" smtClean="0"/>
          </a:p>
          <a:p>
            <a:pPr lvl="1"/>
            <a:r>
              <a:rPr lang="en-US" dirty="0" smtClean="0"/>
              <a:t>Layout computed by optimization algorithm</a:t>
            </a:r>
          </a:p>
          <a:p>
            <a:pPr lvl="1"/>
            <a:r>
              <a:rPr lang="en-US" dirty="0" smtClean="0"/>
              <a:t>Based on how often one key is typed after another in an English text corpus</a:t>
            </a:r>
          </a:p>
          <a:p>
            <a:pPr lvl="1"/>
            <a:r>
              <a:rPr lang="en-US" dirty="0" smtClean="0"/>
              <a:t>Keys are hexagons to</a:t>
            </a:r>
            <a:br>
              <a:rPr lang="en-US" dirty="0" smtClean="0"/>
            </a:br>
            <a:r>
              <a:rPr lang="en-US" dirty="0" smtClean="0"/>
              <a:t>minimize distance</a:t>
            </a:r>
          </a:p>
          <a:p>
            <a:pPr lvl="1"/>
            <a:r>
              <a:rPr lang="en-US" dirty="0" smtClean="0"/>
              <a:t>43.1 </a:t>
            </a:r>
            <a:r>
              <a:rPr lang="en-US" dirty="0" smtClean="0"/>
              <a:t>wpm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dirty="0" smtClean="0"/>
              <a:t>(from model)</a:t>
            </a:r>
          </a:p>
          <a:p>
            <a:r>
              <a:rPr lang="en-US" dirty="0" smtClean="0"/>
              <a:t>Many other layouts in the</a:t>
            </a:r>
            <a:br>
              <a:rPr lang="en-US" dirty="0" smtClean="0"/>
            </a:br>
            <a:r>
              <a:rPr lang="en-US" dirty="0" smtClean="0"/>
              <a:t>literature and</a:t>
            </a:r>
            <a:br>
              <a:rPr lang="en-US" dirty="0" smtClean="0"/>
            </a:br>
            <a:r>
              <a:rPr lang="en-US" dirty="0" smtClean="0"/>
              <a:t>commercially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07"/>
            <a:ext cx="7543800" cy="780439"/>
          </a:xfrm>
        </p:spPr>
        <p:txBody>
          <a:bodyPr/>
          <a:lstStyle/>
          <a:p>
            <a:r>
              <a:rPr lang="en-US" dirty="0" smtClean="0"/>
              <a:t>Shumin </a:t>
            </a:r>
            <a:r>
              <a:rPr lang="en-US" dirty="0" err="1" smtClean="0"/>
              <a:t>Zhai’s</a:t>
            </a:r>
            <a:r>
              <a:rPr lang="en-US" dirty="0" smtClean="0"/>
              <a:t> </a:t>
            </a:r>
            <a:r>
              <a:rPr lang="en-US" dirty="0" err="1" smtClean="0"/>
              <a:t>ShapeWriter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b="20366"/>
          <a:stretch>
            <a:fillRect/>
          </a:stretch>
        </p:blipFill>
        <p:spPr bwMode="auto">
          <a:xfrm>
            <a:off x="0" y="4978583"/>
            <a:ext cx="4208585" cy="187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021" y="5029200"/>
            <a:ext cx="3453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9232"/>
            <a:ext cx="8229600" cy="40679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IBM project starting in 1999 called “Shark”</a:t>
            </a:r>
          </a:p>
          <a:p>
            <a:r>
              <a:rPr lang="en-US" dirty="0" smtClean="0"/>
              <a:t>First published CHI’2003: </a:t>
            </a:r>
            <a:r>
              <a:rPr lang="en-US" sz="1900" dirty="0" smtClean="0"/>
              <a:t>Shumin Zhai and Per-Ola </a:t>
            </a:r>
            <a:r>
              <a:rPr lang="en-US" sz="1900" dirty="0" err="1" smtClean="0"/>
              <a:t>Kristensson</a:t>
            </a:r>
            <a:r>
              <a:rPr lang="en-US" sz="1900" dirty="0" smtClean="0"/>
              <a:t>. 2003. Shorthand writing on stylus keyboard. In </a:t>
            </a:r>
            <a:r>
              <a:rPr lang="en-US" sz="1900" i="1" dirty="0" smtClean="0"/>
              <a:t>Proceedings of the SIGCHI Conference on Human Factors in Computing Systems</a:t>
            </a:r>
            <a:r>
              <a:rPr lang="en-US" sz="1900" dirty="0" smtClean="0"/>
              <a:t> (CHI '03). ACM, pp. 97-104. </a:t>
            </a:r>
            <a:r>
              <a:rPr lang="en-US" sz="1900" dirty="0" smtClean="0">
                <a:hlinkClick r:id="rId4"/>
              </a:rPr>
              <a:t>http://dl.acm.org/citation.cfm?doid=642611.642630</a:t>
            </a:r>
            <a:endParaRPr lang="en-US" sz="1900" dirty="0" smtClean="0"/>
          </a:p>
          <a:p>
            <a:pPr lvl="1"/>
            <a:r>
              <a:rPr lang="en-US" dirty="0" smtClean="0"/>
              <a:t>Originally over an optimized keyboard</a:t>
            </a:r>
          </a:p>
          <a:p>
            <a:pPr lvl="1"/>
            <a:r>
              <a:rPr lang="en-US" dirty="0" smtClean="0"/>
              <a:t>Recognized using a handwriting recognition algorithm using only shape</a:t>
            </a:r>
          </a:p>
          <a:p>
            <a:r>
              <a:rPr lang="en-US" dirty="0" smtClean="0"/>
              <a:t>UIST’04: </a:t>
            </a:r>
            <a:r>
              <a:rPr lang="en-US" sz="1900" dirty="0" smtClean="0"/>
              <a:t>Per-Ola </a:t>
            </a:r>
            <a:r>
              <a:rPr lang="en-US" sz="1900" dirty="0" err="1" smtClean="0"/>
              <a:t>Kristensson</a:t>
            </a:r>
            <a:r>
              <a:rPr lang="en-US" sz="1900" dirty="0" smtClean="0"/>
              <a:t> and Shumin Zhai. 2004. SHARK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: a large vocabulary shorthand writing system for pen-based computers. In </a:t>
            </a:r>
            <a:r>
              <a:rPr lang="en-US" sz="1900" i="1" dirty="0" smtClean="0"/>
              <a:t>Proceedings of the 17th annual ACM symposium on User interface software and technology</a:t>
            </a:r>
            <a:r>
              <a:rPr lang="en-US" sz="1900" dirty="0" smtClean="0"/>
              <a:t> (UIST '04). ACM, </a:t>
            </a:r>
            <a:r>
              <a:rPr lang="en-US" sz="1900" dirty="0" smtClean="0"/>
              <a:t>pp. </a:t>
            </a:r>
            <a:r>
              <a:rPr lang="en-US" sz="1900" dirty="0" smtClean="0"/>
              <a:t>43-52. </a:t>
            </a:r>
            <a:r>
              <a:rPr lang="en-US" sz="1900" dirty="0" smtClean="0">
                <a:hlinkClick r:id="rId5"/>
              </a:rPr>
              <a:t>http://</a:t>
            </a:r>
            <a:r>
              <a:rPr lang="en-US" sz="1900" dirty="0" smtClean="0">
                <a:hlinkClick r:id="rId5"/>
              </a:rPr>
              <a:t>dl.acm.org/citation.cfm?doid=1029632.1029640</a:t>
            </a:r>
            <a:r>
              <a:rPr lang="en-US" sz="1900" dirty="0" smtClean="0"/>
              <a:t> </a:t>
            </a:r>
            <a:endParaRPr lang="en-US" sz="1900" dirty="0" smtClean="0"/>
          </a:p>
          <a:p>
            <a:pPr lvl="1"/>
            <a:r>
              <a:rPr lang="en-US" dirty="0" smtClean="0"/>
              <a:t>Extended to large vocabulary and QWERTY keyboards,</a:t>
            </a:r>
            <a:br>
              <a:rPr lang="en-US" dirty="0" smtClean="0"/>
            </a:br>
            <a:r>
              <a:rPr lang="en-US" dirty="0" smtClean="0"/>
              <a:t>using shape and location</a:t>
            </a:r>
          </a:p>
          <a:p>
            <a:pPr lvl="1"/>
            <a:r>
              <a:rPr lang="en-US" dirty="0" smtClean="0"/>
              <a:t>Measured at 50 – 80 WPM    </a:t>
            </a:r>
            <a:r>
              <a:rPr lang="en-US" i="1" dirty="0" smtClean="0">
                <a:hlinkClick r:id="rId6"/>
              </a:rPr>
              <a:t>video</a:t>
            </a:r>
            <a:endParaRPr lang="en-US" i="1" dirty="0" smtClean="0"/>
          </a:p>
          <a:p>
            <a:r>
              <a:rPr lang="en-US" dirty="0" smtClean="0"/>
              <a:t>Commercialized as a startup called “</a:t>
            </a:r>
            <a:r>
              <a:rPr lang="en-US" dirty="0" err="1" smtClean="0"/>
              <a:t>ShapeWriter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Separately developed by “</a:t>
            </a:r>
            <a:r>
              <a:rPr lang="en-US" dirty="0" err="1" smtClean="0"/>
              <a:t>Swype</a:t>
            </a:r>
            <a:r>
              <a:rPr lang="en-US" dirty="0" smtClean="0"/>
              <a:t>” – lawsuits</a:t>
            </a:r>
            <a:endParaRPr lang="en-US" dirty="0" smtClean="0"/>
          </a:p>
          <a:p>
            <a:r>
              <a:rPr lang="en-US" dirty="0" smtClean="0"/>
              <a:t>Both purchased by Nuance (2010, 2011)</a:t>
            </a:r>
          </a:p>
        </p:txBody>
      </p:sp>
      <p:pic>
        <p:nvPicPr>
          <p:cNvPr id="8196" name="Picture 4" descr="http://www.shuminzhai.com/ShapeWriterPix/iphoneShapeWriter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9507" y="2872153"/>
            <a:ext cx="2204493" cy="3985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 </a:t>
            </a:r>
            <a:r>
              <a:rPr lang="en-US" dirty="0" err="1" smtClean="0"/>
              <a:t>Cirrin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1" y="1418492"/>
            <a:ext cx="8229600" cy="495886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Jennifer Mankoff and Gregory D. Abowd. 1998. </a:t>
            </a:r>
            <a:r>
              <a:rPr lang="en-US" sz="1800" dirty="0" err="1" smtClean="0"/>
              <a:t>Cirrin</a:t>
            </a:r>
            <a:r>
              <a:rPr lang="en-US" sz="1800" dirty="0" smtClean="0"/>
              <a:t>: a word-level </a:t>
            </a:r>
            <a:r>
              <a:rPr lang="en-US" sz="1800" dirty="0" err="1" smtClean="0"/>
              <a:t>unistroke</a:t>
            </a:r>
            <a:r>
              <a:rPr lang="en-US" sz="1800" dirty="0" smtClean="0"/>
              <a:t> keyboard for pen input. In </a:t>
            </a:r>
            <a:r>
              <a:rPr lang="en-US" sz="1800" i="1" dirty="0" smtClean="0"/>
              <a:t>Proceedings of the 11th annual ACM symposium on User interface software and technology</a:t>
            </a:r>
            <a:r>
              <a:rPr lang="en-US" sz="1800" dirty="0" smtClean="0"/>
              <a:t> (UIST '98). ACM, </a:t>
            </a:r>
            <a:r>
              <a:rPr lang="en-US" sz="1800" dirty="0" smtClean="0"/>
              <a:t>pp. </a:t>
            </a:r>
            <a:r>
              <a:rPr lang="en-US" sz="1800" dirty="0" smtClean="0"/>
              <a:t>213-214. </a:t>
            </a:r>
            <a:r>
              <a:rPr lang="en-US" sz="1800" dirty="0" smtClean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dl.acm.org/citation.cfm?doid=288392.288611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Word level </a:t>
            </a:r>
            <a:r>
              <a:rPr lang="en-US" dirty="0" err="1" smtClean="0"/>
              <a:t>unistrokes</a:t>
            </a:r>
            <a:r>
              <a:rPr lang="en-US" dirty="0" smtClean="0"/>
              <a:t> around a circle</a:t>
            </a:r>
          </a:p>
          <a:p>
            <a:r>
              <a:rPr lang="en-US" dirty="0" smtClean="0"/>
              <a:t>Crossing letters to enter them</a:t>
            </a:r>
          </a:p>
          <a:p>
            <a:r>
              <a:rPr lang="en-US" dirty="0" smtClean="0"/>
              <a:t>Alphabetic or optimized</a:t>
            </a:r>
            <a:br>
              <a:rPr lang="en-US" dirty="0" smtClean="0"/>
            </a:br>
            <a:r>
              <a:rPr lang="en-US" dirty="0" smtClean="0"/>
              <a:t>layout</a:t>
            </a:r>
          </a:p>
          <a:p>
            <a:r>
              <a:rPr lang="en-US" dirty="0" smtClean="0"/>
              <a:t>Less pain from RSI using this</a:t>
            </a:r>
            <a:br>
              <a:rPr lang="en-US" dirty="0" smtClean="0"/>
            </a:br>
            <a:r>
              <a:rPr lang="en-US" dirty="0" smtClean="0"/>
              <a:t>vs. regular keyboard</a:t>
            </a:r>
          </a:p>
          <a:p>
            <a:pPr lvl="1"/>
            <a:r>
              <a:rPr lang="en-US" dirty="0" smtClean="0"/>
              <a:t>Got to about 20 WPM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3295650"/>
            <a:ext cx="33909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74931"/>
          </a:xfrm>
        </p:spPr>
        <p:txBody>
          <a:bodyPr/>
          <a:lstStyle/>
          <a:p>
            <a:r>
              <a:rPr lang="en-US" dirty="0" smtClean="0"/>
              <a:t>Research: </a:t>
            </a:r>
            <a:r>
              <a:rPr lang="en-US" dirty="0" err="1" smtClean="0"/>
              <a:t>EdgeWrite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6" name="Picture 4" descr="C:\Documents and Settings\jrock\My Documents\My Education\My PhD\Research\Publications\iwsawc 2003\whole pal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062" y="1392942"/>
            <a:ext cx="2779645" cy="3958643"/>
          </a:xfrm>
          <a:prstGeom prst="rect">
            <a:avLst/>
          </a:prstGeom>
          <a:noFill/>
        </p:spPr>
      </p:pic>
      <p:pic>
        <p:nvPicPr>
          <p:cNvPr id="7" name="Picture 4" descr="C:\Documents and Settings\jrock\My Documents\My Education\My PhD\Research\Publications\iwsawc 2003\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3045023" cy="2286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8" y="691662"/>
            <a:ext cx="8229600" cy="3810000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 smtClean="0"/>
              <a:t>Jacob O. Wobbrock, Brad A. Myers, and John A. </a:t>
            </a:r>
            <a:r>
              <a:rPr lang="en-US" sz="2200" dirty="0" err="1" smtClean="0"/>
              <a:t>Kembel</a:t>
            </a:r>
            <a:r>
              <a:rPr lang="en-US" sz="2200" dirty="0" smtClean="0"/>
              <a:t>. 2003. </a:t>
            </a:r>
            <a:r>
              <a:rPr lang="en-US" sz="2200" dirty="0" err="1" smtClean="0"/>
              <a:t>EdgeWrite</a:t>
            </a:r>
            <a:r>
              <a:rPr lang="en-US" sz="2200" dirty="0" smtClean="0"/>
              <a:t>: a stylus-based text entry method designed for high accuracy and stability of motion. In </a:t>
            </a:r>
            <a:r>
              <a:rPr lang="en-US" sz="2200" i="1" dirty="0" smtClean="0"/>
              <a:t>Proceedings of the 16th annual ACM symposium on User interface software and technology</a:t>
            </a:r>
            <a:r>
              <a:rPr lang="en-US" sz="2200" dirty="0" smtClean="0"/>
              <a:t> (UIST '03). ACM, </a:t>
            </a:r>
            <a:r>
              <a:rPr lang="en-US" sz="2200" dirty="0" smtClean="0"/>
              <a:t>pp. </a:t>
            </a:r>
            <a:r>
              <a:rPr lang="en-US" sz="2200" dirty="0" smtClean="0"/>
              <a:t>61-70. </a:t>
            </a:r>
            <a:r>
              <a:rPr lang="en-US" sz="2200" dirty="0" smtClean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dl.acm.org/citation.cfm?doid=964696.964703</a:t>
            </a:r>
            <a:endParaRPr lang="en-US" sz="2200" dirty="0" smtClean="0"/>
          </a:p>
          <a:p>
            <a:r>
              <a:rPr lang="en-US" dirty="0" smtClean="0"/>
              <a:t>Goal: help people with physical disabilities</a:t>
            </a:r>
            <a:br>
              <a:rPr lang="en-US" dirty="0" smtClean="0"/>
            </a:br>
            <a:r>
              <a:rPr lang="en-US" dirty="0" smtClean="0"/>
              <a:t>use a Palm Pilot</a:t>
            </a:r>
          </a:p>
          <a:p>
            <a:pPr lvl="1"/>
            <a:r>
              <a:rPr lang="en-US" dirty="0" smtClean="0"/>
              <a:t>Neither on-screen keyboard nor gestures worked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try: edges of the screen</a:t>
            </a:r>
          </a:p>
          <a:p>
            <a:pPr lvl="1"/>
            <a:r>
              <a:rPr lang="en-US" dirty="0" smtClean="0"/>
              <a:t>Too slow and hard to find characters</a:t>
            </a:r>
          </a:p>
          <a:p>
            <a:r>
              <a:rPr lang="en-US" dirty="0" smtClean="0"/>
              <a:t>So created our own edges with a plastic overlay</a:t>
            </a:r>
          </a:p>
          <a:p>
            <a:pPr lvl="1"/>
            <a:r>
              <a:rPr lang="en-US" dirty="0" smtClean="0"/>
              <a:t>Invented our own </a:t>
            </a:r>
            <a:r>
              <a:rPr lang="en-US" dirty="0" err="1" smtClean="0"/>
              <a:t>unistroke</a:t>
            </a:r>
            <a:r>
              <a:rPr lang="en-US" dirty="0" smtClean="0"/>
              <a:t> alphabet</a:t>
            </a:r>
          </a:p>
          <a:p>
            <a:pPr lvl="1"/>
            <a:r>
              <a:rPr lang="en-US" dirty="0" smtClean="0"/>
              <a:t>All letters entered by hitting corners</a:t>
            </a:r>
          </a:p>
          <a:p>
            <a:pPr lvl="1"/>
            <a:r>
              <a:rPr lang="en-US" dirty="0" smtClean="0"/>
              <a:t>Capital by ending in upper left corner</a:t>
            </a:r>
          </a:p>
          <a:p>
            <a:pPr lvl="1"/>
            <a:r>
              <a:rPr lang="en-US" dirty="0" smtClean="0"/>
              <a:t>Designed to be easy to learn</a:t>
            </a:r>
          </a:p>
          <a:p>
            <a:pPr lvl="2"/>
            <a:r>
              <a:rPr lang="en-US" dirty="0" smtClean="0"/>
              <a:t>Created using user-specified procedure</a:t>
            </a:r>
          </a:p>
          <a:p>
            <a:pPr lvl="1"/>
            <a:r>
              <a:rPr lang="en-US" dirty="0" smtClean="0"/>
              <a:t>Multiple options for some letters</a:t>
            </a:r>
          </a:p>
          <a:p>
            <a:pPr lvl="1"/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723" y="4476600"/>
            <a:ext cx="6084277" cy="23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98377"/>
          </a:xfrm>
        </p:spPr>
        <p:txBody>
          <a:bodyPr/>
          <a:lstStyle/>
          <a:p>
            <a:r>
              <a:rPr lang="en-US" dirty="0" err="1" smtClean="0"/>
              <a:t>EdgeWrite</a:t>
            </a:r>
            <a:r>
              <a:rPr lang="en-US" dirty="0" smtClean="0"/>
              <a:t>,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906" y="5076092"/>
            <a:ext cx="4596093" cy="17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6769"/>
            <a:ext cx="4124821" cy="129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311" y="1137139"/>
            <a:ext cx="4786689" cy="35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5" y="808892"/>
            <a:ext cx="8475785" cy="4607170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 smtClean="0"/>
              <a:t>Jacob O. Wobbrock, Brad A. Myers, and </a:t>
            </a:r>
            <a:r>
              <a:rPr lang="en-US" sz="1600" dirty="0" err="1" smtClean="0"/>
              <a:t>Duen</a:t>
            </a:r>
            <a:r>
              <a:rPr lang="en-US" sz="1600" dirty="0" smtClean="0"/>
              <a:t> </a:t>
            </a:r>
            <a:r>
              <a:rPr lang="en-US" sz="1600" dirty="0" err="1" smtClean="0"/>
              <a:t>Horng</a:t>
            </a:r>
            <a:r>
              <a:rPr lang="en-US" sz="1600" dirty="0" smtClean="0"/>
              <a:t> Chau. 2006. In-stroke word completion. </a:t>
            </a:r>
            <a:r>
              <a:rPr lang="en-US" sz="1600" dirty="0" err="1" smtClean="0"/>
              <a:t>In</a:t>
            </a:r>
            <a:r>
              <a:rPr lang="en-US" sz="1600" i="1" dirty="0" err="1" smtClean="0"/>
              <a:t>Proceedings</a:t>
            </a:r>
            <a:r>
              <a:rPr lang="en-US" sz="1600" i="1" dirty="0" smtClean="0"/>
              <a:t> of the 19th annual ACM symposium on User interface software and technology</a:t>
            </a:r>
            <a:r>
              <a:rPr lang="en-US" sz="1600" dirty="0" smtClean="0"/>
              <a:t>(UIST '06). ACM, </a:t>
            </a:r>
            <a:r>
              <a:rPr lang="en-US" sz="1600" dirty="0" smtClean="0"/>
              <a:t>pp. </a:t>
            </a:r>
            <a:r>
              <a:rPr lang="en-US" sz="1600" dirty="0" smtClean="0"/>
              <a:t>333-336. </a:t>
            </a:r>
            <a:r>
              <a:rPr lang="en-US" sz="1600" dirty="0" smtClean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dl.acm.org/citation.cfm?doid=1166253.1166305</a:t>
            </a:r>
            <a:r>
              <a:rPr lang="en-US" sz="1600" dirty="0" smtClean="0"/>
              <a:t> </a:t>
            </a:r>
          </a:p>
          <a:p>
            <a:r>
              <a:rPr lang="en-US" dirty="0" smtClean="0"/>
              <a:t>Add words to corners</a:t>
            </a:r>
            <a:br>
              <a:rPr lang="en-US" dirty="0" smtClean="0"/>
            </a:br>
            <a:r>
              <a:rPr lang="en-US" dirty="0" smtClean="0"/>
              <a:t>after one or more letters</a:t>
            </a:r>
          </a:p>
          <a:p>
            <a:pPr lvl="1"/>
            <a:r>
              <a:rPr lang="en-US" dirty="0" smtClean="0"/>
              <a:t>Surprising coverage with</a:t>
            </a:r>
            <a:br>
              <a:rPr lang="en-US" dirty="0" smtClean="0"/>
            </a:br>
            <a:r>
              <a:rPr lang="en-US" dirty="0" smtClean="0"/>
              <a:t>just 4 completions</a:t>
            </a:r>
          </a:p>
          <a:p>
            <a:r>
              <a:rPr lang="en-US" dirty="0" smtClean="0"/>
              <a:t>Re-enter the same</a:t>
            </a:r>
            <a:br>
              <a:rPr lang="en-US" dirty="0" smtClean="0"/>
            </a:br>
            <a:r>
              <a:rPr lang="en-US" dirty="0" smtClean="0"/>
              <a:t>corner or draw “pigtail”</a:t>
            </a:r>
            <a:br>
              <a:rPr lang="en-US" dirty="0" smtClean="0"/>
            </a:br>
            <a:r>
              <a:rPr lang="en-US" dirty="0" smtClean="0"/>
              <a:t>to trigger word mode</a:t>
            </a:r>
          </a:p>
          <a:p>
            <a:r>
              <a:rPr lang="en-US" dirty="0" smtClean="0"/>
              <a:t>12.09</a:t>
            </a:r>
            <a:r>
              <a:rPr lang="en-US" dirty="0" smtClean="0"/>
              <a:t> (</a:t>
            </a:r>
            <a:r>
              <a:rPr lang="en-US" dirty="0" err="1" smtClean="0"/>
              <a:t>reg</a:t>
            </a:r>
            <a:r>
              <a:rPr lang="en-US" dirty="0" smtClean="0"/>
              <a:t>) vs. </a:t>
            </a:r>
            <a:r>
              <a:rPr lang="en-US" dirty="0" smtClean="0"/>
              <a:t>8.22</a:t>
            </a:r>
            <a:r>
              <a:rPr lang="en-US" dirty="0" smtClean="0"/>
              <a:t> wpm</a:t>
            </a:r>
            <a:br>
              <a:rPr lang="en-US" dirty="0" smtClean="0"/>
            </a:br>
            <a:r>
              <a:rPr lang="en-US" dirty="0" smtClean="0"/>
              <a:t>(words) for handicapped</a:t>
            </a:r>
            <a:br>
              <a:rPr lang="en-US" dirty="0" smtClean="0"/>
            </a:br>
            <a:r>
              <a:rPr lang="en-US" dirty="0" smtClean="0"/>
              <a:t>user</a:t>
            </a:r>
          </a:p>
          <a:p>
            <a:r>
              <a:rPr lang="en-US" dirty="0" err="1" smtClean="0"/>
              <a:t>Wobbrock’s</a:t>
            </a:r>
            <a:r>
              <a:rPr lang="en-US" dirty="0" smtClean="0"/>
              <a:t> speed </a:t>
            </a:r>
            <a:r>
              <a:rPr lang="en-US" dirty="0" smtClean="0"/>
              <a:t>24.0 </a:t>
            </a:r>
            <a:r>
              <a:rPr lang="en-US" dirty="0" smtClean="0"/>
              <a:t>WPM (</a:t>
            </a:r>
            <a:r>
              <a:rPr lang="en-US" dirty="0" err="1" smtClean="0"/>
              <a:t>reg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vs. </a:t>
            </a:r>
            <a:r>
              <a:rPr lang="en-US" dirty="0" smtClean="0"/>
              <a:t>63.3 </a:t>
            </a:r>
            <a:r>
              <a:rPr lang="en-US" dirty="0" smtClean="0"/>
              <a:t>WPM (word)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6549"/>
            <a:ext cx="2977662" cy="302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45270"/>
          </a:xfrm>
        </p:spPr>
        <p:txBody>
          <a:bodyPr/>
          <a:lstStyle/>
          <a:p>
            <a:r>
              <a:rPr lang="en-US" dirty="0" err="1" smtClean="0"/>
              <a:t>EdgeWrite</a:t>
            </a:r>
            <a:r>
              <a:rPr lang="en-US" dirty="0" smtClean="0"/>
              <a:t>,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76802" name="Picture 2" descr="C:\Users\bam\Documents\papers\EdgeWrite\Device pictures\P101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215" y="2215662"/>
            <a:ext cx="6189785" cy="464233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8" y="828310"/>
            <a:ext cx="8815754" cy="31809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Also worked on a variety of other input devices</a:t>
            </a:r>
          </a:p>
          <a:p>
            <a:r>
              <a:rPr lang="en-US" dirty="0" smtClean="0"/>
              <a:t>Joysticks, trackballs, game controllers, steering wheels, etc.</a:t>
            </a:r>
          </a:p>
          <a:p>
            <a:r>
              <a:rPr lang="en-US" dirty="0" smtClean="0"/>
              <a:t>Even back</a:t>
            </a:r>
            <a:br>
              <a:rPr lang="en-US" dirty="0" smtClean="0"/>
            </a:br>
            <a:r>
              <a:rPr lang="en-US" dirty="0" smtClean="0"/>
              <a:t>of phone</a:t>
            </a:r>
          </a:p>
          <a:p>
            <a:pPr lvl="1"/>
            <a:r>
              <a:rPr lang="en-US" dirty="0" smtClean="0"/>
              <a:t>As if seeing</a:t>
            </a:r>
            <a:br>
              <a:rPr lang="en-US" dirty="0" smtClean="0"/>
            </a:br>
            <a:r>
              <a:rPr lang="en-US" dirty="0" smtClean="0"/>
              <a:t>through device</a:t>
            </a:r>
          </a:p>
          <a:p>
            <a:pPr lvl="1"/>
            <a:r>
              <a:rPr lang="en-US" sz="2800" dirty="0" smtClean="0"/>
              <a:t>8.87 WPM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03885"/>
          </a:xfrm>
        </p:spPr>
        <p:txBody>
          <a:bodyPr/>
          <a:lstStyle/>
          <a:p>
            <a:r>
              <a:rPr lang="en-US" dirty="0" smtClean="0"/>
              <a:t>Evaluating Text Entry: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6092"/>
            <a:ext cx="8499231" cy="52284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Parameters: speed and errors</a:t>
            </a:r>
          </a:p>
          <a:p>
            <a:r>
              <a:rPr lang="en-US" dirty="0" smtClean="0"/>
              <a:t>Speed: Words-Per-Minute (WPM)</a:t>
            </a:r>
          </a:p>
          <a:p>
            <a:pPr lvl="1"/>
            <a:r>
              <a:rPr lang="en-US" dirty="0" smtClean="0"/>
              <a:t>Assumes </a:t>
            </a:r>
            <a:r>
              <a:rPr lang="en-US" dirty="0" smtClean="0">
                <a:solidFill>
                  <a:schemeClr val="tx2"/>
                </a:solidFill>
              </a:rPr>
              <a:t>5 characters per word</a:t>
            </a:r>
            <a:r>
              <a:rPr lang="en-US" dirty="0" smtClean="0"/>
              <a:t>, including spaces and punctuation</a:t>
            </a:r>
          </a:p>
          <a:p>
            <a:r>
              <a:rPr lang="en-US" dirty="0" smtClean="0"/>
              <a:t>What are reasonable speeds? -- </a:t>
            </a:r>
            <a:r>
              <a:rPr lang="en-US" dirty="0" smtClean="0">
                <a:hlinkClick r:id="rId2"/>
              </a:rPr>
              <a:t>Wikipedia</a:t>
            </a:r>
            <a:endParaRPr lang="en-US" dirty="0" smtClean="0"/>
          </a:p>
          <a:p>
            <a:pPr lvl="1"/>
            <a:r>
              <a:rPr lang="en-US" dirty="0" smtClean="0"/>
              <a:t>Computer users: </a:t>
            </a:r>
            <a:r>
              <a:rPr lang="en-US" dirty="0" smtClean="0">
                <a:solidFill>
                  <a:schemeClr val="tx2"/>
                </a:solidFill>
              </a:rPr>
              <a:t>40 wpm</a:t>
            </a:r>
            <a:r>
              <a:rPr lang="en-US" dirty="0" smtClean="0"/>
              <a:t> (fast), 35 wpm (moderate), and 23 wpm (slow).</a:t>
            </a:r>
          </a:p>
          <a:p>
            <a:pPr lvl="1"/>
            <a:r>
              <a:rPr lang="en-US" dirty="0" smtClean="0"/>
              <a:t>Hunt-and-peck (2 finger): about 27-37 wpm</a:t>
            </a:r>
          </a:p>
          <a:p>
            <a:pPr lvl="1"/>
            <a:r>
              <a:rPr lang="en-US" dirty="0" smtClean="0"/>
              <a:t>Professional typists: 50 to 80 wpm, up to 120 wpm</a:t>
            </a:r>
          </a:p>
          <a:p>
            <a:pPr lvl="2"/>
            <a:r>
              <a:rPr lang="en-US" dirty="0" smtClean="0"/>
              <a:t>Fastest, 216 wpm</a:t>
            </a:r>
          </a:p>
          <a:p>
            <a:pPr lvl="1"/>
            <a:r>
              <a:rPr lang="en-US" dirty="0" smtClean="0"/>
              <a:t>Court reporters go up to </a:t>
            </a:r>
            <a:r>
              <a:rPr lang="en-US" dirty="0" smtClean="0">
                <a:solidFill>
                  <a:schemeClr val="tx2"/>
                </a:solidFill>
              </a:rPr>
              <a:t>225 wpm</a:t>
            </a:r>
            <a:r>
              <a:rPr lang="en-US" dirty="0" smtClean="0"/>
              <a:t> or faster at very high accuracy</a:t>
            </a:r>
          </a:p>
          <a:p>
            <a:pPr lvl="2"/>
            <a:r>
              <a:rPr lang="en-US" dirty="0" smtClean="0"/>
              <a:t>Highest recorded = 375 wpm</a:t>
            </a:r>
          </a:p>
          <a:p>
            <a:pPr lvl="1"/>
            <a:r>
              <a:rPr lang="en-US" dirty="0" smtClean="0"/>
              <a:t>Handwriting: </a:t>
            </a:r>
            <a:r>
              <a:rPr lang="en-US" dirty="0" smtClean="0">
                <a:solidFill>
                  <a:schemeClr val="tx2"/>
                </a:solidFill>
              </a:rPr>
              <a:t>22 to 31 wpm</a:t>
            </a:r>
          </a:p>
          <a:p>
            <a:pPr lvl="1"/>
            <a:r>
              <a:rPr lang="en-US" dirty="0" smtClean="0"/>
              <a:t>Speech</a:t>
            </a:r>
          </a:p>
          <a:p>
            <a:pPr lvl="2"/>
            <a:r>
              <a:rPr lang="en-US" dirty="0" smtClean="0"/>
              <a:t>Audio books: 150 WPM</a:t>
            </a:r>
          </a:p>
          <a:p>
            <a:pPr lvl="2"/>
            <a:r>
              <a:rPr lang="en-US" dirty="0" smtClean="0"/>
              <a:t>Auctioneers: about 250 wpm</a:t>
            </a:r>
          </a:p>
          <a:p>
            <a:pPr lvl="2"/>
            <a:r>
              <a:rPr lang="en-US" dirty="0" smtClean="0"/>
              <a:t>Fastest talking: 637 wpm</a:t>
            </a:r>
          </a:p>
          <a:p>
            <a:pPr lvl="1"/>
            <a:r>
              <a:rPr lang="en-US" dirty="0" smtClean="0"/>
              <a:t>Mobile devices – much slower (see below)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3000" i="1" dirty="0" smtClean="0"/>
              <a:t>Keystrokes </a:t>
            </a:r>
            <a:r>
              <a:rPr lang="en-US" sz="3000" i="1" dirty="0" smtClean="0"/>
              <a:t>per character (KSPC) – </a:t>
            </a:r>
            <a:r>
              <a:rPr lang="en-US" sz="3000" dirty="0" smtClean="0"/>
              <a:t>ratio of all chars, including backspaces, to final chars in </a:t>
            </a:r>
            <a:r>
              <a:rPr lang="en-US" sz="3000" dirty="0" smtClean="0"/>
              <a:t>string  -- </a:t>
            </a:r>
            <a:r>
              <a:rPr lang="en-US" sz="3000" dirty="0" smtClean="0">
                <a:hlinkClick r:id="rId3"/>
              </a:rPr>
              <a:t>[MacKenzie 2002]</a:t>
            </a: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61793"/>
          </a:xfrm>
        </p:spPr>
        <p:txBody>
          <a:bodyPr/>
          <a:lstStyle/>
          <a:p>
            <a:r>
              <a:rPr lang="en-US" dirty="0" smtClean="0"/>
              <a:t>Many Other Research &amp; Commercial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453" y="2485293"/>
            <a:ext cx="4691548" cy="16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bam\AppData\Local\Temp\SNAGHTMLf8f17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738" y="5174416"/>
            <a:ext cx="4349261" cy="1683584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7569" y="1043356"/>
            <a:ext cx="8229600" cy="55215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At least 5 at CHI’13</a:t>
            </a:r>
          </a:p>
          <a:p>
            <a:r>
              <a:rPr lang="en-US" sz="1700" dirty="0" smtClean="0"/>
              <a:t>Stephen </a:t>
            </a:r>
            <a:r>
              <a:rPr lang="en-US" sz="1700" dirty="0" smtClean="0"/>
              <a:t>Oney, Chris Harrison, Amy Ogan, and Jason Wiese. 2013. </a:t>
            </a:r>
            <a:r>
              <a:rPr lang="en-US" sz="1700" dirty="0" err="1" smtClean="0"/>
              <a:t>ZoomBoard</a:t>
            </a:r>
            <a:r>
              <a:rPr lang="en-US" sz="1700" dirty="0" smtClean="0"/>
              <a:t>: a diminutive qwerty soft keyboard using iterative zooming for ultra-small devices. In </a:t>
            </a:r>
            <a:r>
              <a:rPr lang="en-US" sz="1700" i="1" dirty="0" smtClean="0"/>
              <a:t>Proceedings of the SIGCHI Conference on Human Factors in Computing Systems</a:t>
            </a:r>
            <a:r>
              <a:rPr lang="en-US" sz="1700" dirty="0" smtClean="0"/>
              <a:t> (CHI '13). ACM, </a:t>
            </a:r>
            <a:r>
              <a:rPr lang="en-US" sz="1700" dirty="0" smtClean="0"/>
              <a:t>pp. </a:t>
            </a:r>
            <a:r>
              <a:rPr lang="en-US" sz="1700" dirty="0" smtClean="0"/>
              <a:t>2799-2802. </a:t>
            </a:r>
            <a:r>
              <a:rPr lang="en-US" sz="1700" dirty="0" smtClean="0">
                <a:hlinkClick r:id="rId5"/>
              </a:rPr>
              <a:t>http://</a:t>
            </a:r>
            <a:r>
              <a:rPr lang="en-US" sz="1700" dirty="0" smtClean="0">
                <a:hlinkClick r:id="rId5"/>
              </a:rPr>
              <a:t>dl.acm.org/citation.cfm?id=2481387</a:t>
            </a:r>
            <a:endParaRPr lang="en-US" sz="1700" dirty="0" smtClean="0"/>
          </a:p>
          <a:p>
            <a:pPr lvl="1"/>
            <a:r>
              <a:rPr lang="en-US" sz="2400" dirty="0" smtClean="0"/>
              <a:t>Tap multiple times (3) to</a:t>
            </a:r>
            <a:br>
              <a:rPr lang="en-US" sz="2400" dirty="0" smtClean="0"/>
            </a:br>
            <a:r>
              <a:rPr lang="en-US" sz="2400" dirty="0" smtClean="0"/>
              <a:t>get keys of a</a:t>
            </a:r>
            <a:br>
              <a:rPr lang="en-US" sz="2400" dirty="0" smtClean="0"/>
            </a:br>
            <a:r>
              <a:rPr lang="en-US" sz="2400" dirty="0" smtClean="0"/>
              <a:t>reasonable size</a:t>
            </a:r>
          </a:p>
          <a:p>
            <a:pPr lvl="1"/>
            <a:r>
              <a:rPr lang="en-US" sz="2400" dirty="0" smtClean="0"/>
              <a:t>9.3 WPM</a:t>
            </a:r>
          </a:p>
          <a:p>
            <a:r>
              <a:rPr lang="en-US" sz="1700" dirty="0" err="1" smtClean="0"/>
              <a:t>Antti</a:t>
            </a:r>
            <a:r>
              <a:rPr lang="en-US" sz="1700" dirty="0" smtClean="0"/>
              <a:t> </a:t>
            </a:r>
            <a:r>
              <a:rPr lang="en-US" sz="1700" dirty="0" err="1" smtClean="0"/>
              <a:t>Oulasvirta</a:t>
            </a:r>
            <a:r>
              <a:rPr lang="en-US" sz="1700" dirty="0" smtClean="0"/>
              <a:t>, Anna </a:t>
            </a:r>
            <a:r>
              <a:rPr lang="en-US" sz="1700" dirty="0" err="1" smtClean="0"/>
              <a:t>Reichel</a:t>
            </a:r>
            <a:r>
              <a:rPr lang="en-US" sz="1700" dirty="0" smtClean="0"/>
              <a:t>, </a:t>
            </a:r>
            <a:r>
              <a:rPr lang="en-US" sz="1700" dirty="0" err="1" smtClean="0"/>
              <a:t>Wenbin</a:t>
            </a:r>
            <a:r>
              <a:rPr lang="en-US" sz="1700" dirty="0" smtClean="0"/>
              <a:t> Li, Yan Zhang, </a:t>
            </a:r>
            <a:r>
              <a:rPr lang="en-US" sz="1700" dirty="0" err="1" smtClean="0"/>
              <a:t>Myroslav</a:t>
            </a:r>
            <a:r>
              <a:rPr lang="en-US" sz="1700" dirty="0" smtClean="0"/>
              <a:t> </a:t>
            </a:r>
            <a:r>
              <a:rPr lang="en-US" sz="1700" dirty="0" err="1" smtClean="0"/>
              <a:t>Bachynskyi</a:t>
            </a:r>
            <a:r>
              <a:rPr lang="en-US" sz="1700" dirty="0" smtClean="0"/>
              <a:t>, Keith </a:t>
            </a:r>
            <a:r>
              <a:rPr lang="en-US" sz="1700" dirty="0" err="1" smtClean="0"/>
              <a:t>Vertanen</a:t>
            </a:r>
            <a:r>
              <a:rPr lang="en-US" sz="1700" dirty="0" smtClean="0"/>
              <a:t>, and Per Ola </a:t>
            </a:r>
            <a:r>
              <a:rPr lang="en-US" sz="1700" dirty="0" err="1" smtClean="0"/>
              <a:t>Kristensson</a:t>
            </a:r>
            <a:r>
              <a:rPr lang="en-US" sz="1700" dirty="0" smtClean="0"/>
              <a:t>. 2013. Improving two-thumb text entry on </a:t>
            </a:r>
            <a:r>
              <a:rPr lang="en-US" sz="1700" dirty="0" err="1" smtClean="0"/>
              <a:t>touchscreen</a:t>
            </a:r>
            <a:r>
              <a:rPr lang="en-US" sz="1700" dirty="0" smtClean="0"/>
              <a:t> devices. </a:t>
            </a:r>
            <a:r>
              <a:rPr lang="en-US" sz="1700" dirty="0" err="1" smtClean="0"/>
              <a:t>In</a:t>
            </a:r>
            <a:r>
              <a:rPr lang="en-US" sz="1700" i="1" dirty="0" err="1" smtClean="0"/>
              <a:t>Proceedings</a:t>
            </a:r>
            <a:r>
              <a:rPr lang="en-US" sz="1700" i="1" dirty="0" smtClean="0"/>
              <a:t> of the SIGCHI Conference on Human Factors in Computing Systems</a:t>
            </a:r>
            <a:r>
              <a:rPr lang="en-US" sz="1700" dirty="0" smtClean="0"/>
              <a:t> (CHI '13). ACM, </a:t>
            </a:r>
            <a:r>
              <a:rPr lang="en-US" sz="1700" dirty="0" smtClean="0"/>
              <a:t>pp. 2765-2774</a:t>
            </a:r>
            <a:r>
              <a:rPr lang="en-US" sz="1700" dirty="0" smtClean="0"/>
              <a:t>. </a:t>
            </a:r>
            <a:r>
              <a:rPr lang="en-US" sz="1700" dirty="0" smtClean="0">
                <a:hlinkClick r:id="rId6"/>
              </a:rPr>
              <a:t>http://</a:t>
            </a:r>
            <a:r>
              <a:rPr lang="en-US" sz="1700" dirty="0" smtClean="0">
                <a:hlinkClick r:id="rId6"/>
              </a:rPr>
              <a:t>dl.acm.org/citation.cfm?id=2481383</a:t>
            </a:r>
            <a:r>
              <a:rPr lang="en-US" sz="1700" dirty="0" smtClean="0"/>
              <a:t> </a:t>
            </a:r>
          </a:p>
          <a:p>
            <a:pPr lvl="1"/>
            <a:r>
              <a:rPr lang="en-US" sz="2400" dirty="0" smtClean="0"/>
              <a:t>Optimize the layout for</a:t>
            </a:r>
            <a:br>
              <a:rPr lang="en-US" sz="2400" dirty="0" smtClean="0"/>
            </a:br>
            <a:r>
              <a:rPr lang="en-US" sz="2400" dirty="0" smtClean="0"/>
              <a:t>2 thumbs</a:t>
            </a:r>
          </a:p>
          <a:p>
            <a:pPr lvl="1"/>
            <a:r>
              <a:rPr lang="en-US" sz="2400" dirty="0" smtClean="0"/>
              <a:t>37 WPM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09393"/>
          </a:xfrm>
        </p:spPr>
        <p:txBody>
          <a:bodyPr/>
          <a:lstStyle/>
          <a:p>
            <a:r>
              <a:rPr lang="en-US" dirty="0" smtClean="0"/>
              <a:t>Evaluating Text Entry: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738"/>
            <a:ext cx="8229600" cy="5556739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Based on: Jacob O. Wobbrock and Brad A. Myers. 2006. Analyzing the input stream for character- level errors in unconstrained text entry evaluations. </a:t>
            </a:r>
            <a:r>
              <a:rPr lang="en-US" sz="2600" i="1" dirty="0" smtClean="0"/>
              <a:t>ACM Trans. </a:t>
            </a:r>
            <a:r>
              <a:rPr lang="en-US" sz="2600" i="1" dirty="0" err="1" smtClean="0"/>
              <a:t>Comput</a:t>
            </a:r>
            <a:r>
              <a:rPr lang="en-US" sz="2600" i="1" dirty="0" smtClean="0"/>
              <a:t>.-Hum. Interact.</a:t>
            </a:r>
            <a:r>
              <a:rPr lang="en-US" sz="2600" dirty="0" smtClean="0"/>
              <a:t> 13, 4 (Dec. 2006), 458-489. </a:t>
            </a:r>
            <a:r>
              <a:rPr lang="en-US" sz="2600" dirty="0" smtClean="0">
                <a:hlinkClick r:id="rId2"/>
              </a:rPr>
              <a:t>http://dl.acm.org/citation.cfm?id=1188819</a:t>
            </a:r>
            <a:r>
              <a:rPr lang="en-US" sz="2600" dirty="0" smtClean="0"/>
              <a:t> </a:t>
            </a:r>
          </a:p>
          <a:p>
            <a:r>
              <a:rPr lang="en-US" dirty="0" smtClean="0"/>
              <a:t>Uncorrected errors</a:t>
            </a:r>
          </a:p>
          <a:p>
            <a:pPr lvl="1"/>
            <a:r>
              <a:rPr lang="en-US" dirty="0" smtClean="0"/>
              <a:t>Errors that are left in the final document</a:t>
            </a:r>
          </a:p>
          <a:p>
            <a:pPr lvl="1"/>
            <a:r>
              <a:rPr lang="en-US" dirty="0" smtClean="0"/>
              <a:t>Most WPM measurements list these errors</a:t>
            </a:r>
          </a:p>
          <a:p>
            <a:pPr lvl="1"/>
            <a:r>
              <a:rPr lang="en-US" dirty="0" smtClean="0"/>
              <a:t>Usually quite low (2.23%, 0.79%, 0.36%, 0.53%, … in various studies)</a:t>
            </a:r>
          </a:p>
          <a:p>
            <a:r>
              <a:rPr lang="en-US" dirty="0" smtClean="0"/>
              <a:t>Corrected errors</a:t>
            </a:r>
          </a:p>
          <a:p>
            <a:pPr lvl="1"/>
            <a:r>
              <a:rPr lang="en-US" dirty="0" smtClean="0"/>
              <a:t>User notices an error and fixes it, usually with &lt;backspace&gt;, but possibly with arrow keys, etc.</a:t>
            </a:r>
          </a:p>
          <a:p>
            <a:pPr lvl="1"/>
            <a:r>
              <a:rPr lang="en-US" dirty="0" smtClean="0"/>
              <a:t>Counts as part of the WPM calculation</a:t>
            </a:r>
          </a:p>
          <a:p>
            <a:pPr lvl="1"/>
            <a:r>
              <a:rPr lang="en-US" dirty="0" smtClean="0"/>
              <a:t>An error-prone entry method ends up being slower</a:t>
            </a:r>
          </a:p>
          <a:p>
            <a:pPr lvl="1"/>
            <a:r>
              <a:rPr lang="en-US" dirty="0" smtClean="0"/>
              <a:t>Only a few measurement tests report these errors separately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/>
              <a:t>user may </a:t>
            </a:r>
            <a:r>
              <a:rPr lang="en-US" i="1" dirty="0" smtClean="0"/>
              <a:t>intentionally</a:t>
            </a:r>
            <a:r>
              <a:rPr lang="en-US" dirty="0" smtClean="0"/>
              <a:t> backspace over </a:t>
            </a:r>
            <a:r>
              <a:rPr lang="en-US" i="1" dirty="0" smtClean="0"/>
              <a:t>correct </a:t>
            </a:r>
            <a:r>
              <a:rPr lang="en-US" dirty="0" smtClean="0"/>
              <a:t>chars to get at an earlier incorrect character</a:t>
            </a:r>
          </a:p>
          <a:p>
            <a:r>
              <a:rPr lang="en-US" dirty="0" smtClean="0"/>
              <a:t>Also non-recognitions, or no-entries – e.g., miss keyboard when tap, or gesture not recognized</a:t>
            </a:r>
          </a:p>
          <a:p>
            <a:r>
              <a:rPr lang="en-US" dirty="0" smtClean="0"/>
              <a:t>May be interested in which character is most error prone to enter</a:t>
            </a:r>
          </a:p>
          <a:p>
            <a:pPr lvl="1"/>
            <a:r>
              <a:rPr lang="en-US" dirty="0" smtClean="0"/>
              <a:t>Need to know about incorrect characters entered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413" y="3211025"/>
            <a:ext cx="2504587" cy="75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Wobbrock and Myers </a:t>
            </a:r>
            <a:r>
              <a:rPr lang="en-US" dirty="0" smtClean="0"/>
              <a:t>analysis algorithm </a:t>
            </a:r>
            <a:r>
              <a:rPr lang="en-US" dirty="0" smtClean="0"/>
              <a:t>[</a:t>
            </a:r>
            <a:r>
              <a:rPr lang="en-US" sz="4000" dirty="0" smtClean="0"/>
              <a:t>2006]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092"/>
            <a:ext cx="8229600" cy="46346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More accurately measure the errors in text entry</a:t>
            </a:r>
          </a:p>
          <a:p>
            <a:r>
              <a:rPr lang="en-US" dirty="0" smtClean="0"/>
              <a:t>Based on the </a:t>
            </a:r>
            <a:r>
              <a:rPr lang="en-US" i="1" dirty="0" smtClean="0"/>
              <a:t>input stream</a:t>
            </a:r>
            <a:r>
              <a:rPr lang="en-US" dirty="0" smtClean="0"/>
              <a:t> – what actually entered.</a:t>
            </a:r>
          </a:p>
          <a:p>
            <a:r>
              <a:rPr lang="en-US" dirty="0" smtClean="0"/>
              <a:t>Measures “distance” between target</a:t>
            </a:r>
            <a:br>
              <a:rPr lang="en-US" dirty="0" smtClean="0"/>
            </a:br>
            <a:r>
              <a:rPr lang="en-US" dirty="0" smtClean="0"/>
              <a:t>and input stream</a:t>
            </a:r>
          </a:p>
          <a:p>
            <a:r>
              <a:rPr lang="en-US" dirty="0" smtClean="0"/>
              <a:t>Separates errors into incorrect:</a:t>
            </a:r>
          </a:p>
          <a:p>
            <a:pPr lvl="1"/>
            <a:r>
              <a:rPr lang="en-US" i="1" dirty="0" smtClean="0"/>
              <a:t>Insertions</a:t>
            </a:r>
            <a:r>
              <a:rPr lang="en-US" dirty="0" smtClean="0"/>
              <a:t> – characters incorrectly in input stream</a:t>
            </a:r>
          </a:p>
          <a:p>
            <a:pPr lvl="1"/>
            <a:r>
              <a:rPr lang="en-US" i="1" dirty="0" smtClean="0"/>
              <a:t>Omissions</a:t>
            </a:r>
            <a:r>
              <a:rPr lang="en-US" dirty="0" smtClean="0"/>
              <a:t> – characters missing</a:t>
            </a:r>
          </a:p>
          <a:p>
            <a:pPr lvl="1"/>
            <a:r>
              <a:rPr lang="en-US" i="1" dirty="0" smtClean="0"/>
              <a:t>Substitutions</a:t>
            </a:r>
            <a:r>
              <a:rPr lang="en-US" dirty="0" smtClean="0"/>
              <a:t> – wrong characters</a:t>
            </a:r>
          </a:p>
          <a:p>
            <a:r>
              <a:rPr lang="en-US" dirty="0" smtClean="0"/>
              <a:t>Can be </a:t>
            </a:r>
            <a:r>
              <a:rPr lang="en-US" i="1" dirty="0" smtClean="0"/>
              <a:t>corrected</a:t>
            </a:r>
            <a:r>
              <a:rPr lang="en-US" dirty="0" smtClean="0"/>
              <a:t> or </a:t>
            </a:r>
            <a:r>
              <a:rPr lang="en-US" i="1" dirty="0" smtClean="0"/>
              <a:t>not corrected</a:t>
            </a:r>
          </a:p>
          <a:p>
            <a:pPr lvl="1"/>
            <a:r>
              <a:rPr lang="en-US" dirty="0" smtClean="0"/>
              <a:t>Also, </a:t>
            </a:r>
            <a:r>
              <a:rPr lang="en-US" i="1" dirty="0" smtClean="0"/>
              <a:t>corrected not errors </a:t>
            </a:r>
            <a:r>
              <a:rPr lang="en-US" dirty="0" smtClean="0"/>
              <a:t>– happens a lot in touch typing</a:t>
            </a:r>
          </a:p>
          <a:p>
            <a:r>
              <a:rPr lang="en-US" dirty="0" smtClean="0"/>
              <a:t>Algorithm calculates all these</a:t>
            </a:r>
          </a:p>
          <a:p>
            <a:pPr lvl="1"/>
            <a:r>
              <a:rPr lang="en-US" dirty="0" smtClean="0"/>
              <a:t>Assumes &lt;backspace&gt; is reliable</a:t>
            </a:r>
          </a:p>
          <a:p>
            <a:r>
              <a:rPr lang="en-US" dirty="0" smtClean="0"/>
              <a:t>Also confusion matrix</a:t>
            </a:r>
          </a:p>
          <a:p>
            <a:pPr lvl="1"/>
            <a:r>
              <a:rPr lang="en-US" dirty="0" smtClean="0"/>
              <a:t>How often generate one character when mean another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2469174"/>
            <a:ext cx="1952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5557" y="5052646"/>
            <a:ext cx="2918443" cy="68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Issues with </a:t>
            </a:r>
            <a:r>
              <a:rPr lang="en-US" i="1" dirty="0" smtClean="0"/>
              <a:t>Recognizers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785"/>
            <a:ext cx="8229600" cy="4513140"/>
          </a:xfrm>
        </p:spPr>
        <p:txBody>
          <a:bodyPr/>
          <a:lstStyle/>
          <a:p>
            <a:r>
              <a:rPr lang="en-US" dirty="0" smtClean="0"/>
              <a:t>If using character or handwriting </a:t>
            </a:r>
            <a:r>
              <a:rPr lang="en-US" i="1" dirty="0" smtClean="0"/>
              <a:t>recognition</a:t>
            </a:r>
            <a:endParaRPr lang="en-US" dirty="0" smtClean="0"/>
          </a:p>
          <a:p>
            <a:r>
              <a:rPr lang="en-US" dirty="0" smtClean="0"/>
              <a:t>Accuracy of recognition</a:t>
            </a:r>
          </a:p>
          <a:p>
            <a:pPr lvl="1"/>
            <a:r>
              <a:rPr lang="en-US" dirty="0" smtClean="0"/>
              <a:t>Depends on how </a:t>
            </a:r>
            <a:r>
              <a:rPr lang="en-US" i="1" dirty="0" smtClean="0"/>
              <a:t>unique </a:t>
            </a:r>
            <a:r>
              <a:rPr lang="en-US" dirty="0" smtClean="0"/>
              <a:t>each stroke is</a:t>
            </a:r>
          </a:p>
          <a:p>
            <a:pPr lvl="1"/>
            <a:r>
              <a:rPr lang="en-US" dirty="0" smtClean="0"/>
              <a:t>How accurate user draws them</a:t>
            </a:r>
          </a:p>
          <a:p>
            <a:pPr lvl="1"/>
            <a:r>
              <a:rPr lang="en-US" dirty="0" smtClean="0"/>
              <a:t>How well the machine’s recognizer works</a:t>
            </a:r>
          </a:p>
          <a:p>
            <a:r>
              <a:rPr lang="en-US" dirty="0" smtClean="0"/>
              <a:t>But also whether user </a:t>
            </a:r>
            <a:r>
              <a:rPr lang="en-US" i="1" dirty="0" smtClean="0"/>
              <a:t>remembers</a:t>
            </a:r>
            <a:r>
              <a:rPr lang="en-US" dirty="0" smtClean="0"/>
              <a:t> the right stroke to draw</a:t>
            </a:r>
          </a:p>
          <a:p>
            <a:pPr lvl="1"/>
            <a:r>
              <a:rPr lang="en-US" dirty="0" smtClean="0"/>
              <a:t>Example: Palm Pilot Graffiti strokes: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050" name="Picture 2" descr="C:\Users\bam\AppData\Local\Temp\SNAGHTML103e5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755" y="4781893"/>
            <a:ext cx="1806330" cy="177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20408"/>
          </a:xfrm>
        </p:spPr>
        <p:txBody>
          <a:bodyPr/>
          <a:lstStyle/>
          <a:p>
            <a:r>
              <a:rPr lang="en-US" dirty="0" smtClean="0"/>
              <a:t>General Issues with Text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5603631" cy="4411662"/>
          </a:xfrm>
        </p:spPr>
        <p:txBody>
          <a:bodyPr/>
          <a:lstStyle/>
          <a:p>
            <a:r>
              <a:rPr lang="en-US" dirty="0" smtClean="0"/>
              <a:t>Auto-</a:t>
            </a:r>
            <a:r>
              <a:rPr lang="en-US" dirty="0" smtClean="0">
                <a:solidFill>
                  <a:schemeClr val="tx2"/>
                </a:solidFill>
              </a:rPr>
              <a:t>prediction</a:t>
            </a:r>
          </a:p>
          <a:p>
            <a:pPr lvl="1"/>
            <a:r>
              <a:rPr lang="en-US" dirty="0" smtClean="0"/>
              <a:t>System guesses what you might be typing so you don’t have to type the rest</a:t>
            </a:r>
          </a:p>
          <a:p>
            <a:r>
              <a:rPr lang="en-US" dirty="0" smtClean="0"/>
              <a:t>Auto-</a:t>
            </a:r>
            <a:r>
              <a:rPr lang="en-US" dirty="0" smtClean="0">
                <a:solidFill>
                  <a:schemeClr val="tx2"/>
                </a:solidFill>
              </a:rPr>
              <a:t>correction</a:t>
            </a:r>
          </a:p>
          <a:p>
            <a:pPr lvl="1"/>
            <a:r>
              <a:rPr lang="en-US" dirty="0" smtClean="0"/>
              <a:t>System helps you fix errors automatically</a:t>
            </a:r>
          </a:p>
          <a:p>
            <a:r>
              <a:rPr lang="en-US" dirty="0" smtClean="0"/>
              <a:t>Sometimes </a:t>
            </a:r>
            <a:r>
              <a:rPr lang="en-US" i="1" dirty="0" smtClean="0"/>
              <a:t>combined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459" y="3281728"/>
            <a:ext cx="3288971" cy="213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001" y="1292470"/>
            <a:ext cx="3400999" cy="18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56993"/>
          </a:xfrm>
        </p:spPr>
        <p:txBody>
          <a:bodyPr/>
          <a:lstStyle/>
          <a:p>
            <a:r>
              <a:rPr lang="en-US" dirty="0" smtClean="0"/>
              <a:t>Mechanical Typewriters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2050" name="Picture 2" descr="http://upload.wikimedia.org/wikipedia/commons/thumb/8/87/QWERTY_1878.png/300px-QWERTY_18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393" y="3399693"/>
            <a:ext cx="5403607" cy="345830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2676"/>
            <a:ext cx="8229600" cy="44430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commercially successful typewriter by Christopher Latham </a:t>
            </a:r>
            <a:r>
              <a:rPr lang="en-US" dirty="0" smtClean="0">
                <a:solidFill>
                  <a:schemeClr val="tx2"/>
                </a:solidFill>
              </a:rPr>
              <a:t>Sholes</a:t>
            </a:r>
            <a:r>
              <a:rPr lang="en-US" dirty="0" smtClean="0"/>
              <a:t>, Carlos Glidden &amp; others in about 1868.</a:t>
            </a:r>
          </a:p>
          <a:p>
            <a:pPr lvl="1"/>
            <a:r>
              <a:rPr lang="en-US" dirty="0" smtClean="0"/>
              <a:t>Patent sold to Remington, which produced it</a:t>
            </a:r>
          </a:p>
          <a:p>
            <a:pPr lvl="1"/>
            <a:r>
              <a:rPr lang="en-US" dirty="0" smtClean="0"/>
              <a:t>Used the QWERTY layout of keys to reduce likelihood of keys hitting each other &amp; jamming</a:t>
            </a:r>
          </a:p>
          <a:p>
            <a:pPr lvl="1"/>
            <a:r>
              <a:rPr lang="en-US" dirty="0" smtClean="0"/>
              <a:t>Also the name “Type Writer”</a:t>
            </a:r>
          </a:p>
          <a:p>
            <a:pPr lvl="1">
              <a:buNone/>
            </a:pPr>
            <a:r>
              <a:rPr lang="en-US" dirty="0" smtClean="0"/>
              <a:t>		-- Wikipedia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Lots of small variants</a:t>
            </a:r>
            <a:br>
              <a:rPr lang="en-US" dirty="0" smtClean="0"/>
            </a:br>
            <a:r>
              <a:rPr lang="en-US" dirty="0" smtClean="0"/>
              <a:t>for foreign keyboards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56771</TotalTime>
  <Words>1684</Words>
  <Application>Microsoft Office PowerPoint</Application>
  <PresentationFormat>On-screen Show (4:3)</PresentationFormat>
  <Paragraphs>416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Wingdings</vt:lpstr>
      <vt:lpstr>Tahoma</vt:lpstr>
      <vt:lpstr>lecture template_polo</vt:lpstr>
      <vt:lpstr>Lecture 12: Past to Future: Text Entry for Computers and Handhelds, and Text Editing</vt:lpstr>
      <vt:lpstr>Overview</vt:lpstr>
      <vt:lpstr>As of 2003</vt:lpstr>
      <vt:lpstr>Evaluating Text Entry: Speed</vt:lpstr>
      <vt:lpstr>Evaluating Text Entry: Errors</vt:lpstr>
      <vt:lpstr>Wobbrock and Myers analysis algorithm [2006]</vt:lpstr>
      <vt:lpstr>General Issues with Recognizers</vt:lpstr>
      <vt:lpstr>General Issues with Text Entry</vt:lpstr>
      <vt:lpstr>Mechanical Typewriters</vt:lpstr>
      <vt:lpstr>Many other key layouts</vt:lpstr>
      <vt:lpstr>Stenotype Machine</vt:lpstr>
      <vt:lpstr>Alternate Text Entry for “Regular” Computers</vt:lpstr>
      <vt:lpstr>Dasher</vt:lpstr>
      <vt:lpstr>Auto Correct for Regular Computers</vt:lpstr>
      <vt:lpstr>Most research has been on text entry for portable devices</vt:lpstr>
      <vt:lpstr>PARC Tab</vt:lpstr>
      <vt:lpstr>Go Corp’s “PenPoint” OS</vt:lpstr>
      <vt:lpstr>Microsoft Pen Windows</vt:lpstr>
      <vt:lpstr>Apple Newton</vt:lpstr>
      <vt:lpstr>Why Text Entry for Phones</vt:lpstr>
      <vt:lpstr>Digression</vt:lpstr>
      <vt:lpstr>Keypads for phones</vt:lpstr>
      <vt:lpstr>“Multi-Tap”</vt:lpstr>
      <vt:lpstr>“T9”</vt:lpstr>
      <vt:lpstr>Early phone + PDAs</vt:lpstr>
      <vt:lpstr>Palm</vt:lpstr>
      <vt:lpstr>Palm Graffiti</vt:lpstr>
      <vt:lpstr>Windows CE</vt:lpstr>
      <vt:lpstr>RIM Blackberry</vt:lpstr>
      <vt:lpstr>Twiddler</vt:lpstr>
      <vt:lpstr>Windows TabletPC</vt:lpstr>
      <vt:lpstr>iPhone</vt:lpstr>
      <vt:lpstr>Optimized soft keyboard layouts</vt:lpstr>
      <vt:lpstr>Optimized soft keyboard, 2</vt:lpstr>
      <vt:lpstr>Shumin Zhai’s ShapeWriter</vt:lpstr>
      <vt:lpstr>Research: Cirrin</vt:lpstr>
      <vt:lpstr>Research: EdgeWrite</vt:lpstr>
      <vt:lpstr>EdgeWrite, cont.</vt:lpstr>
      <vt:lpstr>EdgeWrite, cont.</vt:lpstr>
      <vt:lpstr>Many Other Research &amp; Commercial Systems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1113</cp:revision>
  <cp:lastPrinted>1601-01-01T00:00:00Z</cp:lastPrinted>
  <dcterms:created xsi:type="dcterms:W3CDTF">2001-06-15T20:03:27Z</dcterms:created>
  <dcterms:modified xsi:type="dcterms:W3CDTF">2014-02-24T18:05:41Z</dcterms:modified>
</cp:coreProperties>
</file>