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34"/>
  </p:notesMasterIdLst>
  <p:sldIdLst>
    <p:sldId id="319" r:id="rId2"/>
    <p:sldId id="321" r:id="rId3"/>
    <p:sldId id="359" r:id="rId4"/>
    <p:sldId id="349" r:id="rId5"/>
    <p:sldId id="350" r:id="rId6"/>
    <p:sldId id="351" r:id="rId7"/>
    <p:sldId id="352" r:id="rId8"/>
    <p:sldId id="353" r:id="rId9"/>
    <p:sldId id="354" r:id="rId10"/>
    <p:sldId id="356" r:id="rId11"/>
    <p:sldId id="357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47" r:id="rId20"/>
    <p:sldId id="339" r:id="rId21"/>
    <p:sldId id="340" r:id="rId22"/>
    <p:sldId id="341" r:id="rId23"/>
    <p:sldId id="342" r:id="rId24"/>
    <p:sldId id="344" r:id="rId25"/>
    <p:sldId id="348" r:id="rId26"/>
    <p:sldId id="323" r:id="rId27"/>
    <p:sldId id="324" r:id="rId28"/>
    <p:sldId id="325" r:id="rId29"/>
    <p:sldId id="326" r:id="rId30"/>
    <p:sldId id="327" r:id="rId31"/>
    <p:sldId id="329" r:id="rId32"/>
    <p:sldId id="330" r:id="rId33"/>
  </p:sldIdLst>
  <p:sldSz cx="9144000" cy="6858000" type="screen4x3"/>
  <p:notesSz cx="6858000" cy="9144000"/>
  <p:embeddedFontLst>
    <p:embeddedFont>
      <p:font typeface="ＭＳ Ｐゴシック" pitchFamily="34" charset="-128"/>
      <p:regular r:id="rId35"/>
    </p:embeddedFont>
    <p:embeddedFont>
      <p:font typeface="Tahoma" pitchFamily="34" charset="0"/>
      <p:regular r:id="rId36"/>
      <p:bold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22" autoAdjust="0"/>
    <p:restoredTop sz="87722" autoAdjust="0"/>
  </p:normalViewPr>
  <p:slideViewPr>
    <p:cSldViewPr snapToGrid="0">
      <p:cViewPr varScale="1">
        <p:scale>
          <a:sx n="67" d="100"/>
          <a:sy n="67" d="100"/>
        </p:scale>
        <p:origin x="-11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8172800" cy="468172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11.xml"/><Relationship Id="rId7" Type="http://schemas.openxmlformats.org/officeDocument/2006/relationships/slide" Target="slides/slide16.xml"/><Relationship Id="rId2" Type="http://schemas.openxmlformats.org/officeDocument/2006/relationships/slide" Target="slides/slide10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11" Type="http://schemas.openxmlformats.org/officeDocument/2006/relationships/slide" Target="slides/slide24.xml"/><Relationship Id="rId5" Type="http://schemas.openxmlformats.org/officeDocument/2006/relationships/slide" Target="slides/slide14.xml"/><Relationship Id="rId10" Type="http://schemas.openxmlformats.org/officeDocument/2006/relationships/slide" Target="slides/slide22.xml"/><Relationship Id="rId4" Type="http://schemas.openxmlformats.org/officeDocument/2006/relationships/slide" Target="slides/slide13.xml"/><Relationship Id="rId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A71E6-F031-46F8-B588-7266C9589281}" type="slidenum">
              <a:rPr lang="en-US"/>
              <a:pPr/>
              <a:t>24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2B3F0-A198-47FE-975C-6AFCB0E76115}" type="slidenum">
              <a:rPr lang="en-US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8F792-398D-4488-AA8C-C222F7546213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E11C-B643-4AB5-9D83-0115E2B23828}" type="slidenum">
              <a:rPr lang="en-US"/>
              <a:pPr/>
              <a:t>15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4C4E6-8737-4281-BD7C-26D0427F577A}" type="slidenum">
              <a:rPr lang="en-US"/>
              <a:pPr/>
              <a:t>16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17D-5F07-497D-8392-050F2663B557}" type="slidenum">
              <a:rPr lang="en-US"/>
              <a:pPr/>
              <a:t>17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1330C-5014-41E4-A87F-A1658E7CD88A}" type="slidenum">
              <a:rPr lang="en-US"/>
              <a:pPr/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72F7F-AB4D-44AE-A731-ED46F65E2CA9}" type="slidenum">
              <a:rPr lang="en-US"/>
              <a:pPr/>
              <a:t>22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58D39-0B56-42C8-AA52-78EA63FCA539}" type="slidenum">
              <a:rPr lang="en-US"/>
              <a:pPr/>
              <a:t>23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xpl/articleDetails.jsp?tp=&amp;arnumber=642935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98858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llbuxton.com/lexical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97243.9726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ci.edu/~redmiles/ics227-SQ04/papers/KrasnerPope88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mulet/papers/p289-myers-TOIS-new-model.pdf" TargetMode="External"/><Relationship Id="rId2" Type="http://schemas.openxmlformats.org/officeDocument/2006/relationships/hyperlink" Target="http://doi.acm.org/10.1145/98188.982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amulet/papers/amuletieee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35889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ogtool.hcii.cs.cmu.ed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6" y="457200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11: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b="0" dirty="0" smtClean="0"/>
              <a:t>Formal Models and Design Spaces for Interaction Techniques</a:t>
            </a:r>
            <a:endParaRPr lang="en-US" sz="4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27660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 smtClean="0">
                <a:solidFill>
                  <a:srgbClr val="6E0000"/>
                </a:solidFill>
              </a:rPr>
              <a:t>05-899A/05-499A: Interaction Techniques</a:t>
            </a:r>
            <a:endParaRPr lang="en-US" dirty="0">
              <a:solidFill>
                <a:srgbClr val="6E0000"/>
              </a:solidFill>
            </a:endParaRP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 smtClean="0">
                <a:solidFill>
                  <a:srgbClr val="6E0000"/>
                </a:solidFill>
              </a:rPr>
              <a:t>Spring, 2014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Transition Diagrams, evaluation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/>
              <a:t>Good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Make explicit the interpretation of all events in each state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Emphasize the temporal sequence of user and system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Natural and easily understood if small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easy to teach, learn, and read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Appropriate for some parts of GUIs: widget behaviors, dialog box transitions,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May be appropriate to model transitions around web sites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2014 -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956">
            <a:off x="3924300" y="1066800"/>
            <a:ext cx="52197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Transition Diagrams, evaluation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68442" y="1684432"/>
            <a:ext cx="8518358" cy="47593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i="1" dirty="0" smtClean="0"/>
              <a:t>Bad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400" dirty="0" smtClean="0"/>
              <a:t>Does not scale:</a:t>
            </a:r>
            <a:br>
              <a:rPr lang="en-US" sz="2400" dirty="0" smtClean="0"/>
            </a:br>
            <a:r>
              <a:rPr lang="en-US" sz="2400" dirty="0" smtClean="0"/>
              <a:t>150 commands with</a:t>
            </a:r>
            <a:br>
              <a:rPr lang="en-US" sz="2400" dirty="0" smtClean="0"/>
            </a:br>
            <a:r>
              <a:rPr lang="en-US" sz="2400" dirty="0" smtClean="0"/>
              <a:t>3 or 4 states each </a:t>
            </a:r>
          </a:p>
          <a:p>
            <a:pPr lvl="2" eaLnBrk="1" hangingPunct="1"/>
            <a:r>
              <a:rPr lang="en-US" sz="2000" dirty="0" smtClean="0"/>
              <a:t>explosion of lines and</a:t>
            </a:r>
            <a:br>
              <a:rPr lang="en-US" sz="2000" dirty="0" smtClean="0"/>
            </a:br>
            <a:r>
              <a:rPr lang="en-US" sz="2000" dirty="0" smtClean="0"/>
              <a:t>states for normal interfaces: "maze of wires" </a:t>
            </a:r>
          </a:p>
          <a:p>
            <a:pPr lvl="1" eaLnBrk="1" hangingPunct="1"/>
            <a:r>
              <a:rPr lang="en-US" sz="2400" dirty="0" smtClean="0"/>
              <a:t>unordered inputs </a:t>
            </a:r>
          </a:p>
          <a:p>
            <a:pPr lvl="2" eaLnBrk="1" hangingPunct="1"/>
            <a:r>
              <a:rPr lang="en-US" sz="2000" dirty="0" smtClean="0"/>
              <a:t>picture, Olsen p. 91 (Fig 6:1) </a:t>
            </a:r>
          </a:p>
          <a:p>
            <a:pPr lvl="1" eaLnBrk="1" hangingPunct="1"/>
            <a:r>
              <a:rPr lang="en-US" sz="2400" dirty="0" smtClean="0"/>
              <a:t>Doesn't handle GUI mode-free style well </a:t>
            </a:r>
          </a:p>
          <a:p>
            <a:pPr lvl="1" eaLnBrk="1" hangingPunct="1"/>
            <a:r>
              <a:rPr lang="en-US" sz="2400" dirty="0" smtClean="0"/>
              <a:t>What to do with un-specified input? crash, ignore input </a:t>
            </a:r>
          </a:p>
          <a:p>
            <a:pPr lvl="1" eaLnBrk="1" hangingPunct="1"/>
            <a:r>
              <a:rPr lang="en-US" sz="2400" dirty="0" smtClean="0"/>
              <a:t>Doesn't address output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2014 -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46162"/>
          </a:xfrm>
        </p:spPr>
        <p:txBody>
          <a:bodyPr/>
          <a:lstStyle/>
          <a:p>
            <a:r>
              <a:rPr lang="en-US" dirty="0" smtClean="0"/>
              <a:t>Foley &amp; Wallace, 1974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81012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James D. Foley, Victor L. Wallace and Peggy Chan. “The Human Factors of Computer Graphics Interaction Techniques,” </a:t>
            </a:r>
            <a:r>
              <a:rPr lang="en-US" sz="1600" i="1" dirty="0" smtClean="0"/>
              <a:t>IEEE Computer Graphics and Applications</a:t>
            </a:r>
            <a:r>
              <a:rPr lang="en-US" sz="1600" dirty="0" smtClean="0"/>
              <a:t>. Nov, 1984. 4(11). pp. 13-48. </a:t>
            </a:r>
            <a:r>
              <a:rPr lang="en-US" sz="1600" u="sng" dirty="0" smtClean="0">
                <a:hlinkClick r:id="rId2"/>
              </a:rPr>
              <a:t>http://ieeexplore.ieee.org/xpl/articleDetails.jsp?tp=&amp;arnumber=6429355</a:t>
            </a:r>
            <a:endParaRPr lang="en-US" sz="1800" dirty="0" smtClean="0"/>
          </a:p>
          <a:p>
            <a:r>
              <a:rPr lang="en-US" dirty="0" smtClean="0"/>
              <a:t>“Virtual devices”</a:t>
            </a:r>
          </a:p>
          <a:p>
            <a:pPr lvl="1"/>
            <a:r>
              <a:rPr lang="en-US" dirty="0" smtClean="0"/>
              <a:t>Pick – identify user-defined objects</a:t>
            </a:r>
          </a:p>
          <a:p>
            <a:pPr lvl="1"/>
            <a:r>
              <a:rPr lang="en-US" dirty="0" smtClean="0"/>
              <a:t>Button – identify system-defined objects (menus)</a:t>
            </a:r>
          </a:p>
          <a:p>
            <a:pPr lvl="1"/>
            <a:r>
              <a:rPr lang="en-US" dirty="0" smtClean="0"/>
              <a:t>Locator – identify location and/or orientation in drawing space</a:t>
            </a:r>
          </a:p>
          <a:p>
            <a:pPr lvl="1"/>
            <a:r>
              <a:rPr lang="en-US" dirty="0" smtClean="0"/>
              <a:t>Valuator – indicate a single real number value</a:t>
            </a:r>
          </a:p>
          <a:p>
            <a:r>
              <a:rPr lang="en-US" dirty="0" smtClean="0"/>
              <a:t>Also talked about: Lexical, Syntactic, and Semantic levels</a:t>
            </a:r>
          </a:p>
          <a:p>
            <a:pPr lvl="1"/>
            <a:r>
              <a:rPr lang="en-US" dirty="0" smtClean="0"/>
              <a:t>Lexical &amp; syntactic are the level of interaction techniques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51344D-3C7A-452B-AC47-D40A1BD9AE6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Pragmatic Lexical Syntactic Semantic Conceptual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496300" cy="48641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William Buxton, "Lexical and Pragmatic Considerations of Input Structures," </a:t>
            </a:r>
            <a:r>
              <a:rPr lang="en-US" sz="2200" i="1" dirty="0" smtClean="0"/>
              <a:t>Computer Graphics</a:t>
            </a:r>
            <a:r>
              <a:rPr lang="en-US" sz="2200" dirty="0" smtClean="0"/>
              <a:t>, January, 1983, (17)1, pp. 31-37.  </a:t>
            </a:r>
            <a:r>
              <a:rPr lang="en-US" sz="2200" dirty="0" smtClean="0">
                <a:hlinkClick r:id="rId3"/>
              </a:rPr>
              <a:t>http://dl.acm.org/citation.cfm?id=988586</a:t>
            </a:r>
            <a:r>
              <a:rPr lang="en-US" sz="2200" dirty="0" smtClean="0"/>
              <a:t>  or </a:t>
            </a:r>
            <a:r>
              <a:rPr lang="en-US" sz="2200" dirty="0" smtClean="0">
                <a:hlinkClick r:id="rId4"/>
              </a:rPr>
              <a:t>local html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Derived from compiler theory and language work.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Added 2 more levels to the ones in Foley &amp; Wallace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Pragmatic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the physical input devices work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required "gestures" to make the input.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Ergonomics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skilled performance</a:t>
            </a:r>
            <a:r>
              <a:rPr lang="en-US" dirty="0" smtClean="0"/>
              <a:t>: "muscle memory"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press down and hold, vs. click-click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3634F4-CC5A-4E5F-8055-34467CB3FB5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Pragmatic Lexical Syntactic Semantic Conceptual, cont.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1"/>
            <a:ext cx="8229600" cy="49911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Lexical</a:t>
            </a:r>
            <a:r>
              <a:rPr lang="en-US" dirty="0" smtClean="0"/>
              <a:t> (as subdivided by Buxton) </a:t>
            </a:r>
          </a:p>
          <a:p>
            <a:pPr lvl="1" eaLnBrk="1" hangingPunct="1"/>
            <a:r>
              <a:rPr lang="en-US" dirty="0" smtClean="0"/>
              <a:t>Spelling and composition of tokens </a:t>
            </a:r>
          </a:p>
          <a:p>
            <a:pPr lvl="2" eaLnBrk="1" hangingPunct="1"/>
            <a:r>
              <a:rPr lang="en-US" dirty="0" smtClean="0"/>
              <a:t>“add” vs. “append” vs. “^a” vs.   </a:t>
            </a:r>
          </a:p>
          <a:p>
            <a:pPr lvl="1" eaLnBrk="1" hangingPunct="1"/>
            <a:r>
              <a:rPr lang="en-US" dirty="0" smtClean="0"/>
              <a:t>Where items are placed on the display </a:t>
            </a:r>
          </a:p>
          <a:p>
            <a:pPr lvl="1" eaLnBrk="1" hangingPunct="1"/>
            <a:r>
              <a:rPr lang="en-US" dirty="0" smtClean="0"/>
              <a:t>“Key-stroke” level analysis </a:t>
            </a:r>
          </a:p>
          <a:p>
            <a:pPr lvl="1" eaLnBrk="1" hangingPunct="1"/>
            <a:r>
              <a:rPr lang="en-US" dirty="0" smtClean="0"/>
              <a:t>For input, is the design of the interaction techniques:</a:t>
            </a:r>
          </a:p>
          <a:p>
            <a:pPr lvl="2" eaLnBrk="1" hangingPunct="1"/>
            <a:r>
              <a:rPr lang="en-US" dirty="0" smtClean="0"/>
              <a:t>how mouse and keyboard combined into menu, button, string, pick, etc.</a:t>
            </a:r>
          </a:p>
          <a:p>
            <a:pPr lvl="1" eaLnBrk="1" hangingPunct="1"/>
            <a:r>
              <a:rPr lang="en-US" dirty="0" smtClean="0"/>
              <a:t>Performed by reflex, requires response in about 50 msec. – [Foley, 74]</a:t>
            </a:r>
          </a:p>
        </p:txBody>
      </p:sp>
      <p:pic>
        <p:nvPicPr>
          <p:cNvPr id="6149" name="Picture 4" descr="lect07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2501900"/>
            <a:ext cx="523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2EE9-8F70-4292-8E4B-6C723DAC52B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SzPct val="60000"/>
            </a:pPr>
            <a:r>
              <a:rPr lang="en-US" sz="3000" dirty="0" smtClean="0"/>
              <a:t>Pragmatic Lexical Syntactic Semantic Conceptual, cont.</a:t>
            </a:r>
            <a:endParaRPr lang="en-US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089900" cy="4411662"/>
          </a:xfrm>
        </p:spPr>
        <p:txBody>
          <a:bodyPr/>
          <a:lstStyle/>
          <a:p>
            <a:pPr eaLnBrk="1" hangingPunct="1"/>
            <a:r>
              <a:rPr lang="en-US" b="1" dirty="0" smtClean="0"/>
              <a:t>Syntactic</a:t>
            </a:r>
            <a:r>
              <a:rPr lang="en-US" dirty="0" smtClean="0"/>
              <a:t>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 smtClean="0"/>
              <a:t>Sequence of inputs and outputs.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 smtClean="0"/>
              <a:t>For input, the sequence may be represented as a grammar: </a:t>
            </a:r>
          </a:p>
          <a:p>
            <a:pPr lvl="2" eaLnBrk="1" hangingPunct="1">
              <a:buSzPct val="60000"/>
            </a:pPr>
            <a:r>
              <a:rPr lang="en-US" dirty="0" smtClean="0"/>
              <a:t>rules for combining tokens into a legal sentence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 smtClean="0"/>
              <a:t>For output, includes spatial and temporal factors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 smtClean="0"/>
              <a:t>Example: prefix vs. postfix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 smtClean="0"/>
              <a:t>“Sentence level” – response of 0.5 </a:t>
            </a:r>
            <a:r>
              <a:rPr lang="en-US" dirty="0" smtClean="0">
                <a:sym typeface="Wingdings" pitchFamily="2" charset="2"/>
              </a:rPr>
              <a:t> 2 sec [Foley’74]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2C2B78-0516-4820-A0B7-BC7EF1878FB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SzPct val="60000"/>
            </a:pPr>
            <a:r>
              <a:rPr lang="en-US" sz="3000" smtClean="0"/>
              <a:t>Conceptual-Semantic-Syntactic-Lexical-Pragmatic, cont.</a:t>
            </a:r>
            <a:endParaRPr lang="en-US" b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3200"/>
            <a:ext cx="8650288" cy="538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Semantic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Functionality of the system; what can be expressed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information is needed for each operation on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errors can occur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Application level – typically </a:t>
            </a:r>
            <a:r>
              <a:rPr lang="en-US" i="1" dirty="0" smtClean="0"/>
              <a:t>not</a:t>
            </a:r>
            <a:r>
              <a:rPr lang="en-US" dirty="0" smtClean="0"/>
              <a:t> interaction techniques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Semantic vs. UI is key issue in UI tools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but "semantic" is different than meaning in compilers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"Semantic Feedback“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Depends on </a:t>
            </a:r>
            <a:r>
              <a:rPr lang="en-US" i="1" dirty="0" smtClean="0"/>
              <a:t>meaning</a:t>
            </a:r>
            <a:r>
              <a:rPr lang="en-US" dirty="0" smtClean="0"/>
              <a:t> of items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Example: only appropriate items highlight during drag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5ABC8-2E2D-4D76-AD67-D1CB14D920A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Pragmatic Lexical Syntactic Semantic Conceptual, cont.</a:t>
            </a:r>
            <a:endParaRPr lang="en-US" b="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524000"/>
            <a:ext cx="8662988" cy="5181600"/>
          </a:xfrm>
        </p:spPr>
        <p:txBody>
          <a:bodyPr>
            <a:normAutofit/>
          </a:bodyPr>
          <a:lstStyle/>
          <a:p>
            <a:pPr marL="334963" indent="-334963" eaLnBrk="1" hangingPunct="1"/>
            <a:r>
              <a:rPr lang="en-US" sz="2600" b="1" dirty="0" smtClean="0"/>
              <a:t>Conceptual</a:t>
            </a:r>
            <a:r>
              <a:rPr lang="en-US" sz="2600" dirty="0" smtClean="0"/>
              <a:t> </a:t>
            </a:r>
          </a:p>
          <a:p>
            <a:pPr marL="684213" lvl="1" indent="-334963" eaLnBrk="1" hangingPunct="1"/>
            <a:r>
              <a:rPr lang="en-US" sz="2200" dirty="0" smtClean="0"/>
              <a:t>Extra level, added by Foley &amp; Van Dam:</a:t>
            </a:r>
          </a:p>
          <a:p>
            <a:pPr marL="979488" lvl="2" indent="-334963" eaLnBrk="1" hangingPunct="1"/>
            <a:r>
              <a:rPr lang="en-US" sz="1600" dirty="0" smtClean="0"/>
              <a:t>James D. Foley, Richard L. Phillips, John F. Hughes, </a:t>
            </a:r>
            <a:r>
              <a:rPr lang="en-US" sz="1600" dirty="0" err="1" smtClean="0"/>
              <a:t>Andries</a:t>
            </a:r>
            <a:r>
              <a:rPr lang="en-US" sz="1600" dirty="0" smtClean="0"/>
              <a:t> van Dam, and Steven K. Feiner. 1994. </a:t>
            </a:r>
            <a:r>
              <a:rPr lang="en-US" sz="1600" i="1" dirty="0" smtClean="0"/>
              <a:t>Introduction to Computer Graphics</a:t>
            </a:r>
            <a:r>
              <a:rPr lang="en-US" sz="1600" dirty="0" smtClean="0"/>
              <a:t>. Addison-Wesley Longman Publishing Co., Inc., Boston, MA, USA. (1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edition)</a:t>
            </a:r>
          </a:p>
          <a:p>
            <a:pPr marL="863600" lvl="1" indent="-290513" eaLnBrk="1" hangingPunct="1"/>
            <a:r>
              <a:rPr lang="en-US" sz="2200" dirty="0" smtClean="0"/>
              <a:t>Key application concepts that must be understood by user</a:t>
            </a:r>
          </a:p>
          <a:p>
            <a:pPr marL="863600" lvl="1" indent="-290513" eaLnBrk="1" hangingPunct="1"/>
            <a:r>
              <a:rPr lang="en-US" sz="2200" dirty="0" smtClean="0"/>
              <a:t>User model</a:t>
            </a:r>
          </a:p>
          <a:p>
            <a:pPr marL="1314450" lvl="2" indent="-231775" eaLnBrk="1" hangingPunct="1">
              <a:buSzTx/>
              <a:buFont typeface="Wingdings" pitchFamily="2" charset="2"/>
              <a:buAutoNum type="arabicPeriod"/>
            </a:pPr>
            <a:r>
              <a:rPr lang="en-US" sz="2100" dirty="0" smtClean="0"/>
              <a:t>Objects and classes of objects</a:t>
            </a:r>
          </a:p>
          <a:p>
            <a:pPr marL="1314450" lvl="2" indent="-231775" eaLnBrk="1" hangingPunct="1">
              <a:buSzTx/>
              <a:buFont typeface="Wingdings" pitchFamily="2" charset="2"/>
              <a:buAutoNum type="arabicPeriod"/>
            </a:pPr>
            <a:r>
              <a:rPr lang="en-US" sz="2100" dirty="0" smtClean="0"/>
              <a:t>Relationships among them</a:t>
            </a:r>
          </a:p>
          <a:p>
            <a:pPr marL="1314450" lvl="2" indent="-231775" eaLnBrk="1" hangingPunct="1">
              <a:buSzTx/>
              <a:buFont typeface="Wingdings" pitchFamily="2" charset="2"/>
              <a:buAutoNum type="arabicPeriod"/>
            </a:pPr>
            <a:r>
              <a:rPr lang="en-US" sz="2100" dirty="0" smtClean="0"/>
              <a:t>Operations on them</a:t>
            </a:r>
          </a:p>
          <a:p>
            <a:pPr marL="1711325" lvl="3" indent="-282575" eaLnBrk="1" hangingPunct="1"/>
            <a:r>
              <a:rPr lang="en-US" dirty="0" smtClean="0"/>
              <a:t>Example: text editor</a:t>
            </a:r>
          </a:p>
          <a:p>
            <a:pPr marL="2116138" lvl="4" indent="-280988" eaLnBrk="1" hangingPunct="1"/>
            <a:r>
              <a:rPr lang="en-US" dirty="0" smtClean="0"/>
              <a:t>objects = characters, files, paragraphs</a:t>
            </a:r>
          </a:p>
          <a:p>
            <a:pPr marL="2116138" lvl="4" indent="-280988" eaLnBrk="1" hangingPunct="1"/>
            <a:r>
              <a:rPr lang="en-US" dirty="0" smtClean="0"/>
              <a:t>relationships = files contain paragraphs contain chars</a:t>
            </a:r>
          </a:p>
          <a:p>
            <a:pPr marL="2116138" lvl="4" indent="-280988" eaLnBrk="1" hangingPunct="1"/>
            <a:r>
              <a:rPr lang="en-US" dirty="0" smtClean="0"/>
              <a:t>operations = insert, delete,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CF7F8-FBDA-4374-AA88-E4E41BBB827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93762"/>
          </a:xfrm>
        </p:spPr>
        <p:txBody>
          <a:bodyPr/>
          <a:lstStyle/>
          <a:p>
            <a:pPr eaLnBrk="1" hangingPunct="1"/>
            <a:r>
              <a:rPr lang="en-US" dirty="0" err="1" smtClean="0"/>
              <a:t>Seeheim</a:t>
            </a:r>
            <a:r>
              <a:rPr lang="en-US" dirty="0" smtClean="0"/>
              <a:t> Model </a:t>
            </a:r>
          </a:p>
        </p:txBody>
      </p:sp>
      <p:pic>
        <p:nvPicPr>
          <p:cNvPr id="10245" name="Picture 4" descr="lect07seehe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759200"/>
            <a:ext cx="7429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650288" cy="4735513"/>
          </a:xfrm>
        </p:spPr>
        <p:txBody>
          <a:bodyPr/>
          <a:lstStyle/>
          <a:p>
            <a:pPr eaLnBrk="1" hangingPunct="1"/>
            <a:r>
              <a:rPr lang="en-US" sz="2100" dirty="0" smtClean="0"/>
              <a:t>Resulted from the 1st UI software tools workshop which took place in </a:t>
            </a:r>
            <a:r>
              <a:rPr lang="en-US" sz="2100" dirty="0" err="1" smtClean="0"/>
              <a:t>Seeheim</a:t>
            </a:r>
            <a:r>
              <a:rPr lang="en-US" sz="2100" dirty="0" smtClean="0"/>
              <a:t>, Germany. Nov 1-3, 1983. </a:t>
            </a:r>
          </a:p>
          <a:p>
            <a:pPr eaLnBrk="1" hangingPunct="1"/>
            <a:r>
              <a:rPr lang="en-US" sz="2100" dirty="0" smtClean="0"/>
              <a:t>Logical model of a UIMS </a:t>
            </a:r>
          </a:p>
          <a:p>
            <a:pPr lvl="1" eaLnBrk="1" hangingPunct="1"/>
            <a:r>
              <a:rPr lang="en-US" sz="2000" dirty="0" smtClean="0"/>
              <a:t>UIMS = User Interface Management System (old name for user interface software) </a:t>
            </a:r>
          </a:p>
          <a:p>
            <a:pPr lvl="1" eaLnBrk="1" hangingPunct="1"/>
            <a:r>
              <a:rPr lang="en-US" sz="2000" dirty="0" smtClean="0"/>
              <a:t>All UI software must support these components, but are they separated? How interface? </a:t>
            </a:r>
          </a:p>
          <a:p>
            <a:pPr eaLnBrk="1" hangingPunct="1"/>
            <a:r>
              <a:rPr lang="en-US" sz="2400" dirty="0" smtClean="0"/>
              <a:t>Note that </a:t>
            </a:r>
            <a:r>
              <a:rPr lang="en-US" sz="2400" i="1" dirty="0" smtClean="0"/>
              <a:t>input </a:t>
            </a:r>
            <a:r>
              <a:rPr lang="en-US" sz="2400" dirty="0" smtClean="0"/>
              <a:t>and </a:t>
            </a:r>
            <a:r>
              <a:rPr lang="en-US" sz="2400" i="1" dirty="0" smtClean="0"/>
              <a:t>output</a:t>
            </a:r>
            <a:r>
              <a:rPr lang="en-US" sz="2400" dirty="0" smtClean="0"/>
              <a:t> are entirely separate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5362"/>
          </a:xfrm>
        </p:spPr>
        <p:txBody>
          <a:bodyPr/>
          <a:lstStyle/>
          <a:p>
            <a:r>
              <a:rPr lang="en-US" dirty="0" smtClean="0"/>
              <a:t>Buxton’s classification [1983]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1026" name="Picture 2" descr="http://www.billbuxton.com/lexical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4889" y="1905000"/>
            <a:ext cx="6609111" cy="4953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181100"/>
            <a:ext cx="8229600" cy="4746625"/>
          </a:xfrm>
        </p:spPr>
        <p:txBody>
          <a:bodyPr/>
          <a:lstStyle/>
          <a:p>
            <a:r>
              <a:rPr lang="en-US" dirty="0" smtClean="0"/>
              <a:t>Continuous manual input devices</a:t>
            </a:r>
          </a:p>
          <a:p>
            <a:pPr lvl="1"/>
            <a:r>
              <a:rPr lang="en-US" dirty="0" smtClean="0"/>
              <a:t>M = indirect</a:t>
            </a:r>
          </a:p>
          <a:p>
            <a:pPr lvl="1"/>
            <a:r>
              <a:rPr lang="en-US" dirty="0" smtClean="0"/>
              <a:t>T = touch</a:t>
            </a:r>
            <a:br>
              <a:rPr lang="en-US" dirty="0" smtClean="0"/>
            </a:br>
            <a:r>
              <a:rPr lang="en-US" dirty="0" smtClean="0"/>
              <a:t>directly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Help understand the space of possible interaction techniques</a:t>
            </a:r>
          </a:p>
          <a:p>
            <a:pPr lvl="1"/>
            <a:r>
              <a:rPr lang="en-US" dirty="0" smtClean="0"/>
              <a:t>May identify opportunities for new ones</a:t>
            </a:r>
          </a:p>
          <a:p>
            <a:r>
              <a:rPr lang="en-US" dirty="0" smtClean="0"/>
              <a:t>Provide a precise description of how interaction techniques work</a:t>
            </a:r>
          </a:p>
          <a:p>
            <a:pPr lvl="1"/>
            <a:r>
              <a:rPr lang="en-US" dirty="0" smtClean="0"/>
              <a:t>May identify missing parts of design</a:t>
            </a:r>
          </a:p>
          <a:p>
            <a:r>
              <a:rPr lang="en-US" dirty="0" smtClean="0"/>
              <a:t>Help evaluate performance and other aspects of interaction techniques</a:t>
            </a:r>
          </a:p>
          <a:p>
            <a:pPr lvl="1"/>
            <a:r>
              <a:rPr lang="en-US" dirty="0" smtClean="0"/>
              <a:t>E.g., Keystroke Model and GOMS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140700" cy="893762"/>
          </a:xfrm>
        </p:spPr>
        <p:txBody>
          <a:bodyPr/>
          <a:lstStyle/>
          <a:p>
            <a:r>
              <a:rPr lang="en-US" sz="3600" dirty="0" smtClean="0"/>
              <a:t>Card, Mackinlay, Robertson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3800"/>
            <a:ext cx="8763000" cy="5448300"/>
          </a:xfrm>
        </p:spPr>
        <p:txBody>
          <a:bodyPr>
            <a:normAutofit fontScale="77500" lnSpcReduction="20000"/>
          </a:bodyPr>
          <a:lstStyle/>
          <a:p>
            <a:r>
              <a:rPr lang="en-US" sz="1900" dirty="0" smtClean="0"/>
              <a:t>Stuart K. Card, Jock D. Mackinlay, and George G. Robertson. 1990. The design space of input devices. In </a:t>
            </a:r>
            <a:r>
              <a:rPr lang="en-US" sz="1900" i="1" dirty="0" smtClean="0"/>
              <a:t>Proceedings of the SIGCHI Conference on Human Factors in Computing Systems (CHI '90),</a:t>
            </a:r>
            <a:r>
              <a:rPr lang="en-US" sz="1900" dirty="0" smtClean="0"/>
              <a:t> ACM, New York, NY, USA, 117-124. </a:t>
            </a:r>
            <a:r>
              <a:rPr lang="en-US" sz="1900" u="sng" dirty="0" smtClean="0">
                <a:hlinkClick r:id="rId2"/>
              </a:rPr>
              <a:t>http://doi.acm.org/10.1145/97243.97263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Extends Buxton’s model beyond just continuous devices</a:t>
            </a:r>
          </a:p>
          <a:p>
            <a:r>
              <a:rPr lang="en-US" dirty="0" smtClean="0"/>
              <a:t>“Basically, an input device is a transducer from the physical properties of the world into logical values of an application.”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device is a six-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tuple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(M, In, S, R, Out, W)</a:t>
            </a:r>
          </a:p>
          <a:p>
            <a:pPr lvl="1"/>
            <a:r>
              <a:rPr lang="en-US" dirty="0" smtClean="0"/>
              <a:t>M is a manipulation operator (slide, rotary, force, distance)</a:t>
            </a:r>
          </a:p>
          <a:p>
            <a:pPr lvl="1"/>
            <a:r>
              <a:rPr lang="en-US" dirty="0" smtClean="0"/>
              <a:t>In is the input domain,</a:t>
            </a:r>
          </a:p>
          <a:p>
            <a:pPr lvl="1"/>
            <a:r>
              <a:rPr lang="en-US" dirty="0" smtClean="0"/>
              <a:t>S is the current state of the device,</a:t>
            </a:r>
          </a:p>
          <a:p>
            <a:pPr lvl="1"/>
            <a:r>
              <a:rPr lang="en-US" dirty="0" smtClean="0"/>
              <a:t>R is a resolution function that maps from the input domain set to the output domain set,</a:t>
            </a:r>
          </a:p>
          <a:p>
            <a:pPr lvl="1"/>
            <a:r>
              <a:rPr lang="en-US" dirty="0" smtClean="0"/>
              <a:t>Out is the output domain set, and</a:t>
            </a:r>
          </a:p>
          <a:p>
            <a:pPr lvl="1"/>
            <a:r>
              <a:rPr lang="en-US" dirty="0" smtClean="0"/>
              <a:t>W is a general purpose set of device properties that describe additional aspects of how a device works (perhaps using production systems).</a:t>
            </a:r>
          </a:p>
          <a:p>
            <a:r>
              <a:rPr lang="en-US" dirty="0" smtClean="0"/>
              <a:t>Composition operators – how inputs connected (x and y of mouse, buttons, output of one to input of another)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B47D-1E21-469F-B6EA-B1C51509F3F3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3276600" cy="2468562"/>
          </a:xfrm>
        </p:spPr>
        <p:txBody>
          <a:bodyPr/>
          <a:lstStyle/>
          <a:p>
            <a:r>
              <a:rPr lang="en-US" dirty="0" smtClean="0"/>
              <a:t>Card, Mackinlay,</a:t>
            </a:r>
            <a:br>
              <a:rPr lang="en-US" dirty="0" smtClean="0"/>
            </a:br>
            <a:r>
              <a:rPr lang="en-US" dirty="0" smtClean="0"/>
              <a:t>Robertson Model,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B47D-1E21-469F-B6EA-B1C51509F3F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296" y="-1"/>
            <a:ext cx="5344703" cy="685800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19A69A-1334-46A6-A30B-582FFAC6D7A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09662"/>
          </a:xfrm>
        </p:spPr>
        <p:txBody>
          <a:bodyPr/>
          <a:lstStyle/>
          <a:p>
            <a:pPr eaLnBrk="1" hangingPunct="1"/>
            <a:r>
              <a:rPr lang="en-US" dirty="0" smtClean="0"/>
              <a:t>Model-View-Controller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4411662"/>
          </a:xfrm>
        </p:spPr>
        <p:txBody>
          <a:bodyPr>
            <a:normAutofit lnSpcReduction="10000"/>
          </a:bodyPr>
          <a:lstStyle/>
          <a:p>
            <a:r>
              <a:rPr lang="en-US" sz="1500" dirty="0" smtClean="0"/>
              <a:t>Glenn Krasner and Stephen T. Pope, "A Cookbook for Using the Model-View-Controller User Interface Paradigm in Smalltalk-80", Journal of Object-Oriented Programming (JOOP). August-September, 1988. vol. 1, no. 3. pp. 26-49. </a:t>
            </a:r>
            <a:r>
              <a:rPr lang="en-US" sz="1500" dirty="0" err="1" smtClean="0">
                <a:hlinkClick r:id="rId3"/>
              </a:rPr>
              <a:t>pdf</a:t>
            </a:r>
            <a:r>
              <a:rPr lang="en-US" sz="1500" dirty="0" smtClean="0">
                <a:hlinkClick r:id="rId3"/>
              </a:rPr>
              <a:t> scan at UCI</a:t>
            </a:r>
            <a:endParaRPr lang="en-US" sz="15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Invented in Smalltalk, about 1980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Idea: separate out presentation (View), user input handling (Controller) and "semantics" (Model) which does the work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Fairly straightforward in principal, hard to carry through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Never adequately explained (one article, hard to find)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Goals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program a new model, and then re-use existing views and controllers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multiple, different kinds of views on same model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6A7753-B48C-46E8-B450-144D72717BE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MVC</a:t>
            </a:r>
          </a:p>
        </p:txBody>
      </p:sp>
      <p:pic>
        <p:nvPicPr>
          <p:cNvPr id="13316" name="Picture 4" descr="lect07multi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932238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lect7m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396557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FBFC1C-C145-46F1-9BF6-1658CAD6362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MVC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600" b="1" dirty="0" smtClean="0"/>
              <a:t>Model</a:t>
            </a:r>
            <a:r>
              <a:rPr lang="en-US" sz="2600" dirty="0" smtClean="0"/>
              <a:t> </a:t>
            </a:r>
          </a:p>
          <a:p>
            <a:pPr lvl="1" eaLnBrk="1" hangingPunct="1"/>
            <a:r>
              <a:rPr lang="en-US" sz="2200" dirty="0" smtClean="0"/>
              <a:t>Simple as an integer for a counter; string for an editor </a:t>
            </a:r>
          </a:p>
          <a:p>
            <a:pPr lvl="1" eaLnBrk="1" hangingPunct="1"/>
            <a:r>
              <a:rPr lang="en-US" sz="2200" dirty="0" smtClean="0"/>
              <a:t>Complex as a molecular simulator </a:t>
            </a:r>
          </a:p>
          <a:p>
            <a:pPr eaLnBrk="1" hangingPunct="1"/>
            <a:r>
              <a:rPr lang="en-US" sz="2600" b="1" dirty="0" smtClean="0"/>
              <a:t>Views</a:t>
            </a:r>
            <a:r>
              <a:rPr lang="en-US" sz="2600" dirty="0" smtClean="0"/>
              <a:t> </a:t>
            </a:r>
          </a:p>
          <a:p>
            <a:pPr lvl="1" eaLnBrk="1" hangingPunct="1"/>
            <a:r>
              <a:rPr lang="en-US" sz="2200" dirty="0" smtClean="0"/>
              <a:t>Everything graphical </a:t>
            </a:r>
          </a:p>
          <a:p>
            <a:pPr lvl="1" eaLnBrk="1" hangingPunct="1"/>
            <a:r>
              <a:rPr lang="en-US" sz="2200" dirty="0" smtClean="0"/>
              <a:t>Layout, </a:t>
            </a:r>
            <a:r>
              <a:rPr lang="en-US" sz="2200" dirty="0" err="1" smtClean="0"/>
              <a:t>subviews</a:t>
            </a:r>
            <a:r>
              <a:rPr lang="en-US" sz="2200" dirty="0" smtClean="0"/>
              <a:t>, composites </a:t>
            </a:r>
          </a:p>
          <a:p>
            <a:pPr lvl="1" eaLnBrk="1" hangingPunct="1"/>
            <a:r>
              <a:rPr lang="en-US" sz="2200" dirty="0" smtClean="0"/>
              <a:t>Can be multiple per model</a:t>
            </a:r>
          </a:p>
          <a:p>
            <a:pPr eaLnBrk="1" hangingPunct="1"/>
            <a:r>
              <a:rPr lang="en-US" sz="2600" b="1" dirty="0" smtClean="0"/>
              <a:t>Controller</a:t>
            </a:r>
            <a:r>
              <a:rPr lang="en-US" sz="2600" dirty="0" smtClean="0"/>
              <a:t> </a:t>
            </a:r>
          </a:p>
          <a:p>
            <a:pPr lvl="1" eaLnBrk="1" hangingPunct="1"/>
            <a:r>
              <a:rPr lang="en-US" sz="2200" dirty="0" smtClean="0"/>
              <a:t>Schedule interactions with other VCs </a:t>
            </a:r>
          </a:p>
          <a:p>
            <a:pPr lvl="1" eaLnBrk="1" hangingPunct="1"/>
            <a:r>
              <a:rPr lang="en-US" sz="2200" dirty="0" smtClean="0"/>
              <a:t>A menu is a controller</a:t>
            </a:r>
          </a:p>
          <a:p>
            <a:pPr lvl="1" eaLnBrk="1" hangingPunct="1"/>
            <a:r>
              <a:rPr lang="en-US" sz="2200" dirty="0" smtClean="0"/>
              <a:t>Usually 1-to-1 with Views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57262"/>
          </a:xfrm>
        </p:spPr>
        <p:txBody>
          <a:bodyPr/>
          <a:lstStyle/>
          <a:p>
            <a:r>
              <a:rPr lang="en-US" dirty="0" err="1" smtClean="0"/>
              <a:t>Interactors</a:t>
            </a:r>
            <a:r>
              <a:rPr lang="en-US" dirty="0" smtClean="0"/>
              <a:t> [Myers, 1990]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028700"/>
            <a:ext cx="8966200" cy="5753100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Brad A. Myers. 1990. A new model for handling input. ACM Trans. Inf. Syst. 8, 3 (July 1990), pp. 289-320. </a:t>
            </a:r>
            <a:r>
              <a:rPr lang="en-US" sz="2300" dirty="0" smtClean="0">
                <a:hlinkClick r:id="rId2"/>
              </a:rPr>
              <a:t>http://doi.acm.org/10.1145/98188.98204</a:t>
            </a:r>
            <a:r>
              <a:rPr lang="en-US" sz="2300" dirty="0" smtClean="0"/>
              <a:t> or </a:t>
            </a:r>
            <a:r>
              <a:rPr lang="en-US" sz="2300" dirty="0" smtClean="0">
                <a:hlinkClick r:id="rId3"/>
              </a:rPr>
              <a:t>local </a:t>
            </a:r>
            <a:r>
              <a:rPr lang="en-US" sz="2300" dirty="0" err="1" smtClean="0">
                <a:hlinkClick r:id="rId3"/>
              </a:rPr>
              <a:t>pdf</a:t>
            </a:r>
            <a:r>
              <a:rPr lang="en-US" sz="2300" dirty="0" smtClean="0"/>
              <a:t>.</a:t>
            </a:r>
          </a:p>
          <a:p>
            <a:r>
              <a:rPr lang="en-US" dirty="0" smtClean="0"/>
              <a:t>Idea: provide reusable behavior objects that would encapsulate all parameterizations needed</a:t>
            </a:r>
          </a:p>
          <a:p>
            <a:pPr lvl="1"/>
            <a:r>
              <a:rPr lang="en-US" dirty="0" smtClean="0"/>
              <a:t>Create all widgets and other interactions using just these behavior objects</a:t>
            </a:r>
          </a:p>
          <a:p>
            <a:pPr lvl="1"/>
            <a:r>
              <a:rPr lang="en-US" dirty="0" smtClean="0"/>
              <a:t>Independent of the graphics</a:t>
            </a:r>
          </a:p>
          <a:p>
            <a:pPr lvl="1"/>
            <a:r>
              <a:rPr lang="en-US" dirty="0" smtClean="0"/>
              <a:t>Parameterized by which event causes it to start/stop/abort, objects affected, call-back when finished, feedback type, etc.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3000" dirty="0" smtClean="0">
                <a:ea typeface="+mn-ea"/>
                <a:cs typeface="+mn-cs"/>
              </a:rPr>
              <a:t>First successful implementation of the “C” part of MVC</a:t>
            </a:r>
          </a:p>
          <a:p>
            <a:r>
              <a:rPr lang="en-US" dirty="0" smtClean="0"/>
              <a:t>Kinds (as revised in </a:t>
            </a:r>
            <a:r>
              <a:rPr lang="en-US" dirty="0" smtClean="0">
                <a:hlinkClick r:id="rId4"/>
              </a:rPr>
              <a:t>Amulet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Choice-</a:t>
            </a:r>
            <a:r>
              <a:rPr lang="en-US" dirty="0" err="1" smtClean="0"/>
              <a:t>lnteractor</a:t>
            </a:r>
            <a:r>
              <a:rPr lang="en-US" dirty="0" smtClean="0"/>
              <a:t> – choose one or more of a set</a:t>
            </a:r>
          </a:p>
          <a:p>
            <a:pPr lvl="1"/>
            <a:r>
              <a:rPr lang="en-US" dirty="0" smtClean="0"/>
              <a:t>Move-Grow-</a:t>
            </a:r>
            <a:r>
              <a:rPr lang="en-US" dirty="0" err="1" smtClean="0"/>
              <a:t>Interactor</a:t>
            </a:r>
            <a:r>
              <a:rPr lang="en-US" dirty="0" smtClean="0"/>
              <a:t> – move or grow existing objects, with gridding, minimum size, flip-if-change size, etc.</a:t>
            </a:r>
          </a:p>
          <a:p>
            <a:pPr lvl="1"/>
            <a:r>
              <a:rPr lang="en-US" dirty="0" smtClean="0"/>
              <a:t>New-Point-</a:t>
            </a:r>
            <a:r>
              <a:rPr lang="en-US" dirty="0" err="1" smtClean="0"/>
              <a:t>Interactor</a:t>
            </a:r>
            <a:r>
              <a:rPr lang="en-US" dirty="0" smtClean="0"/>
              <a:t> – enter 1 or 2 or </a:t>
            </a:r>
            <a:r>
              <a:rPr lang="en-US" i="1" dirty="0" smtClean="0"/>
              <a:t>n</a:t>
            </a:r>
            <a:r>
              <a:rPr lang="en-US" dirty="0" smtClean="0"/>
              <a:t> new points</a:t>
            </a:r>
          </a:p>
          <a:p>
            <a:pPr lvl="1"/>
            <a:r>
              <a:rPr lang="en-US" dirty="0" smtClean="0"/>
              <a:t>Angle-</a:t>
            </a:r>
            <a:r>
              <a:rPr lang="en-US" dirty="0" err="1" smtClean="0"/>
              <a:t>Interactor</a:t>
            </a:r>
            <a:r>
              <a:rPr lang="en-US" dirty="0" smtClean="0"/>
              <a:t> - rotation</a:t>
            </a:r>
          </a:p>
          <a:p>
            <a:pPr lvl="1"/>
            <a:r>
              <a:rPr lang="en-US" dirty="0" smtClean="0"/>
              <a:t>Text-</a:t>
            </a:r>
            <a:r>
              <a:rPr lang="en-US" dirty="0" err="1" smtClean="0"/>
              <a:t>Interactor</a:t>
            </a:r>
            <a:r>
              <a:rPr lang="en-US" dirty="0" smtClean="0"/>
              <a:t> – text editing</a:t>
            </a:r>
          </a:p>
          <a:p>
            <a:pPr lvl="1"/>
            <a:r>
              <a:rPr lang="en-US" dirty="0" smtClean="0"/>
              <a:t>Gesture-</a:t>
            </a:r>
            <a:r>
              <a:rPr lang="en-US" dirty="0" err="1" smtClean="0"/>
              <a:t>Interactor</a:t>
            </a:r>
            <a:r>
              <a:rPr lang="en-US" dirty="0" smtClean="0"/>
              <a:t> – traces that can be recognized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10915"/>
          </a:xfrm>
        </p:spPr>
        <p:txBody>
          <a:bodyPr/>
          <a:lstStyle/>
          <a:p>
            <a:r>
              <a:rPr lang="en-US" dirty="0" smtClean="0"/>
              <a:t>Human Performance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12" y="932955"/>
            <a:ext cx="8716488" cy="5498325"/>
          </a:xfrm>
        </p:spPr>
        <p:txBody>
          <a:bodyPr wrap="square">
            <a:normAutofit lnSpcReduction="10000"/>
          </a:bodyPr>
          <a:lstStyle/>
          <a:p>
            <a:r>
              <a:rPr lang="en-US" sz="1300" dirty="0" smtClean="0"/>
              <a:t>John, B. E. (2003) "Information processing and skilled behavior." Chapter 4 In J. M. Carroll, (Ed.), </a:t>
            </a:r>
            <a:r>
              <a:rPr lang="en-US" sz="1300" i="1" dirty="0" smtClean="0"/>
              <a:t>Toward a multidisciplinary science of human computer interaction</a:t>
            </a:r>
            <a:r>
              <a:rPr lang="en-US" sz="1300" dirty="0" smtClean="0"/>
              <a:t>. Morgan Kaufman. pp. 55-101.</a:t>
            </a:r>
          </a:p>
          <a:p>
            <a:r>
              <a:rPr lang="en-US" sz="2800" dirty="0" smtClean="0"/>
              <a:t>Goal: </a:t>
            </a:r>
            <a:r>
              <a:rPr lang="en-US" sz="2800" i="1" dirty="0" smtClean="0"/>
              <a:t>Compute</a:t>
            </a:r>
            <a:r>
              <a:rPr lang="en-US" sz="2800" dirty="0" smtClean="0"/>
              <a:t> measures of human performance without needing to do user tests</a:t>
            </a:r>
          </a:p>
          <a:p>
            <a:r>
              <a:rPr lang="en-US" sz="2800" dirty="0" smtClean="0"/>
              <a:t>Use a “model” of how people work, that has been validated to be reasonably accurate, given certain assumptions</a:t>
            </a:r>
          </a:p>
          <a:p>
            <a:r>
              <a:rPr lang="en-US" sz="2800" dirty="0" smtClean="0"/>
              <a:t>Works well for low-level, expert tasks</a:t>
            </a:r>
          </a:p>
          <a:p>
            <a:pPr lvl="1"/>
            <a:r>
              <a:rPr lang="en-US" sz="2400" dirty="0" smtClean="0"/>
              <a:t>“How long will it take to enter this sequence of commands?”</a:t>
            </a:r>
          </a:p>
          <a:p>
            <a:pPr lvl="1"/>
            <a:r>
              <a:rPr lang="en-US" sz="2400" dirty="0" smtClean="0"/>
              <a:t>Errors (both novice and skilled)</a:t>
            </a:r>
          </a:p>
          <a:p>
            <a:r>
              <a:rPr lang="en-US" sz="2800" dirty="0" smtClean="0"/>
              <a:t>Research on higher-level, problem solving tasks</a:t>
            </a:r>
          </a:p>
          <a:p>
            <a:pPr lvl="1"/>
            <a:r>
              <a:rPr lang="en-US" sz="2400" dirty="0" smtClean="0"/>
              <a:t>Visual search, figure out how to do things, etc.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5560"/>
            <a:ext cx="2895600" cy="457200"/>
          </a:xfr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dirty="0" smtClean="0"/>
              <a:t>© 2014 - Brad Myers</a:t>
            </a:r>
            <a:endParaRPr lang="en-US" altLang="ko-KR" dirty="0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656513" cy="711200"/>
          </a:xfrm>
        </p:spPr>
        <p:txBody>
          <a:bodyPr/>
          <a:lstStyle/>
          <a:p>
            <a:r>
              <a:rPr lang="en-US" sz="3200" dirty="0"/>
              <a:t>Wouldn’t it be great…</a:t>
            </a: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008" y="1080655"/>
            <a:ext cx="4134592" cy="5243945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Reference: </a:t>
            </a:r>
            <a:r>
              <a:rPr lang="en-US" sz="1400" dirty="0" smtClean="0"/>
              <a:t>Stuart </a:t>
            </a:r>
            <a:r>
              <a:rPr lang="en-US" sz="1400" dirty="0" smtClean="0"/>
              <a:t>K. Card, Thomas P. Moran and Allen Newell.  </a:t>
            </a:r>
            <a:r>
              <a:rPr lang="en-US" sz="1400" i="1" dirty="0" smtClean="0"/>
              <a:t>The Psychology of Human-Computer Interaction. Hillsdale, NJ, Lawrence Erlbaum Associates.  1983. </a:t>
            </a:r>
            <a:endParaRPr lang="en-US" sz="1400" dirty="0" smtClean="0"/>
          </a:p>
          <a:p>
            <a:r>
              <a:rPr lang="en-US" sz="2000" dirty="0" smtClean="0"/>
              <a:t>Just </a:t>
            </a:r>
            <a:r>
              <a:rPr lang="en-US" sz="2000" dirty="0"/>
              <a:t>point Mr. Bubblehead (the Model Human Processor) at a system, automatically generate performance measures, in context, AND see what’s inside its “mind” and “heart”?</a:t>
            </a:r>
          </a:p>
          <a:p>
            <a:r>
              <a:rPr lang="en-US" sz="2000" dirty="0"/>
              <a:t>Better </a:t>
            </a:r>
            <a:r>
              <a:rPr lang="en-US" sz="2000" dirty="0" smtClean="0"/>
              <a:t>yet, point </a:t>
            </a:r>
            <a:r>
              <a:rPr lang="en-US" sz="2000" dirty="0"/>
              <a:t>Mr. Bubblehead at design ideas (systems that haven’t been built yet)</a:t>
            </a:r>
          </a:p>
          <a:p>
            <a:r>
              <a:rPr lang="en-US" sz="2000" dirty="0"/>
              <a:t>Fast, cheap, easy to interpret</a:t>
            </a:r>
          </a:p>
          <a:p>
            <a:r>
              <a:rPr lang="en-US" sz="2000" dirty="0"/>
              <a:t>Quantitative measures to help persuade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263174" name="Picture 6" descr="MrBubble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913" y="228600"/>
            <a:ext cx="4637087" cy="66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pic>
        <p:nvPicPr>
          <p:cNvPr id="5" name="Picture 6" descr="MrBubblehead"/>
          <p:cNvPicPr>
            <a:picLocks noChangeAspect="1" noChangeArrowheads="1"/>
          </p:cNvPicPr>
          <p:nvPr/>
        </p:nvPicPr>
        <p:blipFill>
          <a:blip r:embed="rId2" cstate="print"/>
          <a:srcRect r="3287" b="46813"/>
          <a:stretch>
            <a:fillRect/>
          </a:stretch>
        </p:blipFill>
        <p:spPr bwMode="auto">
          <a:xfrm>
            <a:off x="1411912" y="380999"/>
            <a:ext cx="7732089" cy="60791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494"/>
            <a:ext cx="7543800" cy="1295400"/>
          </a:xfrm>
        </p:spPr>
        <p:txBody>
          <a:bodyPr/>
          <a:lstStyle/>
          <a:p>
            <a:r>
              <a:rPr lang="en-US" dirty="0" smtClean="0"/>
              <a:t>Time</a:t>
            </a:r>
            <a:br>
              <a:rPr lang="en-US" dirty="0" smtClean="0"/>
            </a:br>
            <a:r>
              <a:rPr lang="en-US" dirty="0" smtClean="0"/>
              <a:t>Constants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23310" y="6549390"/>
            <a:ext cx="2133600" cy="308610"/>
          </a:xfrm>
        </p:spPr>
        <p:txBody>
          <a:bodyPr/>
          <a:lstStyle/>
          <a:p>
            <a:pPr algn="ctr"/>
            <a:r>
              <a:rPr lang="en-US" altLang="ko-KR" smtClean="0"/>
              <a:t>© 2014 - Brad Myers</a:t>
            </a:r>
            <a:endParaRPr lang="en-US" altLang="ko-KR"/>
          </a:p>
        </p:txBody>
      </p:sp>
      <p:sp>
        <p:nvSpPr>
          <p:cNvPr id="395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128660" cy="1295400"/>
          </a:xfrm>
        </p:spPr>
        <p:txBody>
          <a:bodyPr/>
          <a:lstStyle/>
          <a:p>
            <a:r>
              <a:rPr lang="en-US" dirty="0"/>
              <a:t>The simplest </a:t>
            </a:r>
            <a:r>
              <a:rPr lang="en-US" dirty="0" smtClean="0"/>
              <a:t>model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the Keystroke-Level </a:t>
            </a:r>
            <a:r>
              <a:rPr lang="en-US" dirty="0" smtClean="0"/>
              <a:t>Model (KLM)</a:t>
            </a:r>
            <a:endParaRPr lang="en-US" dirty="0"/>
          </a:p>
        </p:txBody>
      </p:sp>
      <p:sp>
        <p:nvSpPr>
          <p:cNvPr id="395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42306" y="1368632"/>
            <a:ext cx="7772400" cy="5181600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1500" dirty="0" smtClean="0"/>
              <a:t>Stuart K. Card, Thomas P. Moran, and Allen Newell. 1980. The keystroke-level model for user performance time with interactive systems. </a:t>
            </a:r>
            <a:r>
              <a:rPr lang="en-US" sz="1500" i="1" dirty="0" err="1" smtClean="0"/>
              <a:t>Commun</a:t>
            </a:r>
            <a:r>
              <a:rPr lang="en-US" sz="1500" i="1" dirty="0" smtClean="0"/>
              <a:t>. ACM</a:t>
            </a:r>
            <a:r>
              <a:rPr lang="en-US" sz="1500" dirty="0" smtClean="0"/>
              <a:t> 23, 7 (July 1980), pp. 396-410. </a:t>
            </a:r>
            <a:r>
              <a:rPr lang="en-US" sz="1500" dirty="0" smtClean="0">
                <a:hlinkClick r:id="rId3"/>
              </a:rPr>
              <a:t>http://dl.acm.org/citation.cfm?id=358895</a:t>
            </a:r>
            <a:r>
              <a:rPr lang="en-US" sz="15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Pre-defined level of detail:</a:t>
            </a:r>
            <a:br>
              <a:rPr lang="en-US" sz="2000" dirty="0" smtClean="0"/>
            </a:br>
            <a:r>
              <a:rPr lang="en-US" sz="2000" dirty="0" smtClean="0"/>
              <a:t>K</a:t>
            </a:r>
            <a:r>
              <a:rPr lang="en-US" sz="1800" dirty="0" smtClean="0"/>
              <a:t> (keystroke), </a:t>
            </a:r>
            <a:r>
              <a:rPr lang="en-US" sz="2000" dirty="0" smtClean="0"/>
              <a:t>P</a:t>
            </a:r>
            <a:r>
              <a:rPr lang="en-US" sz="1800" dirty="0" smtClean="0"/>
              <a:t> (point with mouse), </a:t>
            </a:r>
            <a:r>
              <a:rPr lang="en-US" sz="2000" dirty="0" smtClean="0"/>
              <a:t>H</a:t>
            </a:r>
            <a:r>
              <a:rPr lang="en-US" sz="1800" dirty="0" smtClean="0"/>
              <a:t> (home between devices), </a:t>
            </a:r>
            <a:r>
              <a:rPr lang="en-US" sz="2000" dirty="0" smtClean="0"/>
              <a:t>M</a:t>
            </a:r>
            <a:r>
              <a:rPr lang="en-US" sz="1800" dirty="0" smtClean="0"/>
              <a:t> (mental operator), </a:t>
            </a:r>
            <a:r>
              <a:rPr lang="en-US" sz="2000" dirty="0" smtClean="0"/>
              <a:t>R</a:t>
            </a:r>
            <a:r>
              <a:rPr lang="en-US" sz="1800" dirty="0" smtClean="0"/>
              <a:t> (system response time)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Procedure </a:t>
            </a:r>
            <a:r>
              <a:rPr lang="en-US" sz="2000" dirty="0"/>
              <a:t>for constructing a sequence of operators that perform a task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Heuristics for placing mental operators</a:t>
            </a:r>
          </a:p>
          <a:p>
            <a:pPr marL="228600" indent="-228600">
              <a:lnSpc>
                <a:spcPct val="90000"/>
              </a:lnSpc>
            </a:pPr>
            <a:r>
              <a:rPr lang="en-US" sz="2000" dirty="0"/>
              <a:t>Input: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suite of benchmark tasks that are important to your design or evaluation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specification of the proposed system</a:t>
            </a:r>
          </a:p>
          <a:p>
            <a:pPr marL="228600" indent="-228600">
              <a:lnSpc>
                <a:spcPct val="90000"/>
              </a:lnSpc>
            </a:pPr>
            <a:r>
              <a:rPr lang="en-US" sz="2000" dirty="0"/>
              <a:t>Output: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prediction of the time it would take a skilled user to perform the benchmark tasks on the proposed system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Accurate to within about 20% of observed </a:t>
            </a:r>
            <a:r>
              <a:rPr lang="en-US" sz="2000" dirty="0" smtClean="0"/>
              <a:t>performance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Appropriate for skilled performance, without problem solving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7762"/>
          </a:xfrm>
        </p:spPr>
        <p:txBody>
          <a:bodyPr/>
          <a:lstStyle/>
          <a:p>
            <a:r>
              <a:rPr lang="en-US" dirty="0" smtClean="0"/>
              <a:t>Transition Diagrams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1427163"/>
            <a:ext cx="8229600" cy="4411662"/>
          </a:xfrm>
        </p:spPr>
        <p:txBody>
          <a:bodyPr/>
          <a:lstStyle/>
          <a:p>
            <a:r>
              <a:rPr lang="en-US" dirty="0" smtClean="0"/>
              <a:t>Set of states and set of arcs</a:t>
            </a:r>
          </a:p>
          <a:p>
            <a:r>
              <a:rPr lang="en-US" dirty="0" smtClean="0"/>
              <a:t>States represent modes of the interaction</a:t>
            </a:r>
          </a:p>
          <a:p>
            <a:r>
              <a:rPr lang="en-US" dirty="0" smtClean="0"/>
              <a:t>Arcs go from state to state based on an </a:t>
            </a:r>
            <a:r>
              <a:rPr lang="en-US" i="1" dirty="0" smtClean="0"/>
              <a:t>event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559176"/>
            <a:ext cx="2895600" cy="197224"/>
          </a:xfrm>
        </p:spPr>
        <p:txBody>
          <a:bodyPr/>
          <a:lstStyle/>
          <a:p>
            <a:r>
              <a:rPr lang="en-US" smtClean="0"/>
              <a:t>© 2014 - Brad Myers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711200" y="4292600"/>
            <a:ext cx="710972" cy="40862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Start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04245" y="4292600"/>
            <a:ext cx="798582" cy="40862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hover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224835" y="4292600"/>
            <a:ext cx="1074162" cy="40862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selected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6" idx="1"/>
          </p:cNvCxnSpPr>
          <p:nvPr/>
        </p:nvCxnSpPr>
        <p:spPr bwMode="auto">
          <a:xfrm>
            <a:off x="1422172" y="4496912"/>
            <a:ext cx="198207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16" idx="2"/>
            <a:endCxn id="15" idx="2"/>
          </p:cNvCxnSpPr>
          <p:nvPr/>
        </p:nvCxnSpPr>
        <p:spPr bwMode="auto">
          <a:xfrm rot="5400000">
            <a:off x="2435111" y="3332798"/>
            <a:ext cx="12700" cy="273685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6" idx="3"/>
            <a:endCxn id="17" idx="1"/>
          </p:cNvCxnSpPr>
          <p:nvPr/>
        </p:nvCxnSpPr>
        <p:spPr bwMode="auto">
          <a:xfrm>
            <a:off x="4202827" y="4496912"/>
            <a:ext cx="20220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Elbow Connector 27"/>
          <p:cNvCxnSpPr>
            <a:stCxn id="17" idx="0"/>
            <a:endCxn id="16" idx="0"/>
          </p:cNvCxnSpPr>
          <p:nvPr/>
        </p:nvCxnSpPr>
        <p:spPr bwMode="auto">
          <a:xfrm rot="16200000" flipV="1">
            <a:off x="5282726" y="2813410"/>
            <a:ext cx="12700" cy="295838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16100" y="4089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over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778000" y="49530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away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19600" y="44831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button</a:t>
            </a:r>
            <a:br>
              <a:rPr lang="en-US" dirty="0" smtClean="0"/>
            </a:br>
            <a:r>
              <a:rPr lang="en-US" dirty="0" smtClean="0"/>
              <a:t>pressed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37000" y="34671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button</a:t>
            </a:r>
            <a:br>
              <a:rPr lang="en-US" dirty="0" smtClean="0"/>
            </a:br>
            <a:r>
              <a:rPr lang="en-US" dirty="0" smtClean="0"/>
              <a:t>released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6019800" y="5638800"/>
            <a:ext cx="1484233" cy="715089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Pressed but</a:t>
            </a:r>
            <a:br>
              <a:rPr lang="en-US" dirty="0" smtClean="0"/>
            </a:br>
            <a:r>
              <a:rPr lang="en-US" dirty="0" smtClean="0"/>
              <a:t>outside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36"/>
          <p:cNvCxnSpPr>
            <a:stCxn id="17" idx="2"/>
            <a:endCxn id="35" idx="0"/>
          </p:cNvCxnSpPr>
          <p:nvPr/>
        </p:nvCxnSpPr>
        <p:spPr bwMode="auto">
          <a:xfrm>
            <a:off x="6761916" y="4701223"/>
            <a:ext cx="1" cy="937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981700" y="495300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</a:t>
            </a:r>
            <a:br>
              <a:rPr lang="en-US" dirty="0" smtClean="0"/>
            </a:br>
            <a:r>
              <a:rPr lang="en-US" dirty="0" smtClean="0"/>
              <a:t>away</a:t>
            </a:r>
            <a:endParaRPr lang="en-US" dirty="0"/>
          </a:p>
        </p:txBody>
      </p:sp>
      <p:cxnSp>
        <p:nvCxnSpPr>
          <p:cNvPr id="42" name="Elbow Connector 41"/>
          <p:cNvCxnSpPr>
            <a:stCxn id="35" idx="3"/>
            <a:endCxn id="17" idx="3"/>
          </p:cNvCxnSpPr>
          <p:nvPr/>
        </p:nvCxnSpPr>
        <p:spPr bwMode="auto">
          <a:xfrm flipH="1" flipV="1">
            <a:off x="7298997" y="4496912"/>
            <a:ext cx="205036" cy="1499433"/>
          </a:xfrm>
          <a:prstGeom prst="bentConnector3">
            <a:avLst>
              <a:gd name="adj1" fmla="val -1114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772400" y="491490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</a:t>
            </a:r>
            <a:br>
              <a:rPr lang="en-US" dirty="0" smtClean="0"/>
            </a:br>
            <a:r>
              <a:rPr lang="en-US" dirty="0" smtClean="0"/>
              <a:t>over</a:t>
            </a:r>
            <a:endParaRPr lang="en-US" dirty="0"/>
          </a:p>
        </p:txBody>
      </p:sp>
      <p:sp>
        <p:nvSpPr>
          <p:cNvPr id="44" name="12-Point Star 43"/>
          <p:cNvSpPr/>
          <p:nvPr/>
        </p:nvSpPr>
        <p:spPr bwMode="auto">
          <a:xfrm>
            <a:off x="5270500" y="3416300"/>
            <a:ext cx="2168346" cy="690801"/>
          </a:xfrm>
          <a:prstGeom prst="star1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 action</a:t>
            </a:r>
          </a:p>
        </p:txBody>
      </p:sp>
      <p:cxnSp>
        <p:nvCxnSpPr>
          <p:cNvPr id="46" name="Shape 45"/>
          <p:cNvCxnSpPr>
            <a:stCxn id="35" idx="1"/>
            <a:endCxn id="15" idx="2"/>
          </p:cNvCxnSpPr>
          <p:nvPr/>
        </p:nvCxnSpPr>
        <p:spPr bwMode="auto">
          <a:xfrm rot="10800000">
            <a:off x="1066686" y="4701223"/>
            <a:ext cx="4953114" cy="129512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1968500" y="58928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button</a:t>
            </a:r>
            <a:br>
              <a:rPr lang="en-US" dirty="0" smtClean="0"/>
            </a:br>
            <a:r>
              <a:rPr lang="en-US" dirty="0" smtClean="0"/>
              <a:t>released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55600" y="3302000"/>
            <a:ext cx="546100" cy="55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 w="285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3206854"/>
            <a:ext cx="7747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831" y="3398888"/>
            <a:ext cx="278717" cy="36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/>
      <p:bldP spid="43" grpId="0"/>
      <p:bldP spid="44" grpId="0" build="allAtOnce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32785"/>
          </a:xfrm>
        </p:spPr>
        <p:txBody>
          <a:bodyPr/>
          <a:lstStyle/>
          <a:p>
            <a:r>
              <a:rPr lang="en-US" dirty="0" smtClean="0"/>
              <a:t>GOMS models</a:t>
            </a:r>
            <a:endParaRPr lang="en-US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7506" y="958273"/>
            <a:ext cx="8906494" cy="4931517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Stuart K. Card , Allen Newell , Thomas P. Moran, </a:t>
            </a:r>
            <a:r>
              <a:rPr lang="en-US" sz="1900" i="1" dirty="0" smtClean="0"/>
              <a:t>The Psychology of Human-Computer Interaction</a:t>
            </a:r>
            <a:r>
              <a:rPr lang="en-US" sz="1900" dirty="0" smtClean="0"/>
              <a:t>, L. Erlbaum Associates Inc., Hillsdale, NJ, 1983</a:t>
            </a:r>
            <a:endParaRPr lang="en-US" sz="2200" dirty="0" smtClean="0"/>
          </a:p>
          <a:p>
            <a:r>
              <a:rPr lang="en-US" sz="2800" dirty="0" smtClean="0"/>
              <a:t>Goals, Operators, Methods, and Selection rules (GOMS)</a:t>
            </a:r>
          </a:p>
          <a:p>
            <a:pPr lvl="1"/>
            <a:r>
              <a:rPr lang="en-US" sz="2400" dirty="0" smtClean="0"/>
              <a:t>Also originally from Card, Moran, and Newell</a:t>
            </a:r>
          </a:p>
          <a:p>
            <a:pPr lvl="1"/>
            <a:r>
              <a:rPr lang="en-US" sz="2400" dirty="0" smtClean="0"/>
              <a:t>Significant advances by Bonnie John in HCII and others</a:t>
            </a:r>
          </a:p>
          <a:p>
            <a:r>
              <a:rPr lang="en-US" sz="2800" dirty="0" smtClean="0"/>
              <a:t>Multiple strategies (“methods”) possible to do an operation (to reach a “goal”) (e.g., delete a character)</a:t>
            </a:r>
          </a:p>
          <a:p>
            <a:pPr lvl="1"/>
            <a:r>
              <a:rPr lang="en-US" sz="2400" dirty="0" smtClean="0"/>
              <a:t>Each strategy uses a variety of “operators”</a:t>
            </a:r>
          </a:p>
          <a:p>
            <a:pPr lvl="1"/>
            <a:r>
              <a:rPr lang="en-US" sz="2400" dirty="0" smtClean="0"/>
              <a:t>“Selection rules” to pick which method</a:t>
            </a:r>
          </a:p>
          <a:p>
            <a:pPr lvl="2"/>
            <a:r>
              <a:rPr lang="en-US" sz="2000" dirty="0" smtClean="0"/>
              <a:t>E.g., use backspace when previous character, use arrow keys when a few characters away, but use mouse when far away</a:t>
            </a:r>
          </a:p>
          <a:p>
            <a:r>
              <a:rPr lang="en-US" sz="2800" dirty="0" smtClean="0"/>
              <a:t>Write these in a special language (e.g., ACT-R, SOAR) and system predicts how long tasks will take.</a:t>
            </a:r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6990"/>
            <a:ext cx="2895600" cy="457200"/>
          </a:xfr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Bonnie John’s tool to help</a:t>
            </a:r>
            <a:br>
              <a:rPr lang="en-US" dirty="0" smtClean="0"/>
            </a:br>
            <a:r>
              <a:rPr lang="en-US" dirty="0" smtClean="0"/>
              <a:t>with Cognitive Modeling</a:t>
            </a:r>
          </a:p>
          <a:p>
            <a:r>
              <a:rPr lang="en-US" dirty="0" smtClean="0">
                <a:hlinkClick r:id="rId2"/>
              </a:rPr>
              <a:t>http://cogtool.hcii.cs.cmu.edu/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Mock-up an interface in a storyboard</a:t>
            </a:r>
          </a:p>
          <a:p>
            <a:pPr lvl="1"/>
            <a:r>
              <a:rPr lang="en-US" dirty="0" smtClean="0"/>
              <a:t>States &amp; transitions between those states</a:t>
            </a:r>
          </a:p>
          <a:p>
            <a:r>
              <a:rPr lang="en-US" dirty="0" smtClean="0"/>
              <a:t>Use interactive widgets on a blank canvas</a:t>
            </a:r>
          </a:p>
          <a:p>
            <a:pPr lvl="1"/>
            <a:r>
              <a:rPr lang="en-US" dirty="0" smtClean="0"/>
              <a:t>Useful as a prototyping tool</a:t>
            </a:r>
          </a:p>
          <a:p>
            <a:r>
              <a:rPr lang="en-US" dirty="0" smtClean="0"/>
              <a:t>Outputs performance predictions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534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019" y="0"/>
            <a:ext cx="3496981" cy="260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8422"/>
          </a:xfrm>
        </p:spPr>
        <p:txBody>
          <a:bodyPr/>
          <a:lstStyle/>
          <a:p>
            <a:r>
              <a:rPr lang="en-US" dirty="0" err="1"/>
              <a:t>CogTool</a:t>
            </a:r>
            <a:r>
              <a:rPr lang="en-US" dirty="0"/>
              <a:t> produces </a:t>
            </a:r>
            <a:r>
              <a:rPr lang="en-US" dirty="0" smtClean="0"/>
              <a:t>predictions </a:t>
            </a:r>
            <a:r>
              <a:rPr lang="en-US" sz="2000" dirty="0"/>
              <a:t>through demonstrating tasks on a storyboard</a:t>
            </a:r>
          </a:p>
        </p:txBody>
      </p:sp>
      <p:pic>
        <p:nvPicPr>
          <p:cNvPr id="401411" name="Picture 1027" descr="CogT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077325" cy="4329113"/>
          </a:xfrm>
          <a:prstGeom prst="rect">
            <a:avLst/>
          </a:prstGeom>
          <a:noFill/>
        </p:spPr>
      </p:pic>
      <p:sp>
        <p:nvSpPr>
          <p:cNvPr id="401412" name="Text Box 1028"/>
          <p:cNvSpPr txBox="1">
            <a:spLocks noChangeArrowheads="1"/>
          </p:cNvSpPr>
          <p:nvPr/>
        </p:nvSpPr>
        <p:spPr bwMode="auto">
          <a:xfrm>
            <a:off x="152400" y="1752600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>
                <a:solidFill>
                  <a:srgbClr val="C00000"/>
                </a:solidFill>
                <a:ea typeface="ＭＳ Ｐゴシック" pitchFamily="48" charset="-128"/>
              </a:rPr>
              <a:t>1.	Mock-up design in a storyboard</a:t>
            </a:r>
          </a:p>
        </p:txBody>
      </p:sp>
      <p:sp>
        <p:nvSpPr>
          <p:cNvPr id="401413" name="Text Box 1029"/>
          <p:cNvSpPr txBox="1">
            <a:spLocks noChangeArrowheads="1"/>
          </p:cNvSpPr>
          <p:nvPr/>
        </p:nvSpPr>
        <p:spPr bwMode="auto">
          <a:xfrm>
            <a:off x="4572000" y="5715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a typeface="ＭＳ Ｐゴシック" pitchFamily="48" charset="-128"/>
              </a:rPr>
              <a:t>2. Demonstrate the tasks</a:t>
            </a:r>
          </a:p>
        </p:txBody>
      </p:sp>
      <p:sp>
        <p:nvSpPr>
          <p:cNvPr id="401414" name="Text Box 1030"/>
          <p:cNvSpPr txBox="1">
            <a:spLocks noChangeArrowheads="1"/>
          </p:cNvSpPr>
          <p:nvPr/>
        </p:nvSpPr>
        <p:spPr bwMode="auto">
          <a:xfrm>
            <a:off x="1143000" y="5276602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6400" indent="-406400"/>
            <a:r>
              <a:rPr lang="en-US" sz="2400" dirty="0">
                <a:solidFill>
                  <a:srgbClr val="C00000"/>
                </a:solidFill>
                <a:ea typeface="ＭＳ Ｐゴシック" pitchFamily="48" charset="-128"/>
              </a:rPr>
              <a:t>3.	Predictions appear in a spreadsheet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62700"/>
            <a:ext cx="2895600" cy="457200"/>
          </a:xfr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6462"/>
          </a:xfrm>
        </p:spPr>
        <p:txBody>
          <a:bodyPr/>
          <a:lstStyle/>
          <a:p>
            <a:pPr eaLnBrk="1" hangingPunct="1"/>
            <a:r>
              <a:rPr lang="en-US" dirty="0" smtClean="0"/>
              <a:t>Transition Diagrams, cont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2014 - Brad Myers</a:t>
            </a:r>
            <a:endParaRPr lang="en-US" dirty="0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879253"/>
            <a:ext cx="6743700" cy="49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4945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Probably the earliest model of user interfaces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William Newman's "Reaction Handler" in 1968</a:t>
            </a:r>
            <a:r>
              <a:rPr lang="en-US" sz="2800" dirty="0" smtClean="0"/>
              <a:t> </a:t>
            </a:r>
            <a:r>
              <a:rPr lang="en-US" sz="2400" u="sng" baseline="-12000" dirty="0" smtClean="0"/>
              <a:t>http://doi.acm.org/10.1145/1468075.1468083</a:t>
            </a:r>
            <a:endParaRPr lang="en-US" sz="2800" baseline="-1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Transition Diagrams, cont.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67853"/>
            <a:ext cx="8229600" cy="466307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Simplest form, arcs are user input events.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arcs can be extended by listing feedback (output) and semantic actions on the arcs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actions usually written in a conventional language (e.g. Java)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picture, Olsen text, p. 37 (Fig 3:1) </a:t>
            </a:r>
            <a:br>
              <a:rPr lang="en-US" sz="2000" dirty="0" smtClean="0"/>
            </a:br>
            <a:r>
              <a:rPr lang="en-US" sz="1800" dirty="0" smtClean="0"/>
              <a:t>Olsen Jr., D.R., </a:t>
            </a:r>
            <a:r>
              <a:rPr lang="en-US" sz="1800" i="1" dirty="0" smtClean="0"/>
              <a:t>User Interface Management Systems: Models and Algorithms. 1992, San Mateo, CA: Morgan Kaufmann. </a:t>
            </a:r>
            <a:endParaRPr lang="en-US" sz="2000" i="1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2014 - Brad Myers</a:t>
            </a:r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3600450"/>
            <a:ext cx="88487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525" y="990600"/>
            <a:ext cx="3673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Often, represented textually: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picture, Olsen p. 38 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666999"/>
            <a:ext cx="5731235" cy="2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2014 -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2014 - Brad Myers</a:t>
            </a:r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Sub-diagrams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To help modularize and simplify large networks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if call themselves, then "</a:t>
            </a:r>
            <a:r>
              <a:rPr lang="en-US" sz="2000" i="1" smtClean="0"/>
              <a:t>recursive</a:t>
            </a:r>
            <a:r>
              <a:rPr lang="en-US" sz="2000" smtClean="0"/>
              <a:t> transition network"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Picture Olsen, p. 41 (Fig 3:4)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Problem: when to enter and leave the sub-dialog: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don't want to use up a token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7</a:t>
            </a:fld>
            <a:endParaRPr lang="en-US" dirty="0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9313"/>
            <a:ext cx="83058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"Pervasive states" to handle help, abort, undo,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"Escape" transitions to abort (permanently leave) a dialog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53 (Fig 3:11)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"Re-enter" sub-dialogs for temporary excursions that return to same place. E.g., help, use calculator, etc.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55 (Fig 3:12)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Transitions are taken if no specific arcs from node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7480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2014 - Brad Myers</a:t>
            </a:r>
            <a:endParaRPr lang="en-US" dirty="0"/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86275"/>
            <a:ext cx="6324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2430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"</a:t>
            </a:r>
            <a:r>
              <a:rPr lang="en-US" sz="2400" i="1" smtClean="0"/>
              <a:t>Augmented</a:t>
            </a:r>
            <a:r>
              <a:rPr lang="en-US" sz="2400" smtClean="0"/>
              <a:t> transition networks"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local variables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function on arcs can determine transitions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"guards" determine whether transition is legal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"conditional transitions" calculate where to go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57 (Fig 3:14)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upgrades the power to context-free-grammar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2014 - Brad Myers</a:t>
            </a:r>
            <a:endParaRPr lang="en-US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40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51156</TotalTime>
  <Words>1809</Words>
  <Application>Microsoft Office PowerPoint</Application>
  <PresentationFormat>On-screen Show (4:3)</PresentationFormat>
  <Paragraphs>322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Wingdings</vt:lpstr>
      <vt:lpstr>ＭＳ Ｐゴシック</vt:lpstr>
      <vt:lpstr>Tahoma</vt:lpstr>
      <vt:lpstr>lecture template_polo</vt:lpstr>
      <vt:lpstr>Lecture 11: Formal Models and Design Spaces for Interaction Techniques</vt:lpstr>
      <vt:lpstr>Why Models?</vt:lpstr>
      <vt:lpstr>Transition Diagrams</vt:lpstr>
      <vt:lpstr>Transition Diagrams, cont</vt:lpstr>
      <vt:lpstr>Transition Diagrams, cont.</vt:lpstr>
      <vt:lpstr>Transition Diagrams, cont.</vt:lpstr>
      <vt:lpstr>Transition Diagrams, cont.</vt:lpstr>
      <vt:lpstr>Transition Diagrams, cont.</vt:lpstr>
      <vt:lpstr>Transition Diagrams, cont.</vt:lpstr>
      <vt:lpstr>Transition Diagrams, evaluation</vt:lpstr>
      <vt:lpstr>Transition Diagrams, evaluation</vt:lpstr>
      <vt:lpstr>Foley &amp; Wallace, 1974</vt:lpstr>
      <vt:lpstr>Pragmatic Lexical Syntactic Semantic Conceptual</vt:lpstr>
      <vt:lpstr>Pragmatic Lexical Syntactic Semantic Conceptual, cont.</vt:lpstr>
      <vt:lpstr>Pragmatic Lexical Syntactic Semantic Conceptual, cont.</vt:lpstr>
      <vt:lpstr>Conceptual-Semantic-Syntactic-Lexical-Pragmatic, cont.</vt:lpstr>
      <vt:lpstr>Pragmatic Lexical Syntactic Semantic Conceptual, cont.</vt:lpstr>
      <vt:lpstr>Seeheim Model </vt:lpstr>
      <vt:lpstr>Buxton’s classification [1983]</vt:lpstr>
      <vt:lpstr>Card, Mackinlay, Robertson model</vt:lpstr>
      <vt:lpstr>Card, Mackinlay, Robertson Model, cont.</vt:lpstr>
      <vt:lpstr>Model-View-Controller </vt:lpstr>
      <vt:lpstr>MVC</vt:lpstr>
      <vt:lpstr>MVC</vt:lpstr>
      <vt:lpstr>Interactors [Myers, 1990]</vt:lpstr>
      <vt:lpstr>Human Performance Modeling</vt:lpstr>
      <vt:lpstr>Wouldn’t it be great…</vt:lpstr>
      <vt:lpstr>Time Constants</vt:lpstr>
      <vt:lpstr>The simplest model:  the Keystroke-Level Model (KLM)</vt:lpstr>
      <vt:lpstr>GOMS models</vt:lpstr>
      <vt:lpstr>CogTool</vt:lpstr>
      <vt:lpstr>CogTool produces predictions through demonstrating tasks on a storyboard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1100</cp:revision>
  <cp:lastPrinted>1601-01-01T00:00:00Z</cp:lastPrinted>
  <dcterms:created xsi:type="dcterms:W3CDTF">2001-06-15T20:03:27Z</dcterms:created>
  <dcterms:modified xsi:type="dcterms:W3CDTF">2014-02-19T20:39:58Z</dcterms:modified>
</cp:coreProperties>
</file>