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9" r:id="rId1"/>
  </p:sldMasterIdLst>
  <p:notesMasterIdLst>
    <p:notesMasterId r:id="rId14"/>
  </p:notesMasterIdLst>
  <p:sldIdLst>
    <p:sldId id="319" r:id="rId2"/>
    <p:sldId id="320" r:id="rId3"/>
    <p:sldId id="322" r:id="rId4"/>
    <p:sldId id="323" r:id="rId5"/>
    <p:sldId id="321" r:id="rId6"/>
    <p:sldId id="327" r:id="rId7"/>
    <p:sldId id="326" r:id="rId8"/>
    <p:sldId id="329" r:id="rId9"/>
    <p:sldId id="328" r:id="rId10"/>
    <p:sldId id="324" r:id="rId11"/>
    <p:sldId id="325" r:id="rId12"/>
    <p:sldId id="330" r:id="rId13"/>
  </p:sldIdLst>
  <p:sldSz cx="9144000" cy="6858000" type="screen4x3"/>
  <p:notesSz cx="6858000" cy="9144000"/>
  <p:embeddedFontLst>
    <p:embeddedFont>
      <p:font typeface="Tahoma" pitchFamily="34" charset="0"/>
      <p:regular r:id="rId15"/>
      <p:bold r:id="rId1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6E00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22" autoAdjust="0"/>
    <p:restoredTop sz="87755" autoAdjust="0"/>
  </p:normalViewPr>
  <p:slideViewPr>
    <p:cSldViewPr snapToGrid="0">
      <p:cViewPr>
        <p:scale>
          <a:sx n="75" d="100"/>
          <a:sy n="75" d="100"/>
        </p:scale>
        <p:origin x="-24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8172800" cy="468172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FD771E2-55A1-4E68-9D66-EFEDA08F1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5E126-9B6F-4F3D-A7D1-3622958C2C9A}" type="slidenum">
              <a:rPr lang="en-US"/>
              <a:pPr/>
              <a:t>1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771E2-55A1-4E68-9D66-EFEDA08F140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771E2-55A1-4E68-9D66-EFEDA08F140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9" name="Picture 12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204E03-3626-46E7-9ABE-54BA2F6D04B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124200" y="6463552"/>
            <a:ext cx="2895600" cy="242047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C0F7A-2C8E-415C-9EAD-C7294B125D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8DC40-0763-4469-9DED-9B5B2D8120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4283D-037C-4233-A5B9-6A378F34C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C4DE1-8FC2-4295-BB3E-06A32A739B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9FF78-6A10-480F-A775-98F17DA3B4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8D385-9D14-4628-9F7B-D94D4C9AA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23C1B-D989-408C-AA94-62C379286A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31F64-BFE6-4CBD-806E-EEF58E65A3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7C01D-5212-4E67-9D23-72A2AC8C6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90843-C45C-48F2-B0D0-DC29E2BAD5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260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0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8376"/>
            <a:ext cx="2895600" cy="19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 dirty="0"/>
          </a:p>
        </p:txBody>
      </p:sp>
      <p:sp>
        <p:nvSpPr>
          <p:cNvPr id="260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E204E03-3626-46E7-9ABE-54BA2F6D0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amulet/papers/commandsbydemo-p534-myers.pdf" TargetMode="External"/><Relationship Id="rId2" Type="http://schemas.openxmlformats.org/officeDocument/2006/relationships/hyperlink" Target="http://dl.acm.org/citation.cfm?id=2747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bam\Documents\papers\Amulet\Topaz.wmv" TargetMode="External"/><Relationship Id="rId5" Type="http://schemas.openxmlformats.org/officeDocument/2006/relationships/hyperlink" Target="http://youtu.be/RtHgofs4p3U" TargetMode="External"/><Relationship Id="rId4" Type="http://schemas.openxmlformats.org/officeDocument/2006/relationships/hyperlink" Target="http://www.cs.cmu.edu/~amulet/videos/Topaz.wm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DF22590B-1AD9-41CD-A6F0-79CF843E1F6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6996" y="457200"/>
            <a:ext cx="8137003" cy="2386361"/>
          </a:xfrm>
        </p:spPr>
        <p:txBody>
          <a:bodyPr/>
          <a:lstStyle/>
          <a:p>
            <a:pPr algn="ctr"/>
            <a:r>
              <a:rPr lang="en-US" sz="3200" dirty="0"/>
              <a:t>Lecture </a:t>
            </a:r>
            <a:r>
              <a:rPr lang="en-US" sz="3200" dirty="0" smtClean="0"/>
              <a:t>9: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4000" b="0" dirty="0" smtClean="0"/>
              <a:t>Deep Dive: Selecting and Creating Objects across Different Kinds of Views</a:t>
            </a:r>
            <a:endParaRPr lang="en-US" sz="4000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276600"/>
            <a:ext cx="6172200" cy="2971800"/>
          </a:xfrm>
        </p:spPr>
        <p:txBody>
          <a:bodyPr/>
          <a:lstStyle/>
          <a:p>
            <a:r>
              <a:rPr lang="en-US" dirty="0"/>
              <a:t>Brad Myers</a:t>
            </a:r>
          </a:p>
          <a:p>
            <a:endParaRPr lang="en-US" dirty="0">
              <a:solidFill>
                <a:srgbClr val="6E0000"/>
              </a:solidFill>
            </a:endParaRPr>
          </a:p>
          <a:p>
            <a:r>
              <a:rPr lang="en-US" dirty="0" smtClean="0">
                <a:solidFill>
                  <a:srgbClr val="6E0000"/>
                </a:solidFill>
              </a:rPr>
              <a:t>05-899A/05-499A: Interaction Techniques</a:t>
            </a:r>
            <a:endParaRPr lang="en-US" dirty="0">
              <a:solidFill>
                <a:srgbClr val="6E0000"/>
              </a:solidFill>
            </a:endParaRPr>
          </a:p>
          <a:p>
            <a:endParaRPr lang="en-US" dirty="0">
              <a:solidFill>
                <a:srgbClr val="6E0000"/>
              </a:solidFill>
            </a:endParaRPr>
          </a:p>
          <a:p>
            <a:r>
              <a:rPr lang="en-US" i="1" dirty="0" smtClean="0">
                <a:solidFill>
                  <a:srgbClr val="6E0000"/>
                </a:solidFill>
              </a:rPr>
              <a:t>Spring, 2014</a:t>
            </a:r>
            <a:endParaRPr lang="en-US" i="1" dirty="0">
              <a:solidFill>
                <a:srgbClr val="6E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© 2014 -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Selections in Spreadsheets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044"/>
            <a:ext cx="6062353" cy="45158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Selections in spreadsheets have always differed somewhat from other applications</a:t>
            </a:r>
          </a:p>
          <a:p>
            <a:pPr lvl="1"/>
            <a:r>
              <a:rPr lang="en-US" dirty="0" smtClean="0"/>
              <a:t>Click on cell, drag to select multiple</a:t>
            </a:r>
          </a:p>
          <a:p>
            <a:pPr lvl="1"/>
            <a:r>
              <a:rPr lang="en-US" dirty="0" smtClean="0"/>
              <a:t>Shift click to extend</a:t>
            </a:r>
          </a:p>
          <a:p>
            <a:pPr lvl="1"/>
            <a:r>
              <a:rPr lang="en-US" dirty="0" smtClean="0"/>
              <a:t>Control click (and drag) for multiple selection regions</a:t>
            </a:r>
          </a:p>
          <a:p>
            <a:pPr lvl="1"/>
            <a:r>
              <a:rPr lang="en-US" dirty="0" smtClean="0"/>
              <a:t>Always operates on rectangles</a:t>
            </a:r>
          </a:p>
          <a:p>
            <a:r>
              <a:rPr lang="en-US" dirty="0" smtClean="0"/>
              <a:t>Selection handle to smart-extend values and formulas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0325" y="1392197"/>
            <a:ext cx="27336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8425" y="2536990"/>
            <a:ext cx="269557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62650" y="4558021"/>
            <a:ext cx="31813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Selections in Linear and Hierarchical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1758"/>
            <a:ext cx="8229600" cy="542624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Lists and hierarchies operate differently as well</a:t>
            </a:r>
          </a:p>
          <a:p>
            <a:pPr lvl="1"/>
            <a:r>
              <a:rPr lang="en-US" dirty="0" smtClean="0"/>
              <a:t>E.g., Windows “Explorer”, Macintosh “finder”, etc.</a:t>
            </a:r>
          </a:p>
          <a:p>
            <a:r>
              <a:rPr lang="en-US" dirty="0" smtClean="0"/>
              <a:t>Click to select one</a:t>
            </a:r>
          </a:p>
          <a:p>
            <a:r>
              <a:rPr lang="en-US" dirty="0" smtClean="0"/>
              <a:t>Click and drag usually </a:t>
            </a:r>
            <a:r>
              <a:rPr lang="en-US" i="1" dirty="0" smtClean="0"/>
              <a:t>moves</a:t>
            </a:r>
            <a:r>
              <a:rPr lang="en-US" dirty="0" smtClean="0"/>
              <a:t> selected object (no drag-through select)</a:t>
            </a:r>
          </a:p>
          <a:p>
            <a:r>
              <a:rPr lang="en-US" dirty="0" smtClean="0"/>
              <a:t>Shift click extends (or shortens) selection to new click point</a:t>
            </a:r>
          </a:p>
          <a:p>
            <a:r>
              <a:rPr lang="en-US" dirty="0" smtClean="0"/>
              <a:t>Control click</a:t>
            </a:r>
            <a:br>
              <a:rPr lang="en-US" dirty="0" smtClean="0"/>
            </a:br>
            <a:r>
              <a:rPr lang="en-US" dirty="0" smtClean="0"/>
              <a:t>toggles item in</a:t>
            </a:r>
            <a:br>
              <a:rPr lang="en-US" dirty="0" smtClean="0"/>
            </a:br>
            <a:r>
              <a:rPr lang="en-US" dirty="0" smtClean="0"/>
              <a:t>selection set</a:t>
            </a:r>
          </a:p>
          <a:p>
            <a:r>
              <a:rPr lang="en-US" dirty="0" smtClean="0"/>
              <a:t>May be able to</a:t>
            </a:r>
            <a:br>
              <a:rPr lang="en-US" dirty="0" smtClean="0"/>
            </a:br>
            <a:r>
              <a:rPr lang="en-US" dirty="0" smtClean="0"/>
              <a:t>select a region</a:t>
            </a:r>
            <a:br>
              <a:rPr lang="en-US" dirty="0" smtClean="0"/>
            </a:br>
            <a:r>
              <a:rPr lang="en-US" dirty="0" smtClean="0"/>
              <a:t>using a box, if</a:t>
            </a:r>
            <a:br>
              <a:rPr lang="en-US" dirty="0" smtClean="0"/>
            </a:br>
            <a:r>
              <a:rPr lang="en-US" dirty="0" smtClean="0"/>
              <a:t>start </a:t>
            </a:r>
            <a:r>
              <a:rPr lang="en-US" i="1" dirty="0" smtClean="0"/>
              <a:t>not </a:t>
            </a:r>
            <a:r>
              <a:rPr lang="en-US" dirty="0" smtClean="0"/>
              <a:t>on an</a:t>
            </a:r>
            <a:br>
              <a:rPr lang="en-US" dirty="0" smtClean="0"/>
            </a:br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4149" y="3814005"/>
            <a:ext cx="5999852" cy="289961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on Graphical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384" y="1719263"/>
            <a:ext cx="8342416" cy="44116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Brad A. Myers. (1998) "Scripting Graphical Applications by Demonstration," </a:t>
            </a:r>
            <a:r>
              <a:rPr lang="en-US" i="1" dirty="0" smtClean="0"/>
              <a:t>Proceedings CHI'98</a:t>
            </a:r>
            <a:r>
              <a:rPr lang="en-US" dirty="0" smtClean="0"/>
              <a:t>. pp. 534-541. </a:t>
            </a:r>
            <a:r>
              <a:rPr lang="en-US" dirty="0" smtClean="0">
                <a:hlinkClick r:id="rId2"/>
              </a:rPr>
              <a:t>ACM DL</a:t>
            </a:r>
            <a:r>
              <a:rPr lang="en-US" dirty="0" smtClean="0"/>
              <a:t>, or </a:t>
            </a:r>
            <a:r>
              <a:rPr lang="en-US" dirty="0" smtClean="0">
                <a:hlinkClick r:id="rId3"/>
              </a:rPr>
              <a:t>local </a:t>
            </a:r>
            <a:r>
              <a:rPr lang="en-US" dirty="0" err="1" smtClean="0">
                <a:hlinkClick r:id="rId3"/>
              </a:rPr>
              <a:t>pdf</a:t>
            </a:r>
            <a:r>
              <a:rPr lang="en-US" dirty="0" smtClean="0"/>
              <a:t>, and </a:t>
            </a:r>
            <a:r>
              <a:rPr lang="en-US" dirty="0" smtClean="0">
                <a:hlinkClick r:id="rId4"/>
              </a:rPr>
              <a:t>video</a:t>
            </a:r>
            <a:r>
              <a:rPr lang="en-US" dirty="0" smtClean="0"/>
              <a:t> or </a:t>
            </a:r>
            <a:r>
              <a:rPr lang="en-US" dirty="0" smtClean="0">
                <a:hlinkClick r:id="rId5"/>
              </a:rPr>
              <a:t>YouTube</a:t>
            </a:r>
            <a:r>
              <a:rPr lang="en-US" dirty="0" smtClean="0"/>
              <a:t> (3:09). (Topaz)</a:t>
            </a:r>
          </a:p>
          <a:p>
            <a:r>
              <a:rPr lang="en-US" dirty="0" smtClean="0"/>
              <a:t>Search for graphical objects by location or property</a:t>
            </a:r>
          </a:p>
          <a:p>
            <a:r>
              <a:rPr lang="en-US" dirty="0" smtClean="0"/>
              <a:t>Move selection from object to object</a:t>
            </a:r>
          </a:p>
          <a:p>
            <a:r>
              <a:rPr lang="en-US" dirty="0" smtClean="0"/>
              <a:t>Write reusable scripts of object manipulation</a:t>
            </a:r>
          </a:p>
          <a:p>
            <a:r>
              <a:rPr lang="en-US" sz="2400" i="1" dirty="0" smtClean="0">
                <a:hlinkClick r:id="rId6" action="ppaction://hlinkfile"/>
              </a:rPr>
              <a:t>video</a:t>
            </a: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7446"/>
            <a:ext cx="8229600" cy="4853354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Prefix</a:t>
            </a:r>
            <a:r>
              <a:rPr lang="en-US" dirty="0" smtClean="0"/>
              <a:t>: Operation first, then parameters</a:t>
            </a:r>
          </a:p>
          <a:p>
            <a:pPr lvl="1"/>
            <a:r>
              <a:rPr lang="en-US" dirty="0" smtClean="0"/>
              <a:t>All command lines are like this</a:t>
            </a:r>
          </a:p>
          <a:p>
            <a:pPr lvl="1"/>
            <a:r>
              <a:rPr lang="en-US" dirty="0" smtClean="0"/>
              <a:t>GUIs: _____</a:t>
            </a:r>
          </a:p>
          <a:p>
            <a:r>
              <a:rPr lang="en-US" dirty="0" smtClean="0"/>
              <a:t>Postfix: Parameter first, then operation</a:t>
            </a:r>
          </a:p>
          <a:p>
            <a:pPr lvl="1"/>
            <a:r>
              <a:rPr lang="en-US" dirty="0" smtClean="0"/>
              <a:t>Select object, then hit &lt;delete&gt;</a:t>
            </a:r>
          </a:p>
          <a:p>
            <a:r>
              <a:rPr lang="en-US" dirty="0" smtClean="0"/>
              <a:t>Infix: operator in the middle</a:t>
            </a:r>
          </a:p>
          <a:p>
            <a:pPr lvl="1"/>
            <a:r>
              <a:rPr lang="en-US" dirty="0" smtClean="0"/>
              <a:t>4+5</a:t>
            </a:r>
          </a:p>
          <a:p>
            <a:pPr lvl="1"/>
            <a:r>
              <a:rPr lang="en-US" dirty="0" smtClean="0"/>
              <a:t>GUIs: _____</a:t>
            </a:r>
          </a:p>
          <a:p>
            <a:r>
              <a:rPr lang="en-US" dirty="0" smtClean="0"/>
              <a:t>This lecture: selecting the parameter when it is an object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9366" y="2137264"/>
            <a:ext cx="1729448" cy="61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934666"/>
          </a:xfrm>
        </p:spPr>
        <p:txBody>
          <a:bodyPr/>
          <a:lstStyle/>
          <a:p>
            <a:r>
              <a:rPr lang="en-US" dirty="0" smtClean="0"/>
              <a:t>Text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75" y="1413164"/>
            <a:ext cx="8229600" cy="503513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Early character terminals: highlight or underline characters</a:t>
            </a:r>
          </a:p>
          <a:p>
            <a:r>
              <a:rPr lang="en-US" dirty="0" smtClean="0"/>
              <a:t>Bravo, 1974 (modal)</a:t>
            </a:r>
          </a:p>
          <a:p>
            <a:pPr lvl="1"/>
            <a:r>
              <a:rPr lang="en-US" dirty="0" smtClean="0"/>
              <a:t>Left = char, middle = word, right = extend</a:t>
            </a:r>
          </a:p>
          <a:p>
            <a:pPr lvl="1"/>
            <a:r>
              <a:rPr lang="en-US" dirty="0" smtClean="0"/>
              <a:t>Margin clicking: left = line, middle = paragraph</a:t>
            </a:r>
          </a:p>
          <a:p>
            <a:pPr lvl="1"/>
            <a:r>
              <a:rPr lang="en-US" dirty="0" smtClean="0"/>
              <a:t>Underlined</a:t>
            </a:r>
          </a:p>
          <a:p>
            <a:r>
              <a:rPr lang="en-US" dirty="0" smtClean="0"/>
              <a:t>Smalltalk, 1976 (</a:t>
            </a:r>
            <a:r>
              <a:rPr lang="en-US" dirty="0" err="1" smtClean="0"/>
              <a:t>Tesler’s</a:t>
            </a:r>
            <a:r>
              <a:rPr lang="en-US" dirty="0" smtClean="0"/>
              <a:t> influence)</a:t>
            </a:r>
          </a:p>
          <a:p>
            <a:pPr lvl="1"/>
            <a:r>
              <a:rPr lang="en-US" dirty="0" smtClean="0"/>
              <a:t>Left click = point </a:t>
            </a:r>
            <a:r>
              <a:rPr lang="en-US" i="1" dirty="0" smtClean="0"/>
              <a:t>between</a:t>
            </a:r>
            <a:r>
              <a:rPr lang="en-US" dirty="0" smtClean="0"/>
              <a:t> characters</a:t>
            </a:r>
          </a:p>
          <a:p>
            <a:pPr lvl="1"/>
            <a:r>
              <a:rPr lang="en-US" dirty="0" smtClean="0"/>
              <a:t>Second click = word, end of line = line</a:t>
            </a:r>
          </a:p>
          <a:p>
            <a:pPr lvl="1"/>
            <a:r>
              <a:rPr lang="en-US" dirty="0" smtClean="0"/>
              <a:t>Beginning or end of (xx) or whole document</a:t>
            </a:r>
          </a:p>
          <a:p>
            <a:pPr lvl="1"/>
            <a:r>
              <a:rPr lang="en-US" dirty="0" smtClean="0"/>
              <a:t>Extend by holding down mouse button, or shift key</a:t>
            </a:r>
          </a:p>
          <a:p>
            <a:pPr lvl="1"/>
            <a:r>
              <a:rPr lang="en-US" dirty="0" smtClean="0"/>
              <a:t>Caret </a:t>
            </a:r>
            <a:r>
              <a:rPr lang="en-US" i="1" dirty="0" smtClean="0"/>
              <a:t>between</a:t>
            </a:r>
            <a:r>
              <a:rPr lang="en-US" dirty="0" smtClean="0"/>
              <a:t> characters</a:t>
            </a:r>
          </a:p>
          <a:p>
            <a:r>
              <a:rPr lang="en-US" dirty="0" smtClean="0"/>
              <a:t>Star, 1981</a:t>
            </a:r>
          </a:p>
          <a:p>
            <a:pPr lvl="1"/>
            <a:r>
              <a:rPr lang="en-US" dirty="0" smtClean="0"/>
              <a:t>Left click = character, multi-click = word, sentence, paragraph</a:t>
            </a:r>
          </a:p>
          <a:p>
            <a:pPr lvl="1"/>
            <a:r>
              <a:rPr lang="en-US" dirty="0" smtClean="0"/>
              <a:t>Right button = extends at same level (char, word, …)</a:t>
            </a:r>
          </a:p>
          <a:p>
            <a:pPr lvl="1"/>
            <a:r>
              <a:rPr lang="en-US" i="1" dirty="0" smtClean="0"/>
              <a:t>Not “</a:t>
            </a:r>
            <a:r>
              <a:rPr lang="en-US" dirty="0" smtClean="0"/>
              <a:t>pending delete” = cursor (blinking caret) is </a:t>
            </a:r>
            <a:r>
              <a:rPr lang="en-US" i="1" dirty="0" smtClean="0"/>
              <a:t>before</a:t>
            </a:r>
            <a:r>
              <a:rPr lang="en-US" dirty="0" smtClean="0"/>
              <a:t> or </a:t>
            </a:r>
            <a:r>
              <a:rPr lang="en-US" i="1" dirty="0" smtClean="0"/>
              <a:t>after</a:t>
            </a:r>
            <a:r>
              <a:rPr lang="en-US" dirty="0" smtClean="0"/>
              <a:t> selection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612938"/>
            <a:ext cx="1905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7975" y="3786781"/>
            <a:ext cx="24860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35540" y="1820693"/>
            <a:ext cx="2008460" cy="73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96225" y="4947928"/>
            <a:ext cx="12477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Selection,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2123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Lisa &amp; Macintosh, 1982 (Tesler)</a:t>
            </a:r>
          </a:p>
          <a:p>
            <a:pPr lvl="1"/>
            <a:r>
              <a:rPr lang="en-US" dirty="0" smtClean="0"/>
              <a:t>Cursor is in between characters</a:t>
            </a:r>
          </a:p>
          <a:p>
            <a:pPr lvl="1"/>
            <a:r>
              <a:rPr lang="en-US" dirty="0" smtClean="0"/>
              <a:t>Drag-through to select</a:t>
            </a:r>
          </a:p>
          <a:p>
            <a:pPr lvl="1"/>
            <a:r>
              <a:rPr lang="en-US" dirty="0" smtClean="0"/>
              <a:t>Double-click for word select</a:t>
            </a:r>
          </a:p>
          <a:p>
            <a:pPr lvl="1"/>
            <a:r>
              <a:rPr lang="en-US" dirty="0" smtClean="0"/>
              <a:t>Shift-click to adjust</a:t>
            </a:r>
          </a:p>
          <a:p>
            <a:pPr lvl="1"/>
            <a:r>
              <a:rPr lang="en-US" dirty="0" smtClean="0"/>
              <a:t>Pending delete = new typing </a:t>
            </a:r>
            <a:r>
              <a:rPr lang="en-US" i="1" dirty="0" smtClean="0"/>
              <a:t>replaces</a:t>
            </a:r>
            <a:r>
              <a:rPr lang="en-US" dirty="0" smtClean="0"/>
              <a:t> selection</a:t>
            </a:r>
          </a:p>
          <a:p>
            <a:r>
              <a:rPr lang="en-US" i="1" dirty="0" smtClean="0"/>
              <a:t>No further changes to selection since then for</a:t>
            </a:r>
            <a:br>
              <a:rPr lang="en-US" i="1" dirty="0" smtClean="0"/>
            </a:br>
            <a:r>
              <a:rPr lang="en-US" i="1" dirty="0" smtClean="0"/>
              <a:t>desktops</a:t>
            </a:r>
          </a:p>
          <a:p>
            <a:r>
              <a:rPr lang="en-US" dirty="0" smtClean="0"/>
              <a:t>Motif, 1989</a:t>
            </a:r>
          </a:p>
          <a:p>
            <a:pPr lvl="1"/>
            <a:r>
              <a:rPr lang="en-US" dirty="0" smtClean="0"/>
              <a:t>Button 2 (middle) click = move selected text to new point</a:t>
            </a:r>
          </a:p>
          <a:p>
            <a:pPr lvl="1"/>
            <a:r>
              <a:rPr lang="en-US" dirty="0" smtClean="0"/>
              <a:t>Ctrl-Button 2 = copy</a:t>
            </a:r>
          </a:p>
          <a:p>
            <a:r>
              <a:rPr lang="en-US" dirty="0" err="1" smtClean="0"/>
              <a:t>iPhone</a:t>
            </a:r>
            <a:r>
              <a:rPr lang="en-US" dirty="0" smtClean="0"/>
              <a:t> selection handles and “magnifying glass”</a:t>
            </a:r>
          </a:p>
          <a:p>
            <a:endParaRPr lang="en-US" dirty="0" smtClean="0"/>
          </a:p>
          <a:p>
            <a:r>
              <a:rPr lang="en-US" dirty="0" smtClean="0"/>
              <a:t>Text entry and editing covered later – lecture 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© 2014 - Brad Myers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11266" name="Picture 2" descr="http://ignorethecode.net/blog_images/modes/iph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2771775"/>
            <a:ext cx="2143125" cy="1114425"/>
          </a:xfrm>
          <a:prstGeom prst="rect">
            <a:avLst/>
          </a:prstGeom>
          <a:noFill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00725" y="633413"/>
            <a:ext cx="334327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50070"/>
          </a:xfrm>
        </p:spPr>
        <p:txBody>
          <a:bodyPr/>
          <a:lstStyle/>
          <a:p>
            <a:r>
              <a:rPr lang="en-US" dirty="0" smtClean="0"/>
              <a:t>Graphical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071" y="1228486"/>
            <a:ext cx="8229600" cy="538606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Draw, 1975</a:t>
            </a:r>
          </a:p>
          <a:p>
            <a:pPr lvl="1"/>
            <a:r>
              <a:rPr lang="en-US" dirty="0" smtClean="0"/>
              <a:t>Go into “selection” mode</a:t>
            </a:r>
          </a:p>
          <a:p>
            <a:pPr lvl="1"/>
            <a:r>
              <a:rPr lang="en-US" dirty="0" smtClean="0"/>
              <a:t>Click on object to select it</a:t>
            </a:r>
          </a:p>
          <a:p>
            <a:pPr lvl="1"/>
            <a:r>
              <a:rPr lang="en-US" dirty="0" smtClean="0"/>
              <a:t>Rectangular area to select multiple – objects</a:t>
            </a:r>
            <a:br>
              <a:rPr lang="en-US" dirty="0" smtClean="0"/>
            </a:br>
            <a:r>
              <a:rPr lang="en-US" i="1" dirty="0" smtClean="0"/>
              <a:t>totally enclosed</a:t>
            </a:r>
          </a:p>
          <a:p>
            <a:r>
              <a:rPr lang="en-US" dirty="0" smtClean="0"/>
              <a:t>Star, 1981</a:t>
            </a:r>
          </a:p>
          <a:p>
            <a:pPr lvl="1"/>
            <a:r>
              <a:rPr lang="en-US" dirty="0" smtClean="0"/>
              <a:t>Click left to select, right to add to selected set</a:t>
            </a:r>
          </a:p>
          <a:p>
            <a:pPr lvl="1"/>
            <a:r>
              <a:rPr lang="en-US" dirty="0" smtClean="0"/>
              <a:t>Rubber band select with </a:t>
            </a:r>
            <a:r>
              <a:rPr lang="en-US" i="1" dirty="0" smtClean="0"/>
              <a:t>right </a:t>
            </a:r>
            <a:r>
              <a:rPr lang="en-US" dirty="0" smtClean="0"/>
              <a:t>mouse button</a:t>
            </a:r>
          </a:p>
          <a:p>
            <a:r>
              <a:rPr lang="en-US" dirty="0" smtClean="0"/>
              <a:t>Lisa and Macintosh, 1982</a:t>
            </a:r>
          </a:p>
          <a:p>
            <a:pPr lvl="1"/>
            <a:r>
              <a:rPr lang="en-US" dirty="0" smtClean="0"/>
              <a:t>Click for single object</a:t>
            </a:r>
          </a:p>
          <a:p>
            <a:pPr lvl="1"/>
            <a:r>
              <a:rPr lang="en-US" dirty="0" smtClean="0"/>
              <a:t>Click in background for no selection</a:t>
            </a:r>
          </a:p>
          <a:p>
            <a:pPr lvl="1"/>
            <a:r>
              <a:rPr lang="en-US" dirty="0" smtClean="0"/>
              <a:t>Drag through to select multiple (fully within)</a:t>
            </a:r>
          </a:p>
          <a:p>
            <a:pPr lvl="1"/>
            <a:r>
              <a:rPr lang="en-US" dirty="0" smtClean="0"/>
              <a:t>Shift click or shift-drag to </a:t>
            </a:r>
            <a:r>
              <a:rPr lang="en-US" i="1" dirty="0" smtClean="0"/>
              <a:t>toggle</a:t>
            </a:r>
            <a:r>
              <a:rPr lang="en-US" dirty="0" smtClean="0"/>
              <a:t> in selected set</a:t>
            </a:r>
          </a:p>
          <a:p>
            <a:pPr lvl="1"/>
            <a:r>
              <a:rPr lang="en-US" dirty="0" smtClean="0"/>
              <a:t>Reverse video or handles</a:t>
            </a:r>
          </a:p>
          <a:p>
            <a:pPr lvl="1"/>
            <a:r>
              <a:rPr lang="en-US" dirty="0" smtClean="0"/>
              <a:t>Lasso tool for bitmap selection – animated</a:t>
            </a:r>
          </a:p>
          <a:p>
            <a:pPr lvl="1"/>
            <a:r>
              <a:rPr lang="en-US" dirty="0" smtClean="0"/>
              <a:t>Note: not drag-through select if start on an object,</a:t>
            </a:r>
            <a:br>
              <a:rPr lang="en-US" dirty="0" smtClean="0"/>
            </a:br>
            <a:r>
              <a:rPr lang="en-US" dirty="0" smtClean="0"/>
              <a:t>moves object instead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5227" y="0"/>
            <a:ext cx="2988774" cy="304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 bwMode="auto">
          <a:xfrm>
            <a:off x="6295900" y="2483921"/>
            <a:ext cx="702624" cy="615539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8146471" y="1686295"/>
            <a:ext cx="702624" cy="615539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5066" y="4850825"/>
            <a:ext cx="12001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4116" y="3175230"/>
            <a:ext cx="11811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291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Generally the “tool” metaphor</a:t>
            </a:r>
          </a:p>
          <a:p>
            <a:r>
              <a:rPr lang="en-US" dirty="0" smtClean="0"/>
              <a:t>Prefix: pick a tool, then operate</a:t>
            </a:r>
          </a:p>
          <a:p>
            <a:pPr lvl="1"/>
            <a:r>
              <a:rPr lang="en-US" dirty="0" smtClean="0"/>
              <a:t>Create a rectangle, here, to here</a:t>
            </a:r>
          </a:p>
          <a:p>
            <a:r>
              <a:rPr lang="en-US" dirty="0" smtClean="0"/>
              <a:t>Deleting is postfix</a:t>
            </a:r>
          </a:p>
          <a:p>
            <a:pPr lvl="1"/>
            <a:r>
              <a:rPr lang="en-US" dirty="0" smtClean="0"/>
              <a:t>Selected object, delete</a:t>
            </a:r>
          </a:p>
          <a:p>
            <a:r>
              <a:rPr lang="en-US" dirty="0" smtClean="0"/>
              <a:t>Resize, move are generally infix</a:t>
            </a:r>
          </a:p>
          <a:p>
            <a:pPr lvl="1"/>
            <a:r>
              <a:rPr lang="en-US" dirty="0" smtClean="0"/>
              <a:t>This object, move, to </a:t>
            </a:r>
            <a:r>
              <a:rPr lang="en-US" dirty="0" smtClean="0"/>
              <a:t>here</a:t>
            </a:r>
          </a:p>
          <a:p>
            <a:r>
              <a:rPr lang="en-US" dirty="0" smtClean="0"/>
              <a:t>“Rubber band” feedback to show where will go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743" y="0"/>
            <a:ext cx="1306737" cy="456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3603" y="0"/>
            <a:ext cx="3641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80287"/>
          </a:xfrm>
        </p:spPr>
        <p:txBody>
          <a:bodyPr/>
          <a:lstStyle/>
          <a:p>
            <a:r>
              <a:rPr lang="en-US" dirty="0" smtClean="0"/>
              <a:t>Graphical 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881" y="973777"/>
            <a:ext cx="8484919" cy="588422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Draw, 1975,</a:t>
            </a:r>
          </a:p>
          <a:p>
            <a:pPr lvl="1"/>
            <a:r>
              <a:rPr lang="en-US" dirty="0" smtClean="0"/>
              <a:t>Infix – selected object, type of transformation,</a:t>
            </a:r>
            <a:br>
              <a:rPr lang="en-US" dirty="0" smtClean="0"/>
            </a:br>
            <a:r>
              <a:rPr lang="en-US" dirty="0" smtClean="0"/>
              <a:t>where</a:t>
            </a:r>
          </a:p>
          <a:p>
            <a:pPr lvl="1"/>
            <a:r>
              <a:rPr lang="en-US" dirty="0" smtClean="0"/>
              <a:t>Uses a “transformation vector” or full “affine</a:t>
            </a:r>
            <a:br>
              <a:rPr lang="en-US" dirty="0" smtClean="0"/>
            </a:br>
            <a:r>
              <a:rPr lang="en-US" dirty="0" smtClean="0"/>
              <a:t>transformation”</a:t>
            </a:r>
          </a:p>
          <a:p>
            <a:r>
              <a:rPr lang="en-US" dirty="0" smtClean="0"/>
              <a:t>Star, 1981</a:t>
            </a:r>
          </a:p>
          <a:p>
            <a:pPr lvl="1"/>
            <a:r>
              <a:rPr lang="en-US" dirty="0" smtClean="0"/>
              <a:t>Infix – selected object, “move”, click for where</a:t>
            </a:r>
          </a:p>
          <a:p>
            <a:pPr lvl="1"/>
            <a:r>
              <a:rPr lang="en-US" dirty="0" smtClean="0"/>
              <a:t>Stretch, can drag out how much to stretch</a:t>
            </a:r>
          </a:p>
          <a:p>
            <a:pPr lvl="1"/>
            <a:r>
              <a:rPr lang="en-US" dirty="0" smtClean="0"/>
              <a:t>Magnify – same proportions</a:t>
            </a:r>
          </a:p>
          <a:p>
            <a:r>
              <a:rPr lang="en-US" dirty="0" smtClean="0"/>
              <a:t>Macintosh, 1982</a:t>
            </a:r>
          </a:p>
          <a:p>
            <a:pPr lvl="1"/>
            <a:r>
              <a:rPr lang="en-US" dirty="0" smtClean="0"/>
              <a:t>Postfix</a:t>
            </a:r>
          </a:p>
          <a:p>
            <a:pPr lvl="1"/>
            <a:r>
              <a:rPr lang="en-US" dirty="0" smtClean="0"/>
              <a:t>Handles can be pressed and dragged to resize</a:t>
            </a:r>
          </a:p>
          <a:p>
            <a:pPr lvl="1"/>
            <a:r>
              <a:rPr lang="en-US" dirty="0" smtClean="0"/>
              <a:t>Anywhere in object to move</a:t>
            </a:r>
          </a:p>
          <a:p>
            <a:r>
              <a:rPr lang="en-US" dirty="0" smtClean="0"/>
              <a:t>Gargoyle (Xerox PARC), 1982</a:t>
            </a:r>
          </a:p>
          <a:p>
            <a:pPr lvl="1"/>
            <a:r>
              <a:rPr lang="en-US" dirty="0" smtClean="0"/>
              <a:t>Caret &amp; anchor points</a:t>
            </a:r>
          </a:p>
          <a:p>
            <a:r>
              <a:rPr lang="en-US" dirty="0" smtClean="0"/>
              <a:t>Silicon Graphics icon editor, 1989</a:t>
            </a:r>
          </a:p>
          <a:p>
            <a:pPr lvl="1"/>
            <a:r>
              <a:rPr lang="en-US" dirty="0" smtClean="0"/>
              <a:t>Objects can “snap” to grid, and other</a:t>
            </a:r>
            <a:br>
              <a:rPr lang="en-US" dirty="0" smtClean="0"/>
            </a:br>
            <a:r>
              <a:rPr lang="en-US" dirty="0" smtClean="0"/>
              <a:t>objects, including along an edge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0784" y="4650912"/>
            <a:ext cx="3313216" cy="220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r="15932"/>
          <a:stretch>
            <a:fillRect/>
          </a:stretch>
        </p:blipFill>
        <p:spPr bwMode="auto">
          <a:xfrm>
            <a:off x="6246421" y="-1"/>
            <a:ext cx="2897580" cy="4074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4937" y="1147639"/>
            <a:ext cx="15430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to object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4529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When moving/growing an object</a:t>
            </a:r>
          </a:p>
          <a:p>
            <a:r>
              <a:rPr lang="en-US" dirty="0" smtClean="0"/>
              <a:t>Lines change differently than rectangular objects</a:t>
            </a:r>
          </a:p>
          <a:p>
            <a:r>
              <a:rPr lang="en-US" dirty="0" smtClean="0"/>
              <a:t>Object itself changes, or “interim feedback”?</a:t>
            </a:r>
          </a:p>
          <a:p>
            <a:r>
              <a:rPr lang="en-US" dirty="0" smtClean="0"/>
              <a:t>Gridding, snapping to other objects</a:t>
            </a:r>
          </a:p>
          <a:p>
            <a:pPr lvl="1"/>
            <a:r>
              <a:rPr lang="en-US" dirty="0" smtClean="0"/>
              <a:t>Issues with gridding: origin with window/drawing? </a:t>
            </a:r>
          </a:p>
          <a:p>
            <a:pPr lvl="1"/>
            <a:r>
              <a:rPr lang="en-US" dirty="0" smtClean="0"/>
              <a:t>Based on object or mouse?</a:t>
            </a:r>
          </a:p>
          <a:p>
            <a:pPr lvl="1"/>
            <a:r>
              <a:rPr lang="en-US" dirty="0" smtClean="0"/>
              <a:t>Width = inside or outside?</a:t>
            </a:r>
          </a:p>
          <a:p>
            <a:r>
              <a:rPr lang="en-US" dirty="0" smtClean="0"/>
              <a:t>Minimum size?</a:t>
            </a:r>
          </a:p>
          <a:p>
            <a:pPr lvl="1"/>
            <a:r>
              <a:rPr lang="en-US" dirty="0" smtClean="0"/>
              <a:t>Disappears if 0 size?</a:t>
            </a:r>
          </a:p>
          <a:p>
            <a:r>
              <a:rPr lang="en-US" dirty="0" smtClean="0"/>
              <a:t>Flip if change sides?</a:t>
            </a:r>
          </a:p>
          <a:p>
            <a:r>
              <a:rPr lang="en-US" dirty="0" smtClean="0"/>
              <a:t>Abort after started?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12900" y="6087764"/>
            <a:ext cx="248920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Test text</a:t>
            </a:r>
            <a:endParaRPr lang="en-US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0245" y="546944"/>
            <a:ext cx="21812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 bwMode="auto">
          <a:xfrm flipH="1" flipV="1">
            <a:off x="342900" y="5892800"/>
            <a:ext cx="965200" cy="431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7856622" y="442762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313822" y="4427621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194" y="3509209"/>
            <a:ext cx="3068053" cy="320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Full-Featured Drawing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686800" cy="4411662"/>
          </a:xfrm>
        </p:spPr>
        <p:txBody>
          <a:bodyPr/>
          <a:lstStyle/>
          <a:p>
            <a:r>
              <a:rPr lang="en-US" dirty="0" smtClean="0"/>
              <a:t>Many ways to select and draw objects</a:t>
            </a:r>
          </a:p>
          <a:p>
            <a:r>
              <a:rPr lang="en-US" dirty="0" smtClean="0"/>
              <a:t>Paint (Photoshop) vs. Object (Illustrator, CAD/CAM)</a:t>
            </a:r>
          </a:p>
          <a:p>
            <a:r>
              <a:rPr lang="en-US" dirty="0" smtClean="0"/>
              <a:t>Demo of Illustrator mechanisms?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2014 -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283D-037C-4233-A5B9-6A378F34C5A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48226</TotalTime>
  <Words>621</Words>
  <Application>Microsoft Office PowerPoint</Application>
  <PresentationFormat>On-screen Show (4:3)</PresentationFormat>
  <Paragraphs>152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Wingdings</vt:lpstr>
      <vt:lpstr>Tahoma</vt:lpstr>
      <vt:lpstr>lecture template_polo</vt:lpstr>
      <vt:lpstr>Lecture 9: Deep Dive: Selecting and Creating Objects across Different Kinds of Views</vt:lpstr>
      <vt:lpstr>Syntax of Operations</vt:lpstr>
      <vt:lpstr>Text Selection</vt:lpstr>
      <vt:lpstr>Text Selection, cont.</vt:lpstr>
      <vt:lpstr>Graphical Selection</vt:lpstr>
      <vt:lpstr>Graphical Editing</vt:lpstr>
      <vt:lpstr>Graphical Editing</vt:lpstr>
      <vt:lpstr>Parameters to object manipulation</vt:lpstr>
      <vt:lpstr>Full-Featured Drawing tools</vt:lpstr>
      <vt:lpstr>Selections in Spreadsheets</vt:lpstr>
      <vt:lpstr>Selections in Linear and Hierarchical Lists</vt:lpstr>
      <vt:lpstr>Research on Graphical Objects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Human-Computer Interaction for Tech Execs</dc:title>
  <dc:creator>Brad Myers</dc:creator>
  <cp:lastModifiedBy>Brad Myers</cp:lastModifiedBy>
  <cp:revision>1095</cp:revision>
  <cp:lastPrinted>1601-01-01T00:00:00Z</cp:lastPrinted>
  <dcterms:created xsi:type="dcterms:W3CDTF">2001-06-15T20:03:27Z</dcterms:created>
  <dcterms:modified xsi:type="dcterms:W3CDTF">2014-02-17T20:19:33Z</dcterms:modified>
</cp:coreProperties>
</file>