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7"/>
  </p:notesMasterIdLst>
  <p:sldIdLst>
    <p:sldId id="319" r:id="rId2"/>
    <p:sldId id="321" r:id="rId3"/>
    <p:sldId id="344" r:id="rId4"/>
    <p:sldId id="345" r:id="rId5"/>
    <p:sldId id="346" r:id="rId6"/>
    <p:sldId id="322" r:id="rId7"/>
    <p:sldId id="324" r:id="rId8"/>
    <p:sldId id="323" r:id="rId9"/>
    <p:sldId id="325" r:id="rId10"/>
    <p:sldId id="327" r:id="rId11"/>
    <p:sldId id="340" r:id="rId12"/>
    <p:sldId id="320" r:id="rId13"/>
    <p:sldId id="331" r:id="rId14"/>
    <p:sldId id="339" r:id="rId15"/>
    <p:sldId id="330" r:id="rId16"/>
    <p:sldId id="335" r:id="rId17"/>
    <p:sldId id="332" r:id="rId18"/>
    <p:sldId id="333" r:id="rId19"/>
    <p:sldId id="334" r:id="rId20"/>
    <p:sldId id="354" r:id="rId21"/>
    <p:sldId id="336" r:id="rId22"/>
    <p:sldId id="351" r:id="rId23"/>
    <p:sldId id="337" r:id="rId24"/>
    <p:sldId id="341" r:id="rId25"/>
    <p:sldId id="342" r:id="rId26"/>
    <p:sldId id="343" r:id="rId27"/>
    <p:sldId id="348" r:id="rId28"/>
    <p:sldId id="355" r:id="rId29"/>
    <p:sldId id="356" r:id="rId30"/>
    <p:sldId id="338" r:id="rId31"/>
    <p:sldId id="353" r:id="rId32"/>
    <p:sldId id="347" r:id="rId33"/>
    <p:sldId id="349" r:id="rId34"/>
    <p:sldId id="350" r:id="rId35"/>
    <p:sldId id="352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22" autoAdjust="0"/>
    <p:restoredTop sz="87755" autoAdjust="0"/>
  </p:normalViewPr>
  <p:slideViewPr>
    <p:cSldViewPr snapToGrid="0">
      <p:cViewPr varScale="1">
        <p:scale>
          <a:sx n="77" d="100"/>
          <a:sy n="77" d="100"/>
        </p:scale>
        <p:origin x="-9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5E126-9B6F-4F3D-A7D1-3622958C2C9A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Apple – Microsoft lawsuit, 1989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124200" y="6463552"/>
            <a:ext cx="2895600" cy="242047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0F7A-2C8E-415C-9EAD-C7294B125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DC40-0763-4469-9DED-9B5B2D812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283D-037C-4233-A5B9-6A378F34C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C4DE1-8FC2-4295-BB3E-06A32A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C01D-5212-4E67-9D23-72A2AC8C6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0843-C45C-48F2-B0D0-DC29E2BAD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8376"/>
            <a:ext cx="2895600" cy="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E204E03-3626-46E7-9ABE-54BA2F6D0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dl.acm.org/citation.cfm?id=3086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hyperlink" Target="http://dl.acm.org/citation.cfm?doid=57167.5718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xpl/articleDetails.jsp?arnumber=1451380" TargetMode="External"/><Relationship Id="rId2" Type="http://schemas.openxmlformats.org/officeDocument/2006/relationships/hyperlink" Target="http://en.wikipedia.org/wiki/Menu_(computing)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doid=169059.169426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sciepub.com/doi/abs/10.2466/pms.1996.82.3c.1187?journalCode=pms&amp;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hyperlink" Target="http://www.edbott.com/weblog/2005/05/tip-of-the-day-disabling-personalized-office-men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ckergnome.com/windows/2006/04/13/disable-personalized-menus-in-office-xp/" TargetMode="External"/><Relationship Id="rId5" Type="http://schemas.openxmlformats.org/officeDocument/2006/relationships/image" Target="../media/image39.gif"/><Relationship Id="rId4" Type="http://schemas.openxmlformats.org/officeDocument/2006/relationships/image" Target="../media/image38.gif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isonmartinmargiela.com/" TargetMode="External"/><Relationship Id="rId3" Type="http://schemas.openxmlformats.org/officeDocument/2006/relationships/image" Target="../media/image60.png"/><Relationship Id="rId7" Type="http://schemas.openxmlformats.org/officeDocument/2006/relationships/hyperlink" Target="http://www.portal.state.pa.us/portal/server.pt/community/about_pde/7203" TargetMode="External"/><Relationship Id="rId2" Type="http://schemas.openxmlformats.org/officeDocument/2006/relationships/hyperlink" Target="http://www.cv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hyperlink" Target="http://www.microsoft.com/en-us/default.aspx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dl.acm.org/citation.cfm?doid=354401.35478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id=2223751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dl.acm.org/citation.cfm?id=250202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ro.sagepub.com/content/27/9/834.short" TargetMode="External"/><Relationship Id="rId2" Type="http://schemas.openxmlformats.org/officeDocument/2006/relationships/hyperlink" Target="http://www.lap.umd.edu/po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l.acm.org/citation.cfm?id=801779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hcibib.org/sam/3.html" TargetMode="External"/><Relationship Id="rId2" Type="http://schemas.openxmlformats.org/officeDocument/2006/relationships/hyperlink" Target="http://hcibib.org/sa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sciepub.com/doi/abs/10.2466/pms.1996.82.3c.1187?journalCode=pms" TargetMode="External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l.acm.org/citation.cfm?id=274649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id=67247" TargetMode="External"/><Relationship Id="rId2" Type="http://schemas.openxmlformats.org/officeDocument/2006/relationships/hyperlink" Target="http://onlinelibrary.wiley.com/doi/10.1002/asi.20052/ful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hyperlink" Target="http://dl.acm.org/citation.cfm?id=174632" TargetMode="External"/><Relationship Id="rId4" Type="http://schemas.openxmlformats.org/officeDocument/2006/relationships/hyperlink" Target="http://www.tandfonline.com/doi/abs/10.1080/0144929850890178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ieeexplore.ieee.org/xpl/articleDetails.jsp?arnumber=14513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DF22590B-1AD9-41CD-A6F0-79CF843E1F6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6996" y="457200"/>
            <a:ext cx="8137003" cy="2386361"/>
          </a:xfrm>
        </p:spPr>
        <p:txBody>
          <a:bodyPr/>
          <a:lstStyle/>
          <a:p>
            <a:pPr algn="ctr"/>
            <a:r>
              <a:rPr lang="en-US" sz="3200" dirty="0"/>
              <a:t>Lecture </a:t>
            </a:r>
            <a:r>
              <a:rPr lang="en-US" sz="3200" dirty="0" smtClean="0"/>
              <a:t>8: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4000" dirty="0" smtClean="0"/>
              <a:t> </a:t>
            </a:r>
            <a:r>
              <a:rPr lang="en-US" sz="4000" b="0" dirty="0" smtClean="0"/>
              <a:t>Deep Dive: Menus</a:t>
            </a:r>
            <a:endParaRPr lang="en-US" sz="4000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276600"/>
            <a:ext cx="6172200" cy="2971800"/>
          </a:xfrm>
        </p:spPr>
        <p:txBody>
          <a:bodyPr/>
          <a:lstStyle/>
          <a:p>
            <a:r>
              <a:rPr lang="en-US" dirty="0"/>
              <a:t>Brad Myers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dirty="0" smtClean="0">
                <a:solidFill>
                  <a:srgbClr val="6E0000"/>
                </a:solidFill>
              </a:rPr>
              <a:t>05-899A/05-499A: Interaction Techniques</a:t>
            </a:r>
            <a:endParaRPr lang="en-US" dirty="0">
              <a:solidFill>
                <a:srgbClr val="6E0000"/>
              </a:solidFill>
            </a:endParaRP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i="1" dirty="0" smtClean="0">
                <a:solidFill>
                  <a:srgbClr val="6E0000"/>
                </a:solidFill>
              </a:rPr>
              <a:t>Spring, 2014</a:t>
            </a:r>
            <a:endParaRPr lang="en-US" i="1" dirty="0">
              <a:solidFill>
                <a:srgbClr val="6E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2" y="1529258"/>
            <a:ext cx="8229600" cy="4411662"/>
          </a:xfrm>
        </p:spPr>
        <p:txBody>
          <a:bodyPr/>
          <a:lstStyle/>
          <a:p>
            <a:r>
              <a:rPr lang="en-US" dirty="0" smtClean="0"/>
              <a:t>1976</a:t>
            </a:r>
          </a:p>
          <a:p>
            <a:r>
              <a:rPr lang="en-US" dirty="0" smtClean="0"/>
              <a:t>All menus are popup</a:t>
            </a:r>
          </a:p>
          <a:p>
            <a:r>
              <a:rPr lang="en-US" dirty="0" smtClean="0"/>
              <a:t>Press and hold, release over the item</a:t>
            </a:r>
          </a:p>
          <a:p>
            <a:r>
              <a:rPr lang="en-US" dirty="0" smtClean="0"/>
              <a:t>Submenus – press and release to get submenus</a:t>
            </a:r>
          </a:p>
          <a:p>
            <a:pPr lvl="1"/>
            <a:r>
              <a:rPr lang="en-US" dirty="0" smtClean="0"/>
              <a:t>Can be a long chain of submenus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3295" y="3793035"/>
            <a:ext cx="2980706" cy="306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05918"/>
          </a:xfrm>
        </p:spPr>
        <p:txBody>
          <a:bodyPr/>
          <a:lstStyle/>
          <a:p>
            <a:r>
              <a:rPr lang="en-US" dirty="0" smtClean="0"/>
              <a:t>Soft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1220500"/>
            <a:ext cx="8229600" cy="4411662"/>
          </a:xfrm>
        </p:spPr>
        <p:txBody>
          <a:bodyPr/>
          <a:lstStyle/>
          <a:p>
            <a:r>
              <a:rPr lang="en-US" dirty="0" smtClean="0"/>
              <a:t>WordStar, June 1979</a:t>
            </a:r>
          </a:p>
          <a:p>
            <a:r>
              <a:rPr lang="en-US" dirty="0" smtClean="0"/>
              <a:t>Mostly used function keys = “soft keys”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35842" name="Picture 2" descr="http://thecreativegenie.com.au/wp-content/uploads/2011/01/The-original-Wordstar-scr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578" y="2529320"/>
            <a:ext cx="7343775" cy="4162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49658"/>
          </a:xfrm>
        </p:spPr>
        <p:txBody>
          <a:bodyPr/>
          <a:lstStyle/>
          <a:p>
            <a:r>
              <a:rPr lang="en-US" dirty="0" smtClean="0"/>
              <a:t>Star &amp; Viewpoint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1026" name="Picture 45"/>
          <p:cNvPicPr>
            <a:picLocks noChangeAspect="1" noChangeArrowheads="1"/>
          </p:cNvPicPr>
          <p:nvPr/>
        </p:nvPicPr>
        <p:blipFill>
          <a:blip r:embed="rId3" cstate="print"/>
          <a:srcRect l="34448" r="31537"/>
          <a:stretch>
            <a:fillRect/>
          </a:stretch>
        </p:blipFill>
        <p:spPr bwMode="auto">
          <a:xfrm>
            <a:off x="6202362" y="0"/>
            <a:ext cx="29416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6588369" y="515816"/>
            <a:ext cx="1137138" cy="63304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7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630" y="2708031"/>
            <a:ext cx="17605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8870" y="2672862"/>
            <a:ext cx="24082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7624" y="5564797"/>
            <a:ext cx="7896376" cy="129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06" y="792987"/>
            <a:ext cx="8229600" cy="468153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1981</a:t>
            </a:r>
          </a:p>
          <a:p>
            <a:r>
              <a:rPr lang="en-US" sz="2400" dirty="0" smtClean="0"/>
              <a:t>Command buttons</a:t>
            </a:r>
          </a:p>
          <a:p>
            <a:r>
              <a:rPr lang="en-US" sz="2400" dirty="0" smtClean="0"/>
              <a:t>Menu buttons</a:t>
            </a:r>
          </a:p>
          <a:p>
            <a:pPr lvl="1"/>
            <a:r>
              <a:rPr lang="en-US" sz="2000" dirty="0" smtClean="0"/>
              <a:t>Didn’t need many commands since universal </a:t>
            </a:r>
            <a:br>
              <a:rPr lang="en-US" sz="2000" dirty="0" smtClean="0"/>
            </a:br>
            <a:r>
              <a:rPr lang="en-US" sz="2000" dirty="0" smtClean="0"/>
              <a:t>commands, and most were on the keyboard</a:t>
            </a:r>
          </a:p>
          <a:p>
            <a:pPr lvl="2"/>
            <a:r>
              <a:rPr lang="en-US" sz="1700" dirty="0" smtClean="0"/>
              <a:t>Top row could change functions</a:t>
            </a:r>
          </a:p>
          <a:p>
            <a:pPr lvl="1"/>
            <a:r>
              <a:rPr lang="en-US" sz="2000" dirty="0" smtClean="0"/>
              <a:t>Fewer capabilities</a:t>
            </a:r>
          </a:p>
          <a:p>
            <a:pPr lvl="1"/>
            <a:r>
              <a:rPr lang="en-US" sz="2000" dirty="0" smtClean="0"/>
              <a:t>Removes</a:t>
            </a:r>
            <a:br>
              <a:rPr lang="en-US" sz="2000" dirty="0" smtClean="0"/>
            </a:br>
            <a:r>
              <a:rPr lang="en-US" sz="2000" dirty="0" smtClean="0"/>
              <a:t>unavailable items</a:t>
            </a:r>
          </a:p>
          <a:p>
            <a:pPr lvl="1"/>
            <a:r>
              <a:rPr lang="en-US" sz="2000" dirty="0" smtClean="0"/>
              <a:t>Tried to get rid</a:t>
            </a:r>
            <a:br>
              <a:rPr lang="en-US" sz="2000" dirty="0" smtClean="0"/>
            </a:br>
            <a:r>
              <a:rPr lang="en-US" sz="2000" dirty="0" smtClean="0"/>
              <a:t>of even these</a:t>
            </a:r>
            <a:br>
              <a:rPr lang="en-US" sz="2000" dirty="0" smtClean="0"/>
            </a:br>
            <a:r>
              <a:rPr lang="en-US" sz="2000" dirty="0" smtClean="0"/>
              <a:t>menus</a:t>
            </a:r>
          </a:p>
          <a:p>
            <a:pPr lvl="1"/>
            <a:r>
              <a:rPr lang="en-US" sz="2000" dirty="0" smtClean="0"/>
              <a:t>Also in prop.</a:t>
            </a:r>
            <a:br>
              <a:rPr lang="en-US" sz="2000" dirty="0" smtClean="0"/>
            </a:br>
            <a:r>
              <a:rPr lang="en-US" sz="2000" dirty="0" smtClean="0"/>
              <a:t>Sheets (1985)</a:t>
            </a:r>
          </a:p>
        </p:txBody>
      </p:sp>
      <p:pic>
        <p:nvPicPr>
          <p:cNvPr id="6146" name="Picture 2" descr="http://www.digibarn.com/friends/curbow/star/retrospect/images/figure2.jpg"/>
          <p:cNvPicPr>
            <a:picLocks noChangeAspect="1" noChangeArrowheads="1"/>
          </p:cNvPicPr>
          <p:nvPr/>
        </p:nvPicPr>
        <p:blipFill>
          <a:blip r:embed="rId7" cstate="print"/>
          <a:srcRect r="69803" b="50845"/>
          <a:stretch>
            <a:fillRect/>
          </a:stretch>
        </p:blipFill>
        <p:spPr bwMode="auto">
          <a:xfrm>
            <a:off x="2792828" y="3431970"/>
            <a:ext cx="1992927" cy="2066307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 bwMode="auto">
          <a:xfrm>
            <a:off x="3360718" y="4836455"/>
            <a:ext cx="1180223" cy="63304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88822" y="4135811"/>
            <a:ext cx="1180223" cy="63304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78196" y="915328"/>
            <a:ext cx="2270125" cy="96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48422"/>
          </a:xfrm>
        </p:spPr>
        <p:txBody>
          <a:bodyPr/>
          <a:lstStyle/>
          <a:p>
            <a:r>
              <a:rPr lang="en-US" dirty="0" smtClean="0"/>
              <a:t>Star Property 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574" y="1389413"/>
            <a:ext cx="8229600" cy="23038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David Smith invented Property Sheets / Dialog Boxes for Star</a:t>
            </a:r>
          </a:p>
          <a:p>
            <a:r>
              <a:rPr lang="en-US" dirty="0" smtClean="0"/>
              <a:t>Choose one of a set (“choice parameters”), many of a set (“state parameters”):</a:t>
            </a:r>
          </a:p>
          <a:p>
            <a:pPr lvl="1"/>
            <a:r>
              <a:rPr lang="en-US" dirty="0" smtClean="0"/>
              <a:t>Whether rectangles touch (one) or not (many)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1026" name="Picture 2" descr="http://www.digibarn.com/collections/software/xerox-star/figure3-big.jpg"/>
          <p:cNvPicPr>
            <a:picLocks noChangeAspect="1" noChangeArrowheads="1"/>
          </p:cNvPicPr>
          <p:nvPr/>
        </p:nvPicPr>
        <p:blipFill>
          <a:blip r:embed="rId2" cstate="print"/>
          <a:srcRect b="39416"/>
          <a:stretch>
            <a:fillRect/>
          </a:stretch>
        </p:blipFill>
        <p:spPr bwMode="auto">
          <a:xfrm>
            <a:off x="2243658" y="3705101"/>
            <a:ext cx="6900342" cy="3152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08" y="1401288"/>
            <a:ext cx="3372592" cy="4729637"/>
          </a:xfrm>
        </p:spPr>
        <p:txBody>
          <a:bodyPr/>
          <a:lstStyle/>
          <a:p>
            <a:r>
              <a:rPr lang="en-US" dirty="0" smtClean="0"/>
              <a:t>1982</a:t>
            </a:r>
          </a:p>
          <a:p>
            <a:r>
              <a:rPr lang="en-US" dirty="0" smtClean="0"/>
              <a:t>Tiled window manager</a:t>
            </a:r>
          </a:p>
          <a:p>
            <a:r>
              <a:rPr lang="en-US" dirty="0" smtClean="0"/>
              <a:t>No covered window and no popup menus</a:t>
            </a:r>
          </a:p>
          <a:p>
            <a:r>
              <a:rPr lang="en-US" dirty="0" smtClean="0"/>
              <a:t>All fixed menus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495" y="2089467"/>
            <a:ext cx="5581505" cy="476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3550723" y="2271384"/>
            <a:ext cx="3336965" cy="45994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70292"/>
          </a:xfrm>
        </p:spPr>
        <p:txBody>
          <a:bodyPr/>
          <a:lstStyle/>
          <a:p>
            <a:r>
              <a:rPr lang="en-US" dirty="0" smtClean="0"/>
              <a:t>Lisa &amp; Macintosh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00" y="1151905"/>
            <a:ext cx="8229600" cy="499951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1983-4</a:t>
            </a:r>
          </a:p>
          <a:p>
            <a:r>
              <a:rPr lang="en-US" dirty="0" smtClean="0"/>
              <a:t>Menu bar</a:t>
            </a:r>
          </a:p>
          <a:p>
            <a:pPr lvl="1"/>
            <a:r>
              <a:rPr lang="en-US" dirty="0" smtClean="0"/>
              <a:t>Infinite Y-size (</a:t>
            </a:r>
            <a:r>
              <a:rPr lang="en-US" dirty="0" err="1" smtClean="0"/>
              <a:t>Fitts</a:t>
            </a:r>
            <a:r>
              <a:rPr lang="en-US" dirty="0" smtClean="0"/>
              <a:t>), easier to hit</a:t>
            </a:r>
          </a:p>
          <a:p>
            <a:r>
              <a:rPr lang="en-US" dirty="0" smtClean="0"/>
              <a:t>Grayed out items</a:t>
            </a:r>
          </a:p>
          <a:p>
            <a:r>
              <a:rPr lang="en-US" dirty="0" smtClean="0"/>
              <a:t>Items checked in menus</a:t>
            </a:r>
          </a:p>
          <a:p>
            <a:r>
              <a:rPr lang="en-US" dirty="0" smtClean="0"/>
              <a:t>“…” if dialogs</a:t>
            </a:r>
          </a:p>
          <a:p>
            <a:r>
              <a:rPr lang="en-US" dirty="0" smtClean="0"/>
              <a:t>Accelerators</a:t>
            </a:r>
            <a:br>
              <a:rPr lang="en-US" dirty="0" smtClean="0"/>
            </a:br>
            <a:r>
              <a:rPr lang="en-US" dirty="0" smtClean="0"/>
              <a:t>listed in menu</a:t>
            </a:r>
          </a:p>
          <a:p>
            <a:r>
              <a:rPr lang="en-US" dirty="0" smtClean="0"/>
              <a:t>Flashing so</a:t>
            </a:r>
            <a:br>
              <a:rPr lang="en-US" dirty="0" smtClean="0"/>
            </a:br>
            <a:r>
              <a:rPr lang="en-US" dirty="0" smtClean="0"/>
              <a:t>can see what</a:t>
            </a:r>
            <a:br>
              <a:rPr lang="en-US" dirty="0" smtClean="0"/>
            </a:br>
            <a:r>
              <a:rPr lang="en-US" dirty="0" smtClean="0"/>
              <a:t>selected</a:t>
            </a:r>
          </a:p>
          <a:p>
            <a:r>
              <a:rPr lang="en-US" dirty="0" smtClean="0"/>
              <a:t>Submenus –</a:t>
            </a:r>
            <a:br>
              <a:rPr lang="en-US" dirty="0" smtClean="0"/>
            </a:br>
            <a:r>
              <a:rPr lang="en-US" dirty="0" smtClean="0"/>
              <a:t>only 1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3086100"/>
            <a:ext cx="60007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48422"/>
          </a:xfrm>
        </p:spPr>
        <p:txBody>
          <a:bodyPr/>
          <a:lstStyle/>
          <a:p>
            <a:r>
              <a:rPr lang="en-US" dirty="0" smtClean="0"/>
              <a:t>Other Lisa/Mac</a:t>
            </a:r>
            <a:br>
              <a:rPr lang="en-US" dirty="0" smtClean="0"/>
            </a:br>
            <a:r>
              <a:rPr lang="en-US" dirty="0" smtClean="0"/>
              <a:t>Widgets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1291752"/>
            <a:ext cx="5242956" cy="4411662"/>
          </a:xfrm>
        </p:spPr>
        <p:txBody>
          <a:bodyPr/>
          <a:lstStyle/>
          <a:p>
            <a:r>
              <a:rPr lang="en-US" dirty="0" smtClean="0"/>
              <a:t>Buttons; one can be default</a:t>
            </a:r>
          </a:p>
          <a:p>
            <a:r>
              <a:rPr lang="en-US" dirty="0" smtClean="0"/>
              <a:t>“Popup menus” = option menus</a:t>
            </a:r>
          </a:p>
          <a:p>
            <a:r>
              <a:rPr lang="en-US" dirty="0" smtClean="0"/>
              <a:t>“Radio” buttons,</a:t>
            </a:r>
            <a:br>
              <a:rPr lang="en-US" dirty="0" smtClean="0"/>
            </a:br>
            <a:r>
              <a:rPr lang="en-US" dirty="0" smtClean="0"/>
              <a:t>check boxes</a:t>
            </a:r>
          </a:p>
          <a:p>
            <a:pPr lvl="1"/>
            <a:r>
              <a:rPr lang="en-US" dirty="0" smtClean="0"/>
              <a:t>Interim feedback</a:t>
            </a:r>
          </a:p>
          <a:p>
            <a:r>
              <a:rPr lang="en-US" dirty="0" smtClean="0"/>
              <a:t>HyperCard tear-off</a:t>
            </a:r>
            <a:br>
              <a:rPr lang="en-US" dirty="0" smtClean="0"/>
            </a:br>
            <a:r>
              <a:rPr lang="en-US" dirty="0" smtClean="0"/>
              <a:t>menus (1987)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700" y="0"/>
            <a:ext cx="3543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25" y="3771900"/>
            <a:ext cx="22383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4445" y="2836840"/>
            <a:ext cx="2720115" cy="196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73409"/>
          </a:xfrm>
        </p:spPr>
        <p:txBody>
          <a:bodyPr/>
          <a:lstStyle/>
          <a:p>
            <a:r>
              <a:rPr lang="en-US" dirty="0" smtClean="0"/>
              <a:t>Randy Smith’s 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076" y="878774"/>
            <a:ext cx="8229600" cy="26481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“Alternate Reality Kit”, 1985</a:t>
            </a:r>
          </a:p>
          <a:p>
            <a:r>
              <a:rPr lang="en-US" sz="1800" dirty="0" smtClean="0"/>
              <a:t>Randall B. Smith. 1986. Experiences with the alternate reality kit: an example of the tension between literalism and magic. </a:t>
            </a:r>
            <a:r>
              <a:rPr lang="en-US" sz="1800" i="1" dirty="0" smtClean="0"/>
              <a:t>SIG</a:t>
            </a:r>
            <a:r>
              <a:rPr lang="en-US" sz="1800" dirty="0" smtClean="0"/>
              <a:t> C</a:t>
            </a:r>
            <a:r>
              <a:rPr lang="en-US" sz="1800" i="1" dirty="0" smtClean="0"/>
              <a:t>HI '87 Proceedings</a:t>
            </a:r>
            <a:r>
              <a:rPr lang="en-US" sz="1800" dirty="0" smtClean="0"/>
              <a:t>, 61-67. </a:t>
            </a:r>
            <a:r>
              <a:rPr lang="en-US" sz="1800" dirty="0" smtClean="0">
                <a:hlinkClick r:id="rId2"/>
              </a:rPr>
              <a:t>http://dl.acm.org/citation.cfm?id=30861</a:t>
            </a:r>
            <a:r>
              <a:rPr lang="en-US" sz="1800" dirty="0" smtClean="0"/>
              <a:t> 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use of 3D look</a:t>
            </a:r>
          </a:p>
          <a:p>
            <a:pPr lvl="1"/>
            <a:r>
              <a:rPr lang="en-US" dirty="0" smtClean="0"/>
              <a:t>Shadows, edges of buttons and menus</a:t>
            </a:r>
          </a:p>
          <a:p>
            <a:r>
              <a:rPr lang="en-US" dirty="0" smtClean="0"/>
              <a:t>All simulated with halftones (gray patterns)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t="49076"/>
          <a:stretch>
            <a:fillRect/>
          </a:stretch>
        </p:blipFill>
        <p:spPr bwMode="auto">
          <a:xfrm>
            <a:off x="169856" y="5712031"/>
            <a:ext cx="7857863" cy="114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1288" y="3540517"/>
            <a:ext cx="5925787" cy="21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48422"/>
          </a:xfrm>
        </p:spPr>
        <p:txBody>
          <a:bodyPr/>
          <a:lstStyle/>
          <a:p>
            <a:r>
              <a:rPr lang="en-US" dirty="0" smtClean="0"/>
              <a:t>Andrew Toolkit popup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351132"/>
            <a:ext cx="8229600" cy="4411662"/>
          </a:xfrm>
        </p:spPr>
        <p:txBody>
          <a:bodyPr/>
          <a:lstStyle/>
          <a:p>
            <a:r>
              <a:rPr lang="en-US" dirty="0" smtClean="0"/>
              <a:t>1985</a:t>
            </a:r>
          </a:p>
          <a:p>
            <a:r>
              <a:rPr lang="en-US" dirty="0" smtClean="0"/>
              <a:t>Stack of menus</a:t>
            </a:r>
          </a:p>
          <a:p>
            <a:pPr lvl="1"/>
            <a:r>
              <a:rPr lang="en-US" dirty="0" smtClean="0"/>
              <a:t>Instead of pull-out hierarchy</a:t>
            </a:r>
          </a:p>
          <a:p>
            <a:r>
              <a:rPr lang="en-US" dirty="0" smtClean="0"/>
              <a:t>Some design issues:</a:t>
            </a:r>
          </a:p>
          <a:p>
            <a:pPr lvl="1"/>
            <a:r>
              <a:rPr lang="en-US" dirty="0" smtClean="0"/>
              <a:t>Press and release does nothing</a:t>
            </a:r>
          </a:p>
          <a:p>
            <a:pPr lvl="1"/>
            <a:r>
              <a:rPr lang="en-US" dirty="0" smtClean="0"/>
              <a:t>“Mouse hole” to get back to</a:t>
            </a:r>
            <a:br>
              <a:rPr lang="en-US" dirty="0" smtClean="0"/>
            </a:br>
            <a:r>
              <a:rPr lang="en-US" dirty="0" smtClean="0"/>
              <a:t>where were</a:t>
            </a:r>
          </a:p>
          <a:p>
            <a:pPr lvl="2"/>
            <a:r>
              <a:rPr lang="en-US" dirty="0" smtClean="0"/>
              <a:t>Vs. Smalltalk – just click to repeat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828" y="1320637"/>
            <a:ext cx="3352172" cy="345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204" y="0"/>
            <a:ext cx="4569031" cy="792162"/>
          </a:xfrm>
        </p:spPr>
        <p:txBody>
          <a:bodyPr/>
          <a:lstStyle/>
          <a:p>
            <a:r>
              <a:rPr lang="en-US" dirty="0" smtClean="0"/>
              <a:t>Pie Menus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40962" name="Picture 2" descr="http://dub.washington.edu:2007/projects/satin/tutorial/piemen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2069" y="0"/>
            <a:ext cx="1961931" cy="1983179"/>
          </a:xfrm>
          <a:prstGeom prst="rect">
            <a:avLst/>
          </a:prstGeom>
          <a:noFill/>
        </p:spPr>
      </p:pic>
      <p:pic>
        <p:nvPicPr>
          <p:cNvPr id="40964" name="Picture 4" descr="http://elementaryos.org/uploads/content/journal/34--xkgS9Lo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5818" y="1996107"/>
            <a:ext cx="2078182" cy="200121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74" y="748150"/>
            <a:ext cx="7071749" cy="54745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1986</a:t>
            </a:r>
          </a:p>
          <a:p>
            <a:pPr lvl="1"/>
            <a:r>
              <a:rPr lang="en-US" sz="1900" dirty="0" smtClean="0"/>
              <a:t>J. Callahan, </a:t>
            </a:r>
            <a:r>
              <a:rPr lang="en-US" sz="1900" b="1" dirty="0" smtClean="0">
                <a:solidFill>
                  <a:srgbClr val="FF0000"/>
                </a:solidFill>
              </a:rPr>
              <a:t>D. Hopkins</a:t>
            </a:r>
            <a:r>
              <a:rPr lang="en-US" sz="1900" dirty="0" smtClean="0"/>
              <a:t>, M. Weiser, and B. Shneiderman. 1988. An empirical comparison of pie vs. linear menus. In </a:t>
            </a:r>
            <a:r>
              <a:rPr lang="en-US" sz="1900" i="1" dirty="0" smtClean="0"/>
              <a:t>Proceedings of SIGCHI </a:t>
            </a:r>
            <a:r>
              <a:rPr lang="en-US" sz="1900" dirty="0" smtClean="0"/>
              <a:t>(CHI '88), J. J. O'Hare (Ed.). ACM, New York, NY, USA, 95-100. </a:t>
            </a:r>
            <a:r>
              <a:rPr lang="en-US" sz="1900" dirty="0" smtClean="0">
                <a:hlinkClick r:id="rId4"/>
              </a:rPr>
              <a:t>ACM ref</a:t>
            </a:r>
            <a:endParaRPr lang="en-US" sz="1900" dirty="0" smtClean="0"/>
          </a:p>
          <a:p>
            <a:r>
              <a:rPr lang="en-US" dirty="0" smtClean="0"/>
              <a:t>Shorter, and equal, distance to items</a:t>
            </a:r>
          </a:p>
          <a:p>
            <a:pPr lvl="1"/>
            <a:r>
              <a:rPr lang="en-US" dirty="0" smtClean="0"/>
              <a:t>Measured 15% increase in speed for 8 items</a:t>
            </a:r>
          </a:p>
          <a:p>
            <a:r>
              <a:rPr lang="en-US" dirty="0" smtClean="0"/>
              <a:t>Lots of variants</a:t>
            </a:r>
          </a:p>
          <a:p>
            <a:pPr lvl="1"/>
            <a:r>
              <a:rPr lang="en-US" dirty="0" smtClean="0"/>
              <a:t>Submenus, interactions in and on menus, etc.</a:t>
            </a:r>
          </a:p>
          <a:p>
            <a:r>
              <a:rPr lang="en-US" dirty="0" smtClean="0"/>
              <a:t>Lots of tradeoffs</a:t>
            </a:r>
          </a:p>
          <a:p>
            <a:pPr lvl="1"/>
            <a:r>
              <a:rPr lang="en-US" dirty="0" smtClean="0"/>
              <a:t>Size, precision that was needed</a:t>
            </a:r>
          </a:p>
          <a:p>
            <a:r>
              <a:rPr lang="en-US" dirty="0" smtClean="0"/>
              <a:t>Don Hopkins later went</a:t>
            </a:r>
            <a:br>
              <a:rPr lang="en-US" dirty="0" smtClean="0"/>
            </a:br>
            <a:r>
              <a:rPr lang="en-US" dirty="0" smtClean="0"/>
              <a:t>to work at Maxis on</a:t>
            </a:r>
            <a:br>
              <a:rPr lang="en-US" dirty="0" smtClean="0"/>
            </a:br>
            <a:r>
              <a:rPr lang="en-US" dirty="0" smtClean="0"/>
              <a:t>SimCity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The Sims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6996" y="4156050"/>
            <a:ext cx="4667003" cy="27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Don Hopkins"/>
          <p:cNvPicPr>
            <a:picLocks noChangeAspect="1" noChangeArrowheads="1"/>
          </p:cNvPicPr>
          <p:nvPr/>
        </p:nvPicPr>
        <p:blipFill>
          <a:blip r:embed="rId6" cstate="print"/>
          <a:srcRect b="13974"/>
          <a:stretch>
            <a:fillRect/>
          </a:stretch>
        </p:blipFill>
        <p:spPr bwMode="auto">
          <a:xfrm>
            <a:off x="2077838" y="4880759"/>
            <a:ext cx="2298424" cy="1977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“Menu”?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727"/>
            <a:ext cx="8229600" cy="51123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/>
              </a:rPr>
              <a:t>Wikipedia</a:t>
            </a:r>
            <a:r>
              <a:rPr lang="en-US" dirty="0" smtClean="0"/>
              <a:t>: “a menu is a list of options or commands presented to an operator by a computer or communications system.”</a:t>
            </a:r>
          </a:p>
          <a:p>
            <a:r>
              <a:rPr lang="en-US" dirty="0" smtClean="0"/>
              <a:t>Also including “buttons”, “radio buttons”, “check boxes”, “palettes”, and other interaction techniques for choice</a:t>
            </a:r>
          </a:p>
          <a:p>
            <a:pPr lvl="1"/>
            <a:r>
              <a:rPr lang="en-US" dirty="0" smtClean="0"/>
              <a:t>But </a:t>
            </a:r>
            <a:r>
              <a:rPr lang="en-US" i="1" dirty="0" smtClean="0"/>
              <a:t>not </a:t>
            </a:r>
            <a:r>
              <a:rPr lang="en-US" dirty="0" smtClean="0"/>
              <a:t>selecting objects in graphics editors, files in a Finder, or selecting cells in spreadsheets, etc.</a:t>
            </a:r>
          </a:p>
          <a:p>
            <a:pPr lvl="1"/>
            <a:r>
              <a:rPr lang="en-US" dirty="0" smtClean="0"/>
              <a:t>Also </a:t>
            </a:r>
            <a:r>
              <a:rPr lang="en-US" i="1" dirty="0" smtClean="0"/>
              <a:t>not</a:t>
            </a:r>
            <a:r>
              <a:rPr lang="en-US" dirty="0" smtClean="0"/>
              <a:t> text entry</a:t>
            </a:r>
          </a:p>
          <a:p>
            <a:r>
              <a:rPr lang="en-US" dirty="0" smtClean="0"/>
              <a:t>Choosing one or more of a set is one of the fundamental interaction operations:</a:t>
            </a:r>
          </a:p>
          <a:p>
            <a:pPr lvl="1"/>
            <a:r>
              <a:rPr lang="en-US" dirty="0" smtClean="0">
                <a:hlinkClick r:id="rId3"/>
              </a:rPr>
              <a:t>Foley &amp; Wallace, 1974</a:t>
            </a:r>
            <a:r>
              <a:rPr lang="en-US" dirty="0" smtClean="0"/>
              <a:t> – “A button is for selecting a system defined object such as an action to be performed…”</a:t>
            </a:r>
          </a:p>
          <a:p>
            <a:r>
              <a:rPr lang="en-US" dirty="0" smtClean="0"/>
              <a:t>Hundreds of variations</a:t>
            </a:r>
          </a:p>
          <a:p>
            <a:r>
              <a:rPr lang="en-US" dirty="0" smtClean="0"/>
              <a:t>Why menus?</a:t>
            </a:r>
          </a:p>
          <a:p>
            <a:pPr lvl="1"/>
            <a:r>
              <a:rPr lang="en-US" dirty="0" smtClean="0"/>
              <a:t>Takes advantage of “recognition rather than recall” – important guideline from HCI (Nielsen)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17793"/>
          </a:xfrm>
        </p:spPr>
        <p:txBody>
          <a:bodyPr/>
          <a:lstStyle/>
          <a:p>
            <a:r>
              <a:rPr lang="en-US" dirty="0" smtClean="0"/>
              <a:t>Variant: Marking Menus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109" y="3776353"/>
            <a:ext cx="5622250" cy="308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19" y="1056905"/>
            <a:ext cx="8229600" cy="2790700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/>
              <a:t>Gordon Kurtenbach and William Buxton. </a:t>
            </a:r>
            <a:r>
              <a:rPr lang="en-US" sz="1800" dirty="0" smtClean="0">
                <a:solidFill>
                  <a:srgbClr val="FF0000"/>
                </a:solidFill>
              </a:rPr>
              <a:t>1993</a:t>
            </a:r>
            <a:r>
              <a:rPr lang="en-US" sz="1800" dirty="0" smtClean="0"/>
              <a:t>. The limits of expert performance using hierarchic marking menus. In </a:t>
            </a:r>
            <a:r>
              <a:rPr lang="en-US" sz="1800" i="1" dirty="0" smtClean="0"/>
              <a:t>Proceedings CHI '93</a:t>
            </a:r>
            <a:r>
              <a:rPr lang="en-US" sz="1800" dirty="0" smtClean="0"/>
              <a:t>. ACM, 482-487. </a:t>
            </a:r>
            <a:r>
              <a:rPr lang="en-US" sz="1800" dirty="0" smtClean="0">
                <a:hlinkClick r:id="rId3"/>
              </a:rPr>
              <a:t>http://dl.acm.org/citation.cfm?doid=169059.169426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Delayed appearance of menu graphic (1/3 sec) allows quicker invocation if remember the direction</a:t>
            </a:r>
          </a:p>
          <a:p>
            <a:pPr lvl="1"/>
            <a:r>
              <a:rPr lang="en-US" dirty="0" smtClean="0"/>
              <a:t>Up to 3.5 times faster than using the graphic menu</a:t>
            </a:r>
          </a:p>
          <a:p>
            <a:r>
              <a:rPr lang="en-US" dirty="0" smtClean="0"/>
              <a:t>Hierarchical menus can be invoked using a </a:t>
            </a:r>
            <a:r>
              <a:rPr lang="en-US" dirty="0" err="1" smtClean="0"/>
              <a:t>zig-zag</a:t>
            </a:r>
            <a:r>
              <a:rPr lang="en-US" dirty="0" smtClean="0"/>
              <a:t> stroke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68411"/>
          </a:xfrm>
        </p:spPr>
        <p:txBody>
          <a:bodyPr/>
          <a:lstStyle/>
          <a:p>
            <a:r>
              <a:rPr lang="en-US" dirty="0" smtClean="0"/>
              <a:t>Original</a:t>
            </a:r>
            <a:r>
              <a:rPr lang="en-US" baseline="0" dirty="0" smtClean="0"/>
              <a:t> </a:t>
            </a:r>
            <a:r>
              <a:rPr lang="en-US" dirty="0" smtClean="0"/>
              <a:t>Microsoft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6432"/>
            <a:ext cx="8229600" cy="49551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1988</a:t>
            </a:r>
          </a:p>
          <a:p>
            <a:r>
              <a:rPr lang="en-US" dirty="0" smtClean="0"/>
              <a:t>3 different keyboard mechanisms</a:t>
            </a:r>
          </a:p>
          <a:p>
            <a:pPr lvl="1"/>
            <a:r>
              <a:rPr lang="en-US" dirty="0" smtClean="0"/>
              <a:t>Control-</a:t>
            </a:r>
            <a:r>
              <a:rPr lang="en-US" i="1" dirty="0" smtClean="0"/>
              <a:t>xxx </a:t>
            </a:r>
            <a:r>
              <a:rPr lang="en-US" dirty="0" smtClean="0"/>
              <a:t>or function keys</a:t>
            </a:r>
            <a:endParaRPr lang="en-US" i="1" dirty="0" smtClean="0"/>
          </a:p>
          <a:p>
            <a:pPr lvl="1"/>
            <a:r>
              <a:rPr lang="en-US" dirty="0" smtClean="0"/>
              <a:t>ALT then letter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moded</a:t>
            </a:r>
            <a:r>
              <a:rPr lang="en-US" dirty="0" smtClean="0"/>
              <a:t>) =</a:t>
            </a:r>
            <a:br>
              <a:rPr lang="en-US" dirty="0" smtClean="0"/>
            </a:br>
            <a:r>
              <a:rPr lang="en-US" dirty="0" smtClean="0"/>
              <a:t>“mnemonics”</a:t>
            </a:r>
          </a:p>
          <a:p>
            <a:pPr lvl="1"/>
            <a:r>
              <a:rPr lang="en-US" dirty="0" smtClean="0"/>
              <a:t>Arrow keys then</a:t>
            </a:r>
            <a:br>
              <a:rPr lang="en-US" dirty="0" smtClean="0"/>
            </a:br>
            <a:r>
              <a:rPr lang="en-US" dirty="0" smtClean="0"/>
              <a:t>&lt;Enter&gt;</a:t>
            </a:r>
          </a:p>
          <a:p>
            <a:r>
              <a:rPr lang="en-US" dirty="0" smtClean="0"/>
              <a:t>2 different mouse:</a:t>
            </a:r>
          </a:p>
          <a:p>
            <a:pPr lvl="1"/>
            <a:r>
              <a:rPr lang="en-US" dirty="0" smtClean="0"/>
              <a:t>Press-and-hold</a:t>
            </a:r>
          </a:p>
          <a:p>
            <a:pPr lvl="1"/>
            <a:r>
              <a:rPr lang="en-US" dirty="0" smtClean="0"/>
              <a:t>Click-click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9471" y="2435359"/>
            <a:ext cx="5664530" cy="442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3966358" y="4940134"/>
            <a:ext cx="546265" cy="505615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507677" y="4821381"/>
            <a:ext cx="629393" cy="60061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XP “Personalized Menus”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85" y="1472540"/>
            <a:ext cx="8229600" cy="4589116"/>
          </a:xfrm>
        </p:spPr>
        <p:txBody>
          <a:bodyPr/>
          <a:lstStyle/>
          <a:p>
            <a:r>
              <a:rPr lang="en-US" dirty="0" smtClean="0"/>
              <a:t>2001</a:t>
            </a:r>
          </a:p>
          <a:p>
            <a:r>
              <a:rPr lang="en-US" dirty="0" smtClean="0"/>
              <a:t>Most frequently used in short version</a:t>
            </a:r>
          </a:p>
          <a:p>
            <a:r>
              <a:rPr lang="en-US" dirty="0" smtClean="0"/>
              <a:t>Arrow to get the rest</a:t>
            </a:r>
          </a:p>
          <a:p>
            <a:pPr lvl="1"/>
            <a:r>
              <a:rPr lang="en-US" dirty="0" smtClean="0"/>
              <a:t>Would be interspersed, not at the end</a:t>
            </a:r>
          </a:p>
          <a:p>
            <a:r>
              <a:rPr lang="en-US" dirty="0" smtClean="0"/>
              <a:t>Many people disabled them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49157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946" y="4538661"/>
            <a:ext cx="5372100" cy="828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9159" name="Picture 7" descr="http://winsupersite.com/site-files/winsupersite.com/files/archive/winsupersite.com/content/content/127310/reviews/new0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0"/>
            <a:ext cx="2428875" cy="2076450"/>
          </a:xfrm>
          <a:prstGeom prst="rect">
            <a:avLst/>
          </a:prstGeom>
          <a:noFill/>
        </p:spPr>
      </p:pic>
      <p:pic>
        <p:nvPicPr>
          <p:cNvPr id="49161" name="Picture 9" descr="http://winsupersite.com/site-files/winsupersite.com/files/archive/winsupersite.com/content/content/127310/reviews/new0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25" y="2533649"/>
            <a:ext cx="2428875" cy="4324351"/>
          </a:xfrm>
          <a:prstGeom prst="rect">
            <a:avLst/>
          </a:prstGeom>
          <a:noFill/>
        </p:spPr>
      </p:pic>
      <p:pic>
        <p:nvPicPr>
          <p:cNvPr id="49162" name="Picture 1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439" y="5292870"/>
            <a:ext cx="5657850" cy="733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9163" name="Picture 1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8906" y="6003350"/>
            <a:ext cx="6076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56536"/>
          </a:xfrm>
        </p:spPr>
        <p:txBody>
          <a:bodyPr/>
          <a:lstStyle/>
          <a:p>
            <a:r>
              <a:rPr lang="en-US" dirty="0" err="1" smtClean="0"/>
              <a:t>OpenLook</a:t>
            </a:r>
            <a:r>
              <a:rPr lang="en-US" dirty="0" smtClean="0"/>
              <a:t> &amp; Motif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9" y="914402"/>
            <a:ext cx="4963886" cy="396635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1988 &amp; 1989</a:t>
            </a:r>
          </a:p>
          <a:p>
            <a:r>
              <a:rPr lang="en-US" dirty="0" err="1" smtClean="0"/>
              <a:t>OpenLook</a:t>
            </a:r>
            <a:r>
              <a:rPr lang="en-US" dirty="0" smtClean="0"/>
              <a:t>: Look-and-feel for Unix from Sun in collaboration with Xerox</a:t>
            </a:r>
          </a:p>
          <a:p>
            <a:pPr lvl="1"/>
            <a:r>
              <a:rPr lang="en-US" dirty="0" smtClean="0"/>
              <a:t>Used some of Star look-and-feel</a:t>
            </a:r>
          </a:p>
          <a:p>
            <a:pPr lvl="1"/>
            <a:r>
              <a:rPr lang="en-US" dirty="0" smtClean="0"/>
              <a:t>Unusual pull-down menus with defaults</a:t>
            </a:r>
          </a:p>
          <a:p>
            <a:r>
              <a:rPr lang="en-US" dirty="0" smtClean="0"/>
              <a:t>In competition with “Motif” which ended up winning</a:t>
            </a:r>
          </a:p>
          <a:p>
            <a:pPr lvl="2"/>
            <a:r>
              <a:rPr lang="en-US" dirty="0" smtClean="0"/>
              <a:t>From HP &amp; DEC, etc.</a:t>
            </a:r>
          </a:p>
          <a:p>
            <a:pPr lvl="2"/>
            <a:r>
              <a:rPr lang="en-US" dirty="0" smtClean="0"/>
              <a:t>Better use of color, more 3D look</a:t>
            </a:r>
          </a:p>
          <a:p>
            <a:pPr lvl="2"/>
            <a:r>
              <a:rPr lang="en-US" dirty="0" smtClean="0"/>
              <a:t>Diamond vs. square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00" y="670709"/>
            <a:ext cx="41529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5062" y="3847605"/>
            <a:ext cx="3478938" cy="301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36701"/>
            <a:ext cx="3574473" cy="212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3855" y="4941544"/>
            <a:ext cx="1650670" cy="191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3414"/>
          </a:xfrm>
        </p:spPr>
        <p:txBody>
          <a:bodyPr/>
          <a:lstStyle/>
          <a:p>
            <a:r>
              <a:rPr lang="en-US" dirty="0" smtClean="0"/>
              <a:t>Palm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8152"/>
            <a:ext cx="4957948" cy="28857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6 hard buttons</a:t>
            </a:r>
          </a:p>
          <a:p>
            <a:r>
              <a:rPr lang="en-US" dirty="0" smtClean="0"/>
              <a:t>4 permanent buttons</a:t>
            </a:r>
          </a:p>
          <a:p>
            <a:r>
              <a:rPr lang="en-US" dirty="0" smtClean="0"/>
              <a:t>On-screen buttons</a:t>
            </a:r>
          </a:p>
          <a:p>
            <a:pPr lvl="1"/>
            <a:r>
              <a:rPr lang="en-US" dirty="0" smtClean="0"/>
              <a:t>One is “menu”</a:t>
            </a:r>
          </a:p>
          <a:p>
            <a:r>
              <a:rPr lang="en-US" dirty="0" smtClean="0"/>
              <a:t>Regular menu bar</a:t>
            </a:r>
          </a:p>
          <a:p>
            <a:r>
              <a:rPr lang="en-US" dirty="0" smtClean="0"/>
              <a:t>Various kinds of option choices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41986" name="Picture 2" descr="http://img.tfd.com/cde/_PILO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8589" y="1"/>
            <a:ext cx="3855412" cy="5628904"/>
          </a:xfrm>
          <a:prstGeom prst="rect">
            <a:avLst/>
          </a:prstGeom>
          <a:noFill/>
        </p:spPr>
      </p:pic>
      <p:pic>
        <p:nvPicPr>
          <p:cNvPr id="41988" name="Picture 4" descr="Editor file me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68037"/>
            <a:ext cx="3074513" cy="3089963"/>
          </a:xfrm>
          <a:prstGeom prst="rect">
            <a:avLst/>
          </a:prstGeom>
          <a:noFill/>
        </p:spPr>
      </p:pic>
      <p:pic>
        <p:nvPicPr>
          <p:cNvPr id="41990" name="Picture 6" descr="Palm serial settin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7533" y="3825911"/>
            <a:ext cx="2171988" cy="2117689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 bwMode="auto">
          <a:xfrm>
            <a:off x="5809012" y="3790206"/>
            <a:ext cx="702624" cy="61553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4001984" cy="1231549"/>
          </a:xfrm>
        </p:spPr>
        <p:txBody>
          <a:bodyPr/>
          <a:lstStyle/>
          <a:p>
            <a:r>
              <a:rPr lang="en-US" dirty="0" err="1" smtClean="0"/>
              <a:t>iPhone</a:t>
            </a:r>
            <a:r>
              <a:rPr lang="en-US" dirty="0" smtClean="0"/>
              <a:t> settings and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70" y="1434256"/>
            <a:ext cx="4174173" cy="44796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V1 – 2007</a:t>
            </a:r>
          </a:p>
          <a:p>
            <a:r>
              <a:rPr lang="en-US" dirty="0" smtClean="0"/>
              <a:t>Genuinely new</a:t>
            </a:r>
            <a:br>
              <a:rPr lang="en-US" dirty="0" smtClean="0"/>
            </a:br>
            <a:r>
              <a:rPr lang="en-US" dirty="0" smtClean="0"/>
              <a:t>ways of interacting</a:t>
            </a:r>
          </a:p>
          <a:p>
            <a:pPr lvl="1"/>
            <a:r>
              <a:rPr lang="en-US" dirty="0" smtClean="0"/>
              <a:t>All finger sized</a:t>
            </a:r>
          </a:p>
          <a:p>
            <a:pPr lvl="1"/>
            <a:r>
              <a:rPr lang="en-US" dirty="0" smtClean="0"/>
              <a:t>Sliders for toggles</a:t>
            </a:r>
          </a:p>
          <a:p>
            <a:pPr lvl="1"/>
            <a:r>
              <a:rPr lang="en-US" dirty="0" smtClean="0"/>
              <a:t>Lots of hierarchical menus</a:t>
            </a:r>
          </a:p>
          <a:p>
            <a:pPr lvl="1"/>
            <a:r>
              <a:rPr lang="en-US" dirty="0" smtClean="0"/>
              <a:t>Spin menus</a:t>
            </a:r>
          </a:p>
          <a:p>
            <a:r>
              <a:rPr lang="en-US" dirty="0" smtClean="0"/>
              <a:t>New (v7) – </a:t>
            </a:r>
            <a:br>
              <a:rPr lang="en-US" dirty="0" smtClean="0"/>
            </a:br>
            <a:r>
              <a:rPr lang="en-US" dirty="0" smtClean="0"/>
              <a:t>more stylized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0847" y="0"/>
            <a:ext cx="2668780" cy="157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https://encrypted-tbn3.gstatic.com/images?q=tbn:ANd9GcTsCiKiYaVc-IpxB4NJwZfmQxrcDeCS_3K3j-mvwcf5DexsjMsU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8255" y="0"/>
            <a:ext cx="2385745" cy="3585136"/>
          </a:xfrm>
          <a:prstGeom prst="rect">
            <a:avLst/>
          </a:prstGeom>
          <a:noFill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9628" y="1703305"/>
            <a:ext cx="2376797" cy="191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6025" y="3653394"/>
            <a:ext cx="2847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4003" y="4160529"/>
            <a:ext cx="2889291" cy="26974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Controllers and Consumer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415"/>
            <a:ext cx="5812971" cy="4646509"/>
          </a:xfrm>
        </p:spPr>
        <p:txBody>
          <a:bodyPr/>
          <a:lstStyle/>
          <a:p>
            <a:r>
              <a:rPr lang="en-US" dirty="0" smtClean="0"/>
              <a:t>Lots of buttons, arrow keys, joysticks</a:t>
            </a:r>
          </a:p>
          <a:p>
            <a:r>
              <a:rPr lang="en-US" dirty="0" smtClean="0"/>
              <a:t>On-screen menus</a:t>
            </a:r>
          </a:p>
          <a:p>
            <a:r>
              <a:rPr lang="en-US" dirty="0" smtClean="0"/>
              <a:t>Direct pointing with </a:t>
            </a:r>
            <a:r>
              <a:rPr lang="en-US" dirty="0" err="1" smtClean="0"/>
              <a:t>Wii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44034" name="Picture 2" descr="http://ecx.images-amazon.com/images/I/81UTipiqRHL._SL15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2057" y="1"/>
            <a:ext cx="2481943" cy="2190728"/>
          </a:xfrm>
          <a:prstGeom prst="rect">
            <a:avLst/>
          </a:prstGeom>
          <a:noFill/>
        </p:spPr>
      </p:pic>
      <p:pic>
        <p:nvPicPr>
          <p:cNvPr id="44036" name="Picture 4" descr="http://media.nngroup.com/media/editor/alertbox/20040607_6_rem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20738"/>
            <a:ext cx="4699708" cy="2737262"/>
          </a:xfrm>
          <a:prstGeom prst="rect">
            <a:avLst/>
          </a:prstGeom>
          <a:noFill/>
        </p:spPr>
      </p:pic>
      <p:pic>
        <p:nvPicPr>
          <p:cNvPr id="44038" name="Picture 6" descr="http://media2.comcast.net/anon.comcastonline2/support/helpandsupport/businessclass/help_articles/ID1013__UsingTheOnScreenGuide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7029" y="2275508"/>
            <a:ext cx="3526971" cy="2629000"/>
          </a:xfrm>
          <a:prstGeom prst="rect">
            <a:avLst/>
          </a:prstGeom>
          <a:noFill/>
        </p:spPr>
      </p:pic>
      <p:pic>
        <p:nvPicPr>
          <p:cNvPr id="44040" name="Picture 8" descr="http://www.nintendo.com/consumer/systems/wiiu/en_na/images/ss/PIC-2107-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6405" y="4906239"/>
            <a:ext cx="3467595" cy="1951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new(</a:t>
            </a:r>
            <a:r>
              <a:rPr lang="en-US" dirty="0" err="1" smtClean="0"/>
              <a:t>er</a:t>
            </a:r>
            <a:r>
              <a:rPr lang="en-US" dirty="0" smtClean="0"/>
              <a:t>) commercial menu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2217"/>
          </a:xfrm>
        </p:spPr>
        <p:txBody>
          <a:bodyPr/>
          <a:lstStyle/>
          <a:p>
            <a:r>
              <a:rPr lang="en-US" dirty="0" smtClean="0"/>
              <a:t>Microsoft “ribbon” – Office 2007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Macintosh “dock”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else?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27519"/>
            <a:ext cx="9144000" cy="11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3262"/>
            <a:ext cx="9112914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pic>
        <p:nvPicPr>
          <p:cNvPr id="532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86" y="0"/>
            <a:ext cx="4175114" cy="28263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325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6583" y="2650188"/>
            <a:ext cx="3327417" cy="26058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9342" y="4500278"/>
            <a:ext cx="3031255" cy="23216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4162301" cy="1295400"/>
          </a:xfrm>
        </p:spPr>
        <p:txBody>
          <a:bodyPr/>
          <a:lstStyle/>
          <a:p>
            <a:r>
              <a:rPr lang="en-US" dirty="0" smtClean="0"/>
              <a:t>Standard Web page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039"/>
            <a:ext cx="8229600" cy="47058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Fixed menus of links</a:t>
            </a:r>
          </a:p>
          <a:p>
            <a:pPr lvl="1"/>
            <a:r>
              <a:rPr lang="en-US" dirty="0" smtClean="0"/>
              <a:t>Shneiderman counts all</a:t>
            </a:r>
            <a:br>
              <a:rPr lang="en-US" dirty="0" smtClean="0"/>
            </a:br>
            <a:r>
              <a:rPr lang="en-US" dirty="0" smtClean="0"/>
              <a:t>hyperlinks as “menus”</a:t>
            </a:r>
          </a:p>
          <a:p>
            <a:r>
              <a:rPr lang="en-US" dirty="0" smtClean="0"/>
              <a:t>Pull out menus</a:t>
            </a:r>
          </a:p>
          <a:p>
            <a:r>
              <a:rPr lang="en-US" dirty="0" smtClean="0"/>
              <a:t>Pull down menus</a:t>
            </a:r>
          </a:p>
          <a:p>
            <a:r>
              <a:rPr lang="en-US" dirty="0" smtClean="0"/>
              <a:t>Accordion Menus – </a:t>
            </a:r>
            <a:br>
              <a:rPr lang="en-US" dirty="0" smtClean="0"/>
            </a:br>
            <a:r>
              <a:rPr lang="en-US" dirty="0" smtClean="0"/>
              <a:t>open and</a:t>
            </a:r>
            <a:br>
              <a:rPr lang="en-US" dirty="0" smtClean="0"/>
            </a:br>
            <a:r>
              <a:rPr lang="en-US" dirty="0" smtClean="0"/>
              <a:t>close</a:t>
            </a:r>
          </a:p>
          <a:p>
            <a:pPr lvl="1"/>
            <a:r>
              <a:rPr lang="en-US" dirty="0" smtClean="0">
                <a:hlinkClick r:id="rId7"/>
              </a:rPr>
              <a:t>Example</a:t>
            </a:r>
            <a:endParaRPr lang="en-US" dirty="0" smtClean="0"/>
          </a:p>
          <a:p>
            <a:r>
              <a:rPr lang="en-US" sz="1800" dirty="0" smtClean="0">
                <a:hlinkClick r:id="rId8"/>
              </a:rPr>
              <a:t>http://www.maison</a:t>
            </a:r>
            <a:br>
              <a:rPr lang="en-US" sz="1800" dirty="0" smtClean="0">
                <a:hlinkClick r:id="rId8"/>
              </a:rPr>
            </a:br>
            <a:r>
              <a:rPr lang="en-US" sz="1800" dirty="0" smtClean="0">
                <a:hlinkClick r:id="rId8"/>
              </a:rPr>
              <a:t>martinmargiela.com/</a:t>
            </a:r>
            <a:endParaRPr lang="en-US" sz="1800" dirty="0" smtClean="0"/>
          </a:p>
          <a:p>
            <a:r>
              <a:rPr lang="en-US" dirty="0" smtClean="0"/>
              <a:t>What else?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Menus,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792"/>
            <a:ext cx="5884223" cy="476200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Benjamin B. Bederson. 2000. Fisheye menus. In </a:t>
            </a:r>
            <a:r>
              <a:rPr lang="en-US" sz="2000" i="1" dirty="0" smtClean="0"/>
              <a:t>Proceedings of UIST '00</a:t>
            </a:r>
            <a:r>
              <a:rPr lang="en-US" sz="2000" dirty="0" smtClean="0"/>
              <a:t>. ACM, 217-225. </a:t>
            </a:r>
            <a:r>
              <a:rPr lang="en-US" sz="2000" dirty="0" smtClean="0">
                <a:hlinkClick r:id="rId2"/>
              </a:rPr>
              <a:t>http://dl.acm.org/citation.cfm?doid=354401.354782</a:t>
            </a:r>
            <a:endParaRPr lang="en-US" sz="2000" dirty="0" smtClean="0"/>
          </a:p>
          <a:p>
            <a:r>
              <a:rPr lang="en-US" dirty="0" smtClean="0"/>
              <a:t>Can vary length of full-size area</a:t>
            </a:r>
          </a:p>
          <a:p>
            <a:r>
              <a:rPr lang="en-US" dirty="0" smtClean="0"/>
              <a:t>Preferred for browsing tasks, but conventional hierarchical preferred for goal-directed tasks</a:t>
            </a:r>
          </a:p>
          <a:p>
            <a:r>
              <a:rPr lang="en-US" dirty="0" smtClean="0"/>
              <a:t>Performance not formally measured but seems similar speed to hierarchical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 l="34636" b="11169"/>
          <a:stretch>
            <a:fillRect/>
          </a:stretch>
        </p:blipFill>
        <p:spPr bwMode="auto">
          <a:xfrm>
            <a:off x="6423376" y="0"/>
            <a:ext cx="2720624" cy="609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of Menu</a:t>
            </a:r>
            <a:br>
              <a:rPr lang="en-US" dirty="0" smtClean="0"/>
            </a:br>
            <a:r>
              <a:rPr lang="en-US" dirty="0" smtClean="0"/>
              <a:t>Design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93" y="1446130"/>
            <a:ext cx="8948057" cy="5411869"/>
          </a:xfrm>
        </p:spPr>
        <p:txBody>
          <a:bodyPr>
            <a:normAutofit fontScale="62500" lnSpcReduction="20000"/>
          </a:bodyPr>
          <a:lstStyle/>
          <a:p>
            <a:r>
              <a:rPr lang="en-US" i="1" dirty="0" smtClean="0"/>
              <a:t>Copied from homework 2’s list</a:t>
            </a:r>
          </a:p>
          <a:p>
            <a:pPr lvl="1"/>
            <a:r>
              <a:rPr lang="en-US" i="1" dirty="0" smtClean="0"/>
              <a:t>Not necessarily complete or comprehensive, or in a reasonable order</a:t>
            </a:r>
          </a:p>
          <a:p>
            <a:pPr lvl="1"/>
            <a:r>
              <a:rPr lang="en-US" i="1" dirty="0" smtClean="0"/>
              <a:t>It would be great for you to identify more as part of your homework, etc.</a:t>
            </a:r>
          </a:p>
          <a:p>
            <a:r>
              <a:rPr lang="en-US" sz="30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KIND or TYPE of menu</a:t>
            </a:r>
          </a:p>
          <a:p>
            <a:pPr lvl="1"/>
            <a:r>
              <a:rPr lang="en-US" sz="26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(regular) menus, either horizontal or vertical</a:t>
            </a:r>
          </a:p>
          <a:p>
            <a:pPr lvl="2"/>
            <a:r>
              <a:rPr lang="en-US" sz="23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menus with scrolling – then how does it scroll?</a:t>
            </a:r>
          </a:p>
          <a:p>
            <a:pPr lvl="1"/>
            <a:r>
              <a:rPr lang="en-US" sz="26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Hierarchical menus</a:t>
            </a:r>
          </a:p>
          <a:p>
            <a:pPr lvl="1"/>
            <a:r>
              <a:rPr lang="en-US" sz="26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Adaptive expanding size menus, like the Mac Dock or Fisheye menus: http://dl.acm.org/citation.cfm?doid=354401.354782 </a:t>
            </a:r>
          </a:p>
          <a:p>
            <a:pPr lvl="1"/>
            <a:r>
              <a:rPr lang="en-US" sz="26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Adaptive menus like the Office XP "personalized menus", that try to adapt to what you want and put that at the top</a:t>
            </a:r>
          </a:p>
          <a:p>
            <a:pPr lvl="1"/>
            <a:r>
              <a:rPr lang="en-US" sz="26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Pie menus (of various sizes)  http://dl.acm.org/citation.cfm?doid=57167.57182 (required reading) also as used in the Sims and other games</a:t>
            </a:r>
          </a:p>
          <a:p>
            <a:pPr lvl="1"/>
            <a:r>
              <a:rPr lang="en-US" sz="26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"Marking menus" (similar to pie menus) http://dl.acm.org/citation.cfm?doid=169059.169426 andhttp://dl.acm.org/citation.cfm?doid=191666.191759</a:t>
            </a:r>
          </a:p>
          <a:p>
            <a:pPr lvl="1"/>
            <a:r>
              <a:rPr lang="en-US" sz="26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 menus like on the </a:t>
            </a:r>
            <a:r>
              <a:rPr lang="en-US" sz="26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iPhone</a:t>
            </a:r>
            <a:r>
              <a:rPr lang="en-US" sz="26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choosing dates, etc.</a:t>
            </a:r>
          </a:p>
          <a:p>
            <a:pPr lvl="1"/>
            <a:r>
              <a:rPr lang="en-US" sz="26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Menus like on Android</a:t>
            </a:r>
          </a:p>
          <a:p>
            <a:pPr lvl="1"/>
            <a:r>
              <a:rPr lang="en-US" sz="26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Menus in a Game Console that you navigate using the direction keys on the game controller</a:t>
            </a:r>
          </a:p>
          <a:p>
            <a:pPr lvl="1"/>
            <a:r>
              <a:rPr lang="en-US" sz="26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Menus on a </a:t>
            </a:r>
            <a:r>
              <a:rPr lang="en-US" sz="26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Wii</a:t>
            </a:r>
            <a:r>
              <a:rPr lang="en-US" sz="26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you navigate by pointing to them with the controller.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624" y="0"/>
            <a:ext cx="1777376" cy="294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7467600" y="2581584"/>
            <a:ext cx="461765" cy="452561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2727" r="21967" b="14655"/>
          <a:stretch>
            <a:fillRect/>
          </a:stretch>
        </p:blipFill>
        <p:spPr bwMode="auto">
          <a:xfrm>
            <a:off x="5403273" y="885538"/>
            <a:ext cx="2612571" cy="570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5717969" cy="720910"/>
          </a:xfrm>
        </p:spPr>
        <p:txBody>
          <a:bodyPr/>
          <a:lstStyle/>
          <a:p>
            <a:r>
              <a:rPr lang="en-US" dirty="0" smtClean="0"/>
              <a:t>New research Menus,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72540"/>
            <a:ext cx="5337958" cy="4658385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 err="1" smtClean="0"/>
              <a:t>Ayumi</a:t>
            </a:r>
            <a:r>
              <a:rPr lang="en-US" sz="1600" dirty="0" smtClean="0"/>
              <a:t> Tomita, Keisuke </a:t>
            </a:r>
            <a:r>
              <a:rPr lang="en-US" sz="1600" dirty="0" err="1" smtClean="0"/>
              <a:t>Kambara</a:t>
            </a:r>
            <a:r>
              <a:rPr lang="en-US" sz="1600" dirty="0" smtClean="0"/>
              <a:t>, and </a:t>
            </a:r>
            <a:r>
              <a:rPr lang="en-US" sz="1600" dirty="0" err="1" smtClean="0"/>
              <a:t>Itiro</a:t>
            </a:r>
            <a:r>
              <a:rPr lang="en-US" sz="1600" dirty="0" smtClean="0"/>
              <a:t> </a:t>
            </a:r>
            <a:r>
              <a:rPr lang="en-US" sz="1600" dirty="0" err="1" smtClean="0"/>
              <a:t>Siio</a:t>
            </a:r>
            <a:r>
              <a:rPr lang="en-US" sz="1600" dirty="0" smtClean="0"/>
              <a:t>. 2012. Slant menu: novel GUI widget with ergonomic design. In CHI '12 Extended Abstracts (CHI EA '12). ACM, 2051-2056. </a:t>
            </a:r>
            <a:r>
              <a:rPr lang="en-US" sz="1600" dirty="0" smtClean="0">
                <a:hlinkClick r:id="rId3"/>
              </a:rPr>
              <a:t>http://dl.acm.org/citation.cfm?id=2223751</a:t>
            </a:r>
            <a:endParaRPr lang="en-US" sz="1600" dirty="0" smtClean="0"/>
          </a:p>
          <a:p>
            <a:r>
              <a:rPr lang="en-US" dirty="0" smtClean="0"/>
              <a:t>People naturally moved in a curve, especially with a pen</a:t>
            </a:r>
          </a:p>
          <a:p>
            <a:r>
              <a:rPr lang="en-US" dirty="0" smtClean="0"/>
              <a:t>Slant amount is dynamically calculated based on user’s previous movements</a:t>
            </a:r>
          </a:p>
          <a:p>
            <a:r>
              <a:rPr lang="en-US" dirty="0" smtClean="0"/>
              <a:t>Participants generally preferred this design, but no performance data reported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7196" y="1790343"/>
            <a:ext cx="1506804" cy="414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80287"/>
          </a:xfrm>
        </p:spPr>
        <p:txBody>
          <a:bodyPr/>
          <a:lstStyle/>
          <a:p>
            <a:r>
              <a:rPr lang="en-US" dirty="0" smtClean="0"/>
              <a:t>New Research Menus,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3153"/>
            <a:ext cx="8229600" cy="2481943"/>
          </a:xfrm>
        </p:spPr>
        <p:txBody>
          <a:bodyPr>
            <a:normAutofit fontScale="77500" lnSpcReduction="20000"/>
          </a:bodyPr>
          <a:lstStyle/>
          <a:p>
            <a:r>
              <a:rPr lang="en-US" sz="1900" dirty="0" smtClean="0"/>
              <a:t>Gilles </a:t>
            </a:r>
            <a:r>
              <a:rPr lang="en-US" sz="1900" dirty="0" err="1" smtClean="0"/>
              <a:t>Bailly</a:t>
            </a:r>
            <a:r>
              <a:rPr lang="en-US" sz="1900" dirty="0" smtClean="0"/>
              <a:t>, </a:t>
            </a:r>
            <a:r>
              <a:rPr lang="en-US" sz="1900" dirty="0" err="1" smtClean="0"/>
              <a:t>Antti</a:t>
            </a:r>
            <a:r>
              <a:rPr lang="en-US" sz="1900" dirty="0" smtClean="0"/>
              <a:t> </a:t>
            </a:r>
            <a:r>
              <a:rPr lang="en-US" sz="1900" dirty="0" err="1" smtClean="0"/>
              <a:t>Oulasvirta</a:t>
            </a:r>
            <a:r>
              <a:rPr lang="en-US" sz="1900" dirty="0" smtClean="0"/>
              <a:t>, </a:t>
            </a:r>
            <a:r>
              <a:rPr lang="en-US" sz="1900" dirty="0" err="1" smtClean="0"/>
              <a:t>Timo</a:t>
            </a:r>
            <a:r>
              <a:rPr lang="en-US" sz="1900" dirty="0" smtClean="0"/>
              <a:t> </a:t>
            </a:r>
            <a:r>
              <a:rPr lang="en-US" sz="1900" dirty="0" err="1" smtClean="0"/>
              <a:t>Kötzing</a:t>
            </a:r>
            <a:r>
              <a:rPr lang="en-US" sz="1900" dirty="0" smtClean="0"/>
              <a:t>, and Sabrina Hoppe. 2013. </a:t>
            </a:r>
            <a:r>
              <a:rPr lang="en-US" sz="1900" dirty="0" err="1" smtClean="0"/>
              <a:t>MenuOptimizer</a:t>
            </a:r>
            <a:r>
              <a:rPr lang="en-US" sz="1900" dirty="0" smtClean="0"/>
              <a:t>: interactive optimization of menu systems. In </a:t>
            </a:r>
            <a:r>
              <a:rPr lang="en-US" sz="1900" i="1" dirty="0" smtClean="0"/>
              <a:t>Proceedings UIST</a:t>
            </a:r>
            <a:r>
              <a:rPr lang="en-US" sz="1900" dirty="0" smtClean="0"/>
              <a:t> </a:t>
            </a:r>
            <a:r>
              <a:rPr lang="en-US" sz="1900" i="1" dirty="0" smtClean="0"/>
              <a:t>'13</a:t>
            </a:r>
            <a:r>
              <a:rPr lang="en-US" sz="1900" dirty="0" smtClean="0"/>
              <a:t>. ACM. </a:t>
            </a:r>
            <a:r>
              <a:rPr lang="en-US" sz="1800" dirty="0" smtClean="0">
                <a:hlinkClick r:id="rId2"/>
              </a:rPr>
              <a:t>http://dl.acm.org/citation.cfm?id=2502024</a:t>
            </a:r>
            <a:r>
              <a:rPr lang="en-US" sz="1800" dirty="0" smtClean="0"/>
              <a:t> </a:t>
            </a:r>
            <a:endParaRPr lang="en-US" sz="1900" dirty="0" smtClean="0"/>
          </a:p>
          <a:p>
            <a:r>
              <a:rPr lang="en-US" dirty="0" smtClean="0"/>
              <a:t>AI system helps designer with menus</a:t>
            </a:r>
          </a:p>
          <a:p>
            <a:r>
              <a:rPr lang="en-US" dirty="0" smtClean="0"/>
              <a:t>Uses logs of previous systems’ usage to annotate frequency of use</a:t>
            </a:r>
          </a:p>
          <a:p>
            <a:r>
              <a:rPr lang="en-US" dirty="0" smtClean="0"/>
              <a:t>Designer specifies importance of commands, etc.</a:t>
            </a:r>
          </a:p>
          <a:p>
            <a:r>
              <a:rPr lang="en-US" dirty="0" smtClean="0"/>
              <a:t>Automatic and manual layouts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494509"/>
            <a:ext cx="9144000" cy="33634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635"/>
            <a:ext cx="7543800" cy="986590"/>
          </a:xfrm>
        </p:spPr>
        <p:txBody>
          <a:bodyPr/>
          <a:lstStyle/>
          <a:p>
            <a:r>
              <a:rPr lang="en-US" dirty="0" smtClean="0"/>
              <a:t>Recommendations</a:t>
            </a:r>
            <a:r>
              <a:rPr lang="en-US" baseline="0" dirty="0" smtClean="0"/>
              <a:t> on</a:t>
            </a:r>
            <a:br>
              <a:rPr lang="en-US" baseline="0" dirty="0" smtClean="0"/>
            </a:br>
            <a:r>
              <a:rPr lang="en-US" baseline="0" dirty="0" smtClean="0"/>
              <a:t>Menu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871"/>
            <a:ext cx="8686800" cy="571796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Hundreds of research studies on menu design choices</a:t>
            </a:r>
          </a:p>
          <a:p>
            <a:r>
              <a:rPr lang="en-US" dirty="0" smtClean="0"/>
              <a:t>Whole 368-page book just on menu design:</a:t>
            </a:r>
          </a:p>
          <a:p>
            <a:pPr lvl="1"/>
            <a:r>
              <a:rPr lang="en-US" dirty="0" smtClean="0"/>
              <a:t>Kent L. Norman, </a:t>
            </a:r>
            <a:r>
              <a:rPr lang="en-US" i="1" dirty="0" smtClean="0"/>
              <a:t>The Psychology of Menu Selection: Designing Cognitive Control at the Human/Computer Interface, </a:t>
            </a:r>
            <a:r>
              <a:rPr lang="en-US" dirty="0" err="1" smtClean="0"/>
              <a:t>Ablex</a:t>
            </a:r>
            <a:r>
              <a:rPr lang="en-US" dirty="0" smtClean="0"/>
              <a:t> Publishing Corporation, 1991, (ISBN: 0-89391-553-X), </a:t>
            </a:r>
            <a:r>
              <a:rPr lang="en-US" dirty="0" smtClean="0">
                <a:hlinkClick r:id="rId2"/>
              </a:rPr>
              <a:t>on-line</a:t>
            </a:r>
            <a:endParaRPr lang="en-US" dirty="0" smtClean="0"/>
          </a:p>
          <a:p>
            <a:r>
              <a:rPr lang="en-US" dirty="0" err="1" smtClean="0"/>
              <a:t>Shneiderman’s</a:t>
            </a:r>
            <a:r>
              <a:rPr lang="en-US" dirty="0" smtClean="0"/>
              <a:t> 2010 textbook has a 43-page chapter on Menus</a:t>
            </a:r>
          </a:p>
          <a:p>
            <a:pPr lvl="1"/>
            <a:r>
              <a:rPr lang="en-US" sz="1800" dirty="0" smtClean="0"/>
              <a:t>Ben Shneiderman and Catherine </a:t>
            </a:r>
            <a:r>
              <a:rPr lang="en-US" sz="1800" dirty="0" err="1" smtClean="0"/>
              <a:t>Plaisant</a:t>
            </a:r>
            <a:r>
              <a:rPr lang="en-US" sz="1800" dirty="0" smtClean="0"/>
              <a:t>.  </a:t>
            </a:r>
            <a:r>
              <a:rPr lang="en-US" sz="1800" i="1" dirty="0" smtClean="0"/>
              <a:t>Designing the User Interface: Strategies for Effective Human-Computer Interaction (5th Edition). Reading, MA, Addison Wesley/Pearson.  2010. </a:t>
            </a:r>
            <a:endParaRPr lang="en-US" sz="1800" dirty="0" smtClean="0"/>
          </a:p>
          <a:p>
            <a:r>
              <a:rPr lang="en-US" dirty="0" smtClean="0"/>
              <a:t>Names must be “comprehensive and distinctive”</a:t>
            </a:r>
          </a:p>
          <a:p>
            <a:r>
              <a:rPr lang="en-US" dirty="0" smtClean="0"/>
              <a:t>Logical hierarchy less error-prone and faster than random or alphabetical (64-item menus) </a:t>
            </a:r>
            <a:r>
              <a:rPr lang="en-US" dirty="0" smtClean="0">
                <a:hlinkClick r:id="rId3"/>
              </a:rPr>
              <a:t>[McDonald 1983]</a:t>
            </a:r>
            <a:endParaRPr lang="en-US" dirty="0" smtClean="0"/>
          </a:p>
          <a:p>
            <a:pPr lvl="1"/>
            <a:r>
              <a:rPr lang="en-US" dirty="0" smtClean="0"/>
              <a:t>Hard to come up with good names</a:t>
            </a:r>
          </a:p>
          <a:p>
            <a:pPr lvl="1"/>
            <a:r>
              <a:rPr lang="en-US" dirty="0" smtClean="0"/>
              <a:t>Should be non-overlapping, familiar, distinct</a:t>
            </a:r>
          </a:p>
          <a:p>
            <a:pPr lvl="1"/>
            <a:r>
              <a:rPr lang="en-US" dirty="0" smtClean="0"/>
              <a:t>Can use “card sorting” to help elicit users’ categorization</a:t>
            </a:r>
          </a:p>
          <a:p>
            <a:pPr lvl="1"/>
            <a:r>
              <a:rPr lang="en-US" dirty="0" smtClean="0"/>
              <a:t>Especially when domain is familiar to users</a:t>
            </a:r>
          </a:p>
          <a:p>
            <a:pPr lvl="1"/>
            <a:r>
              <a:rPr lang="en-US" dirty="0" smtClean="0"/>
              <a:t>But this effect disappears with practice &amp; familiarity </a:t>
            </a:r>
            <a:r>
              <a:rPr lang="en-US" dirty="0" smtClean="0">
                <a:hlinkClick r:id="rId4"/>
              </a:rPr>
              <a:t>[Card 82]</a:t>
            </a:r>
            <a:endParaRPr lang="en-US" dirty="0" smtClean="0"/>
          </a:p>
          <a:p>
            <a:r>
              <a:rPr lang="en-US" dirty="0" smtClean="0"/>
              <a:t>Can also be a network (graph) instead of a tree</a:t>
            </a:r>
          </a:p>
          <a:p>
            <a:pPr lvl="1"/>
            <a:r>
              <a:rPr lang="en-US" dirty="0" smtClean="0"/>
              <a:t>Multiple ways to get to same place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58327" y="6660776"/>
            <a:ext cx="2895600" cy="197224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Smith and Mosier, 1986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799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Sidney L. Smith and Jane N. Mosier. </a:t>
            </a:r>
            <a:r>
              <a:rPr lang="en-US" sz="2000" i="1" dirty="0" smtClean="0"/>
              <a:t>Guidelines for Designing User Interface Software. Bedford, MA, MITRE. Aug, 1986. 478 pages. </a:t>
            </a:r>
            <a:r>
              <a:rPr lang="en-US" sz="2000" i="1" dirty="0" smtClean="0">
                <a:hlinkClick r:id="rId2"/>
              </a:rPr>
              <a:t>http://hcibib.org/sam/</a:t>
            </a:r>
            <a:r>
              <a:rPr lang="en-US" sz="2000" i="1" dirty="0" smtClean="0"/>
              <a:t>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36 guidelines about menus</a:t>
            </a:r>
            <a:endParaRPr lang="en-US" dirty="0" smtClean="0"/>
          </a:p>
          <a:p>
            <a:pPr lvl="1"/>
            <a:r>
              <a:rPr lang="en-US" dirty="0" smtClean="0"/>
              <a:t>Some are outdated</a:t>
            </a:r>
          </a:p>
          <a:p>
            <a:pPr lvl="2"/>
            <a:r>
              <a:rPr lang="en-US" dirty="0" smtClean="0">
                <a:hlinkClick r:id="rId3"/>
              </a:rPr>
              <a:t>3.1.3/4</a:t>
            </a:r>
            <a:r>
              <a:rPr lang="en-US" dirty="0" smtClean="0"/>
              <a:t> – allow selection by pointing</a:t>
            </a:r>
          </a:p>
          <a:p>
            <a:pPr lvl="1"/>
            <a:r>
              <a:rPr lang="en-US" dirty="0" smtClean="0"/>
              <a:t>Some are obvious</a:t>
            </a:r>
          </a:p>
          <a:p>
            <a:pPr lvl="2"/>
            <a:r>
              <a:rPr lang="en-US" dirty="0" smtClean="0">
                <a:hlinkClick r:id="rId3"/>
              </a:rPr>
              <a:t>3.1.3/9</a:t>
            </a:r>
            <a:r>
              <a:rPr lang="en-US" dirty="0" smtClean="0"/>
              <a:t> – provide feedback of what selected</a:t>
            </a:r>
          </a:p>
          <a:p>
            <a:pPr lvl="1"/>
            <a:r>
              <a:rPr lang="en-US" dirty="0" smtClean="0"/>
              <a:t>Others are still relevant</a:t>
            </a:r>
          </a:p>
          <a:p>
            <a:pPr lvl="2"/>
            <a:r>
              <a:rPr lang="en-US" dirty="0" smtClean="0">
                <a:hlinkClick r:id="rId3"/>
              </a:rPr>
              <a:t>3.1.3/11</a:t>
            </a:r>
            <a:r>
              <a:rPr lang="en-US" dirty="0" smtClean="0"/>
              <a:t> – options should be worded as commands and not questions</a:t>
            </a:r>
          </a:p>
          <a:p>
            <a:pPr lvl="2"/>
            <a:r>
              <a:rPr lang="en-US" dirty="0" smtClean="0">
                <a:hlinkClick r:id="rId3"/>
              </a:rPr>
              <a:t>3.1.3/13</a:t>
            </a:r>
            <a:r>
              <a:rPr lang="en-US" dirty="0" smtClean="0"/>
              <a:t> – letter codes (mnemonics, shortcuts) are preferably the first letter of the command</a:t>
            </a:r>
          </a:p>
          <a:p>
            <a:pPr lvl="2"/>
            <a:r>
              <a:rPr lang="en-US" dirty="0" smtClean="0">
                <a:hlinkClick r:id="rId3"/>
              </a:rPr>
              <a:t>3.1.3/14</a:t>
            </a:r>
            <a:r>
              <a:rPr lang="en-US" dirty="0" smtClean="0"/>
              <a:t> – use consistent codes</a:t>
            </a:r>
          </a:p>
          <a:p>
            <a:pPr lvl="2"/>
            <a:r>
              <a:rPr lang="en-US" dirty="0" smtClean="0">
                <a:hlinkClick r:id="rId3"/>
              </a:rPr>
              <a:t>3.1.3/21</a:t>
            </a:r>
            <a:r>
              <a:rPr lang="en-US" dirty="0" smtClean="0"/>
              <a:t> – “logical” order, e.g., in order will be used or most frequent first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eveloperfusion.com/PIX/ARTICLEIMAGES/INFOARCHWWW5/info2_05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2083" y="1565563"/>
            <a:ext cx="4931917" cy="37961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Issue: Breadth vs.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0" y="1482435"/>
            <a:ext cx="4045528" cy="52093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When lots of items</a:t>
            </a:r>
          </a:p>
          <a:p>
            <a:pPr lvl="1"/>
            <a:r>
              <a:rPr lang="en-US" dirty="0" smtClean="0"/>
              <a:t>long menus, shallow depth = breadth</a:t>
            </a:r>
          </a:p>
          <a:p>
            <a:pPr lvl="1"/>
            <a:r>
              <a:rPr lang="en-US" dirty="0" smtClean="0"/>
              <a:t>Shorter menus, deeper = depth</a:t>
            </a:r>
          </a:p>
          <a:p>
            <a:r>
              <a:rPr lang="en-US" dirty="0" smtClean="0"/>
              <a:t>[Norman 91] – breadth preferred over depth</a:t>
            </a:r>
          </a:p>
          <a:p>
            <a:pPr lvl="1"/>
            <a:r>
              <a:rPr lang="en-US" dirty="0" smtClean="0"/>
              <a:t>At most 3 levels deep or else users get lost and confused</a:t>
            </a:r>
          </a:p>
          <a:p>
            <a:r>
              <a:rPr lang="en-US" dirty="0" smtClean="0">
                <a:hlinkClick r:id="rId3"/>
              </a:rPr>
              <a:t>[</a:t>
            </a:r>
            <a:r>
              <a:rPr lang="en-US" dirty="0" err="1" smtClean="0">
                <a:hlinkClick r:id="rId3"/>
              </a:rPr>
              <a:t>Jacko</a:t>
            </a:r>
            <a:r>
              <a:rPr lang="en-US" dirty="0" smtClean="0">
                <a:hlinkClick r:id="rId3"/>
              </a:rPr>
              <a:t> 1996]</a:t>
            </a:r>
            <a:r>
              <a:rPr lang="en-US" dirty="0" smtClean="0"/>
              <a:t> – errors and time increased as depth increased</a:t>
            </a:r>
          </a:p>
          <a:p>
            <a:pPr lvl="1"/>
            <a:r>
              <a:rPr lang="en-US" dirty="0" smtClean="0"/>
              <a:t>Users rated deep menus as more complex</a:t>
            </a:r>
          </a:p>
          <a:p>
            <a:r>
              <a:rPr lang="en-US" dirty="0" smtClean="0"/>
              <a:t>Similar results for web site organizations </a:t>
            </a:r>
            <a:r>
              <a:rPr lang="en-US" dirty="0" smtClean="0">
                <a:hlinkClick r:id="rId4"/>
              </a:rPr>
              <a:t>[Larson 98]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96" y="1434255"/>
            <a:ext cx="6050478" cy="49784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Long list or hierarchy?</a:t>
            </a:r>
          </a:p>
          <a:p>
            <a:pPr lvl="1"/>
            <a:r>
              <a:rPr lang="en-US" dirty="0" smtClean="0">
                <a:hlinkClick r:id="rId2"/>
              </a:rPr>
              <a:t>[</a:t>
            </a:r>
            <a:r>
              <a:rPr lang="en-US" dirty="0" err="1" smtClean="0">
                <a:hlinkClick r:id="rId2"/>
              </a:rPr>
              <a:t>Ceaparu</a:t>
            </a:r>
            <a:r>
              <a:rPr lang="en-US" dirty="0" smtClean="0">
                <a:hlinkClick r:id="rId2"/>
              </a:rPr>
              <a:t>, 2004]</a:t>
            </a:r>
            <a:r>
              <a:rPr lang="en-US" dirty="0" smtClean="0"/>
              <a:t> studied 645 items</a:t>
            </a:r>
          </a:p>
          <a:p>
            <a:pPr lvl="1"/>
            <a:r>
              <a:rPr lang="en-US" dirty="0" smtClean="0"/>
              <a:t>One alphabetical list or good categories</a:t>
            </a:r>
          </a:p>
          <a:p>
            <a:pPr lvl="1"/>
            <a:r>
              <a:rPr lang="en-US" dirty="0" smtClean="0"/>
              <a:t>Categories were significantly faster and preferred</a:t>
            </a:r>
          </a:p>
          <a:p>
            <a:r>
              <a:rPr lang="en-US" dirty="0" smtClean="0"/>
              <a:t>Mixed results about reordering based on frequency of use</a:t>
            </a:r>
          </a:p>
          <a:p>
            <a:pPr lvl="1"/>
            <a:r>
              <a:rPr lang="en-US" dirty="0" smtClean="0">
                <a:hlinkClick r:id="rId3"/>
              </a:rPr>
              <a:t>[Mitchell 1989]</a:t>
            </a:r>
            <a:r>
              <a:rPr lang="en-US" dirty="0" smtClean="0"/>
              <a:t> – users were disoriented when reordered and slower</a:t>
            </a:r>
          </a:p>
          <a:p>
            <a:pPr lvl="1"/>
            <a:r>
              <a:rPr lang="en-US" dirty="0" smtClean="0">
                <a:hlinkClick r:id="rId4"/>
              </a:rPr>
              <a:t>[Greenberg 1985]</a:t>
            </a:r>
            <a:r>
              <a:rPr lang="en-US" dirty="0" smtClean="0"/>
              <a:t> – users were faster when most frequent were at top</a:t>
            </a:r>
          </a:p>
          <a:p>
            <a:pPr lvl="1"/>
            <a:r>
              <a:rPr lang="en-US" dirty="0" smtClean="0">
                <a:hlinkClick r:id="rId5"/>
              </a:rPr>
              <a:t>[Sears 1994]</a:t>
            </a:r>
            <a:r>
              <a:rPr lang="en-US" dirty="0" smtClean="0"/>
              <a:t> -- Combined, split menu works well = adaptive part plus all items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75" y="39687"/>
            <a:ext cx="2714625" cy="68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06017"/>
          </a:xfrm>
        </p:spPr>
        <p:txBody>
          <a:bodyPr/>
          <a:lstStyle/>
          <a:p>
            <a:pPr lvl="0"/>
            <a:r>
              <a:rPr lang="en-US" dirty="0" smtClean="0"/>
              <a:t>Taxonomy,</a:t>
            </a:r>
            <a:r>
              <a:rPr lang="en-US" baseline="0" dirty="0" smtClean="0"/>
              <a:t>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955964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Contents of Menus:</a:t>
            </a:r>
          </a:p>
          <a:p>
            <a:pPr lvl="1"/>
            <a:r>
              <a:rPr lang="en-US" sz="26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many items are there in the menu? How are the items (content) in the menu arranged?</a:t>
            </a:r>
          </a:p>
          <a:p>
            <a:pPr lvl="1"/>
            <a:r>
              <a:rPr lang="en-US" sz="26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Issues of different lengths of menus, and how this type of menus deals with this size (is the number of items: 2, 10, 50, 100, 1000, etc.)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Inactive items – removed or grayed?</a:t>
            </a:r>
            <a:endParaRPr lang="en-US" sz="2600" dirty="0" smtClean="0"/>
          </a:p>
          <a:p>
            <a:pPr lvl="1"/>
            <a:r>
              <a:rPr lang="en-US" sz="26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are the items arranged in the menu?</a:t>
            </a:r>
          </a:p>
          <a:p>
            <a:pPr lvl="2"/>
            <a:r>
              <a:rPr lang="en-US" sz="2300" b="0" i="0" dirty="0" smtClean="0">
                <a:solidFill>
                  <a:schemeClr val="tx1"/>
                </a:solidFill>
                <a:latin typeface="+mn-lt"/>
              </a:rPr>
              <a:t>Arranged alphabetically (apple, bread, crackers, ...)</a:t>
            </a:r>
          </a:p>
          <a:p>
            <a:pPr lvl="2"/>
            <a:r>
              <a:rPr lang="en-US" sz="2300" b="0" i="0" dirty="0" smtClean="0">
                <a:solidFill>
                  <a:schemeClr val="tx1"/>
                </a:solidFill>
                <a:latin typeface="+mn-lt"/>
              </a:rPr>
              <a:t>Arranged in groups by topic (apple, pear, |, </a:t>
            </a:r>
            <a:br>
              <a:rPr lang="en-US" sz="2300" b="0" i="0" dirty="0" smtClean="0">
                <a:solidFill>
                  <a:schemeClr val="tx1"/>
                </a:solidFill>
                <a:latin typeface="+mn-lt"/>
              </a:rPr>
            </a:br>
            <a:r>
              <a:rPr lang="en-US" sz="2300" b="0" i="0" dirty="0" smtClean="0">
                <a:solidFill>
                  <a:schemeClr val="tx1"/>
                </a:solidFill>
                <a:latin typeface="+mn-lt"/>
              </a:rPr>
              <a:t>crackers, cheese ...). Another example is the</a:t>
            </a:r>
            <a:br>
              <a:rPr lang="en-US" sz="2300" b="0" i="0" dirty="0" smtClean="0">
                <a:solidFill>
                  <a:schemeClr val="tx1"/>
                </a:solidFill>
                <a:latin typeface="+mn-lt"/>
              </a:rPr>
            </a:br>
            <a:r>
              <a:rPr lang="en-US" sz="2300" b="0" i="0" dirty="0" smtClean="0">
                <a:solidFill>
                  <a:schemeClr val="tx1"/>
                </a:solidFill>
                <a:latin typeface="+mn-lt"/>
              </a:rPr>
              <a:t>typical Edit menu: Undo, Redo | Cut, Copy, </a:t>
            </a:r>
            <a:br>
              <a:rPr lang="en-US" sz="2300" b="0" i="0" dirty="0" smtClean="0">
                <a:solidFill>
                  <a:schemeClr val="tx1"/>
                </a:solidFill>
                <a:latin typeface="+mn-lt"/>
              </a:rPr>
            </a:br>
            <a:r>
              <a:rPr lang="en-US" sz="2300" b="0" i="0" dirty="0" smtClean="0">
                <a:solidFill>
                  <a:schemeClr val="tx1"/>
                </a:solidFill>
                <a:latin typeface="+mn-lt"/>
              </a:rPr>
              <a:t>Paste | ...</a:t>
            </a:r>
          </a:p>
          <a:p>
            <a:pPr lvl="2"/>
            <a:r>
              <a:rPr lang="en-US" sz="2300" b="0" i="0" dirty="0" smtClean="0">
                <a:solidFill>
                  <a:schemeClr val="tx1"/>
                </a:solidFill>
                <a:latin typeface="+mn-lt"/>
              </a:rPr>
              <a:t>Arranged hierarchically by topic (fruit&gt;,</a:t>
            </a:r>
            <a:br>
              <a:rPr lang="en-US" sz="2300" b="0" i="0" dirty="0" smtClean="0">
                <a:solidFill>
                  <a:schemeClr val="tx1"/>
                </a:solidFill>
                <a:latin typeface="+mn-lt"/>
              </a:rPr>
            </a:br>
            <a:r>
              <a:rPr lang="en-US" sz="2300" b="0" i="0" dirty="0" smtClean="0">
                <a:solidFill>
                  <a:schemeClr val="tx1"/>
                </a:solidFill>
                <a:latin typeface="+mn-lt"/>
              </a:rPr>
              <a:t>snacks&gt;, ...)</a:t>
            </a:r>
          </a:p>
          <a:p>
            <a:pPr lvl="2"/>
            <a:r>
              <a:rPr lang="en-US" sz="2300" b="0" i="0" dirty="0" smtClean="0">
                <a:solidFill>
                  <a:schemeClr val="tx1"/>
                </a:solidFill>
                <a:latin typeface="+mn-lt"/>
              </a:rPr>
              <a:t>Arranged (apparently) randomly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4510" y="3962401"/>
            <a:ext cx="252949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33726"/>
          </a:xfrm>
        </p:spPr>
        <p:txBody>
          <a:bodyPr/>
          <a:lstStyle/>
          <a:p>
            <a:pPr lvl="0"/>
            <a:r>
              <a:rPr lang="en-US" sz="39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Taxonomy,</a:t>
            </a:r>
            <a:r>
              <a:rPr lang="en-US" sz="3900" b="1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8978"/>
            <a:ext cx="8686800" cy="5999021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Interactions with the Menu:</a:t>
            </a:r>
          </a:p>
          <a:p>
            <a:pPr lvl="1"/>
            <a:r>
              <a:rPr lang="en-US" sz="26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does the user interact with the menu:</a:t>
            </a:r>
          </a:p>
          <a:p>
            <a:pPr lvl="1"/>
            <a:r>
              <a:rPr lang="en-US" sz="26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specific mouse buttons or keyboard keys?</a:t>
            </a:r>
          </a:p>
          <a:p>
            <a:pPr lvl="1"/>
            <a:r>
              <a:rPr lang="en-US" sz="26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is the menu initially invoked?</a:t>
            </a:r>
          </a:p>
          <a:p>
            <a:pPr lvl="2"/>
            <a:r>
              <a:rPr lang="en-US" sz="2300" b="0" i="0" dirty="0" smtClean="0">
                <a:solidFill>
                  <a:schemeClr val="tx1"/>
                </a:solidFill>
                <a:latin typeface="+mn-lt"/>
              </a:rPr>
              <a:t>Fixed menu, always on the screen.</a:t>
            </a:r>
          </a:p>
          <a:p>
            <a:pPr lvl="3"/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At the top edge of the screen, like on Macintosh, versus somewhere else, like on Windows.</a:t>
            </a:r>
          </a:p>
          <a:p>
            <a:pPr lvl="3"/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Also includes palettes, toolbars of icons, etc.</a:t>
            </a:r>
          </a:p>
          <a:p>
            <a:pPr lvl="2"/>
            <a:r>
              <a:rPr lang="en-US" sz="2300" b="0" i="0" dirty="0" smtClean="0">
                <a:solidFill>
                  <a:schemeClr val="tx1"/>
                </a:solidFill>
                <a:latin typeface="+mn-lt"/>
              </a:rPr>
              <a:t>Popup menu with a particular mouse button over any relevant object. For example, the right-mouse context menu.</a:t>
            </a:r>
          </a:p>
          <a:p>
            <a:pPr lvl="2"/>
            <a:r>
              <a:rPr lang="en-US" sz="2300" b="0" i="0" dirty="0" smtClean="0">
                <a:solidFill>
                  <a:schemeClr val="tx1"/>
                </a:solidFill>
                <a:latin typeface="+mn-lt"/>
              </a:rPr>
              <a:t>Popup menu from a specific icon or widget. E.g., an "option button" like for fonts</a:t>
            </a:r>
          </a:p>
          <a:p>
            <a:pPr lvl="1"/>
            <a:r>
              <a:rPr lang="en-US" sz="26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does the user interact with the items in the menu?</a:t>
            </a:r>
          </a:p>
          <a:p>
            <a:pPr lvl="2"/>
            <a:r>
              <a:rPr lang="en-US" sz="2300" b="0" i="0" dirty="0" smtClean="0">
                <a:solidFill>
                  <a:schemeClr val="tx1"/>
                </a:solidFill>
                <a:latin typeface="+mn-lt"/>
              </a:rPr>
              <a:t>Press and hold, move to item, release on item</a:t>
            </a:r>
          </a:p>
          <a:p>
            <a:pPr lvl="2"/>
            <a:r>
              <a:rPr lang="en-US" sz="2300" b="0" i="0" dirty="0" smtClean="0">
                <a:solidFill>
                  <a:schemeClr val="tx1"/>
                </a:solidFill>
                <a:latin typeface="+mn-lt"/>
              </a:rPr>
              <a:t>Press and release ("click") to start, click again to stop</a:t>
            </a:r>
          </a:p>
          <a:p>
            <a:pPr lvl="1"/>
            <a:r>
              <a:rPr lang="en-US" sz="26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 feedback to the user for:</a:t>
            </a:r>
          </a:p>
          <a:p>
            <a:pPr lvl="2"/>
            <a:r>
              <a:rPr lang="en-US" sz="2300" b="0" i="0" dirty="0" smtClean="0">
                <a:solidFill>
                  <a:schemeClr val="tx1"/>
                </a:solidFill>
                <a:latin typeface="+mn-lt"/>
              </a:rPr>
              <a:t>Hovering the mouse over an item without clicking</a:t>
            </a:r>
          </a:p>
          <a:p>
            <a:pPr lvl="2"/>
            <a:r>
              <a:rPr lang="en-US" sz="2300" b="0" i="0" dirty="0" smtClean="0">
                <a:solidFill>
                  <a:schemeClr val="tx1"/>
                </a:solidFill>
                <a:latin typeface="+mn-lt"/>
              </a:rPr>
              <a:t>Pressing down over an item</a:t>
            </a:r>
          </a:p>
          <a:p>
            <a:pPr lvl="2"/>
            <a:r>
              <a:rPr lang="en-US" sz="2300" b="0" i="0" dirty="0" smtClean="0">
                <a:solidFill>
                  <a:schemeClr val="tx1"/>
                </a:solidFill>
                <a:latin typeface="+mn-lt"/>
              </a:rPr>
              <a:t>Releasing over an item</a:t>
            </a:r>
          </a:p>
          <a:p>
            <a:pPr lvl="1"/>
            <a:r>
              <a:rPr lang="en-US" sz="26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does the user get to sub-menus, if any?</a:t>
            </a:r>
          </a:p>
          <a:p>
            <a:pPr lvl="2"/>
            <a:r>
              <a:rPr lang="en-US" sz="2300" b="0" i="0" dirty="0" smtClean="0">
                <a:solidFill>
                  <a:schemeClr val="tx1"/>
                </a:solidFill>
                <a:latin typeface="+mn-lt"/>
              </a:rPr>
              <a:t>Slide out of an item to get its submenu.</a:t>
            </a:r>
          </a:p>
          <a:p>
            <a:pPr lvl="2"/>
            <a:r>
              <a:rPr lang="en-US" sz="2300" b="0" i="0" dirty="0" smtClean="0">
                <a:solidFill>
                  <a:schemeClr val="tx1"/>
                </a:solidFill>
                <a:latin typeface="+mn-lt"/>
              </a:rPr>
              <a:t>Click on an item to get its submenu.</a:t>
            </a:r>
          </a:p>
          <a:p>
            <a:pPr lvl="1"/>
            <a:r>
              <a:rPr lang="en-US" sz="26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there are </a:t>
            </a:r>
            <a:r>
              <a:rPr lang="en-US" sz="26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</a:t>
            </a:r>
            <a:r>
              <a:rPr lang="en-US" sz="26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ways of using the same menus, then what are the alternatives. For example, are there keyboard accelerators? Do the menus work with the keyboard arrow keys?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10891" y="6660776"/>
            <a:ext cx="2895600" cy="197224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2140"/>
          <a:stretch>
            <a:fillRect/>
          </a:stretch>
        </p:blipFill>
        <p:spPr bwMode="auto">
          <a:xfrm>
            <a:off x="8659091" y="0"/>
            <a:ext cx="484909" cy="328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b="65143"/>
          <a:stretch>
            <a:fillRect/>
          </a:stretch>
        </p:blipFill>
        <p:spPr bwMode="auto">
          <a:xfrm>
            <a:off x="6429375" y="3494813"/>
            <a:ext cx="2714625" cy="231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6359235" y="3385150"/>
            <a:ext cx="1537853" cy="452561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Menus date back to the beginning of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Sketchpad’s physical buttons for commands, 1963</a:t>
            </a:r>
          </a:p>
          <a:p>
            <a:pPr lvl="1"/>
            <a:r>
              <a:rPr lang="en-US" dirty="0" smtClean="0"/>
              <a:t>Not counting the</a:t>
            </a:r>
            <a:br>
              <a:rPr lang="en-US" dirty="0" smtClean="0"/>
            </a:br>
            <a:r>
              <a:rPr lang="en-US" dirty="0" smtClean="0"/>
              <a:t>knobs as “menus”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2050" name="Picture 2" descr="http://rosannayau.com/files/gimgs/28_sutherland1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2277134"/>
            <a:ext cx="4762500" cy="3629025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 bwMode="auto">
          <a:xfrm>
            <a:off x="4023299" y="5023262"/>
            <a:ext cx="1949990" cy="92627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22238"/>
            <a:ext cx="4750131" cy="1148422"/>
          </a:xfrm>
        </p:spPr>
        <p:txBody>
          <a:bodyPr/>
          <a:lstStyle/>
          <a:p>
            <a:r>
              <a:rPr lang="en-US" sz="2800" dirty="0" smtClean="0"/>
              <a:t>Various Menus from the 1960s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57" y="1460665"/>
            <a:ext cx="4405744" cy="357447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Including a Popup Pie Menu!</a:t>
            </a:r>
          </a:p>
          <a:p>
            <a:pPr lvl="1"/>
            <a:r>
              <a:rPr lang="en-US" sz="2000" dirty="0" smtClean="0"/>
              <a:t>NE Wiseman, HU Lemke, JO </a:t>
            </a:r>
            <a:r>
              <a:rPr lang="en-US" sz="2000" dirty="0" err="1" smtClean="0"/>
              <a:t>Hiles</a:t>
            </a:r>
            <a:r>
              <a:rPr lang="en-US" sz="2000" dirty="0" smtClean="0"/>
              <a:t>, “PIXIE: A new approach to graphical man-machine communication”, </a:t>
            </a:r>
            <a:r>
              <a:rPr lang="en-US" sz="2000" i="1" dirty="0" smtClean="0"/>
              <a:t>Proc. </a:t>
            </a:r>
            <a:r>
              <a:rPr lang="en-US" sz="2000" i="1" dirty="0" smtClean="0">
                <a:solidFill>
                  <a:srgbClr val="FF0000"/>
                </a:solidFill>
              </a:rPr>
              <a:t>1969</a:t>
            </a:r>
            <a:r>
              <a:rPr lang="en-US" sz="2000" i="1" dirty="0" smtClean="0"/>
              <a:t> CAD Conf.</a:t>
            </a:r>
            <a:r>
              <a:rPr lang="en-US" sz="2000" dirty="0" smtClean="0"/>
              <a:t>, IEE Conf. Pub 51, 1969, p. 463</a:t>
            </a:r>
          </a:p>
          <a:p>
            <a:pPr lvl="1"/>
            <a:r>
              <a:rPr lang="en-US" sz="1900" dirty="0" smtClean="0"/>
              <a:t>Mentioned in: William M. Newman and Robert F. </a:t>
            </a:r>
            <a:r>
              <a:rPr lang="en-US" sz="1900" dirty="0" err="1" smtClean="0"/>
              <a:t>Sproull</a:t>
            </a:r>
            <a:r>
              <a:rPr lang="en-US" sz="1900" dirty="0" smtClean="0"/>
              <a:t> (Eds.). 1979.</a:t>
            </a:r>
            <a:r>
              <a:rPr lang="en-US" sz="1900" i="1" dirty="0" smtClean="0"/>
              <a:t> Principles of Interactive Computer Graphics (2nd Ed.).</a:t>
            </a:r>
            <a:r>
              <a:rPr lang="en-US" sz="1900" dirty="0" smtClean="0"/>
              <a:t> McGraw-Hill, Inc., New York, NY.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9519"/>
            <a:ext cx="4658494" cy="157348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1376" y="0"/>
            <a:ext cx="4512623" cy="688464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94043"/>
          </a:xfrm>
        </p:spPr>
        <p:txBody>
          <a:bodyPr/>
          <a:lstStyle/>
          <a:p>
            <a:r>
              <a:rPr lang="en-US" dirty="0" smtClean="0"/>
              <a:t>On Screen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69" y="1161124"/>
            <a:ext cx="6751122" cy="351775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hlinkClick r:id="rId2"/>
              </a:rPr>
              <a:t>Foley &amp; Wallace, 1974</a:t>
            </a:r>
            <a:r>
              <a:rPr lang="en-US" dirty="0" smtClean="0"/>
              <a:t>: “Menus can be used in two ways. Fig. 4 shows one which has temporarily replaced whatever had been displayed, while Fig. 5 shows one displayed with other material.”</a:t>
            </a:r>
          </a:p>
          <a:p>
            <a:pPr lvl="1"/>
            <a:r>
              <a:rPr lang="en-US" dirty="0" smtClean="0"/>
              <a:t>Designed to be selected with a light pen</a:t>
            </a:r>
          </a:p>
          <a:p>
            <a:pPr lvl="1"/>
            <a:r>
              <a:rPr lang="en-US" dirty="0" smtClean="0"/>
              <a:t>Also discusses</a:t>
            </a:r>
            <a:br>
              <a:rPr lang="en-US" dirty="0" smtClean="0"/>
            </a:br>
            <a:r>
              <a:rPr lang="en-US" dirty="0" smtClean="0"/>
              <a:t>only showing</a:t>
            </a:r>
            <a:br>
              <a:rPr lang="en-US" dirty="0" smtClean="0"/>
            </a:br>
            <a:r>
              <a:rPr lang="en-US" dirty="0" smtClean="0"/>
              <a:t>the relevant</a:t>
            </a:r>
            <a:br>
              <a:rPr lang="en-US" dirty="0" smtClean="0"/>
            </a:br>
            <a:r>
              <a:rPr lang="en-US" dirty="0" smtClean="0"/>
              <a:t>items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0425" y="978726"/>
            <a:ext cx="1933575" cy="4038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3071" y="3467100"/>
            <a:ext cx="4143375" cy="33909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4910447" cy="1295400"/>
          </a:xfrm>
        </p:spPr>
        <p:txBody>
          <a:bodyPr/>
          <a:lstStyle/>
          <a:p>
            <a:r>
              <a:rPr lang="en-US" dirty="0" smtClean="0"/>
              <a:t>Xerox PARC Research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05" y="1377539"/>
            <a:ext cx="5248894" cy="186442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Markup (1974) – popup menus</a:t>
            </a:r>
          </a:p>
          <a:p>
            <a:pPr lvl="1"/>
            <a:r>
              <a:rPr lang="en-US" dirty="0" smtClean="0"/>
              <a:t>Unique one row at a time, see through</a:t>
            </a:r>
          </a:p>
          <a:p>
            <a:r>
              <a:rPr lang="en-US" dirty="0" smtClean="0"/>
              <a:t>Draw (1975) – fixed menus (palettes)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28975"/>
            <a:ext cx="53149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675" y="0"/>
            <a:ext cx="37433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46605</TotalTime>
  <Words>1918</Words>
  <Application>Microsoft Office PowerPoint</Application>
  <PresentationFormat>On-screen Show (4:3)</PresentationFormat>
  <Paragraphs>349</Paragraphs>
  <Slides>35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lecture template_polo</vt:lpstr>
      <vt:lpstr>Lecture 8:  Deep Dive: Menus</vt:lpstr>
      <vt:lpstr>What is a “Menu”?</vt:lpstr>
      <vt:lpstr>Taxonomy of Menu Design Choices</vt:lpstr>
      <vt:lpstr>Taxonomy, cont.</vt:lpstr>
      <vt:lpstr>Taxonomy, cont.</vt:lpstr>
      <vt:lpstr>Menus date back to the beginning of computers</vt:lpstr>
      <vt:lpstr>Various Menus from the 1960s</vt:lpstr>
      <vt:lpstr>On Screen Menus</vt:lpstr>
      <vt:lpstr>Xerox PARC Research Systems</vt:lpstr>
      <vt:lpstr>Smalltalk</vt:lpstr>
      <vt:lpstr>Soft keys</vt:lpstr>
      <vt:lpstr>Star &amp; Viewpoint</vt:lpstr>
      <vt:lpstr>Star Property Sheets</vt:lpstr>
      <vt:lpstr>Cedar</vt:lpstr>
      <vt:lpstr>Lisa &amp; Macintosh</vt:lpstr>
      <vt:lpstr>Other Lisa/Mac Widgets</vt:lpstr>
      <vt:lpstr>Randy Smith’s ARK</vt:lpstr>
      <vt:lpstr>Andrew Toolkit popup menus</vt:lpstr>
      <vt:lpstr>Pie Menus</vt:lpstr>
      <vt:lpstr>Variant: Marking Menus</vt:lpstr>
      <vt:lpstr>Original Microsoft</vt:lpstr>
      <vt:lpstr>Office XP “Personalized Menus”</vt:lpstr>
      <vt:lpstr>OpenLook &amp; Motif</vt:lpstr>
      <vt:lpstr>Palm Pilot</vt:lpstr>
      <vt:lpstr>iPhone settings and menus</vt:lpstr>
      <vt:lpstr>Game Controllers and Consumer Electronics</vt:lpstr>
      <vt:lpstr>Other new(er) commercial menu designs</vt:lpstr>
      <vt:lpstr>Standard Web page menus</vt:lpstr>
      <vt:lpstr>Research Menus, 1</vt:lpstr>
      <vt:lpstr>New research Menus, 2</vt:lpstr>
      <vt:lpstr>New Research Menus, 3</vt:lpstr>
      <vt:lpstr>Recommendations on Menu Design</vt:lpstr>
      <vt:lpstr>Smith and Mosier, 1986</vt:lpstr>
      <vt:lpstr>Issue: Breadth vs. Depth</vt:lpstr>
      <vt:lpstr>Lots of Items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Myers</cp:lastModifiedBy>
  <cp:revision>1083</cp:revision>
  <cp:lastPrinted>1601-01-01T00:00:00Z</cp:lastPrinted>
  <dcterms:created xsi:type="dcterms:W3CDTF">2001-06-15T20:03:27Z</dcterms:created>
  <dcterms:modified xsi:type="dcterms:W3CDTF">2014-02-12T23:22:30Z</dcterms:modified>
</cp:coreProperties>
</file>