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9"/>
  </p:notesMasterIdLst>
  <p:sldIdLst>
    <p:sldId id="319" r:id="rId2"/>
    <p:sldId id="321" r:id="rId3"/>
    <p:sldId id="342" r:id="rId4"/>
    <p:sldId id="327" r:id="rId5"/>
    <p:sldId id="329" r:id="rId6"/>
    <p:sldId id="330" r:id="rId7"/>
    <p:sldId id="341" r:id="rId8"/>
    <p:sldId id="328" r:id="rId9"/>
    <p:sldId id="331" r:id="rId10"/>
    <p:sldId id="333" r:id="rId11"/>
    <p:sldId id="335" r:id="rId12"/>
    <p:sldId id="334" r:id="rId13"/>
    <p:sldId id="336" r:id="rId14"/>
    <p:sldId id="338" r:id="rId15"/>
    <p:sldId id="332" r:id="rId16"/>
    <p:sldId id="339" r:id="rId17"/>
    <p:sldId id="34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E0000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22" autoAdjust="0"/>
    <p:restoredTop sz="87821" autoAdjust="0"/>
  </p:normalViewPr>
  <p:slideViewPr>
    <p:cSldViewPr snapToGrid="0">
      <p:cViewPr varScale="1">
        <p:scale>
          <a:sx n="70" d="100"/>
          <a:sy n="70" d="100"/>
        </p:scale>
        <p:origin x="-11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7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FD771E2-55A1-4E68-9D66-EFEDA08F1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5E126-9B6F-4F3D-A7D1-3622958C2C9A}" type="slidenum">
              <a:rPr lang="en-US"/>
              <a:pPr/>
              <a:t>1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D771E2-55A1-4E68-9D66-EFEDA08F140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204E03-3626-46E7-9ABE-54BA2F6D04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124200" y="6463552"/>
            <a:ext cx="2895600" cy="242047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C0F7A-2C8E-415C-9EAD-C7294B125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8DC40-0763-4469-9DED-9B5B2D812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4283D-037C-4233-A5B9-6A378F34C5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C4DE1-8FC2-4295-BB3E-06A32A739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9FF78-6A10-480F-A775-98F17DA3B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D385-9D14-4628-9F7B-D94D4C9AA1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23C1B-D989-408C-AA94-62C379286A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1F64-BFE6-4CBD-806E-EEF58E65A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7C01D-5212-4E67-9D23-72A2AC8C6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90843-C45C-48F2-B0D0-DC29E2BAD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08376"/>
            <a:ext cx="2895600" cy="1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 dirty="0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E204E03-3626-46E7-9ABE-54BA2F6D0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l.acm.org/citation.cfm?doid=259963.260379" TargetMode="External"/><Relationship Id="rId2" Type="http://schemas.openxmlformats.org/officeDocument/2006/relationships/hyperlink" Target="http://dl.acm.org/citation.cfm?id=16612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DF22590B-1AD9-41CD-A6F0-79CF843E1F6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6996" y="457200"/>
            <a:ext cx="8137003" cy="2386361"/>
          </a:xfrm>
        </p:spPr>
        <p:txBody>
          <a:bodyPr/>
          <a:lstStyle/>
          <a:p>
            <a:pPr algn="ctr"/>
            <a:r>
              <a:rPr lang="en-US" sz="3200" dirty="0"/>
              <a:t>Lecture </a:t>
            </a:r>
            <a:r>
              <a:rPr lang="en-US" sz="3200" dirty="0" smtClean="0"/>
              <a:t>5</a:t>
            </a:r>
            <a:r>
              <a:rPr lang="en-US" sz="3200" dirty="0" smtClean="0"/>
              <a:t>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4000" dirty="0" smtClean="0"/>
              <a:t> </a:t>
            </a:r>
            <a:r>
              <a:rPr lang="en-US" sz="4000" dirty="0" smtClean="0"/>
              <a:t>Deep Dive: Desktop Metaphors, Icons, Window Managers</a:t>
            </a:r>
            <a:endParaRPr lang="en-US" sz="4000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276600"/>
            <a:ext cx="6172200" cy="2971800"/>
          </a:xfrm>
        </p:spPr>
        <p:txBody>
          <a:bodyPr/>
          <a:lstStyle/>
          <a:p>
            <a:r>
              <a:rPr lang="en-US" dirty="0"/>
              <a:t>Brad Myers</a:t>
            </a: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dirty="0" smtClean="0">
                <a:solidFill>
                  <a:srgbClr val="6E0000"/>
                </a:solidFill>
              </a:rPr>
              <a:t>05-899A/05-499A: Interaction Techniques</a:t>
            </a:r>
            <a:endParaRPr lang="en-US" dirty="0">
              <a:solidFill>
                <a:srgbClr val="6E0000"/>
              </a:solidFill>
            </a:endParaRP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i="1" dirty="0" smtClean="0">
                <a:solidFill>
                  <a:srgbClr val="6E0000"/>
                </a:solidFill>
              </a:rPr>
              <a:t>Spring, 2014</a:t>
            </a:r>
            <a:endParaRPr lang="en-US" i="1" dirty="0">
              <a:solidFill>
                <a:srgbClr val="6E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© 2014 -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83602"/>
          </a:xfrm>
        </p:spPr>
        <p:txBody>
          <a:bodyPr/>
          <a:lstStyle/>
          <a:p>
            <a:r>
              <a:rPr lang="en-US" dirty="0" smtClean="0"/>
              <a:t>Cedar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8703"/>
            <a:ext cx="8229600" cy="44116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Another Xerox PARC (research) system</a:t>
            </a:r>
          </a:p>
          <a:p>
            <a:r>
              <a:rPr lang="en-US" dirty="0" smtClean="0"/>
              <a:t>Influential tiled design, with icons</a:t>
            </a:r>
          </a:p>
          <a:p>
            <a:r>
              <a:rPr lang="en-US" dirty="0" smtClean="0"/>
              <a:t>1982, 1983</a:t>
            </a:r>
          </a:p>
          <a:p>
            <a:r>
              <a:rPr lang="en-US" dirty="0" smtClean="0"/>
              <a:t>Many commands</a:t>
            </a:r>
            <a:br>
              <a:rPr lang="en-US" dirty="0" smtClean="0"/>
            </a:br>
            <a:r>
              <a:rPr lang="en-US" dirty="0" smtClean="0"/>
              <a:t>to manipulate</a:t>
            </a:r>
            <a:br>
              <a:rPr lang="en-US" dirty="0" smtClean="0"/>
            </a:br>
            <a:r>
              <a:rPr lang="en-US" dirty="0" smtClean="0"/>
              <a:t>windows</a:t>
            </a:r>
          </a:p>
          <a:p>
            <a:r>
              <a:rPr lang="en-US" dirty="0" smtClean="0"/>
              <a:t>New windows</a:t>
            </a:r>
            <a:br>
              <a:rPr lang="en-US" dirty="0" smtClean="0"/>
            </a:br>
            <a:r>
              <a:rPr lang="en-US" dirty="0" smtClean="0"/>
              <a:t>put at bottom of </a:t>
            </a:r>
            <a:br>
              <a:rPr lang="en-US" dirty="0" smtClean="0"/>
            </a:br>
            <a:r>
              <a:rPr lang="en-US" dirty="0" smtClean="0"/>
              <a:t>columns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2495" y="2089467"/>
            <a:ext cx="5581505" cy="476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r>
              <a:rPr lang="en-US" dirty="0" smtClean="0"/>
              <a:t>Andrew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" y="746760"/>
            <a:ext cx="8397240" cy="61112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From CMU’s “Information Technology Center” (ITC) – where </a:t>
            </a:r>
            <a:r>
              <a:rPr lang="en-US" sz="2400" dirty="0" err="1" smtClean="0"/>
              <a:t>Cyert</a:t>
            </a:r>
            <a:r>
              <a:rPr lang="en-US" sz="2400" dirty="0" smtClean="0"/>
              <a:t> Hall is now</a:t>
            </a:r>
          </a:p>
          <a:p>
            <a:pPr marL="457200" lvl="1" indent="-219075"/>
            <a:r>
              <a:rPr lang="en-US" sz="2000" dirty="0" smtClean="0"/>
              <a:t>Fully funded by IBM</a:t>
            </a:r>
          </a:p>
          <a:p>
            <a:pPr marL="457200" lvl="1" indent="-219075"/>
            <a:r>
              <a:rPr lang="en-US" sz="2000" dirty="0" smtClean="0"/>
              <a:t>Jim Morris hired from Xerox to be the head</a:t>
            </a:r>
          </a:p>
          <a:p>
            <a:r>
              <a:rPr lang="en-US" sz="2400" dirty="0" smtClean="0"/>
              <a:t>1982-1987</a:t>
            </a:r>
          </a:p>
          <a:p>
            <a:r>
              <a:rPr lang="en-US" sz="2400" dirty="0" smtClean="0"/>
              <a:t>Key contributions:</a:t>
            </a:r>
          </a:p>
          <a:p>
            <a:pPr marL="457200" lvl="1" indent="-219075"/>
            <a:r>
              <a:rPr lang="en-US" sz="2000" dirty="0" smtClean="0"/>
              <a:t>Distributed file system </a:t>
            </a:r>
            <a:br>
              <a:rPr lang="en-US" sz="2000" dirty="0" smtClean="0"/>
            </a:br>
            <a:r>
              <a:rPr lang="en-US" sz="2000" dirty="0" smtClean="0"/>
              <a:t>(AFS)</a:t>
            </a:r>
          </a:p>
          <a:p>
            <a:pPr marL="457200" lvl="1" indent="-219075"/>
            <a:r>
              <a:rPr lang="en-US" sz="2000" dirty="0" smtClean="0"/>
              <a:t>Component model for</a:t>
            </a:r>
            <a:br>
              <a:rPr lang="en-US" sz="2000" dirty="0" smtClean="0"/>
            </a:br>
            <a:r>
              <a:rPr lang="en-US" sz="2000" dirty="0" smtClean="0"/>
              <a:t>operating systems</a:t>
            </a:r>
          </a:p>
          <a:p>
            <a:pPr marL="457200" lvl="1" indent="-219075"/>
            <a:r>
              <a:rPr lang="en-US" sz="2000" dirty="0" smtClean="0"/>
              <a:t>Tiled window system</a:t>
            </a:r>
          </a:p>
          <a:p>
            <a:pPr marL="457200" lvl="2" indent="-219075"/>
            <a:r>
              <a:rPr lang="en-US" sz="1800" dirty="0" smtClean="0"/>
              <a:t>Automatic algorithm for</a:t>
            </a:r>
            <a:br>
              <a:rPr lang="en-US" sz="1800" dirty="0" smtClean="0"/>
            </a:br>
            <a:r>
              <a:rPr lang="en-US" sz="1800" dirty="0" smtClean="0"/>
              <a:t>where and how much to</a:t>
            </a:r>
            <a:br>
              <a:rPr lang="en-US" sz="1800" dirty="0" smtClean="0"/>
            </a:br>
            <a:r>
              <a:rPr lang="en-US" sz="1800" dirty="0" smtClean="0"/>
              <a:t>grow</a:t>
            </a:r>
          </a:p>
          <a:p>
            <a:pPr marL="457200" lvl="2" indent="-219075"/>
            <a:r>
              <a:rPr lang="en-US" sz="1800" dirty="0" smtClean="0"/>
              <a:t>No icons – shrink to title bar</a:t>
            </a:r>
          </a:p>
          <a:p>
            <a:pPr marL="457200" lvl="1" indent="-219075"/>
            <a:r>
              <a:rPr lang="en-US" sz="2000" dirty="0" smtClean="0"/>
              <a:t>Elaborate popup menu</a:t>
            </a:r>
            <a:br>
              <a:rPr lang="en-US" sz="2000" dirty="0" smtClean="0"/>
            </a:br>
            <a:r>
              <a:rPr lang="en-US" sz="2000" dirty="0" smtClean="0"/>
              <a:t>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0921" y="2416464"/>
            <a:ext cx="5593080" cy="444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r>
              <a:rPr lang="en-US" dirty="0" smtClean="0"/>
              <a:t>Lisa and Macintosh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" y="838200"/>
            <a:ext cx="86868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1983, 1984</a:t>
            </a:r>
          </a:p>
          <a:p>
            <a:r>
              <a:rPr lang="en-US" dirty="0" smtClean="0"/>
              <a:t>Larry </a:t>
            </a:r>
            <a:r>
              <a:rPr lang="en-US" dirty="0" err="1" smtClean="0"/>
              <a:t>Tesler’s</a:t>
            </a:r>
            <a:r>
              <a:rPr lang="en-US" dirty="0" smtClean="0"/>
              <a:t> talk next Wednesday</a:t>
            </a:r>
          </a:p>
          <a:p>
            <a:r>
              <a:rPr lang="en-US" dirty="0" smtClean="0"/>
              <a:t>Popularized the desktop metaphor</a:t>
            </a:r>
          </a:p>
          <a:p>
            <a:r>
              <a:rPr lang="en-US" dirty="0" smtClean="0"/>
              <a:t>Covered windows</a:t>
            </a:r>
          </a:p>
          <a:p>
            <a:r>
              <a:rPr lang="en-US" dirty="0" smtClean="0"/>
              <a:t>Windows that are covered can update (e.g., clock)</a:t>
            </a:r>
          </a:p>
          <a:p>
            <a:r>
              <a:rPr lang="en-US" dirty="0" smtClean="0"/>
              <a:t>Listener (focus) window always comes to the top (click-to-type)</a:t>
            </a:r>
          </a:p>
          <a:p>
            <a:r>
              <a:rPr lang="en-US" dirty="0" smtClean="0"/>
              <a:t>Could only grow a</a:t>
            </a:r>
            <a:br>
              <a:rPr lang="en-US" dirty="0" smtClean="0"/>
            </a:br>
            <a:r>
              <a:rPr lang="en-US" dirty="0" smtClean="0"/>
              <a:t>window from bottom</a:t>
            </a:r>
            <a:br>
              <a:rPr lang="en-US" dirty="0" smtClean="0"/>
            </a:br>
            <a:r>
              <a:rPr lang="en-US" dirty="0" smtClean="0"/>
              <a:t>right corner</a:t>
            </a:r>
          </a:p>
          <a:p>
            <a:r>
              <a:rPr lang="en-US" dirty="0" smtClean="0"/>
              <a:t>Icons for files, folders,</a:t>
            </a:r>
            <a:br>
              <a:rPr lang="en-US" dirty="0" smtClean="0"/>
            </a:br>
            <a:r>
              <a:rPr lang="en-US" dirty="0" smtClean="0"/>
              <a:t>trashcan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Not</a:t>
            </a:r>
            <a:r>
              <a:rPr lang="en-US" dirty="0" smtClean="0"/>
              <a:t> other actions like</a:t>
            </a:r>
            <a:br>
              <a:rPr lang="en-US" dirty="0" smtClean="0"/>
            </a:br>
            <a:r>
              <a:rPr lang="en-US" dirty="0" smtClean="0"/>
              <a:t>printing, emailing, etc.</a:t>
            </a:r>
          </a:p>
          <a:p>
            <a:r>
              <a:rPr lang="en-US" dirty="0" smtClean="0"/>
              <a:t>Animations so actions</a:t>
            </a:r>
            <a:br>
              <a:rPr lang="en-US" dirty="0" smtClean="0"/>
            </a:br>
            <a:r>
              <a:rPr lang="en-US" dirty="0" smtClean="0"/>
              <a:t>more apparent</a:t>
            </a:r>
          </a:p>
          <a:p>
            <a:r>
              <a:rPr lang="en-US" dirty="0" smtClean="0"/>
              <a:t>Rounded corners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9340" y="2971800"/>
            <a:ext cx="5574661" cy="37490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98842"/>
          </a:xfrm>
        </p:spPr>
        <p:txBody>
          <a:bodyPr/>
          <a:lstStyle/>
          <a:p>
            <a:r>
              <a:rPr lang="en-US" dirty="0" smtClean="0"/>
              <a:t>Sapphire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5360"/>
            <a:ext cx="5730240" cy="588264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My window system for PERQ, 1984</a:t>
            </a:r>
          </a:p>
          <a:p>
            <a:r>
              <a:rPr lang="en-US" b="1" dirty="0" smtClean="0"/>
              <a:t>S</a:t>
            </a:r>
            <a:r>
              <a:rPr lang="en-US" dirty="0" smtClean="0"/>
              <a:t>creen </a:t>
            </a:r>
            <a:r>
              <a:rPr lang="en-US" b="1" dirty="0" smtClean="0"/>
              <a:t>A</a:t>
            </a:r>
            <a:r>
              <a:rPr lang="en-US" dirty="0" smtClean="0"/>
              <a:t>llocation </a:t>
            </a:r>
            <a:r>
              <a:rPr lang="en-US" b="1" dirty="0" smtClean="0"/>
              <a:t>P</a:t>
            </a:r>
            <a:r>
              <a:rPr lang="en-US" dirty="0" smtClean="0"/>
              <a:t>ackage </a:t>
            </a:r>
            <a:r>
              <a:rPr lang="en-US" b="1" dirty="0" smtClean="0"/>
              <a:t>P</a:t>
            </a:r>
            <a:r>
              <a:rPr lang="en-US" dirty="0" smtClean="0"/>
              <a:t>roviding</a:t>
            </a:r>
            <a:br>
              <a:rPr lang="en-US" dirty="0" smtClean="0"/>
            </a:br>
            <a:r>
              <a:rPr lang="en-US" b="1" dirty="0" smtClean="0"/>
              <a:t>H</a:t>
            </a:r>
            <a:r>
              <a:rPr lang="en-US" dirty="0" smtClean="0"/>
              <a:t>elpful</a:t>
            </a:r>
            <a:r>
              <a:rPr lang="en-US" dirty="0" smtClean="0"/>
              <a:t> </a:t>
            </a:r>
            <a:r>
              <a:rPr lang="en-US" b="1" dirty="0" smtClean="0"/>
              <a:t>I</a:t>
            </a:r>
            <a:r>
              <a:rPr lang="en-US" dirty="0" smtClean="0"/>
              <a:t>cons and </a:t>
            </a:r>
            <a:r>
              <a:rPr lang="en-US" b="1" dirty="0" smtClean="0"/>
              <a:t>R</a:t>
            </a:r>
            <a:r>
              <a:rPr lang="en-US" dirty="0" smtClean="0"/>
              <a:t>ectangular</a:t>
            </a:r>
            <a:br>
              <a:rPr lang="en-US" dirty="0" smtClean="0"/>
            </a:br>
            <a:r>
              <a:rPr lang="en-US" b="1" dirty="0" smtClean="0"/>
              <a:t>E</a:t>
            </a:r>
            <a:r>
              <a:rPr lang="en-US" dirty="0" smtClean="0"/>
              <a:t>nvironments</a:t>
            </a:r>
          </a:p>
          <a:p>
            <a:r>
              <a:rPr lang="en-US" dirty="0" smtClean="0"/>
              <a:t>No graphic designer, so I made the icons and cursors myself</a:t>
            </a:r>
          </a:p>
          <a:p>
            <a:r>
              <a:rPr lang="en-US" dirty="0" smtClean="0"/>
              <a:t>Press down to preview, release to operate, move before release to abort.</a:t>
            </a:r>
          </a:p>
          <a:p>
            <a:pPr lvl="1"/>
            <a:r>
              <a:rPr lang="en-US" dirty="0" smtClean="0"/>
              <a:t>Becomes a mode, with the cursor as feedback</a:t>
            </a:r>
          </a:p>
          <a:p>
            <a:pPr lvl="1"/>
            <a:r>
              <a:rPr lang="en-US" dirty="0" smtClean="0"/>
              <a:t>Grow and move handles</a:t>
            </a:r>
          </a:p>
          <a:p>
            <a:r>
              <a:rPr lang="en-US" dirty="0" smtClean="0"/>
              <a:t>All operations also from keyboard</a:t>
            </a:r>
          </a:p>
          <a:p>
            <a:r>
              <a:rPr lang="en-US" dirty="0" smtClean="0"/>
              <a:t>Listener window could be covered</a:t>
            </a:r>
          </a:p>
          <a:p>
            <a:r>
              <a:rPr lang="en-US" dirty="0" smtClean="0"/>
              <a:t>Icons for all</a:t>
            </a:r>
            <a:br>
              <a:rPr lang="en-US" dirty="0" smtClean="0"/>
            </a:br>
            <a:r>
              <a:rPr lang="en-US" dirty="0" smtClean="0"/>
              <a:t>windows,</a:t>
            </a:r>
            <a:br>
              <a:rPr lang="en-US" dirty="0" smtClean="0"/>
            </a:br>
            <a:r>
              <a:rPr lang="en-US" dirty="0" smtClean="0"/>
              <a:t>shows progress,</a:t>
            </a:r>
            <a:br>
              <a:rPr lang="en-US" dirty="0" smtClean="0"/>
            </a:br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2560" y="3541776"/>
            <a:ext cx="3901440" cy="33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4646" y="0"/>
            <a:ext cx="3589354" cy="352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1280" y="5116919"/>
            <a:ext cx="2553653" cy="128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88" y="122238"/>
            <a:ext cx="4007224" cy="1295400"/>
          </a:xfrm>
        </p:spPr>
        <p:txBody>
          <a:bodyPr/>
          <a:lstStyle/>
          <a:p>
            <a:r>
              <a:rPr lang="en-US" dirty="0" smtClean="0"/>
              <a:t>Microsoft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916" y="1756018"/>
            <a:ext cx="8686800" cy="4721878"/>
          </a:xfrm>
        </p:spPr>
        <p:txBody>
          <a:bodyPr>
            <a:normAutofit/>
          </a:bodyPr>
          <a:lstStyle/>
          <a:p>
            <a:r>
              <a:rPr lang="en-US" dirty="0" smtClean="0"/>
              <a:t>Windows </a:t>
            </a:r>
            <a:r>
              <a:rPr lang="en-US" dirty="0" smtClean="0"/>
              <a:t>1.0 </a:t>
            </a:r>
            <a:r>
              <a:rPr lang="en-US" dirty="0" smtClean="0"/>
              <a:t>released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smtClean="0"/>
              <a:t>Nov, </a:t>
            </a:r>
            <a:r>
              <a:rPr lang="en-US" dirty="0" smtClean="0"/>
              <a:t>1985</a:t>
            </a:r>
            <a:endParaRPr lang="en-US" dirty="0" smtClean="0"/>
          </a:p>
          <a:p>
            <a:pPr lvl="1"/>
            <a:r>
              <a:rPr lang="en-US" dirty="0" smtClean="0"/>
              <a:t>Tiled window manager</a:t>
            </a:r>
          </a:p>
          <a:p>
            <a:r>
              <a:rPr lang="en-US" dirty="0" smtClean="0"/>
              <a:t>Windows 2.0 was overlapping 1987</a:t>
            </a:r>
          </a:p>
          <a:p>
            <a:r>
              <a:rPr lang="en-US" dirty="0" smtClean="0"/>
              <a:t>Resize window </a:t>
            </a:r>
            <a:r>
              <a:rPr lang="en-US" dirty="0" smtClean="0"/>
              <a:t>from any </a:t>
            </a:r>
            <a:r>
              <a:rPr lang="en-US" dirty="0" smtClean="0"/>
              <a:t>side or</a:t>
            </a:r>
            <a:br>
              <a:rPr lang="en-US" dirty="0" smtClean="0"/>
            </a:br>
            <a:r>
              <a:rPr lang="en-US" dirty="0" smtClean="0"/>
              <a:t>corner, move from title bar</a:t>
            </a:r>
          </a:p>
          <a:p>
            <a:pPr lvl="1"/>
            <a:r>
              <a:rPr lang="en-US" dirty="0" smtClean="0"/>
              <a:t>Window menu from upper left icon</a:t>
            </a:r>
          </a:p>
          <a:p>
            <a:pPr lvl="1"/>
            <a:r>
              <a:rPr lang="en-US" dirty="0" smtClean="0"/>
              <a:t>All operations from keyboard</a:t>
            </a:r>
            <a:endParaRPr lang="en-US" dirty="0" smtClean="0"/>
          </a:p>
          <a:p>
            <a:r>
              <a:rPr lang="en-US" dirty="0" smtClean="0"/>
              <a:t>Windows </a:t>
            </a:r>
            <a:r>
              <a:rPr lang="en-US" dirty="0" smtClean="0"/>
              <a:t>3.0 in 1990, 3.1 in </a:t>
            </a:r>
            <a:r>
              <a:rPr lang="en-US" dirty="0" smtClean="0"/>
              <a:t>1992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1026" name="Picture 2" descr="File:Windows1.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3920" y="0"/>
            <a:ext cx="4450079" cy="25076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799294" y="2528047"/>
            <a:ext cx="1369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Windows 1</a:t>
            </a:r>
            <a:br>
              <a:rPr lang="en-US" sz="1400" dirty="0" smtClean="0"/>
            </a:br>
            <a:r>
              <a:rPr lang="en-US" sz="1400" dirty="0" smtClean="0"/>
              <a:t>from Wikipedia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07402"/>
          </a:xfrm>
        </p:spPr>
        <p:txBody>
          <a:bodyPr/>
          <a:lstStyle/>
          <a:p>
            <a:r>
              <a:rPr lang="en-US" dirty="0" smtClean="0"/>
              <a:t>Rooms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4880"/>
            <a:ext cx="8229600" cy="55168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Henderson &amp; Card, 1986</a:t>
            </a:r>
          </a:p>
          <a:p>
            <a:r>
              <a:rPr lang="en-US" dirty="0" smtClean="0"/>
              <a:t>Influential research system from Xerox PARC</a:t>
            </a:r>
          </a:p>
          <a:p>
            <a:r>
              <a:rPr lang="en-US" dirty="0" smtClean="0"/>
              <a:t>Collections of groups of windows: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/>
              <a:t>a suite of virtual </a:t>
            </a:r>
            <a:r>
              <a:rPr lang="en-US" dirty="0" smtClean="0"/>
              <a:t>workspaces”</a:t>
            </a:r>
          </a:p>
          <a:p>
            <a:r>
              <a:rPr lang="en-US" dirty="0" smtClean="0"/>
              <a:t>Same window could be in multip</a:t>
            </a:r>
            <a:r>
              <a:rPr lang="en-US" dirty="0" smtClean="0"/>
              <a:t>le groups</a:t>
            </a:r>
          </a:p>
          <a:p>
            <a:r>
              <a:rPr lang="en-US" dirty="0" smtClean="0"/>
              <a:t>Designed to support</a:t>
            </a:r>
            <a:br>
              <a:rPr lang="en-US" dirty="0" smtClean="0"/>
            </a:br>
            <a:r>
              <a:rPr lang="en-US" dirty="0" smtClean="0"/>
              <a:t>different tasks</a:t>
            </a:r>
          </a:p>
          <a:p>
            <a:r>
              <a:rPr lang="en-US" dirty="0" smtClean="0"/>
              <a:t>Different backgrounds</a:t>
            </a:r>
            <a:br>
              <a:rPr lang="en-US" dirty="0" smtClean="0"/>
            </a:br>
            <a:r>
              <a:rPr lang="en-US" dirty="0" smtClean="0"/>
              <a:t>so can tell them apart</a:t>
            </a:r>
          </a:p>
          <a:p>
            <a:r>
              <a:rPr lang="en-US" dirty="0" smtClean="0"/>
              <a:t>“Doors” to go </a:t>
            </a:r>
            <a:r>
              <a:rPr lang="en-US" dirty="0" smtClean="0"/>
              <a:t>from</a:t>
            </a:r>
            <a:br>
              <a:rPr lang="en-US" dirty="0" smtClean="0"/>
            </a:br>
            <a:r>
              <a:rPr lang="en-US" dirty="0" smtClean="0"/>
              <a:t>one to </a:t>
            </a:r>
            <a:r>
              <a:rPr lang="en-US" dirty="0" smtClean="0"/>
              <a:t>another</a:t>
            </a:r>
          </a:p>
          <a:p>
            <a:r>
              <a:rPr lang="en-US" dirty="0" smtClean="0"/>
              <a:t>Overview to see &amp; go</a:t>
            </a:r>
            <a:br>
              <a:rPr lang="en-US" dirty="0" smtClean="0"/>
            </a:br>
            <a:r>
              <a:rPr lang="en-US" dirty="0" smtClean="0"/>
              <a:t>to all of the rooms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© 2014 -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0173" y="3078480"/>
            <a:ext cx="5203827" cy="377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Newer Window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1551622"/>
            <a:ext cx="8229600" cy="4910137"/>
          </a:xfrm>
        </p:spPr>
        <p:txBody>
          <a:bodyPr>
            <a:normAutofit lnSpcReduction="10000"/>
          </a:bodyPr>
          <a:lstStyle/>
          <a:p>
            <a:pPr indent="-347663">
              <a:buClr>
                <a:schemeClr val="accent2"/>
              </a:buClr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Windows 95 (1995) added task bar</a:t>
            </a:r>
          </a:p>
          <a:p>
            <a:pPr lvl="1"/>
            <a:r>
              <a:rPr lang="en-US" sz="2400" dirty="0" smtClean="0"/>
              <a:t>Open applications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Separate part as launcher</a:t>
            </a:r>
          </a:p>
          <a:p>
            <a:pPr lvl="1"/>
            <a:r>
              <a:rPr lang="en-US" sz="2400" dirty="0" smtClean="0"/>
              <a:t>Also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Start menu</a:t>
            </a:r>
          </a:p>
          <a:p>
            <a:pPr indent="-347663">
              <a:buClr>
                <a:schemeClr val="accent2"/>
              </a:buClr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Macintosh OS X added Dock (1999)</a:t>
            </a:r>
          </a:p>
          <a:p>
            <a:pPr lvl="1"/>
            <a:r>
              <a:rPr lang="en-US" sz="2400" dirty="0" smtClean="0"/>
              <a:t>Both open and not open applications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At some point (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when?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), zooming so more will fit</a:t>
            </a:r>
          </a:p>
          <a:p>
            <a:endParaRPr lang="en-US" sz="2800" dirty="0" smtClean="0"/>
          </a:p>
          <a:p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Spotlight – quick search by name</a:t>
            </a:r>
          </a:p>
          <a:p>
            <a:r>
              <a:rPr lang="en-US" sz="2800" dirty="0" smtClean="0"/>
              <a:t>What else?</a:t>
            </a:r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6" name="Picture 2" descr="http://oyvind.servehttp.com/images/Nostalgi/windows95_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5080" y="1306830"/>
            <a:ext cx="2788920" cy="2091690"/>
          </a:xfrm>
          <a:prstGeom prst="rect">
            <a:avLst/>
          </a:prstGeom>
          <a:noFill/>
        </p:spPr>
      </p:pic>
      <p:pic>
        <p:nvPicPr>
          <p:cNvPr id="36866" name="Picture 2" descr="http://km.support.apple.com/library/APPLE/APPLECARE_ALLGEOS/HT2474/HT2474_105----m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" y="4617720"/>
            <a:ext cx="9045121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PDAs and Smartphone</a:t>
            </a:r>
            <a:r>
              <a:rPr lang="en-US" baseline="0" dirty="0" smtClean="0"/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720"/>
            <a:ext cx="8229600" cy="47091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Palm, </a:t>
            </a:r>
            <a:r>
              <a:rPr lang="en-US" dirty="0" err="1" smtClean="0"/>
              <a:t>iPhone</a:t>
            </a:r>
            <a:r>
              <a:rPr lang="en-US" dirty="0" smtClean="0"/>
              <a:t>, Android:</a:t>
            </a:r>
          </a:p>
          <a:p>
            <a:pPr lvl="1"/>
            <a:r>
              <a:rPr lang="en-US" dirty="0" smtClean="0"/>
              <a:t>Only 1 window at a time</a:t>
            </a:r>
          </a:p>
          <a:p>
            <a:pPr lvl="1"/>
            <a:r>
              <a:rPr lang="en-US" dirty="0" smtClean="0"/>
              <a:t>Icons of applications to start them</a:t>
            </a:r>
          </a:p>
          <a:p>
            <a:pPr lvl="1"/>
            <a:r>
              <a:rPr lang="en-US" dirty="0" smtClean="0"/>
              <a:t>No files</a:t>
            </a:r>
          </a:p>
          <a:p>
            <a:pPr lvl="1"/>
            <a:r>
              <a:rPr lang="en-US" dirty="0" smtClean="0"/>
              <a:t>Palm – scroll to see the rest</a:t>
            </a:r>
          </a:p>
          <a:p>
            <a:pPr lvl="1"/>
            <a:r>
              <a:rPr lang="en-US" dirty="0" err="1" smtClean="0"/>
              <a:t>iPhone</a:t>
            </a:r>
            <a:endParaRPr lang="en-US" dirty="0" smtClean="0"/>
          </a:p>
          <a:p>
            <a:pPr lvl="2"/>
            <a:r>
              <a:rPr lang="en-US" dirty="0" smtClean="0"/>
              <a:t>Pages</a:t>
            </a:r>
          </a:p>
          <a:p>
            <a:pPr lvl="2"/>
            <a:r>
              <a:rPr lang="en-US" dirty="0" smtClean="0"/>
              <a:t>Dock for 4 icons</a:t>
            </a:r>
          </a:p>
          <a:p>
            <a:pPr lvl="2"/>
            <a:r>
              <a:rPr lang="en-US" dirty="0" smtClean="0"/>
              <a:t>Folders of icons</a:t>
            </a:r>
          </a:p>
          <a:p>
            <a:r>
              <a:rPr lang="en-US" dirty="0" smtClean="0"/>
              <a:t>Newer: search for icons by name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5198" y="3444240"/>
            <a:ext cx="1858802" cy="341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556" y="60960"/>
            <a:ext cx="2520484" cy="329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9225" y="0"/>
            <a:ext cx="4708838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turn-in on </a:t>
            </a:r>
            <a:r>
              <a:rPr lang="en-US" b="1" i="1" dirty="0" smtClean="0"/>
              <a:t>paper</a:t>
            </a:r>
            <a:r>
              <a:rPr lang="en-US" dirty="0" smtClean="0"/>
              <a:t> in class on Monday</a:t>
            </a:r>
          </a:p>
          <a:p>
            <a:pPr lvl="1"/>
            <a:r>
              <a:rPr lang="en-US" dirty="0" smtClean="0"/>
              <a:t>Due before lecture starts</a:t>
            </a:r>
          </a:p>
          <a:p>
            <a:r>
              <a:rPr lang="en-US" dirty="0" smtClean="0"/>
              <a:t>Remember guest lecturers next week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59802"/>
          </a:xfrm>
        </p:spPr>
        <p:txBody>
          <a:bodyPr/>
          <a:lstStyle/>
          <a:p>
            <a:r>
              <a:rPr lang="en-US" dirty="0" smtClean="0"/>
              <a:t>Paned Windows were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1081"/>
            <a:ext cx="8229600" cy="27279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Probably lots of systems?</a:t>
            </a:r>
          </a:p>
          <a:p>
            <a:r>
              <a:rPr lang="en-US" dirty="0" smtClean="0"/>
              <a:t>Bravo </a:t>
            </a:r>
            <a:r>
              <a:rPr lang="en-US" dirty="0" smtClean="0"/>
              <a:t>(Xerox PARC editor), 1974</a:t>
            </a:r>
          </a:p>
          <a:p>
            <a:r>
              <a:rPr lang="en-US" dirty="0" err="1" smtClean="0"/>
              <a:t>Emacs</a:t>
            </a:r>
            <a:r>
              <a:rPr lang="en-US" dirty="0" smtClean="0"/>
              <a:t>, 1976 by Richard Stallman and Guy L. Steele, </a:t>
            </a:r>
            <a:r>
              <a:rPr lang="en-US" dirty="0" smtClean="0"/>
              <a:t>Jr., etc.</a:t>
            </a:r>
          </a:p>
          <a:p>
            <a:r>
              <a:rPr lang="en-US" dirty="0" smtClean="0"/>
              <a:t>Easy to implement, useful to see multiple documents at the same time</a:t>
            </a:r>
          </a:p>
          <a:p>
            <a:r>
              <a:rPr lang="en-US" dirty="0" smtClean="0"/>
              <a:t>Same document or different documents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0638" y="3825240"/>
            <a:ext cx="3601402" cy="30327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3" name="Picture 5" descr="http://toastytech.com/guis/altobra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6360" y="3718561"/>
            <a:ext cx="2497770" cy="3139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14082"/>
          </a:xfrm>
        </p:spPr>
        <p:txBody>
          <a:bodyPr/>
          <a:lstStyle/>
          <a:p>
            <a:r>
              <a:rPr lang="en-US" dirty="0" smtClean="0"/>
              <a:t>Smalltalk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320"/>
            <a:ext cx="6400800" cy="562356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Alan </a:t>
            </a:r>
            <a:r>
              <a:rPr lang="en-US" dirty="0" smtClean="0"/>
              <a:t>Kay proposed the idea of overlapping windows in his 1969 doctoral thesis</a:t>
            </a:r>
          </a:p>
          <a:p>
            <a:r>
              <a:rPr lang="en-US" dirty="0" smtClean="0"/>
              <a:t>Overlapping windows first appeared in </a:t>
            </a:r>
            <a:br>
              <a:rPr lang="en-US" dirty="0" smtClean="0"/>
            </a:br>
            <a:r>
              <a:rPr lang="en-US" dirty="0" smtClean="0"/>
              <a:t>1974 in the Smalltalk’74 system</a:t>
            </a:r>
          </a:p>
          <a:p>
            <a:r>
              <a:rPr lang="en-US" dirty="0" smtClean="0"/>
              <a:t>Also used popup windows, scroll bars,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I worked with Smalltalk in 1977</a:t>
            </a:r>
          </a:p>
          <a:p>
            <a:r>
              <a:rPr lang="en-US" dirty="0" smtClean="0"/>
              <a:t>Did not update windows when covered – brought the window to the top</a:t>
            </a:r>
          </a:p>
          <a:p>
            <a:pPr lvl="1"/>
            <a:r>
              <a:rPr lang="en-US" dirty="0" smtClean="0"/>
              <a:t>Only one window could update at a time</a:t>
            </a:r>
          </a:p>
          <a:p>
            <a:r>
              <a:rPr lang="en-US" dirty="0" smtClean="0"/>
              <a:t>Top window is the “focus” or “listener” window</a:t>
            </a:r>
          </a:p>
          <a:p>
            <a:r>
              <a:rPr lang="en-US" dirty="0" smtClean="0"/>
              <a:t>Menu of window manager commands, including: Top, Bottom, Reframe, Resize, Move, Close, etc.</a:t>
            </a:r>
          </a:p>
          <a:p>
            <a:pPr lvl="1"/>
            <a:r>
              <a:rPr lang="en-US" dirty="0" smtClean="0"/>
              <a:t>Then use mouse for parameters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4338" name="AutoShape 2" descr="data:image/jpeg;base64,/9j/4AAQSkZJRgABAQAAAQABAAD/2wCEAAkGBxQTEhUUExQWFRQUGBYXFxgUGRcXGBQYGhgaFxYYGBUcHCggGBwlHBoYITQhJSksLi4uFx8zODMsNygtLisBCgoKBQUFDgUFDisZExkrKysrKysrKysrKysrKysrKysrKysrKysrKysrKysrKysrKysrKysrKysrKysrKysrK//AABEIAJoAeAMBIgACEQEDEQH/xAAcAAABBQEBAQAAAAAAAAAAAAAFAAIDBAYHAQj/xAA/EAABAwIEAwUGBAMGBwAAAAABAAIDBBEFEiExBkFRMmFxgZETIlKhscEHI0Ji0eHwFBVygpKyJDNDc6LD8f/EABQBAQAAAAAAAAAAAAAAAAAAAAD/xAAUEQEAAAAAAAAAAAAAAAAAAAAA/9oADAMBAAIRAxEAPwDF41jkszrucSqmGv8Ae1Kr57C6pGqIOiDR1tRpv5IXUuKrCZxGqcZLjVBH7UqWKpIOlvE7+ioT1F9BsnMJsLgXdp/MlBYqZSTqTp13/kqTpSpKqVVkEoqD1VymxNzSh5C8BQbKj4it+n56+WiOR1okbdp7rc1zqmcb/RE8OxUxHXsn5a66INDLcuUNZcD3U6V5Jv5qvXT6WQUTKUl5A257kkAieVVbp026jQXYZRZQVExPgF57Sw8VEg9apQo4wnF9yga9NUr2i1wrOF0ZkeGjW+6CkClZG8Xw3LM1gFtG+pUZoblw+Ft/sgGRFNeSvCLLxxQabB6sGG19WaeXL5fRU6qfVCIJi3bnunSSkoL0VYWpIeCkgU26jAUk26jQeuTV6UkCCSS2XCvC0n9qYyeE5S3ObgkN+G/K/cgpnAC+kZNHd1gfaDm3oQOfNCMOrPYyB9r5SbjqLEEdxX0LRYYxjMoaMpFiABb0Vet4TpJX53wRl3WwF/Hqg4ViOIh0rXg3AsOYJA69D1U7K4AE/Ewt8HB1x9vVd3n4ep3syOhjLOTcosO9Y3Ffwsp3XML3xE8u00dRY6280HIHuTCVp+KeEJqaU5WPfEdQ9rXODQAAc9h7qG4xw7PTNY6RvuSDRzSHAH4SRsenXyQCrJ4OijSQPukkEkHs26jUk26jsgSSSvYNS+1mYzqefdqg0HAmEx+3EtRo2OzmtOxdyuO7ddCl48p23s17gNyyzvM9FlZcALm5nSZYwTcDtacr8v5qaGasZGDTUJDNAM7fzHX5kaINNQfiNSSOsS6O/N409Rdaulr2SNDmODmuAIIN7rkmI4PUSASTUpY5xdcMZmsLgAuDBdt+4u2uj/A4eyR0Tw5uUDS92uBNw5pQdFEgVSvxOKMEySMYP3EBU8bqvYwuf0+a5Xi1MZXufPmAaM7u05wbuTlbqOXRB1FvEVKdpoz4OH0CE8QxQyUrwzK6NzHZbWsC0E6dNVgsPpsNksxrpDJ3lzL30FifdJPIH/62tpX02sTnOhkDuZOW4sc4Ox+4QYonZeJFIIHgJJApIPZhqo7KafdMYgYtX+HVOHVJJ/Q3/dogFPGXRPsNWuY4/wCHK8X8L29Uc4DqslQf3Nt6FB2alpw6MaXt81YZSEahxHcVWwx+m+ht3W8EVQUJaS5uXEkeihjpGh+bd25Ku11S2Ntza+mipQ1AzdoG/ggmxOLO0AjnfwVP+7gRcNbzuLaOvvf+Ku4hI0N3XuHyBze8b+KAGcAgs8f2ZgElg8AABwG17cgbodiGA5YXMaSGW0zEl1+pdzW29kheNutGTbYE9eSD51cknuK8sg9CS9aEkDpt0xjbmylnGqZHoUBDBsRNNO19rs7Mjd8zD2tOZG/ktbgmHwNmlfTyCVjgLEbMucxaOh237lgS/T1Wj4Iqcr3A7Ej+vkg69QSjK3wCLZ7DRZajksbg6XAQn8QZqv8AJZTtcWSZsxjvmzC1h+0WN7/NAY4k4np4WPa8+0f2S1vU8s3Ly2XJjjbmyl8bntF9Peubcr8ifJQiie4uzuDHDk/Ndx56W2RvD+EYJLE1YAygkZCDm6a7tQQS8YTuGV0hsOYABPj1XU+FqpklOx8chkNruOl83MOA2I6LmuI8DezaSypiefds0+6T8WpKD00lTS6xvLLkG7HBwJA303H8u5B9B+00v9FnOJ6zLFIRc+66wG7jbQADUnuQvgLiGWqjmMrQMjmgEaA3bcgC9xawP+fRVOK8Y9iBIAHZHAhpJAcQdASNbIOX4jQPgcGSgtflBc07tvtfv5+aqq5iVS+V7pJDeR5u47DuAHIAaWVMFA9qSTF6glqDqq5KnqN1XKDwo3w+Pyp3DeMxP0+E52uPl7qB3RXBqz2Dw5zc0bgWyNG7mHtW7xuO8IOiYHiAkbYntALT4fVggsdu3bvXM5o3UUg1zwSjNDINnt8RpmAIuFpKPGGPc0tcLncINFiEIcc7AC7mCN/NV48aY3RzBcXuCy3jdEMPcHi/05oh/dzHbtB8eSAMzF4n6NjBd3M5eiZR4dG1xeY2Au/aB/W6NNomt2Frn16IdWPay7nHbrogVfM1jS1gDSegsBpZcx43qruZGOQLnfRvPxPotjxBizI4y5zgLdOfQd5XK6irdJIZHbuPoOQQRzm6r3Vid2irIJWhJeAJIHz7qu4rbYTwDUTHNKPYR3/V/wAxw7mcvF3ojp4VpqfstzPsSXyHMQ0b6dkeQ5oOfRYU8Nc94LcoaQOfvHS45eeq8dHZH8UeZGSkD3nEHwa3UDfc66dyoxQB7LoLmAYu0MNLVa0zzoTvTuP62nkOvT1UWPYDNSOuDdp2I2I3BHcqfsbhaLhrFw7LS1BBYNInO/T+wnp0Pl0QN4d4vytyP0I2vz81uML4mjcO2B5/1qsjinBIcSWaeG1/DkgU3DFQw6NJ8O5B06t4niA1eBY23WGxbiXOSWk6a/T0VOn4VmcLvdl+ZQ3Ho2QxiNhuZDcn9rLD5uP/AIlBQxGtdKQXkkDYch3+KqOKYXaJt0DnuTEkkEgSXrAvUH0VVusL7Dck8h9llMRD5OzZrHdpzm6uA2axh5DX3joeQPLRSwOcc0pueTB2Gbcv1O7z5WQ+ui6oMbPRAODRqB13JO5PW6D0cWR7ozzJt8/t9FqKwak+CEV1PdwdrqNT0N9/VAIe2xPf8lSmiuiUozbixFwe4jcKuDc2QazhDiXP+ROfzBbI4/8AUGuhPxDTxHgVtMrSCd/uuOTQa3Gnhy8Oi1uAcQPc32ch/MaO18f8HfVAZx+oJAjYLF+5H9bLl3FFS107gzsRgRjvy6OP+q66DWykMdLms42Yy/xHnbuWC4tohHUOygBsgbKANhmHvD/UHeqAPEeR2Ka4W0SbuiUOHumaPZDO9oOZo3I6i+5HQIBgCcErW3HjfceSVkE7CvE1iSD6SnahVVHf7o1Wc0EqDt4IAVVFqUIqWgg+uv8ABFK86+n2QmTtIBFbEGyA/HppbtDb1Gnkq9RDzA8URrOx/mB87qCfbyQDaYkm1/d5p9BSurJxBA5rNC7M42BDf1X3PdbdQYjpAbaXy3tz1KBO3QbvA6OQzSRumE8MD8oLSS0vtqW31FgbHkm/iNQWbA8fpzsPcDZzfmHoj+FI/Lm/7v8A62qb8Sh+R/mH3QczgjffM1pIadbC/ktNwyzI8uvra1gD7vc49dNlVwg2p5CNDlft4K7wiP8Ah3f4z/tagLYxgbappcwBs42PZEnc7v6Fc/miLSWuaWuBsQdwehXUMJ7Q8fss9+JUYE8ZAAJiFzbU6nfqgyDAkvQv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0" name="Picture 4" descr="http://www.folklore.org/images/Macintosh/Alan_Ka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0"/>
            <a:ext cx="1428750" cy="1838325"/>
          </a:xfrm>
          <a:prstGeom prst="rect">
            <a:avLst/>
          </a:prstGeom>
          <a:noFill/>
        </p:spPr>
      </p:pic>
      <p:pic>
        <p:nvPicPr>
          <p:cNvPr id="14342" name="Picture 6" descr="http://worrydream.com/EarlyHistoryOfSmalltalk/Images/smalltalk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9339" y="1936377"/>
            <a:ext cx="2624661" cy="3845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 dirty="0" err="1" smtClean="0"/>
              <a:t>InterLisp</a:t>
            </a:r>
            <a:r>
              <a:rPr lang="en-US" dirty="0" smtClean="0"/>
              <a:t>-D, Tajo (XDE), etc.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082040"/>
            <a:ext cx="6537960" cy="55321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Many other Xerox PARC systems quickly adopted covered windows, with various tweaks</a:t>
            </a:r>
          </a:p>
          <a:p>
            <a:r>
              <a:rPr lang="en-US" sz="2400" dirty="0" smtClean="0"/>
              <a:t>Tajo (XDE) was the programming environment  in which Star was</a:t>
            </a:r>
            <a:br>
              <a:rPr lang="en-US" sz="2400" dirty="0" smtClean="0"/>
            </a:br>
            <a:r>
              <a:rPr lang="en-US" sz="2400" dirty="0" smtClean="0"/>
              <a:t>developed (1975)</a:t>
            </a:r>
          </a:p>
          <a:p>
            <a:pPr lvl="1"/>
            <a:r>
              <a:rPr lang="en-US" sz="2000" dirty="0" smtClean="0"/>
              <a:t>Also had simple icons (“tiny windows”)</a:t>
            </a:r>
          </a:p>
          <a:p>
            <a:pPr lvl="1"/>
            <a:r>
              <a:rPr lang="en-US" sz="2000" dirty="0" smtClean="0"/>
              <a:t>Different buttons on different parts of</a:t>
            </a:r>
            <a:br>
              <a:rPr lang="en-US" sz="2000" dirty="0" smtClean="0"/>
            </a:br>
            <a:r>
              <a:rPr lang="en-US" sz="2000" dirty="0" smtClean="0"/>
              <a:t>title bar did different actions</a:t>
            </a:r>
          </a:p>
          <a:p>
            <a:pPr lvl="2"/>
            <a:r>
              <a:rPr lang="en-US" sz="2000" dirty="0" smtClean="0"/>
              <a:t>Chording of 2 buttons = middle button</a:t>
            </a:r>
          </a:p>
          <a:p>
            <a:r>
              <a:rPr lang="en-US" sz="2400" dirty="0" err="1" smtClean="0"/>
              <a:t>Interlisp</a:t>
            </a:r>
            <a:r>
              <a:rPr lang="en-US" sz="2400" dirty="0" smtClean="0"/>
              <a:t>-D (1980)</a:t>
            </a:r>
          </a:p>
          <a:p>
            <a:pPr lvl="1"/>
            <a:r>
              <a:rPr lang="en-US" sz="2000" dirty="0" smtClean="0"/>
              <a:t>Windows without title bars</a:t>
            </a:r>
          </a:p>
          <a:p>
            <a:pPr lvl="1"/>
            <a:r>
              <a:rPr lang="en-US" sz="2000" dirty="0" smtClean="0"/>
              <a:t>Window groups (attachments)</a:t>
            </a:r>
          </a:p>
          <a:p>
            <a:pPr lvl="1"/>
            <a:r>
              <a:rPr lang="en-US" sz="2000" dirty="0" smtClean="0"/>
              <a:t>Shrink into “icons”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6" name="Picture 4" descr="File:Xerox Alto mit Rech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6650" y="0"/>
            <a:ext cx="1657350" cy="2209800"/>
          </a:xfrm>
          <a:prstGeom prst="rect">
            <a:avLst/>
          </a:prstGeom>
          <a:noFill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5509" y="2255521"/>
            <a:ext cx="3638491" cy="196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6823" y="4297680"/>
            <a:ext cx="3387177" cy="231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922"/>
            <a:ext cx="5821680" cy="1295400"/>
          </a:xfrm>
        </p:spPr>
        <p:txBody>
          <a:bodyPr/>
          <a:lstStyle/>
          <a:p>
            <a:r>
              <a:rPr lang="en-US" sz="3600" dirty="0" smtClean="0"/>
              <a:t>Spatial</a:t>
            </a:r>
            <a:r>
              <a:rPr lang="en-US" sz="3600" baseline="0" dirty="0" smtClean="0"/>
              <a:t> Data Management System (SDMS)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383982"/>
            <a:ext cx="8229600" cy="547401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1978</a:t>
            </a:r>
          </a:p>
          <a:p>
            <a:r>
              <a:rPr lang="en-US" dirty="0" smtClean="0"/>
              <a:t>MIT “Architecture Machine Group”</a:t>
            </a:r>
          </a:p>
          <a:p>
            <a:pPr lvl="1"/>
            <a:r>
              <a:rPr lang="en-US" dirty="0" smtClean="0"/>
              <a:t>now MIT Media Lab</a:t>
            </a:r>
          </a:p>
          <a:p>
            <a:r>
              <a:rPr lang="en-US" dirty="0" smtClean="0"/>
              <a:t>Display everything you want on</a:t>
            </a:r>
            <a:br>
              <a:rPr lang="en-US" dirty="0" smtClean="0"/>
            </a:br>
            <a:r>
              <a:rPr lang="en-US" dirty="0" smtClean="0"/>
              <a:t>an infinite sheet, and scroll around</a:t>
            </a:r>
          </a:p>
          <a:p>
            <a:pPr lvl="1"/>
            <a:r>
              <a:rPr lang="en-US" dirty="0" smtClean="0"/>
              <a:t>One monitor for “world view”, big screen for</a:t>
            </a:r>
            <a:br>
              <a:rPr lang="en-US" dirty="0" smtClean="0"/>
            </a:br>
            <a:r>
              <a:rPr lang="en-US" dirty="0" smtClean="0"/>
              <a:t>area of current interest</a:t>
            </a:r>
          </a:p>
          <a:p>
            <a:pPr lvl="1"/>
            <a:r>
              <a:rPr lang="en-US" dirty="0" smtClean="0"/>
              <a:t>Semantic zooming</a:t>
            </a:r>
          </a:p>
          <a:p>
            <a:r>
              <a:rPr lang="en-US" dirty="0" smtClean="0"/>
              <a:t>First system to put calculators, address</a:t>
            </a:r>
            <a:br>
              <a:rPr lang="en-US" dirty="0" smtClean="0"/>
            </a:br>
            <a:r>
              <a:rPr lang="en-US" dirty="0" smtClean="0"/>
              <a:t>books, etc. on the screen</a:t>
            </a:r>
          </a:p>
          <a:p>
            <a:r>
              <a:rPr lang="en-US" dirty="0" smtClean="0"/>
              <a:t>Multi-media support: pictures, text, video, audio</a:t>
            </a:r>
          </a:p>
          <a:p>
            <a:r>
              <a:rPr lang="en-US" dirty="0" smtClean="0"/>
              <a:t>Required lots of expensive and special-purpose</a:t>
            </a:r>
            <a:br>
              <a:rPr lang="en-US" dirty="0" smtClean="0"/>
            </a:br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Small touch screens, joysticks, 3D finger</a:t>
            </a:r>
            <a:br>
              <a:rPr lang="en-US" dirty="0" smtClean="0"/>
            </a:br>
            <a:r>
              <a:rPr lang="en-US" dirty="0" smtClean="0"/>
              <a:t>trackers, large rear-projected displays</a:t>
            </a:r>
          </a:p>
          <a:p>
            <a:r>
              <a:rPr lang="en-US" dirty="0" smtClean="0"/>
              <a:t>Redone as </a:t>
            </a:r>
            <a:r>
              <a:rPr lang="en-US" dirty="0" smtClean="0">
                <a:hlinkClick r:id="rId2"/>
              </a:rPr>
              <a:t>Pad </a:t>
            </a:r>
            <a:r>
              <a:rPr lang="en-US" dirty="0" smtClean="0"/>
              <a:t>(1993) and </a:t>
            </a:r>
            <a:r>
              <a:rPr lang="en-US" dirty="0" smtClean="0">
                <a:hlinkClick r:id="rId3"/>
              </a:rPr>
              <a:t>Pad++</a:t>
            </a:r>
            <a:r>
              <a:rPr lang="en-US" dirty="0" smtClean="0"/>
              <a:t> (1994)</a:t>
            </a:r>
          </a:p>
          <a:p>
            <a:pPr lvl="1"/>
            <a:r>
              <a:rPr lang="en-US" dirty="0" smtClean="0"/>
              <a:t>“Multi-scale architectures”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2014 -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5240" y="4690733"/>
            <a:ext cx="1478280" cy="21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0812" y="0"/>
            <a:ext cx="3483187" cy="284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3240" y="2884170"/>
            <a:ext cx="2270760" cy="17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"/>
            <a:ext cx="6111240" cy="1295400"/>
          </a:xfrm>
        </p:spPr>
        <p:txBody>
          <a:bodyPr/>
          <a:lstStyle/>
          <a:p>
            <a:r>
              <a:rPr lang="en-US" sz="2800" dirty="0" smtClean="0"/>
              <a:t>Pygmalion: A Computer Program to Model and Stimulate Creative </a:t>
            </a:r>
            <a:r>
              <a:rPr lang="en-US" sz="2800" dirty="0" smtClean="0"/>
              <a:t>Thought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" y="1521143"/>
            <a:ext cx="6050280" cy="4411662"/>
          </a:xfrm>
        </p:spPr>
        <p:txBody>
          <a:bodyPr/>
          <a:lstStyle/>
          <a:p>
            <a:r>
              <a:rPr lang="en-US" dirty="0" smtClean="0"/>
              <a:t>David Canfield Smith’s PhD thesis, 1977</a:t>
            </a:r>
          </a:p>
          <a:p>
            <a:r>
              <a:rPr lang="en-US" dirty="0" smtClean="0"/>
              <a:t>First large system implemented</a:t>
            </a:r>
            <a:br>
              <a:rPr lang="en-US" dirty="0" smtClean="0"/>
            </a:br>
            <a:r>
              <a:rPr lang="en-US" dirty="0" smtClean="0"/>
              <a:t>in Smalltalk</a:t>
            </a:r>
          </a:p>
          <a:p>
            <a:r>
              <a:rPr lang="en-US" dirty="0" smtClean="0"/>
              <a:t>Invented the name “icon”</a:t>
            </a:r>
          </a:p>
          <a:p>
            <a:pPr lvl="1"/>
            <a:r>
              <a:rPr lang="en-US" dirty="0" smtClean="0"/>
              <a:t>Small graphic symbols that</a:t>
            </a:r>
            <a:br>
              <a:rPr lang="en-US" dirty="0" smtClean="0"/>
            </a:br>
            <a:r>
              <a:rPr lang="en-US" dirty="0" smtClean="0"/>
              <a:t>represent something else</a:t>
            </a:r>
          </a:p>
          <a:p>
            <a:pPr lvl="1"/>
            <a:r>
              <a:rPr lang="en-US" dirty="0" smtClean="0"/>
              <a:t>Also drag and drop of icons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2014 - Brad Myers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0"/>
            <a:ext cx="2857500" cy="4705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426611"/>
            <a:ext cx="2527935" cy="34313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07402"/>
          </a:xfrm>
        </p:spPr>
        <p:txBody>
          <a:bodyPr/>
          <a:lstStyle/>
          <a:p>
            <a:r>
              <a:rPr lang="en-US" dirty="0" smtClean="0"/>
              <a:t>Xerox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914400"/>
            <a:ext cx="8961120" cy="55473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1982</a:t>
            </a:r>
          </a:p>
          <a:p>
            <a:r>
              <a:rPr lang="en-US" dirty="0" smtClean="0"/>
              <a:t>First system to provide desktop metaphor</a:t>
            </a:r>
          </a:p>
          <a:p>
            <a:r>
              <a:rPr lang="en-US" dirty="0" smtClean="0"/>
              <a:t>David Canfield Smith will cover it in detail next Monday</a:t>
            </a:r>
          </a:p>
          <a:p>
            <a:r>
              <a:rPr lang="en-US" dirty="0" smtClean="0"/>
              <a:t>Icons represent</a:t>
            </a:r>
            <a:br>
              <a:rPr lang="en-US" dirty="0" smtClean="0"/>
            </a:br>
            <a:r>
              <a:rPr lang="en-US" dirty="0" smtClean="0"/>
              <a:t>files, folders and</a:t>
            </a:r>
            <a:br>
              <a:rPr lang="en-US" dirty="0" smtClean="0"/>
            </a:br>
            <a:r>
              <a:rPr lang="en-US" dirty="0" smtClean="0"/>
              <a:t>actions</a:t>
            </a:r>
          </a:p>
          <a:p>
            <a:pPr lvl="1"/>
            <a:r>
              <a:rPr lang="en-US" dirty="0" smtClean="0"/>
              <a:t>Print, email, etc.</a:t>
            </a:r>
          </a:p>
          <a:p>
            <a:r>
              <a:rPr lang="en-US" dirty="0" smtClean="0"/>
              <a:t>2 columns of</a:t>
            </a:r>
            <a:br>
              <a:rPr lang="en-US" dirty="0" smtClean="0"/>
            </a:br>
            <a:r>
              <a:rPr lang="en-US" dirty="0" smtClean="0"/>
              <a:t>3 windows each</a:t>
            </a:r>
          </a:p>
          <a:p>
            <a:pPr lvl="1"/>
            <a:r>
              <a:rPr lang="en-US" dirty="0" smtClean="0"/>
              <a:t>Tiled!</a:t>
            </a:r>
          </a:p>
          <a:p>
            <a:r>
              <a:rPr lang="en-US" dirty="0" smtClean="0"/>
              <a:t>“Viewpoint” – later</a:t>
            </a:r>
            <a:br>
              <a:rPr lang="en-US" dirty="0" smtClean="0"/>
            </a:br>
            <a:r>
              <a:rPr lang="en-US" dirty="0" smtClean="0"/>
              <a:t>version (1985) – </a:t>
            </a:r>
            <a:br>
              <a:rPr lang="en-US" dirty="0" smtClean="0"/>
            </a:br>
            <a:r>
              <a:rPr lang="en-US" dirty="0" smtClean="0"/>
              <a:t>overlapping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2014 -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28674" name="Picture 2" descr="http://toastytech.com/guis/starbitmap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1919" y="2362200"/>
            <a:ext cx="5692081" cy="4495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38783</TotalTime>
  <Words>557</Words>
  <Application>Microsoft Office PowerPoint</Application>
  <PresentationFormat>On-screen Show (4:3)</PresentationFormat>
  <Paragraphs>183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lecture template_polo</vt:lpstr>
      <vt:lpstr>Lecture 5:  Deep Dive: Desktop Metaphors, Icons, Window Managers</vt:lpstr>
      <vt:lpstr>Quiz 2</vt:lpstr>
      <vt:lpstr>Announcements</vt:lpstr>
      <vt:lpstr>Paned Windows were first</vt:lpstr>
      <vt:lpstr>Smalltalk</vt:lpstr>
      <vt:lpstr>InterLisp-D, Tajo (XDE), etc.</vt:lpstr>
      <vt:lpstr>Spatial Data Management System (SDMS)</vt:lpstr>
      <vt:lpstr>Pygmalion: A Computer Program to Model and Stimulate Creative Thought</vt:lpstr>
      <vt:lpstr>Xerox Star</vt:lpstr>
      <vt:lpstr>Cedar</vt:lpstr>
      <vt:lpstr>Andrew System</vt:lpstr>
      <vt:lpstr>Lisa and Macintosh</vt:lpstr>
      <vt:lpstr>Sapphire</vt:lpstr>
      <vt:lpstr>Microsoft Windows</vt:lpstr>
      <vt:lpstr>Rooms</vt:lpstr>
      <vt:lpstr>Newer Window Features</vt:lpstr>
      <vt:lpstr>PDAs and Smartphones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for Tech Execs</dc:title>
  <dc:creator>Brad Myers</dc:creator>
  <cp:lastModifiedBy>Brad Myers</cp:lastModifiedBy>
  <cp:revision>1055</cp:revision>
  <cp:lastPrinted>1601-01-01T00:00:00Z</cp:lastPrinted>
  <dcterms:created xsi:type="dcterms:W3CDTF">2001-06-15T20:03:27Z</dcterms:created>
  <dcterms:modified xsi:type="dcterms:W3CDTF">2014-01-28T22:46:43Z</dcterms:modified>
</cp:coreProperties>
</file>