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7"/>
  </p:notesMasterIdLst>
  <p:sldIdLst>
    <p:sldId id="319" r:id="rId2"/>
    <p:sldId id="356" r:id="rId3"/>
    <p:sldId id="344" r:id="rId4"/>
    <p:sldId id="324" r:id="rId5"/>
    <p:sldId id="343" r:id="rId6"/>
    <p:sldId id="338" r:id="rId7"/>
    <p:sldId id="323" r:id="rId8"/>
    <p:sldId id="325" r:id="rId9"/>
    <p:sldId id="342" r:id="rId10"/>
    <p:sldId id="321" r:id="rId11"/>
    <p:sldId id="339" r:id="rId12"/>
    <p:sldId id="322" r:id="rId13"/>
    <p:sldId id="320" r:id="rId14"/>
    <p:sldId id="336" r:id="rId15"/>
    <p:sldId id="337" r:id="rId16"/>
    <p:sldId id="326" r:id="rId17"/>
    <p:sldId id="349" r:id="rId18"/>
    <p:sldId id="345" r:id="rId19"/>
    <p:sldId id="348" r:id="rId20"/>
    <p:sldId id="351" r:id="rId21"/>
    <p:sldId id="327" r:id="rId22"/>
    <p:sldId id="347" r:id="rId23"/>
    <p:sldId id="332" r:id="rId24"/>
    <p:sldId id="329" r:id="rId25"/>
    <p:sldId id="334" r:id="rId26"/>
    <p:sldId id="341" r:id="rId27"/>
    <p:sldId id="333" r:id="rId28"/>
    <p:sldId id="352" r:id="rId29"/>
    <p:sldId id="330" r:id="rId30"/>
    <p:sldId id="353" r:id="rId31"/>
    <p:sldId id="331" r:id="rId32"/>
    <p:sldId id="350" r:id="rId33"/>
    <p:sldId id="335" r:id="rId34"/>
    <p:sldId id="355" r:id="rId35"/>
    <p:sldId id="354"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E00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22" autoAdjust="0"/>
    <p:restoredTop sz="87821" autoAdjust="0"/>
  </p:normalViewPr>
  <p:slideViewPr>
    <p:cSldViewPr snapToGrid="0">
      <p:cViewPr varScale="1">
        <p:scale>
          <a:sx n="86" d="100"/>
          <a:sy n="86" d="100"/>
        </p:scale>
        <p:origin x="-78" y="-102"/>
      </p:cViewPr>
      <p:guideLst>
        <p:guide orient="horz" pos="2160"/>
        <p:guide pos="2880"/>
      </p:guideLst>
    </p:cSldViewPr>
  </p:slideViewPr>
  <p:outlineViewPr>
    <p:cViewPr>
      <p:scale>
        <a:sx n="33" d="100"/>
        <a:sy n="33" d="100"/>
      </p:scale>
      <p:origin x="48" y="24384"/>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8.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3" name="Date Placeholder 12"/>
          <p:cNvSpPr>
            <a:spLocks noGrp="1"/>
          </p:cNvSpPr>
          <p:nvPr>
            <p:ph type="dt" sz="half" idx="10"/>
          </p:nvPr>
        </p:nvSpPr>
        <p:spPr/>
        <p:txBody>
          <a:bodyPr/>
          <a:lstStyle/>
          <a:p>
            <a:pPr>
              <a:defRPr/>
            </a:pPr>
            <a:endParaRPr lang="en-US" altLang="en-US"/>
          </a:p>
        </p:txBody>
      </p:sp>
      <p:sp>
        <p:nvSpPr>
          <p:cNvPr id="14" name="Slide Number Placeholder 13"/>
          <p:cNvSpPr>
            <a:spLocks noGrp="1"/>
          </p:cNvSpPr>
          <p:nvPr>
            <p:ph type="sldNum" sz="quarter" idx="11"/>
          </p:nvPr>
        </p:nvSpPr>
        <p:spPr/>
        <p:txBody>
          <a:bodyPr/>
          <a:lstStyle/>
          <a:p>
            <a:pPr>
              <a:defRPr/>
            </a:pPr>
            <a:fld id="{AE204E03-3626-46E7-9ABE-54BA2F6D04BE}" type="slidenum">
              <a:rPr lang="en-US" altLang="en-US" smtClean="0"/>
              <a:pPr>
                <a:defRPr/>
              </a:pPr>
              <a:t>‹#›</a:t>
            </a:fld>
            <a:endParaRPr lang="en-US" altLang="en-US"/>
          </a:p>
        </p:txBody>
      </p:sp>
      <p:sp>
        <p:nvSpPr>
          <p:cNvPr id="15" name="Footer Placeholder 14"/>
          <p:cNvSpPr>
            <a:spLocks noGrp="1"/>
          </p:cNvSpPr>
          <p:nvPr>
            <p:ph type="ftr" sz="quarter" idx="12"/>
          </p:nvPr>
        </p:nvSpPr>
        <p:spPr>
          <a:xfrm>
            <a:off x="3124200" y="6463552"/>
            <a:ext cx="2895600" cy="242047"/>
          </a:xfrm>
        </p:spPr>
        <p:txBody>
          <a:bodyPr/>
          <a:lstStyle/>
          <a:p>
            <a:pPr>
              <a:defRPr/>
            </a:pPr>
            <a:r>
              <a:rPr lang="en-US" altLang="en-US" smtClean="0"/>
              <a:t>© 2014 - Brad Myers</a:t>
            </a: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508376"/>
            <a:ext cx="2895600" cy="19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2014 - Brad Myers</a:t>
            </a: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mputerhistory.org/revolution/mobile-computing/18/319/1727"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www.digibarn.com/collections/systems/gridpad/index.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retrocosm.net/2012/01/" TargetMode="External"/><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betaarchive.com/imageupload/1298947809.or.94950.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computerhistory.org/revolution/mobile-computing/18/319/171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File:Magic_Cap_OS.gif" TargetMode="External"/><Relationship Id="rId2" Type="http://schemas.openxmlformats.org/officeDocument/2006/relationships/image" Target="../media/image21.gif"/><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en.wikipedia.org/wiki/File:SonyMagicLink.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www.nngroup.com/articles/wap-mobile-phones-field-study-findings/" TargetMode="Externa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lideshare.net/kleinerperkins/2012-kpcb-internet-trends-yearend-update"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en.wikipedia.org/wiki/File:World_Wide_Smartphone_Sales_Share.pn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henintime.com/tl/bradamyers/Handheld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and.org/content/dam/rand/pubs/research_memoranda/2005/RM4122.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youtube.com/watch?v=x0XE08BjQDQ"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digibarn.com/collections/systems/go/index.html" TargetMode="External"/><Relationship Id="rId5" Type="http://schemas.openxmlformats.org/officeDocument/2006/relationships/hyperlink" Target="http://research.microsoft.com/en-us/um/people/bibuxton/buxtoncollection/a/pdf/Go%20PenPoint%20Getting%20Started.pdf"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8400"/>
            <a:ext cx="2133600" cy="457200"/>
          </a:xfrm>
          <a:prstGeom prst="rect">
            <a:avLst/>
          </a:prstGeom>
        </p:spPr>
        <p:txBody>
          <a:bodyPr/>
          <a:lstStyle/>
          <a:p>
            <a:fld id="{DF22590B-1AD9-41CD-A6F0-79CF843E1F65}" type="slidenum">
              <a:rPr lang="en-US" altLang="en-US"/>
              <a:pPr/>
              <a:t>1</a:t>
            </a:fld>
            <a:endParaRPr lang="en-US" altLang="en-US"/>
          </a:p>
        </p:txBody>
      </p:sp>
      <p:sp>
        <p:nvSpPr>
          <p:cNvPr id="95234" name="Rectangle 2"/>
          <p:cNvSpPr>
            <a:spLocks noGrp="1" noChangeArrowheads="1"/>
          </p:cNvSpPr>
          <p:nvPr>
            <p:ph type="ctrTitle"/>
          </p:nvPr>
        </p:nvSpPr>
        <p:spPr>
          <a:xfrm>
            <a:off x="1006996" y="457200"/>
            <a:ext cx="8137003" cy="2667000"/>
          </a:xfrm>
        </p:spPr>
        <p:txBody>
          <a:bodyPr/>
          <a:lstStyle/>
          <a:p>
            <a:pPr algn="ctr"/>
            <a:r>
              <a:rPr lang="en-US" sz="3200" dirty="0"/>
              <a:t>Lecture </a:t>
            </a:r>
            <a:r>
              <a:rPr lang="en-US" sz="3200" dirty="0" smtClean="0"/>
              <a:t>4</a:t>
            </a:r>
            <a:r>
              <a:rPr lang="en-US" sz="3200" dirty="0" smtClean="0"/>
              <a:t>:</a:t>
            </a:r>
            <a:r>
              <a:rPr lang="en-US" sz="3200" dirty="0"/>
              <a:t/>
            </a:r>
            <a:br>
              <a:rPr lang="en-US" sz="3200" dirty="0"/>
            </a:br>
            <a:r>
              <a:rPr lang="en-US" sz="4000" dirty="0" smtClean="0"/>
              <a:t> History of Handhelds (PDAs to Smartphones &amp; Tablets) and their Interaction Techniques</a:t>
            </a:r>
            <a:endParaRPr lang="en-US" sz="4000" dirty="0"/>
          </a:p>
        </p:txBody>
      </p:sp>
      <p:sp>
        <p:nvSpPr>
          <p:cNvPr id="95235" name="Rectangle 3"/>
          <p:cNvSpPr>
            <a:spLocks noGrp="1" noChangeArrowheads="1"/>
          </p:cNvSpPr>
          <p:nvPr>
            <p:ph type="subTitle" idx="1"/>
          </p:nvPr>
        </p:nvSpPr>
        <p:spPr>
          <a:xfrm>
            <a:off x="2590800" y="3276600"/>
            <a:ext cx="6172200" cy="2971800"/>
          </a:xfrm>
        </p:spPr>
        <p:txBody>
          <a:bodyPr/>
          <a:lstStyle/>
          <a:p>
            <a:r>
              <a:rPr lang="en-US" dirty="0"/>
              <a:t>Brad Myers</a:t>
            </a:r>
          </a:p>
          <a:p>
            <a:endParaRPr lang="en-US" dirty="0">
              <a:solidFill>
                <a:srgbClr val="6E0000"/>
              </a:solidFill>
            </a:endParaRPr>
          </a:p>
          <a:p>
            <a:r>
              <a:rPr lang="en-US" dirty="0" smtClean="0">
                <a:solidFill>
                  <a:srgbClr val="6E0000"/>
                </a:solidFill>
              </a:rPr>
              <a:t>05-899A/05-499A: Interaction Techniques</a:t>
            </a:r>
            <a:endParaRPr lang="en-US" dirty="0">
              <a:solidFill>
                <a:srgbClr val="6E0000"/>
              </a:solidFill>
            </a:endParaRPr>
          </a:p>
          <a:p>
            <a:endParaRPr lang="en-US" dirty="0">
              <a:solidFill>
                <a:srgbClr val="6E0000"/>
              </a:solidFill>
            </a:endParaRPr>
          </a:p>
          <a:p>
            <a:r>
              <a:rPr lang="en-US" i="1" dirty="0" smtClean="0">
                <a:solidFill>
                  <a:srgbClr val="6E0000"/>
                </a:solidFill>
              </a:rPr>
              <a:t>Spring, 2014</a:t>
            </a:r>
            <a:endParaRPr lang="en-US" i="1" dirty="0">
              <a:solidFill>
                <a:srgbClr val="6E0000"/>
              </a:solidFill>
            </a:endParaRPr>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altLang="en-US" smtClean="0"/>
              <a:t>© 2014 - Brad Myers</a:t>
            </a:r>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90466"/>
          </a:xfrm>
        </p:spPr>
        <p:txBody>
          <a:bodyPr/>
          <a:lstStyle/>
          <a:p>
            <a:r>
              <a:rPr lang="en-US" b="0" dirty="0" err="1" smtClean="0"/>
              <a:t>GRiDPad</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a:p>
        </p:txBody>
      </p:sp>
      <p:pic>
        <p:nvPicPr>
          <p:cNvPr id="46082" name="Picture 2"/>
          <p:cNvPicPr>
            <a:picLocks noChangeAspect="1" noChangeArrowheads="1"/>
          </p:cNvPicPr>
          <p:nvPr/>
        </p:nvPicPr>
        <p:blipFill>
          <a:blip r:embed="rId2" cstate="print"/>
          <a:srcRect/>
          <a:stretch>
            <a:fillRect/>
          </a:stretch>
        </p:blipFill>
        <p:spPr bwMode="auto">
          <a:xfrm>
            <a:off x="5196568" y="4249626"/>
            <a:ext cx="3947432" cy="2608374"/>
          </a:xfrm>
          <a:prstGeom prst="rect">
            <a:avLst/>
          </a:prstGeom>
          <a:noFill/>
          <a:ln w="9525">
            <a:noFill/>
            <a:miter lim="800000"/>
            <a:headEnd/>
            <a:tailEnd/>
          </a:ln>
        </p:spPr>
      </p:pic>
      <p:sp>
        <p:nvSpPr>
          <p:cNvPr id="3" name="Content Placeholder 2"/>
          <p:cNvSpPr>
            <a:spLocks noGrp="1"/>
          </p:cNvSpPr>
          <p:nvPr>
            <p:ph idx="1"/>
          </p:nvPr>
        </p:nvSpPr>
        <p:spPr>
          <a:xfrm>
            <a:off x="352540" y="1134737"/>
            <a:ext cx="8334260" cy="4996188"/>
          </a:xfrm>
        </p:spPr>
        <p:txBody>
          <a:bodyPr>
            <a:normAutofit/>
          </a:bodyPr>
          <a:lstStyle/>
          <a:p>
            <a:r>
              <a:rPr lang="en-US" sz="2400" dirty="0" smtClean="0"/>
              <a:t>Jeff Hawkins</a:t>
            </a:r>
          </a:p>
          <a:p>
            <a:r>
              <a:rPr lang="en-US" sz="2400" dirty="0" smtClean="0"/>
              <a:t>1989</a:t>
            </a:r>
          </a:p>
          <a:p>
            <a:r>
              <a:rPr lang="en-US" sz="1600" dirty="0" smtClean="0">
                <a:hlinkClick r:id="rId3"/>
              </a:rPr>
              <a:t>http://www.computerhistory.org/revolution/mobile-computing/18/319/1727</a:t>
            </a:r>
            <a:r>
              <a:rPr lang="en-US" sz="1600" dirty="0" smtClean="0"/>
              <a:t> </a:t>
            </a:r>
            <a:endParaRPr lang="en-US" sz="1600" dirty="0" smtClean="0"/>
          </a:p>
          <a:p>
            <a:r>
              <a:rPr lang="en-US" sz="2400" dirty="0" smtClean="0"/>
              <a:t>under </a:t>
            </a:r>
            <a:r>
              <a:rPr lang="en-US" sz="2400" dirty="0" smtClean="0"/>
              <a:t>5 </a:t>
            </a:r>
            <a:r>
              <a:rPr lang="en-US" sz="2400" dirty="0" smtClean="0"/>
              <a:t>lbs</a:t>
            </a:r>
          </a:p>
          <a:p>
            <a:r>
              <a:rPr lang="en-US" sz="2400" dirty="0" smtClean="0"/>
              <a:t>386SL 20MHz processor with a 80387SX coprocessor with 20MB RAM and 40, 60, 80 or 120MB hard drive. It had a 10" diagonal backlit VGA display with 32 gray scales. There was a built in PCMCIA card slot, an internal fax/modem card, a floppy </a:t>
            </a:r>
            <a:r>
              <a:rPr lang="en-US" sz="2400" dirty="0" smtClean="0"/>
              <a:t>drive</a:t>
            </a:r>
            <a:br>
              <a:rPr lang="en-US" sz="2400" dirty="0" smtClean="0"/>
            </a:br>
            <a:r>
              <a:rPr lang="en-US" sz="2400" dirty="0" smtClean="0"/>
              <a:t>port </a:t>
            </a:r>
            <a:r>
              <a:rPr lang="en-US" sz="2400" dirty="0" smtClean="0"/>
              <a:t>and a standard </a:t>
            </a:r>
            <a:r>
              <a:rPr lang="en-US" sz="2400" dirty="0" smtClean="0"/>
              <a:t>keyboard</a:t>
            </a:r>
            <a:br>
              <a:rPr lang="en-US" sz="2400" dirty="0" smtClean="0"/>
            </a:br>
            <a:r>
              <a:rPr lang="en-US" sz="2400" dirty="0" smtClean="0"/>
              <a:t>port</a:t>
            </a:r>
            <a:r>
              <a:rPr lang="en-US" sz="2400" dirty="0" smtClean="0"/>
              <a:t>. Operating time was </a:t>
            </a:r>
            <a:r>
              <a:rPr lang="en-US" sz="2400" dirty="0" smtClean="0"/>
              <a:t>about</a:t>
            </a:r>
            <a:br>
              <a:rPr lang="en-US" sz="2400" dirty="0" smtClean="0"/>
            </a:br>
            <a:r>
              <a:rPr lang="en-US" sz="2400" dirty="0" smtClean="0"/>
              <a:t>3 </a:t>
            </a:r>
            <a:r>
              <a:rPr lang="en-US" sz="2400" dirty="0" smtClean="0"/>
              <a:t>hours on NiCad battery pack.</a:t>
            </a:r>
            <a:br>
              <a:rPr lang="en-US" sz="2400" dirty="0" smtClean="0"/>
            </a:br>
            <a:r>
              <a:rPr lang="en-US" sz="1200" dirty="0" smtClean="0">
                <a:hlinkClick r:id="rId4"/>
              </a:rPr>
              <a:t>http://</a:t>
            </a:r>
            <a:r>
              <a:rPr lang="en-US" sz="1200" dirty="0" smtClean="0">
                <a:hlinkClick r:id="rId4"/>
              </a:rPr>
              <a:t>www.digibarn.com/collections/systems/gridpad/index.html</a:t>
            </a:r>
            <a:r>
              <a:rPr lang="en-US" sz="1200" dirty="0" smtClean="0"/>
              <a:t> </a:t>
            </a:r>
            <a:endParaRPr lang="en-US" sz="2400" dirty="0" smtClean="0"/>
          </a:p>
          <a:p>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177752"/>
          </a:xfrm>
        </p:spPr>
        <p:txBody>
          <a:bodyPr/>
          <a:lstStyle/>
          <a:p>
            <a:r>
              <a:rPr lang="en-US" dirty="0" smtClean="0"/>
              <a:t>Microsoft Pen Windows</a:t>
            </a:r>
            <a:endParaRPr lang="en-US" dirty="0"/>
          </a:p>
        </p:txBody>
      </p:sp>
      <p:sp>
        <p:nvSpPr>
          <p:cNvPr id="3" name="Content Placeholder 2"/>
          <p:cNvSpPr>
            <a:spLocks noGrp="1"/>
          </p:cNvSpPr>
          <p:nvPr>
            <p:ph idx="1"/>
          </p:nvPr>
        </p:nvSpPr>
        <p:spPr>
          <a:xfrm>
            <a:off x="468216" y="1289605"/>
            <a:ext cx="8229600" cy="4411662"/>
          </a:xfrm>
        </p:spPr>
        <p:txBody>
          <a:bodyPr/>
          <a:lstStyle/>
          <a:p>
            <a:r>
              <a:rPr lang="en-US" dirty="0" smtClean="0"/>
              <a:t>From: 1991</a:t>
            </a:r>
          </a:p>
          <a:p>
            <a:r>
              <a:rPr lang="en-US" dirty="0" smtClean="0"/>
              <a:t>Version of Windows 3.1 for pen computing</a:t>
            </a:r>
          </a:p>
          <a:p>
            <a:r>
              <a:rPr lang="en-US" dirty="0" smtClean="0"/>
              <a:t>Added handwriting recognition</a:t>
            </a:r>
          </a:p>
          <a:p>
            <a:r>
              <a:rPr lang="en-US" dirty="0" smtClean="0"/>
              <a:t>Versions for Windows NT, Windows 95, etc.</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11</a:t>
            </a:fld>
            <a:endParaRPr lang="en-US" altLang="en-US"/>
          </a:p>
        </p:txBody>
      </p:sp>
      <p:pic>
        <p:nvPicPr>
          <p:cNvPr id="64514" name="Picture 2" descr="http://aliennerd.files.wordpress.com/2011/12/20111228-_1020183-1.jpg"/>
          <p:cNvPicPr>
            <a:picLocks noChangeAspect="1" noChangeArrowheads="1"/>
          </p:cNvPicPr>
          <p:nvPr/>
        </p:nvPicPr>
        <p:blipFill>
          <a:blip r:embed="rId2" cstate="print"/>
          <a:srcRect/>
          <a:stretch>
            <a:fillRect/>
          </a:stretch>
        </p:blipFill>
        <p:spPr bwMode="auto">
          <a:xfrm>
            <a:off x="0" y="3899971"/>
            <a:ext cx="3944039" cy="2958029"/>
          </a:xfrm>
          <a:prstGeom prst="rect">
            <a:avLst/>
          </a:prstGeom>
          <a:noFill/>
        </p:spPr>
      </p:pic>
      <p:sp>
        <p:nvSpPr>
          <p:cNvPr id="7" name="TextBox 6"/>
          <p:cNvSpPr txBox="1"/>
          <p:nvPr/>
        </p:nvSpPr>
        <p:spPr>
          <a:xfrm>
            <a:off x="0" y="3646582"/>
            <a:ext cx="8791460" cy="276999"/>
          </a:xfrm>
          <a:prstGeom prst="rect">
            <a:avLst/>
          </a:prstGeom>
          <a:noFill/>
        </p:spPr>
        <p:txBody>
          <a:bodyPr wrap="square" rtlCol="0">
            <a:spAutoFit/>
          </a:bodyPr>
          <a:lstStyle/>
          <a:p>
            <a:r>
              <a:rPr lang="en-US" sz="1200" dirty="0" smtClean="0"/>
              <a:t>Images: </a:t>
            </a:r>
            <a:r>
              <a:rPr lang="en-US" sz="1200" dirty="0" smtClean="0">
                <a:hlinkClick r:id="rId3"/>
              </a:rPr>
              <a:t>http://retrocosm.net/2012/01/</a:t>
            </a:r>
            <a:r>
              <a:rPr lang="en-US" sz="1200" dirty="0" smtClean="0"/>
              <a:t>,     </a:t>
            </a:r>
            <a:r>
              <a:rPr lang="en-US" sz="1200" dirty="0" smtClean="0">
                <a:hlinkClick r:id="rId4"/>
              </a:rPr>
              <a:t>http://www.betaarchive.com/imageupload/1298947809.or.94950.png</a:t>
            </a:r>
            <a:r>
              <a:rPr lang="en-US" sz="1200" dirty="0" smtClean="0"/>
              <a:t> </a:t>
            </a:r>
            <a:endParaRPr lang="en-US" sz="1200" dirty="0"/>
          </a:p>
        </p:txBody>
      </p:sp>
      <p:pic>
        <p:nvPicPr>
          <p:cNvPr id="64516" name="Picture 4" descr="http://www.betaarchive.com/imageupload/1298947809.or.94950.png"/>
          <p:cNvPicPr>
            <a:picLocks noChangeAspect="1" noChangeArrowheads="1"/>
          </p:cNvPicPr>
          <p:nvPr/>
        </p:nvPicPr>
        <p:blipFill>
          <a:blip r:embed="rId5" cstate="print"/>
          <a:srcRect/>
          <a:stretch>
            <a:fillRect/>
          </a:stretch>
        </p:blipFill>
        <p:spPr bwMode="auto">
          <a:xfrm>
            <a:off x="5078777" y="4069523"/>
            <a:ext cx="4065224" cy="278847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www.technobuffalo.com/wp-content/uploads/2011/06/apple-newton6111.jpg"/>
          <p:cNvPicPr>
            <a:picLocks noChangeAspect="1" noChangeArrowheads="1"/>
          </p:cNvPicPr>
          <p:nvPr/>
        </p:nvPicPr>
        <p:blipFill>
          <a:blip r:embed="rId2" cstate="print"/>
          <a:srcRect/>
          <a:stretch>
            <a:fillRect/>
          </a:stretch>
        </p:blipFill>
        <p:spPr bwMode="auto">
          <a:xfrm>
            <a:off x="6599305" y="-1"/>
            <a:ext cx="2544695" cy="2765235"/>
          </a:xfrm>
          <a:prstGeom prst="rect">
            <a:avLst/>
          </a:prstGeom>
          <a:noFill/>
        </p:spPr>
      </p:pic>
      <p:sp>
        <p:nvSpPr>
          <p:cNvPr id="2" name="Title 1"/>
          <p:cNvSpPr>
            <a:spLocks noGrp="1"/>
          </p:cNvSpPr>
          <p:nvPr>
            <p:ph type="title"/>
          </p:nvPr>
        </p:nvSpPr>
        <p:spPr/>
        <p:txBody>
          <a:bodyPr/>
          <a:lstStyle/>
          <a:p>
            <a:r>
              <a:rPr lang="en-US" dirty="0" smtClean="0"/>
              <a:t>Apple Newton</a:t>
            </a:r>
            <a:endParaRPr lang="en-US" dirty="0"/>
          </a:p>
        </p:txBody>
      </p:sp>
      <p:sp>
        <p:nvSpPr>
          <p:cNvPr id="3" name="Content Placeholder 2"/>
          <p:cNvSpPr>
            <a:spLocks noGrp="1"/>
          </p:cNvSpPr>
          <p:nvPr>
            <p:ph idx="1"/>
          </p:nvPr>
        </p:nvSpPr>
        <p:spPr>
          <a:xfrm>
            <a:off x="269913" y="1653161"/>
            <a:ext cx="7552063" cy="4604420"/>
          </a:xfrm>
        </p:spPr>
        <p:txBody>
          <a:bodyPr>
            <a:normAutofit fontScale="92500"/>
          </a:bodyPr>
          <a:lstStyle/>
          <a:p>
            <a:r>
              <a:rPr lang="en-US" dirty="0" smtClean="0"/>
              <a:t>Started 1987, released 1993</a:t>
            </a:r>
          </a:p>
          <a:p>
            <a:r>
              <a:rPr lang="en-US" dirty="0" smtClean="0"/>
              <a:t>Newton “</a:t>
            </a:r>
            <a:r>
              <a:rPr lang="en-US" dirty="0" err="1" smtClean="0"/>
              <a:t>MessagePad</a:t>
            </a:r>
            <a:r>
              <a:rPr lang="en-US" dirty="0" smtClean="0"/>
              <a:t>”</a:t>
            </a:r>
          </a:p>
          <a:p>
            <a:r>
              <a:rPr lang="en-US" dirty="0" smtClean="0"/>
              <a:t>Coined term “Personal Digital</a:t>
            </a:r>
            <a:br>
              <a:rPr lang="en-US" dirty="0" smtClean="0"/>
            </a:br>
            <a:r>
              <a:rPr lang="en-US" dirty="0" smtClean="0"/>
              <a:t>Assistant (PDA)</a:t>
            </a:r>
            <a:endParaRPr lang="en-US" dirty="0" smtClean="0"/>
          </a:p>
          <a:p>
            <a:r>
              <a:rPr lang="en-US" dirty="0" smtClean="0"/>
              <a:t>Was on sale for 6 years</a:t>
            </a:r>
          </a:p>
          <a:p>
            <a:r>
              <a:rPr lang="en-US" dirty="0" smtClean="0"/>
              <a:t>Fairly </a:t>
            </a:r>
            <a:r>
              <a:rPr lang="en-US" dirty="0" smtClean="0"/>
              <a:t>large &amp; heavy</a:t>
            </a:r>
            <a:endParaRPr lang="en-US" dirty="0" smtClean="0"/>
          </a:p>
          <a:p>
            <a:r>
              <a:rPr lang="en-US" dirty="0" smtClean="0"/>
              <a:t>Interesting OS using an interpreted programming language: </a:t>
            </a:r>
            <a:r>
              <a:rPr lang="en-US" dirty="0" err="1" smtClean="0"/>
              <a:t>NewtonScript</a:t>
            </a:r>
            <a:endParaRPr lang="en-US" dirty="0" smtClean="0"/>
          </a:p>
          <a:p>
            <a:pPr lvl="1"/>
            <a:r>
              <a:rPr lang="en-US" dirty="0" smtClean="0"/>
              <a:t>“Prototype-Instance” OO model like JavaScript</a:t>
            </a:r>
          </a:p>
          <a:p>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12</a:t>
            </a:fld>
            <a:endParaRPr lang="en-US" altLang="en-US"/>
          </a:p>
        </p:txBody>
      </p:sp>
      <p:pic>
        <p:nvPicPr>
          <p:cNvPr id="62468" name="Picture 4" descr="John Sculley with a Newton"/>
          <p:cNvPicPr>
            <a:picLocks noChangeAspect="1" noChangeArrowheads="1"/>
          </p:cNvPicPr>
          <p:nvPr/>
        </p:nvPicPr>
        <p:blipFill>
          <a:blip r:embed="rId3" cstate="print"/>
          <a:srcRect/>
          <a:stretch>
            <a:fillRect/>
          </a:stretch>
        </p:blipFill>
        <p:spPr bwMode="auto">
          <a:xfrm>
            <a:off x="6188726" y="2667918"/>
            <a:ext cx="2955274" cy="1970183"/>
          </a:xfrm>
          <a:prstGeom prst="rect">
            <a:avLst/>
          </a:prstGeom>
          <a:noFill/>
        </p:spPr>
      </p:pic>
      <p:sp>
        <p:nvSpPr>
          <p:cNvPr id="8" name="TextBox 7"/>
          <p:cNvSpPr txBox="1"/>
          <p:nvPr/>
        </p:nvSpPr>
        <p:spPr>
          <a:xfrm>
            <a:off x="7744258" y="4579791"/>
            <a:ext cx="1399742" cy="307777"/>
          </a:xfrm>
          <a:prstGeom prst="rect">
            <a:avLst/>
          </a:prstGeom>
          <a:noFill/>
        </p:spPr>
        <p:txBody>
          <a:bodyPr wrap="none" rtlCol="0">
            <a:spAutoFit/>
          </a:bodyPr>
          <a:lstStyle/>
          <a:p>
            <a:r>
              <a:rPr lang="en-US" sz="1400" dirty="0" smtClean="0"/>
              <a:t>John </a:t>
            </a:r>
            <a:r>
              <a:rPr lang="en-US" sz="1400" dirty="0" err="1" smtClean="0"/>
              <a:t>Sculley</a:t>
            </a:r>
            <a:r>
              <a:rPr lang="en-US" sz="1400" dirty="0" smtClean="0"/>
              <a:t> III</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 Newton</a:t>
            </a:r>
            <a:endParaRPr lang="en-US" dirty="0"/>
          </a:p>
        </p:txBody>
      </p:sp>
      <p:sp>
        <p:nvSpPr>
          <p:cNvPr id="3" name="Content Placeholder 2"/>
          <p:cNvSpPr>
            <a:spLocks noGrp="1"/>
          </p:cNvSpPr>
          <p:nvPr>
            <p:ph idx="1"/>
          </p:nvPr>
        </p:nvSpPr>
        <p:spPr>
          <a:xfrm>
            <a:off x="457200" y="1564395"/>
            <a:ext cx="8229600" cy="2390660"/>
          </a:xfrm>
        </p:spPr>
        <p:txBody>
          <a:bodyPr>
            <a:normAutofit fontScale="92500" lnSpcReduction="10000"/>
          </a:bodyPr>
          <a:lstStyle/>
          <a:p>
            <a:r>
              <a:rPr lang="en-US" dirty="0" smtClean="0"/>
              <a:t>Key issue: handwriting recognition was main input technique</a:t>
            </a:r>
            <a:br>
              <a:rPr lang="en-US" dirty="0" smtClean="0"/>
            </a:br>
            <a:r>
              <a:rPr lang="en-US" sz="1800" dirty="0" smtClean="0">
                <a:hlinkClick r:id="rId2"/>
              </a:rPr>
              <a:t>http://www.computerhistory.org/revolution/mobile-computing/18/319/1714</a:t>
            </a:r>
            <a:r>
              <a:rPr lang="en-US" sz="1800" dirty="0" smtClean="0"/>
              <a:t> </a:t>
            </a:r>
            <a:endParaRPr lang="en-US" sz="3200" dirty="0" smtClean="0"/>
          </a:p>
          <a:p>
            <a:r>
              <a:rPr lang="en-US" dirty="0" smtClean="0"/>
              <a:t>Often not successful</a:t>
            </a:r>
          </a:p>
          <a:p>
            <a:pPr lvl="1"/>
            <a:r>
              <a:rPr lang="en-US" dirty="0" smtClean="0"/>
              <a:t>Famously panned for an entire week by Doonesbury (</a:t>
            </a:r>
            <a:r>
              <a:rPr lang="en-US" dirty="0" smtClean="0"/>
              <a:t>August </a:t>
            </a:r>
            <a:r>
              <a:rPr lang="en-US" dirty="0" smtClean="0"/>
              <a:t>1993)</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13</a:t>
            </a:fld>
            <a:endParaRPr lang="en-US" altLang="en-US"/>
          </a:p>
        </p:txBody>
      </p:sp>
      <p:pic>
        <p:nvPicPr>
          <p:cNvPr id="1026" name="Picture 2"/>
          <p:cNvPicPr>
            <a:picLocks noChangeAspect="1" noChangeArrowheads="1"/>
          </p:cNvPicPr>
          <p:nvPr/>
        </p:nvPicPr>
        <p:blipFill>
          <a:blip r:embed="rId3" cstate="print"/>
          <a:srcRect/>
          <a:stretch>
            <a:fillRect/>
          </a:stretch>
        </p:blipFill>
        <p:spPr bwMode="auto">
          <a:xfrm>
            <a:off x="0" y="3947525"/>
            <a:ext cx="9144000" cy="291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2238"/>
            <a:ext cx="7915619" cy="1188769"/>
          </a:xfrm>
        </p:spPr>
        <p:txBody>
          <a:bodyPr/>
          <a:lstStyle/>
          <a:p>
            <a:r>
              <a:rPr lang="en-US" sz="3600" dirty="0" smtClean="0"/>
              <a:t>General Magic’s “Magic Cap” OS</a:t>
            </a:r>
            <a:endParaRPr lang="en-US" sz="3600" dirty="0"/>
          </a:p>
        </p:txBody>
      </p:sp>
      <p:sp>
        <p:nvSpPr>
          <p:cNvPr id="3" name="Content Placeholder 2"/>
          <p:cNvSpPr>
            <a:spLocks noGrp="1"/>
          </p:cNvSpPr>
          <p:nvPr>
            <p:ph idx="1"/>
          </p:nvPr>
        </p:nvSpPr>
        <p:spPr>
          <a:xfrm>
            <a:off x="457200" y="1719263"/>
            <a:ext cx="4632593" cy="4411662"/>
          </a:xfrm>
        </p:spPr>
        <p:txBody>
          <a:bodyPr>
            <a:normAutofit/>
          </a:bodyPr>
          <a:lstStyle/>
          <a:p>
            <a:r>
              <a:rPr lang="en-US" sz="2800" dirty="0" smtClean="0"/>
              <a:t>1994</a:t>
            </a:r>
          </a:p>
          <a:p>
            <a:r>
              <a:rPr lang="en-US" sz="2800" dirty="0" smtClean="0"/>
              <a:t>Ran on Sony </a:t>
            </a:r>
            <a:r>
              <a:rPr lang="en-US" sz="2800" dirty="0" err="1" smtClean="0"/>
              <a:t>MagicLink</a:t>
            </a:r>
            <a:r>
              <a:rPr lang="en-US" sz="2800" dirty="0" smtClean="0"/>
              <a:t> hardware</a:t>
            </a:r>
          </a:p>
          <a:p>
            <a:r>
              <a:rPr lang="en-US" sz="2800" dirty="0" smtClean="0"/>
              <a:t>Object-oriented OS for PDAs</a:t>
            </a:r>
          </a:p>
          <a:p>
            <a:r>
              <a:rPr lang="en-US" sz="2800" dirty="0" smtClean="0"/>
              <a:t>3D Room metaphor</a:t>
            </a:r>
          </a:p>
          <a:p>
            <a:r>
              <a:rPr lang="en-US" sz="2800" dirty="0" smtClean="0"/>
              <a:t>Special AT&amp;T wireless network (very slow)</a:t>
            </a:r>
          </a:p>
          <a:p>
            <a:endParaRPr lang="en-US" sz="2800"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14</a:t>
            </a:fld>
            <a:endParaRPr lang="en-US" altLang="en-US" dirty="0"/>
          </a:p>
        </p:txBody>
      </p:sp>
      <p:pic>
        <p:nvPicPr>
          <p:cNvPr id="48130" name="Picture 2" descr="File:Magic Cap OS.gif"/>
          <p:cNvPicPr>
            <a:picLocks noChangeAspect="1" noChangeArrowheads="1"/>
          </p:cNvPicPr>
          <p:nvPr/>
        </p:nvPicPr>
        <p:blipFill>
          <a:blip r:embed="rId2" cstate="print"/>
          <a:srcRect/>
          <a:stretch>
            <a:fillRect/>
          </a:stretch>
        </p:blipFill>
        <p:spPr bwMode="auto">
          <a:xfrm>
            <a:off x="5067759" y="1462733"/>
            <a:ext cx="4076241" cy="2734374"/>
          </a:xfrm>
          <a:prstGeom prst="rect">
            <a:avLst/>
          </a:prstGeom>
          <a:noFill/>
        </p:spPr>
      </p:pic>
      <p:sp>
        <p:nvSpPr>
          <p:cNvPr id="7" name="TextBox 6"/>
          <p:cNvSpPr txBox="1"/>
          <p:nvPr/>
        </p:nvSpPr>
        <p:spPr>
          <a:xfrm>
            <a:off x="44604" y="5772703"/>
            <a:ext cx="5056741" cy="738664"/>
          </a:xfrm>
          <a:prstGeom prst="rect">
            <a:avLst/>
          </a:prstGeom>
          <a:noFill/>
        </p:spPr>
        <p:txBody>
          <a:bodyPr wrap="square" rtlCol="0">
            <a:spAutoFit/>
          </a:bodyPr>
          <a:lstStyle/>
          <a:p>
            <a:r>
              <a:rPr lang="en-US" sz="1400" dirty="0" smtClean="0"/>
              <a:t>Pictures: </a:t>
            </a:r>
            <a:r>
              <a:rPr lang="en-US" sz="1400" dirty="0" smtClean="0">
                <a:hlinkClick r:id="rId3"/>
              </a:rPr>
              <a:t>http://en.wikipedia.org/wiki/File:Magic_Cap_OS.gif</a:t>
            </a:r>
            <a:endParaRPr lang="en-US" sz="1400" dirty="0" smtClean="0"/>
          </a:p>
          <a:p>
            <a:r>
              <a:rPr lang="en-US" sz="1400" dirty="0" smtClean="0">
                <a:hlinkClick r:id="rId4"/>
              </a:rPr>
              <a:t>http://en.wikipedia.org/wiki/File:SonyMagicLink.jpg</a:t>
            </a:r>
            <a:endParaRPr lang="en-US" sz="1400" dirty="0" smtClean="0"/>
          </a:p>
          <a:p>
            <a:endParaRPr lang="en-US" sz="1400" dirty="0"/>
          </a:p>
        </p:txBody>
      </p:sp>
      <p:pic>
        <p:nvPicPr>
          <p:cNvPr id="48132" name="Picture 4" descr="File:SonyMagicLink.jpg"/>
          <p:cNvPicPr>
            <a:picLocks noChangeAspect="1" noChangeArrowheads="1"/>
          </p:cNvPicPr>
          <p:nvPr/>
        </p:nvPicPr>
        <p:blipFill>
          <a:blip r:embed="rId5" cstate="print"/>
          <a:srcRect/>
          <a:stretch>
            <a:fillRect/>
          </a:stretch>
        </p:blipFill>
        <p:spPr bwMode="auto">
          <a:xfrm>
            <a:off x="5023692" y="4183085"/>
            <a:ext cx="4120308" cy="262875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phone + PDAs</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15</a:t>
            </a:fld>
            <a:endParaRPr lang="en-US" altLang="en-US"/>
          </a:p>
        </p:txBody>
      </p:sp>
      <p:pic>
        <p:nvPicPr>
          <p:cNvPr id="47106" name="Picture 2" descr="File:Nokia-9110-2.jpg"/>
          <p:cNvPicPr>
            <a:picLocks noChangeAspect="1" noChangeArrowheads="1"/>
          </p:cNvPicPr>
          <p:nvPr/>
        </p:nvPicPr>
        <p:blipFill>
          <a:blip r:embed="rId2" cstate="print"/>
          <a:srcRect/>
          <a:stretch>
            <a:fillRect/>
          </a:stretch>
        </p:blipFill>
        <p:spPr bwMode="auto">
          <a:xfrm>
            <a:off x="5701527" y="4240150"/>
            <a:ext cx="3442473" cy="2617850"/>
          </a:xfrm>
          <a:prstGeom prst="rect">
            <a:avLst/>
          </a:prstGeom>
          <a:noFill/>
        </p:spPr>
      </p:pic>
      <p:pic>
        <p:nvPicPr>
          <p:cNvPr id="47110" name="Picture 6" descr="C:\Users\bam\AppData\Local\Temp\SNAGHTML18944a97.PNG"/>
          <p:cNvPicPr>
            <a:picLocks noChangeAspect="1" noChangeArrowheads="1"/>
          </p:cNvPicPr>
          <p:nvPr/>
        </p:nvPicPr>
        <p:blipFill>
          <a:blip r:embed="rId3" cstate="print"/>
          <a:srcRect/>
          <a:stretch>
            <a:fillRect/>
          </a:stretch>
        </p:blipFill>
        <p:spPr bwMode="auto">
          <a:xfrm>
            <a:off x="3393195" y="4682168"/>
            <a:ext cx="2555913" cy="2175832"/>
          </a:xfrm>
          <a:prstGeom prst="rect">
            <a:avLst/>
          </a:prstGeom>
          <a:noFill/>
        </p:spPr>
      </p:pic>
      <p:sp>
        <p:nvSpPr>
          <p:cNvPr id="3" name="Content Placeholder 2"/>
          <p:cNvSpPr>
            <a:spLocks noGrp="1"/>
          </p:cNvSpPr>
          <p:nvPr>
            <p:ph idx="1"/>
          </p:nvPr>
        </p:nvSpPr>
        <p:spPr>
          <a:xfrm>
            <a:off x="457200" y="1410159"/>
            <a:ext cx="8229600" cy="4720766"/>
          </a:xfrm>
        </p:spPr>
        <p:txBody>
          <a:bodyPr/>
          <a:lstStyle/>
          <a:p>
            <a:r>
              <a:rPr lang="en-US" dirty="0" smtClean="0"/>
              <a:t>IBM Simon</a:t>
            </a:r>
          </a:p>
          <a:p>
            <a:pPr lvl="1"/>
            <a:r>
              <a:rPr lang="en-US" dirty="0" smtClean="0"/>
              <a:t>Shipped in 1994 by BellSouth</a:t>
            </a:r>
          </a:p>
          <a:p>
            <a:r>
              <a:rPr lang="en-US" dirty="0" smtClean="0"/>
              <a:t>Nokia </a:t>
            </a:r>
            <a:r>
              <a:rPr lang="en-US" dirty="0" smtClean="0"/>
              <a:t>9110 </a:t>
            </a:r>
            <a:r>
              <a:rPr lang="en-US" dirty="0" smtClean="0"/>
              <a:t>Communicator</a:t>
            </a:r>
          </a:p>
          <a:p>
            <a:pPr lvl="1"/>
            <a:r>
              <a:rPr lang="en-US" dirty="0" smtClean="0"/>
              <a:t>1996</a:t>
            </a:r>
          </a:p>
          <a:p>
            <a:pPr lvl="1"/>
            <a:r>
              <a:rPr lang="en-US" dirty="0" smtClean="0"/>
              <a:t>Added full physical keyboard</a:t>
            </a:r>
          </a:p>
          <a:p>
            <a:r>
              <a:rPr lang="en-US" dirty="0" smtClean="0"/>
              <a:t>Typical PDA features:</a:t>
            </a:r>
          </a:p>
          <a:p>
            <a:pPr lvl="1"/>
            <a:r>
              <a:rPr lang="en-US" dirty="0" smtClean="0"/>
              <a:t>Address book, calendar</a:t>
            </a:r>
          </a:p>
          <a:p>
            <a:r>
              <a:rPr lang="en-US" dirty="0" smtClean="0"/>
              <a:t>Slow</a:t>
            </a:r>
            <a:endParaRPr lang="en-US" dirty="0" smtClean="0"/>
          </a:p>
          <a:p>
            <a:endParaRPr lang="en-US" dirty="0"/>
          </a:p>
        </p:txBody>
      </p:sp>
      <p:pic>
        <p:nvPicPr>
          <p:cNvPr id="14338" name="Picture 2" descr="File:IBM Simon Personal Communicator.png"/>
          <p:cNvPicPr>
            <a:picLocks noChangeAspect="1" noChangeArrowheads="1"/>
          </p:cNvPicPr>
          <p:nvPr/>
        </p:nvPicPr>
        <p:blipFill>
          <a:blip r:embed="rId4" cstate="print"/>
          <a:srcRect/>
          <a:stretch>
            <a:fillRect/>
          </a:stretch>
        </p:blipFill>
        <p:spPr bwMode="auto">
          <a:xfrm>
            <a:off x="7221881" y="0"/>
            <a:ext cx="2113479" cy="392596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Palm</a:t>
            </a:r>
            <a:endParaRPr lang="en-US" dirty="0"/>
          </a:p>
        </p:txBody>
      </p:sp>
      <p:sp>
        <p:nvSpPr>
          <p:cNvPr id="3" name="Content Placeholder 2"/>
          <p:cNvSpPr>
            <a:spLocks noGrp="1"/>
          </p:cNvSpPr>
          <p:nvPr>
            <p:ph idx="1"/>
          </p:nvPr>
        </p:nvSpPr>
        <p:spPr>
          <a:xfrm>
            <a:off x="457200" y="1719262"/>
            <a:ext cx="6758848" cy="4659503"/>
          </a:xfrm>
        </p:spPr>
        <p:txBody>
          <a:bodyPr>
            <a:normAutofit fontScale="92500" lnSpcReduction="10000"/>
          </a:bodyPr>
          <a:lstStyle/>
          <a:p>
            <a:r>
              <a:rPr lang="en-US" dirty="0" smtClean="0"/>
              <a:t>Founded by </a:t>
            </a:r>
            <a:r>
              <a:rPr lang="en-US" dirty="0" smtClean="0"/>
              <a:t>Jeff Hawkins who did </a:t>
            </a:r>
            <a:r>
              <a:rPr lang="en-US" dirty="0" err="1" smtClean="0"/>
              <a:t>GridPad</a:t>
            </a:r>
            <a:endParaRPr lang="en-US" dirty="0" smtClean="0"/>
          </a:p>
          <a:p>
            <a:r>
              <a:rPr lang="en-US" dirty="0" smtClean="0"/>
              <a:t>US Robotics (1995), 3Com (1997),</a:t>
            </a:r>
            <a:br>
              <a:rPr lang="en-US" dirty="0" smtClean="0"/>
            </a:br>
            <a:r>
              <a:rPr lang="en-US" dirty="0" smtClean="0"/>
              <a:t>Handspring (1998), Palm (2000), HP (2010)</a:t>
            </a:r>
            <a:endParaRPr lang="en-US" dirty="0" smtClean="0"/>
          </a:p>
          <a:p>
            <a:r>
              <a:rPr lang="en-US" dirty="0" smtClean="0"/>
              <a:t>First released version: </a:t>
            </a:r>
            <a:r>
              <a:rPr lang="en-US" dirty="0" smtClean="0">
                <a:solidFill>
                  <a:schemeClr val="accent2"/>
                </a:solidFill>
              </a:rPr>
              <a:t>1996</a:t>
            </a:r>
            <a:r>
              <a:rPr lang="en-US" dirty="0" smtClean="0"/>
              <a:t> = “Pilot”</a:t>
            </a:r>
          </a:p>
          <a:p>
            <a:pPr lvl="1"/>
            <a:r>
              <a:rPr lang="en-US" dirty="0" smtClean="0"/>
              <a:t>Name changed due to lawsuit</a:t>
            </a:r>
          </a:p>
          <a:p>
            <a:r>
              <a:rPr lang="en-US" dirty="0" smtClean="0"/>
              <a:t>They did lots of user testing with prototypes created using HyperCard</a:t>
            </a:r>
          </a:p>
          <a:p>
            <a:r>
              <a:rPr lang="en-US" dirty="0" smtClean="0"/>
              <a:t>Graffiti for data entry</a:t>
            </a:r>
          </a:p>
          <a:p>
            <a:endParaRPr lang="en-US" dirty="0" smtClean="0"/>
          </a:p>
        </p:txBody>
      </p:sp>
      <p:sp>
        <p:nvSpPr>
          <p:cNvPr id="4" name="Footer Placeholder 3"/>
          <p:cNvSpPr>
            <a:spLocks noGrp="1"/>
          </p:cNvSpPr>
          <p:nvPr>
            <p:ph type="ftr" sz="quarter" idx="11"/>
          </p:nvPr>
        </p:nvSpPr>
        <p:spPr/>
        <p:txBody>
          <a:bodyPr/>
          <a:lstStyle/>
          <a:p>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fld id="{5724283D-037C-4233-A5B9-6A378F34C5AF}" type="slidenum">
              <a:rPr lang="en-US" altLang="en-US" smtClean="0"/>
              <a:pPr/>
              <a:t>16</a:t>
            </a:fld>
            <a:endParaRPr lang="en-US" altLang="en-US"/>
          </a:p>
        </p:txBody>
      </p:sp>
      <p:pic>
        <p:nvPicPr>
          <p:cNvPr id="58370" name="Picture 2" descr="PalmPilot5000.jpg"/>
          <p:cNvPicPr>
            <a:picLocks noChangeAspect="1" noChangeArrowheads="1"/>
          </p:cNvPicPr>
          <p:nvPr/>
        </p:nvPicPr>
        <p:blipFill>
          <a:blip r:embed="rId2" cstate="print"/>
          <a:srcRect/>
          <a:stretch>
            <a:fillRect/>
          </a:stretch>
        </p:blipFill>
        <p:spPr bwMode="auto">
          <a:xfrm>
            <a:off x="7048500" y="745417"/>
            <a:ext cx="2095500" cy="28194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 Graffiti</a:t>
            </a:r>
            <a:endParaRPr lang="en-US" dirty="0"/>
          </a:p>
        </p:txBody>
      </p:sp>
      <p:sp>
        <p:nvSpPr>
          <p:cNvPr id="3" name="Content Placeholder 2"/>
          <p:cNvSpPr>
            <a:spLocks noGrp="1"/>
          </p:cNvSpPr>
          <p:nvPr>
            <p:ph idx="1"/>
          </p:nvPr>
        </p:nvSpPr>
        <p:spPr>
          <a:xfrm>
            <a:off x="280930" y="1366724"/>
            <a:ext cx="5591060" cy="3888322"/>
          </a:xfrm>
        </p:spPr>
        <p:txBody>
          <a:bodyPr>
            <a:normAutofit fontScale="92500"/>
          </a:bodyPr>
          <a:lstStyle/>
          <a:p>
            <a:r>
              <a:rPr lang="en-US" dirty="0" smtClean="0"/>
              <a:t>Jeff Hawkins had seen Xerox</a:t>
            </a:r>
            <a:br>
              <a:rPr lang="en-US" dirty="0" smtClean="0"/>
            </a:br>
            <a:r>
              <a:rPr lang="en-US" dirty="0" err="1" smtClean="0"/>
              <a:t>QuickWriting</a:t>
            </a:r>
            <a:endParaRPr lang="en-US" dirty="0" smtClean="0"/>
          </a:p>
          <a:p>
            <a:pPr lvl="1"/>
            <a:r>
              <a:rPr lang="en-US" dirty="0" smtClean="0"/>
              <a:t>Lawsuit</a:t>
            </a:r>
          </a:p>
          <a:p>
            <a:r>
              <a:rPr lang="en-US" dirty="0" smtClean="0"/>
              <a:t>Designed to be easier to learn</a:t>
            </a:r>
          </a:p>
          <a:p>
            <a:pPr lvl="1"/>
            <a:r>
              <a:rPr lang="en-US" dirty="0" smtClean="0"/>
              <a:t>Still required practice</a:t>
            </a:r>
          </a:p>
          <a:p>
            <a:r>
              <a:rPr lang="en-US" dirty="0" err="1" smtClean="0"/>
              <a:t>Unistroke</a:t>
            </a:r>
            <a:r>
              <a:rPr lang="en-US" dirty="0" smtClean="0"/>
              <a:t> except for “X”</a:t>
            </a:r>
          </a:p>
          <a:p>
            <a:r>
              <a:rPr lang="en-US" dirty="0" smtClean="0"/>
              <a:t>Two sides – numbers look the same as some letters</a:t>
            </a:r>
          </a:p>
          <a:p>
            <a:endParaRPr lang="en-US" dirty="0" smtClean="0"/>
          </a:p>
          <a:p>
            <a:pPr>
              <a:buNone/>
            </a:pPr>
            <a:endParaRPr lang="en-US" dirty="0" smtClean="0"/>
          </a:p>
          <a:p>
            <a:pPr>
              <a:tabLst>
                <a:tab pos="4803775" algn="l"/>
              </a:tabLst>
            </a:pP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17</a:t>
            </a:fld>
            <a:endParaRPr lang="en-US" altLang="en-US"/>
          </a:p>
        </p:txBody>
      </p:sp>
      <p:pic>
        <p:nvPicPr>
          <p:cNvPr id="48130" name="Picture 2" descr="http://upload.wikimedia.org/wikipedia/commons/thumb/6/68/Palm_Graffiti_gestures.png/220px-Palm_Graffiti_gestures.png"/>
          <p:cNvPicPr>
            <a:picLocks noChangeAspect="1" noChangeArrowheads="1"/>
          </p:cNvPicPr>
          <p:nvPr/>
        </p:nvPicPr>
        <p:blipFill>
          <a:blip r:embed="rId2" cstate="print"/>
          <a:srcRect/>
          <a:stretch>
            <a:fillRect/>
          </a:stretch>
        </p:blipFill>
        <p:spPr bwMode="auto">
          <a:xfrm>
            <a:off x="5892362" y="0"/>
            <a:ext cx="3251638" cy="6858000"/>
          </a:xfrm>
          <a:prstGeom prst="rect">
            <a:avLst/>
          </a:prstGeom>
          <a:noFill/>
        </p:spPr>
      </p:pic>
      <p:pic>
        <p:nvPicPr>
          <p:cNvPr id="7" name="Picture 2" descr="PalmPilot5000.jpg"/>
          <p:cNvPicPr>
            <a:picLocks noChangeAspect="1" noChangeArrowheads="1"/>
          </p:cNvPicPr>
          <p:nvPr/>
        </p:nvPicPr>
        <p:blipFill>
          <a:blip r:embed="rId3" cstate="print"/>
          <a:srcRect t="58091" b="17013"/>
          <a:stretch>
            <a:fillRect/>
          </a:stretch>
        </p:blipFill>
        <p:spPr bwMode="auto">
          <a:xfrm>
            <a:off x="623566" y="5078776"/>
            <a:ext cx="5311624" cy="177922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85DCA0-EAEE-4FCA-9395-886376BF5227}" type="slidenum">
              <a:rPr lang="en-US"/>
              <a:pPr/>
              <a:t>18</a:t>
            </a:fld>
            <a:endParaRPr lang="en-US"/>
          </a:p>
        </p:txBody>
      </p:sp>
      <p:sp>
        <p:nvSpPr>
          <p:cNvPr id="489474" name="Rectangle 2"/>
          <p:cNvSpPr>
            <a:spLocks noGrp="1" noChangeArrowheads="1"/>
          </p:cNvSpPr>
          <p:nvPr>
            <p:ph type="title"/>
          </p:nvPr>
        </p:nvSpPr>
        <p:spPr>
          <a:xfrm>
            <a:off x="457200" y="122238"/>
            <a:ext cx="7543800" cy="944562"/>
          </a:xfrm>
        </p:spPr>
        <p:txBody>
          <a:bodyPr/>
          <a:lstStyle/>
          <a:p>
            <a:r>
              <a:rPr lang="en-US" dirty="0" smtClean="0"/>
              <a:t>Palm’s design Principles</a:t>
            </a:r>
            <a:endParaRPr lang="en-US" dirty="0"/>
          </a:p>
        </p:txBody>
      </p:sp>
      <p:sp>
        <p:nvSpPr>
          <p:cNvPr id="489475" name="Rectangle 3"/>
          <p:cNvSpPr>
            <a:spLocks noGrp="1" noChangeArrowheads="1"/>
          </p:cNvSpPr>
          <p:nvPr>
            <p:ph type="body" idx="1"/>
          </p:nvPr>
        </p:nvSpPr>
        <p:spPr>
          <a:xfrm>
            <a:off x="145146" y="1148080"/>
            <a:ext cx="8650288" cy="5010349"/>
          </a:xfrm>
        </p:spPr>
        <p:txBody>
          <a:bodyPr>
            <a:normAutofit fontScale="92500" lnSpcReduction="10000"/>
          </a:bodyPr>
          <a:lstStyle/>
          <a:p>
            <a:pPr marL="0" indent="0">
              <a:buNone/>
            </a:pPr>
            <a:r>
              <a:rPr lang="en-US" sz="1400" dirty="0" smtClean="0"/>
              <a:t>“</a:t>
            </a:r>
            <a:r>
              <a:rPr lang="en-US" sz="1400" dirty="0"/>
              <a:t>Designing the Palm Pilot: A conversation with Rob </a:t>
            </a:r>
            <a:r>
              <a:rPr lang="en-US" sz="1400" dirty="0" err="1"/>
              <a:t>Haitani</a:t>
            </a:r>
            <a:r>
              <a:rPr lang="en-US" sz="1400" dirty="0"/>
              <a:t>”, by Eric Bergman and Rob </a:t>
            </a:r>
            <a:r>
              <a:rPr lang="en-US" sz="1400" dirty="0" err="1"/>
              <a:t>Haitani</a:t>
            </a:r>
            <a:r>
              <a:rPr lang="en-US" sz="1400" dirty="0"/>
              <a:t>, chapter 4 in </a:t>
            </a:r>
            <a:r>
              <a:rPr lang="en-US" sz="1400" i="1" dirty="0" smtClean="0"/>
              <a:t>Information Appliances </a:t>
            </a:r>
            <a:r>
              <a:rPr lang="en-US" sz="1400" i="1" dirty="0"/>
              <a:t>and Beyond</a:t>
            </a:r>
            <a:r>
              <a:rPr lang="en-US" sz="1400" dirty="0"/>
              <a:t>, Eric Bergman, ed</a:t>
            </a:r>
            <a:r>
              <a:rPr lang="en-US" sz="1400" dirty="0" smtClean="0"/>
              <a:t>. (2000)</a:t>
            </a:r>
            <a:endParaRPr lang="en-US" sz="1400" dirty="0"/>
          </a:p>
          <a:p>
            <a:r>
              <a:rPr lang="en-US" sz="2800" dirty="0"/>
              <a:t>Fast access to key features on small screens -&gt;</a:t>
            </a:r>
          </a:p>
          <a:p>
            <a:pPr lvl="1"/>
            <a:r>
              <a:rPr lang="en-US" dirty="0"/>
              <a:t>Only a few commands used a lot</a:t>
            </a:r>
          </a:p>
          <a:p>
            <a:pPr lvl="1"/>
            <a:r>
              <a:rPr lang="en-US" dirty="0"/>
              <a:t>Leave commands off main screen, even if not symmetric</a:t>
            </a:r>
          </a:p>
          <a:p>
            <a:pPr lvl="2"/>
            <a:r>
              <a:rPr lang="en-US" sz="2100" dirty="0"/>
              <a:t>new vs. delete</a:t>
            </a:r>
          </a:p>
          <a:p>
            <a:pPr lvl="2"/>
            <a:r>
              <a:rPr lang="en-US" sz="2100" dirty="0"/>
              <a:t>(think stapler and stapler remover)</a:t>
            </a:r>
          </a:p>
          <a:p>
            <a:pPr lvl="1"/>
            <a:r>
              <a:rPr lang="en-US" dirty="0"/>
              <a:t>Note that violates consistency</a:t>
            </a:r>
          </a:p>
          <a:p>
            <a:pPr lvl="1"/>
            <a:r>
              <a:rPr lang="en-US" dirty="0"/>
              <a:t>Tap and then type in schedule and to-do</a:t>
            </a:r>
          </a:p>
          <a:p>
            <a:pPr lvl="1"/>
            <a:r>
              <a:rPr lang="en-US" dirty="0"/>
              <a:t>Only four buttons – which ones?</a:t>
            </a:r>
          </a:p>
          <a:p>
            <a:pPr lvl="1"/>
            <a:r>
              <a:rPr lang="en-US" dirty="0"/>
              <a:t>Vs. Windows CE -&gt; if know PC, this is familiar</a:t>
            </a:r>
          </a:p>
          <a:p>
            <a:pPr lvl="2"/>
            <a:r>
              <a:rPr lang="en-US" sz="2100" dirty="0"/>
              <a:t>But usage models are different</a:t>
            </a:r>
          </a:p>
          <a:p>
            <a:pPr lvl="3"/>
            <a:r>
              <a:rPr lang="en-US" sz="1800" dirty="0"/>
              <a:t>PC: infrequent long usage</a:t>
            </a:r>
          </a:p>
          <a:p>
            <a:pPr lvl="3"/>
            <a:r>
              <a:rPr lang="en-US" sz="1800" dirty="0"/>
              <a:t>Palm: frequent short bursts of usage</a:t>
            </a:r>
          </a:p>
        </p:txBody>
      </p:sp>
      <p:sp>
        <p:nvSpPr>
          <p:cNvPr id="6" name="Footer Placeholder 5"/>
          <p:cNvSpPr>
            <a:spLocks noGrp="1"/>
          </p:cNvSpPr>
          <p:nvPr>
            <p:ph type="ftr" sz="quarter" idx="11"/>
          </p:nvPr>
        </p:nvSpPr>
        <p:spPr>
          <a:xfrm>
            <a:off x="3114040" y="6532880"/>
            <a:ext cx="2895600" cy="325120"/>
          </a:xfrm>
        </p:spPr>
        <p:txBody>
          <a:bodyPr/>
          <a:lstStyle/>
          <a:p>
            <a:r>
              <a:rPr lang="en-US" altLang="en-US" smtClean="0"/>
              <a:t>© 2013 - Brad Myers</a:t>
            </a:r>
            <a:endParaRPr lang="en-US" altLang="en-US" dirty="0"/>
          </a:p>
        </p:txBody>
      </p:sp>
      <p:pic>
        <p:nvPicPr>
          <p:cNvPr id="7" name="Picture 2" descr="PalmPilot5000.jpg"/>
          <p:cNvPicPr>
            <a:picLocks noChangeAspect="1" noChangeArrowheads="1"/>
          </p:cNvPicPr>
          <p:nvPr/>
        </p:nvPicPr>
        <p:blipFill>
          <a:blip r:embed="rId2" cstate="print"/>
          <a:srcRect/>
          <a:stretch>
            <a:fillRect/>
          </a:stretch>
        </p:blipFill>
        <p:spPr bwMode="auto">
          <a:xfrm>
            <a:off x="7170641" y="3040654"/>
            <a:ext cx="1973359" cy="265506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 </a:t>
            </a:r>
            <a:r>
              <a:rPr lang="en-US" dirty="0" smtClean="0"/>
              <a:t>Watch</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a:p>
        </p:txBody>
      </p:sp>
      <p:pic>
        <p:nvPicPr>
          <p:cNvPr id="43010" name="Picture 2" descr="Fossil's Palm Watch"/>
          <p:cNvPicPr>
            <a:picLocks noChangeAspect="1" noChangeArrowheads="1"/>
          </p:cNvPicPr>
          <p:nvPr/>
        </p:nvPicPr>
        <p:blipFill>
          <a:blip r:embed="rId2" cstate="print"/>
          <a:srcRect/>
          <a:stretch>
            <a:fillRect/>
          </a:stretch>
        </p:blipFill>
        <p:spPr bwMode="auto">
          <a:xfrm>
            <a:off x="5857875" y="0"/>
            <a:ext cx="3286125" cy="4048125"/>
          </a:xfrm>
          <a:prstGeom prst="rect">
            <a:avLst/>
          </a:prstGeom>
          <a:noFill/>
        </p:spPr>
      </p:pic>
      <p:sp>
        <p:nvSpPr>
          <p:cNvPr id="3" name="Content Placeholder 2"/>
          <p:cNvSpPr>
            <a:spLocks noGrp="1"/>
          </p:cNvSpPr>
          <p:nvPr>
            <p:ph idx="1"/>
          </p:nvPr>
        </p:nvSpPr>
        <p:spPr>
          <a:xfrm>
            <a:off x="457198" y="1719263"/>
            <a:ext cx="6467709" cy="4411662"/>
          </a:xfrm>
        </p:spPr>
        <p:txBody>
          <a:bodyPr>
            <a:normAutofit/>
          </a:bodyPr>
          <a:lstStyle/>
          <a:p>
            <a:r>
              <a:rPr lang="en-US" sz="2800" dirty="0" smtClean="0"/>
              <a:t>Fossil, </a:t>
            </a:r>
          </a:p>
          <a:p>
            <a:pPr lvl="1"/>
            <a:r>
              <a:rPr lang="en-US" sz="2400" dirty="0" smtClean="0"/>
              <a:t>Announced 2002, shipped 2003-5</a:t>
            </a:r>
          </a:p>
          <a:p>
            <a:r>
              <a:rPr lang="en-US" sz="2800" dirty="0" smtClean="0"/>
              <a:t>160 x 160 illuminated screen </a:t>
            </a:r>
            <a:r>
              <a:rPr lang="en-US" sz="2800" dirty="0" smtClean="0"/>
              <a:t/>
            </a:r>
            <a:br>
              <a:rPr lang="en-US" sz="2800" dirty="0" smtClean="0"/>
            </a:br>
            <a:r>
              <a:rPr lang="en-US" sz="2800" dirty="0" smtClean="0"/>
              <a:t>with </a:t>
            </a:r>
            <a:r>
              <a:rPr lang="en-US" sz="2800" dirty="0" smtClean="0"/>
              <a:t>a stylus </a:t>
            </a:r>
            <a:r>
              <a:rPr lang="en-US" sz="2800" dirty="0" smtClean="0"/>
              <a:t>integrated </a:t>
            </a:r>
            <a:r>
              <a:rPr lang="en-US" sz="2800" dirty="0" smtClean="0"/>
              <a:t>into the band, </a:t>
            </a:r>
            <a:r>
              <a:rPr lang="en-US" sz="2800" dirty="0" smtClean="0"/>
              <a:t>8MB </a:t>
            </a:r>
            <a:r>
              <a:rPr lang="en-US" sz="2800" dirty="0" smtClean="0"/>
              <a:t>internal memory, rechargeable battery </a:t>
            </a:r>
            <a:r>
              <a:rPr lang="en-US" sz="2800" dirty="0" smtClean="0"/>
              <a:t>and</a:t>
            </a:r>
            <a:br>
              <a:rPr lang="en-US" sz="2800" dirty="0" smtClean="0"/>
            </a:br>
            <a:r>
              <a:rPr lang="en-US" sz="2800" dirty="0" smtClean="0"/>
              <a:t>standard </a:t>
            </a:r>
            <a:r>
              <a:rPr lang="en-US" sz="2800" dirty="0" smtClean="0"/>
              <a:t>Palm platform </a:t>
            </a:r>
            <a:r>
              <a:rPr lang="en-US" sz="2800" dirty="0" smtClean="0"/>
              <a:t>features</a:t>
            </a:r>
          </a:p>
          <a:p>
            <a:r>
              <a:rPr lang="en-US" sz="2800" dirty="0" smtClean="0"/>
              <a:t>$250</a:t>
            </a:r>
          </a:p>
          <a:p>
            <a:r>
              <a:rPr lang="en-US" sz="2800" dirty="0" smtClean="0"/>
              <a:t>Heavy, short battery life, tiny stylus</a:t>
            </a:r>
            <a:endParaRPr lang="en-US" sz="2800" dirty="0" smtClean="0"/>
          </a:p>
          <a:p>
            <a:endParaRPr lang="en-US" sz="2800" dirty="0"/>
          </a:p>
        </p:txBody>
      </p:sp>
      <p:pic>
        <p:nvPicPr>
          <p:cNvPr id="43012" name="Picture 4" descr="http://static1.i4u.com/sites/default/files/imagecache/main_image/images/fossilpalm.jpg"/>
          <p:cNvPicPr>
            <a:picLocks noChangeAspect="1" noChangeArrowheads="1"/>
          </p:cNvPicPr>
          <p:nvPr/>
        </p:nvPicPr>
        <p:blipFill>
          <a:blip r:embed="rId3" cstate="print"/>
          <a:srcRect r="8574"/>
          <a:stretch>
            <a:fillRect/>
          </a:stretch>
        </p:blipFill>
        <p:spPr bwMode="auto">
          <a:xfrm>
            <a:off x="6479256" y="4571999"/>
            <a:ext cx="2664744" cy="22860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Assignment 1 due next Monday!</a:t>
            </a:r>
          </a:p>
          <a:p>
            <a:r>
              <a:rPr lang="en-US" dirty="0" smtClean="0"/>
              <a:t>My office hours: Tuesdays, 3-4 or by appointment</a:t>
            </a:r>
          </a:p>
          <a:p>
            <a:r>
              <a:rPr lang="en-US" dirty="0" smtClean="0"/>
              <a:t>Don’t forget Jeff’s office hours: Wednesdays 3-4 (</a:t>
            </a:r>
            <a:r>
              <a:rPr lang="en-US" dirty="0" smtClean="0"/>
              <a:t>after class) in NSH </a:t>
            </a:r>
            <a:r>
              <a:rPr lang="en-US" dirty="0" smtClean="0"/>
              <a:t>4605</a:t>
            </a:r>
          </a:p>
          <a:p>
            <a:r>
              <a:rPr lang="en-US" dirty="0" smtClean="0"/>
              <a:t>Please do the “required” readings</a:t>
            </a:r>
          </a:p>
          <a:p>
            <a:r>
              <a:rPr lang="en-US" dirty="0" smtClean="0"/>
              <a:t>Great guest lectures (by Skype) next week</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 Phones</a:t>
            </a:r>
            <a:endParaRPr lang="en-US" dirty="0"/>
          </a:p>
        </p:txBody>
      </p:sp>
      <p:sp>
        <p:nvSpPr>
          <p:cNvPr id="3" name="Content Placeholder 2"/>
          <p:cNvSpPr>
            <a:spLocks noGrp="1"/>
          </p:cNvSpPr>
          <p:nvPr>
            <p:ph idx="1"/>
          </p:nvPr>
        </p:nvSpPr>
        <p:spPr>
          <a:xfrm>
            <a:off x="267629" y="1418180"/>
            <a:ext cx="8229600" cy="4411662"/>
          </a:xfrm>
        </p:spPr>
        <p:txBody>
          <a:bodyPr/>
          <a:lstStyle/>
          <a:p>
            <a:r>
              <a:rPr lang="en-US" dirty="0" smtClean="0"/>
              <a:t>Kyocera QCP-6035 </a:t>
            </a:r>
            <a:r>
              <a:rPr lang="en-US" dirty="0" smtClean="0"/>
              <a:t>about 2001</a:t>
            </a:r>
          </a:p>
          <a:p>
            <a:pPr lvl="1"/>
            <a:r>
              <a:rPr lang="en-US" dirty="0" smtClean="0"/>
              <a:t>Physical phone buttons, or regular</a:t>
            </a:r>
            <a:br>
              <a:rPr lang="en-US" dirty="0" smtClean="0"/>
            </a:br>
            <a:r>
              <a:rPr lang="en-US" dirty="0" smtClean="0"/>
              <a:t>Palm</a:t>
            </a:r>
          </a:p>
          <a:p>
            <a:pPr lvl="1"/>
            <a:r>
              <a:rPr lang="en-US" dirty="0" smtClean="0"/>
              <a:t>Low-speed internet</a:t>
            </a:r>
          </a:p>
          <a:p>
            <a:r>
              <a:rPr lang="en-US" dirty="0" smtClean="0"/>
              <a:t>Handspring (then Palm) Treo</a:t>
            </a:r>
          </a:p>
          <a:p>
            <a:pPr lvl="1"/>
            <a:r>
              <a:rPr lang="en-US" dirty="0" smtClean="0"/>
              <a:t>Blackberry-like keyboard</a:t>
            </a:r>
            <a:br>
              <a:rPr lang="en-US" dirty="0" smtClean="0"/>
            </a:br>
            <a:r>
              <a:rPr lang="en-US" dirty="0" smtClean="0"/>
              <a:t>replaces Graffiti</a:t>
            </a:r>
          </a:p>
          <a:p>
            <a:pPr lvl="1"/>
            <a:r>
              <a:rPr lang="en-US" dirty="0" smtClean="0"/>
              <a:t>Starting 2002</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20</a:t>
            </a:fld>
            <a:endParaRPr lang="en-US" altLang="en-US" dirty="0"/>
          </a:p>
        </p:txBody>
      </p:sp>
      <p:pic>
        <p:nvPicPr>
          <p:cNvPr id="50178" name="Picture 2" descr="http://upload.wikimedia.org/wikipedia/commons/thumb/4/4a/Kyocera6035.jpg/440px-Kyocera6035.jpg"/>
          <p:cNvPicPr>
            <a:picLocks noChangeAspect="1" noChangeArrowheads="1"/>
          </p:cNvPicPr>
          <p:nvPr/>
        </p:nvPicPr>
        <p:blipFill>
          <a:blip r:embed="rId2" cstate="print"/>
          <a:srcRect/>
          <a:stretch>
            <a:fillRect/>
          </a:stretch>
        </p:blipFill>
        <p:spPr bwMode="auto">
          <a:xfrm>
            <a:off x="6601636" y="0"/>
            <a:ext cx="2768629" cy="3769112"/>
          </a:xfrm>
          <a:prstGeom prst="rect">
            <a:avLst/>
          </a:prstGeom>
          <a:noFill/>
        </p:spPr>
      </p:pic>
      <p:pic>
        <p:nvPicPr>
          <p:cNvPr id="50180" name="Picture 4" descr="http://www.palminfocenter.com/images/img_HS_Treo_180_L.jpg"/>
          <p:cNvPicPr>
            <a:picLocks noChangeAspect="1" noChangeArrowheads="1"/>
          </p:cNvPicPr>
          <p:nvPr/>
        </p:nvPicPr>
        <p:blipFill>
          <a:blip r:embed="rId3" cstate="print"/>
          <a:srcRect l="3288" r="3022"/>
          <a:stretch>
            <a:fillRect/>
          </a:stretch>
        </p:blipFill>
        <p:spPr bwMode="auto">
          <a:xfrm>
            <a:off x="4973442" y="3880624"/>
            <a:ext cx="2765503" cy="2977376"/>
          </a:xfrm>
          <a:prstGeom prst="rect">
            <a:avLst/>
          </a:prstGeom>
          <a:noFill/>
        </p:spPr>
      </p:pic>
      <p:pic>
        <p:nvPicPr>
          <p:cNvPr id="50182" name="Picture 6" descr="http://www.treo650.net/wp-content/uploads/2010/12/Treo-6501.jpg"/>
          <p:cNvPicPr>
            <a:picLocks noChangeAspect="1" noChangeArrowheads="1"/>
          </p:cNvPicPr>
          <p:nvPr/>
        </p:nvPicPr>
        <p:blipFill>
          <a:blip r:embed="rId4" cstate="print"/>
          <a:srcRect l="11735" r="18364"/>
          <a:stretch>
            <a:fillRect/>
          </a:stretch>
        </p:blipFill>
        <p:spPr bwMode="auto">
          <a:xfrm>
            <a:off x="7741452" y="3791414"/>
            <a:ext cx="1402547" cy="306658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847246"/>
          </a:xfrm>
        </p:spPr>
        <p:txBody>
          <a:bodyPr/>
          <a:lstStyle/>
          <a:p>
            <a:r>
              <a:rPr lang="en-US" dirty="0" smtClean="0"/>
              <a:t>Windows CE</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21</a:t>
            </a:fld>
            <a:endParaRPr lang="en-US" altLang="en-US" dirty="0"/>
          </a:p>
        </p:txBody>
      </p:sp>
      <p:pic>
        <p:nvPicPr>
          <p:cNvPr id="11268" name="Picture 4" descr="https://encrypted-tbn0.gstatic.com/images?q=tbn:ANd9GcRjqOWz5mt7k-1TETEnSI3aW1BlOd3_6jxi4KN7MkaVq5xsXRYq"/>
          <p:cNvPicPr>
            <a:picLocks noChangeAspect="1" noChangeArrowheads="1"/>
          </p:cNvPicPr>
          <p:nvPr/>
        </p:nvPicPr>
        <p:blipFill>
          <a:blip r:embed="rId2" cstate="print"/>
          <a:srcRect l="26099" t="7903" r="26413" b="5815"/>
          <a:stretch>
            <a:fillRect/>
          </a:stretch>
        </p:blipFill>
        <p:spPr bwMode="auto">
          <a:xfrm>
            <a:off x="3360145" y="4439798"/>
            <a:ext cx="1776852" cy="2418202"/>
          </a:xfrm>
          <a:prstGeom prst="rect">
            <a:avLst/>
          </a:prstGeom>
          <a:noFill/>
        </p:spPr>
      </p:pic>
      <p:sp>
        <p:nvSpPr>
          <p:cNvPr id="3" name="Content Placeholder 2"/>
          <p:cNvSpPr>
            <a:spLocks noGrp="1"/>
          </p:cNvSpPr>
          <p:nvPr>
            <p:ph idx="1"/>
          </p:nvPr>
        </p:nvSpPr>
        <p:spPr>
          <a:xfrm>
            <a:off x="457200" y="958467"/>
            <a:ext cx="8686800" cy="3635567"/>
          </a:xfrm>
        </p:spPr>
        <p:txBody>
          <a:bodyPr>
            <a:normAutofit fontScale="77500" lnSpcReduction="20000"/>
          </a:bodyPr>
          <a:lstStyle/>
          <a:p>
            <a:pPr>
              <a:lnSpc>
                <a:spcPct val="120000"/>
              </a:lnSpc>
            </a:pPr>
            <a:r>
              <a:rPr lang="en-US" dirty="0" smtClean="0"/>
              <a:t>CE 1.0 released in 1996 (same year as 1</a:t>
            </a:r>
            <a:r>
              <a:rPr lang="en-US" baseline="30000" dirty="0" smtClean="0"/>
              <a:t>st</a:t>
            </a:r>
            <a:r>
              <a:rPr lang="en-US" dirty="0" smtClean="0"/>
              <a:t> </a:t>
            </a:r>
            <a:r>
              <a:rPr lang="en-US" dirty="0" err="1" smtClean="0"/>
              <a:t>PalmPilot</a:t>
            </a:r>
            <a:r>
              <a:rPr lang="en-US" dirty="0" smtClean="0"/>
              <a:t>)</a:t>
            </a:r>
          </a:p>
          <a:p>
            <a:pPr>
              <a:lnSpc>
                <a:spcPct val="120000"/>
              </a:lnSpc>
            </a:pPr>
            <a:r>
              <a:rPr lang="en-US" dirty="0" smtClean="0"/>
              <a:t>Many names: Windows Compact Edition (WinCE), Windows Palm PC, Windows Pocket PC (PPC), Windows Handheld PC (HPC), Windows Mobile</a:t>
            </a:r>
          </a:p>
          <a:p>
            <a:pPr>
              <a:lnSpc>
                <a:spcPct val="120000"/>
              </a:lnSpc>
            </a:pPr>
            <a:r>
              <a:rPr lang="en-US" dirty="0" smtClean="0"/>
              <a:t>HPC for landscape devices with a keyboard, PPC for portrait</a:t>
            </a:r>
          </a:p>
          <a:p>
            <a:pPr>
              <a:lnSpc>
                <a:spcPct val="120000"/>
              </a:lnSpc>
            </a:pPr>
            <a:r>
              <a:rPr lang="en-US" dirty="0" smtClean="0"/>
              <a:t>Similarities to Windows, but different OS</a:t>
            </a:r>
          </a:p>
          <a:p>
            <a:pPr lvl="1">
              <a:lnSpc>
                <a:spcPct val="120000"/>
              </a:lnSpc>
            </a:pPr>
            <a:r>
              <a:rPr lang="en-US" dirty="0" smtClean="0"/>
              <a:t>Instant on</a:t>
            </a:r>
          </a:p>
          <a:p>
            <a:pPr lvl="1">
              <a:lnSpc>
                <a:spcPct val="120000"/>
              </a:lnSpc>
            </a:pPr>
            <a:r>
              <a:rPr lang="en-US" dirty="0" smtClean="0"/>
              <a:t>Different UI interactions</a:t>
            </a:r>
          </a:p>
          <a:p>
            <a:pPr>
              <a:lnSpc>
                <a:spcPct val="120000"/>
              </a:lnSpc>
            </a:pPr>
            <a:r>
              <a:rPr lang="en-US" dirty="0" smtClean="0"/>
              <a:t>Compaq </a:t>
            </a:r>
            <a:r>
              <a:rPr lang="en-US" dirty="0" err="1" smtClean="0"/>
              <a:t>iPaq</a:t>
            </a:r>
            <a:r>
              <a:rPr lang="en-US" dirty="0" smtClean="0"/>
              <a:t> became very popular (2000)</a:t>
            </a:r>
          </a:p>
        </p:txBody>
      </p:sp>
      <p:pic>
        <p:nvPicPr>
          <p:cNvPr id="11266" name="Picture 2" descr="http://upload.wikimedia.org/wikipedia/commons/7/70/HP_Jornada_720.JPG"/>
          <p:cNvPicPr>
            <a:picLocks noChangeAspect="1" noChangeArrowheads="1"/>
          </p:cNvPicPr>
          <p:nvPr/>
        </p:nvPicPr>
        <p:blipFill>
          <a:blip r:embed="rId3" cstate="print"/>
          <a:srcRect/>
          <a:stretch>
            <a:fillRect/>
          </a:stretch>
        </p:blipFill>
        <p:spPr bwMode="auto">
          <a:xfrm>
            <a:off x="220338" y="4538949"/>
            <a:ext cx="2926212" cy="2319051"/>
          </a:xfrm>
          <a:prstGeom prst="rect">
            <a:avLst/>
          </a:prstGeom>
          <a:noFill/>
        </p:spPr>
      </p:pic>
      <p:pic>
        <p:nvPicPr>
          <p:cNvPr id="11270" name="Picture 6" descr="http://img.tomshardware.com/us/2002/04/04/comparison_of_six_pdas/compaq.jpg"/>
          <p:cNvPicPr>
            <a:picLocks noChangeAspect="1" noChangeArrowheads="1"/>
          </p:cNvPicPr>
          <p:nvPr/>
        </p:nvPicPr>
        <p:blipFill>
          <a:blip r:embed="rId4" cstate="print"/>
          <a:srcRect/>
          <a:stretch>
            <a:fillRect/>
          </a:stretch>
        </p:blipFill>
        <p:spPr bwMode="auto">
          <a:xfrm>
            <a:off x="6610120" y="2964767"/>
            <a:ext cx="2533880" cy="389323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4C65FC0-AD92-4EEB-B8AF-B79478A9A073}" type="slidenum">
              <a:rPr lang="en-US"/>
              <a:pPr/>
              <a:t>22</a:t>
            </a:fld>
            <a:endParaRPr lang="en-US"/>
          </a:p>
        </p:txBody>
      </p:sp>
      <p:sp>
        <p:nvSpPr>
          <p:cNvPr id="503810" name="Rectangle 2"/>
          <p:cNvSpPr>
            <a:spLocks noGrp="1" noChangeArrowheads="1"/>
          </p:cNvSpPr>
          <p:nvPr>
            <p:ph type="title"/>
          </p:nvPr>
        </p:nvSpPr>
        <p:spPr>
          <a:xfrm>
            <a:off x="457200" y="122239"/>
            <a:ext cx="8003894" cy="975042"/>
          </a:xfrm>
        </p:spPr>
        <p:txBody>
          <a:bodyPr/>
          <a:lstStyle/>
          <a:p>
            <a:r>
              <a:rPr lang="en-US" dirty="0"/>
              <a:t>Studies for </a:t>
            </a:r>
            <a:r>
              <a:rPr lang="en-US" dirty="0" smtClean="0"/>
              <a:t>Original Windows </a:t>
            </a:r>
            <a:r>
              <a:rPr lang="en-US" dirty="0"/>
              <a:t>CE</a:t>
            </a:r>
          </a:p>
        </p:txBody>
      </p:sp>
      <p:sp>
        <p:nvSpPr>
          <p:cNvPr id="503811" name="Rectangle 3"/>
          <p:cNvSpPr>
            <a:spLocks noGrp="1" noChangeArrowheads="1"/>
          </p:cNvSpPr>
          <p:nvPr>
            <p:ph type="body" idx="1"/>
          </p:nvPr>
        </p:nvSpPr>
        <p:spPr>
          <a:xfrm>
            <a:off x="367990" y="1122680"/>
            <a:ext cx="8776010" cy="5043944"/>
          </a:xfrm>
        </p:spPr>
        <p:txBody>
          <a:bodyPr>
            <a:normAutofit fontScale="92500"/>
          </a:bodyPr>
          <a:lstStyle/>
          <a:p>
            <a:pPr>
              <a:buNone/>
            </a:pPr>
            <a:r>
              <a:rPr lang="en-US" sz="1400" dirty="0"/>
              <a:t>“The Interaction Design of Microsoft Windows CE”, by Sarah </a:t>
            </a:r>
            <a:r>
              <a:rPr lang="en-US" sz="1400" dirty="0" err="1"/>
              <a:t>Zuberec</a:t>
            </a:r>
            <a:r>
              <a:rPr lang="en-US" sz="1400" dirty="0"/>
              <a:t>, chapter 5 in </a:t>
            </a:r>
            <a:r>
              <a:rPr lang="en-US" sz="1400" i="1" dirty="0"/>
              <a:t>Information Appliances and Beyond</a:t>
            </a:r>
            <a:r>
              <a:rPr lang="en-US" sz="1400" dirty="0"/>
              <a:t>, Eric Bergman, ed</a:t>
            </a:r>
            <a:r>
              <a:rPr lang="en-US" sz="1400" dirty="0" smtClean="0"/>
              <a:t>. (2000)</a:t>
            </a:r>
            <a:endParaRPr lang="en-US" sz="1400" dirty="0"/>
          </a:p>
          <a:p>
            <a:r>
              <a:rPr lang="en-US" sz="2400" dirty="0"/>
              <a:t>Studies: minimum target: stylus = 5.04mm</a:t>
            </a:r>
            <a:r>
              <a:rPr lang="en-US" sz="2400" baseline="30000" dirty="0"/>
              <a:t>2</a:t>
            </a:r>
            <a:r>
              <a:rPr lang="en-US" sz="2400" dirty="0"/>
              <a:t>, finger = 9.04mm</a:t>
            </a:r>
            <a:r>
              <a:rPr lang="en-US" sz="2400" baseline="30000" dirty="0"/>
              <a:t>2</a:t>
            </a:r>
          </a:p>
          <a:p>
            <a:r>
              <a:rPr lang="en-US" sz="2400" dirty="0"/>
              <a:t>Drag between down and up for “tap” = 2mm</a:t>
            </a:r>
          </a:p>
          <a:p>
            <a:r>
              <a:rPr lang="en-US" sz="2400" dirty="0"/>
              <a:t>Many usage scenarios</a:t>
            </a:r>
          </a:p>
          <a:p>
            <a:r>
              <a:rPr lang="en-US" sz="2400" dirty="0"/>
              <a:t>User tests identified Tahoma 10 bold as best system font, but couldn’t be used because not enough content fit in the dialogs</a:t>
            </a:r>
          </a:p>
          <a:p>
            <a:pPr lvl="1"/>
            <a:r>
              <a:rPr lang="en-US" sz="2000" dirty="0"/>
              <a:t>So used Tahoma 9</a:t>
            </a:r>
          </a:p>
          <a:p>
            <a:r>
              <a:rPr lang="en-US" sz="2400" dirty="0"/>
              <a:t>Novice users did better with keyboard, but experts preferred character recognizer</a:t>
            </a:r>
          </a:p>
          <a:p>
            <a:r>
              <a:rPr lang="en-US" sz="2400" dirty="0"/>
              <a:t>Problem with initial designs: too many taps</a:t>
            </a:r>
          </a:p>
          <a:p>
            <a:pPr lvl="1"/>
            <a:r>
              <a:rPr lang="en-US" sz="2000" dirty="0"/>
              <a:t>Achieved “walk up and use” but too slow for experts</a:t>
            </a:r>
          </a:p>
          <a:p>
            <a:r>
              <a:rPr lang="en-US" sz="2400" dirty="0"/>
              <a:t>Double tap with stylus difficult and unnatural</a:t>
            </a:r>
          </a:p>
          <a:p>
            <a:pPr lvl="1"/>
            <a:r>
              <a:rPr lang="en-US" sz="2000" dirty="0"/>
              <a:t>“Consistency worked against learning and use.”</a:t>
            </a:r>
          </a:p>
        </p:txBody>
      </p:sp>
      <p:sp>
        <p:nvSpPr>
          <p:cNvPr id="5" name="Footer Placeholder 4"/>
          <p:cNvSpPr>
            <a:spLocks noGrp="1"/>
          </p:cNvSpPr>
          <p:nvPr>
            <p:ph type="ftr" sz="quarter" idx="11"/>
          </p:nvPr>
        </p:nvSpPr>
        <p:spPr>
          <a:xfrm>
            <a:off x="3124200" y="6531426"/>
            <a:ext cx="2895600" cy="275771"/>
          </a:xfrm>
        </p:spPr>
        <p:txBody>
          <a:bodyPr/>
          <a:lstStyle/>
          <a:p>
            <a:r>
              <a:rPr lang="en-US" altLang="en-US" dirty="0" smtClean="0"/>
              <a:t>© 2013 - Brad Myers</a:t>
            </a:r>
            <a:endParaRPr lang="en-US"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bbguru.com/wp-content/uploads/2009/06/blackberry-850.jpg"/>
          <p:cNvPicPr>
            <a:picLocks noChangeAspect="1" noChangeArrowheads="1"/>
          </p:cNvPicPr>
          <p:nvPr/>
        </p:nvPicPr>
        <p:blipFill>
          <a:blip r:embed="rId3" cstate="print"/>
          <a:srcRect/>
          <a:stretch>
            <a:fillRect/>
          </a:stretch>
        </p:blipFill>
        <p:spPr bwMode="auto">
          <a:xfrm>
            <a:off x="5881503" y="0"/>
            <a:ext cx="3262497" cy="2612241"/>
          </a:xfrm>
          <a:prstGeom prst="rect">
            <a:avLst/>
          </a:prstGeom>
          <a:noFill/>
        </p:spPr>
      </p:pic>
      <p:pic>
        <p:nvPicPr>
          <p:cNvPr id="52228" name="Picture 4" descr="http://pdadb.net/img/rim_blackberry_7210.jpg"/>
          <p:cNvPicPr>
            <a:picLocks noChangeAspect="1" noChangeArrowheads="1"/>
          </p:cNvPicPr>
          <p:nvPr/>
        </p:nvPicPr>
        <p:blipFill>
          <a:blip r:embed="rId4" cstate="print"/>
          <a:srcRect/>
          <a:stretch>
            <a:fillRect/>
          </a:stretch>
        </p:blipFill>
        <p:spPr bwMode="auto">
          <a:xfrm>
            <a:off x="6566229" y="2456173"/>
            <a:ext cx="2339967" cy="3532025"/>
          </a:xfrm>
          <a:prstGeom prst="rect">
            <a:avLst/>
          </a:prstGeom>
          <a:noFill/>
        </p:spPr>
      </p:pic>
      <p:sp>
        <p:nvSpPr>
          <p:cNvPr id="2" name="Title 1"/>
          <p:cNvSpPr>
            <a:spLocks noGrp="1"/>
          </p:cNvSpPr>
          <p:nvPr>
            <p:ph type="title"/>
          </p:nvPr>
        </p:nvSpPr>
        <p:spPr>
          <a:xfrm>
            <a:off x="457200" y="122238"/>
            <a:ext cx="7543800" cy="747557"/>
          </a:xfrm>
        </p:spPr>
        <p:txBody>
          <a:bodyPr/>
          <a:lstStyle/>
          <a:p>
            <a:r>
              <a:rPr lang="en-US" dirty="0" smtClean="0"/>
              <a:t>RIM Blackberry</a:t>
            </a:r>
            <a:endParaRPr lang="en-US" dirty="0"/>
          </a:p>
        </p:txBody>
      </p:sp>
      <p:sp>
        <p:nvSpPr>
          <p:cNvPr id="3" name="Content Placeholder 2"/>
          <p:cNvSpPr>
            <a:spLocks noGrp="1"/>
          </p:cNvSpPr>
          <p:nvPr>
            <p:ph idx="1"/>
          </p:nvPr>
        </p:nvSpPr>
        <p:spPr>
          <a:xfrm>
            <a:off x="269914" y="914398"/>
            <a:ext cx="5595627" cy="5730242"/>
          </a:xfrm>
        </p:spPr>
        <p:txBody>
          <a:bodyPr>
            <a:normAutofit fontScale="77500" lnSpcReduction="20000"/>
          </a:bodyPr>
          <a:lstStyle/>
          <a:p>
            <a:r>
              <a:rPr lang="en-US" dirty="0" smtClean="0"/>
              <a:t>Starting 1999</a:t>
            </a:r>
          </a:p>
          <a:p>
            <a:r>
              <a:rPr lang="en-US" dirty="0" smtClean="0"/>
              <a:t>Research in Motion (RIM)</a:t>
            </a:r>
          </a:p>
          <a:p>
            <a:r>
              <a:rPr lang="en-US" dirty="0" smtClean="0"/>
              <a:t>Blackberry 850</a:t>
            </a:r>
          </a:p>
          <a:p>
            <a:pPr lvl="1"/>
            <a:r>
              <a:rPr lang="en-US" dirty="0" smtClean="0"/>
              <a:t>Email &amp; pager</a:t>
            </a:r>
          </a:p>
          <a:p>
            <a:pPr lvl="1"/>
            <a:r>
              <a:rPr lang="en-US" dirty="0" smtClean="0"/>
              <a:t>Originally, proprietary network</a:t>
            </a:r>
          </a:p>
          <a:p>
            <a:r>
              <a:rPr lang="en-US" dirty="0" smtClean="0"/>
              <a:t>Key features:</a:t>
            </a:r>
          </a:p>
          <a:p>
            <a:pPr lvl="1"/>
            <a:r>
              <a:rPr lang="en-US" dirty="0" smtClean="0"/>
              <a:t>Two-thumb keyboard</a:t>
            </a:r>
          </a:p>
          <a:p>
            <a:pPr lvl="1"/>
            <a:r>
              <a:rPr lang="en-US" dirty="0" smtClean="0"/>
              <a:t>Roller dial (“scroll wheel”) for navigation</a:t>
            </a:r>
          </a:p>
          <a:p>
            <a:pPr lvl="2"/>
            <a:r>
              <a:rPr lang="en-US" dirty="0" smtClean="0"/>
              <a:t>Moved to side of device</a:t>
            </a:r>
          </a:p>
          <a:p>
            <a:pPr lvl="1"/>
            <a:r>
              <a:rPr lang="en-US" dirty="0" smtClean="0"/>
              <a:t>Eventually, became 2D navigation</a:t>
            </a:r>
          </a:p>
          <a:p>
            <a:r>
              <a:rPr lang="en-US" dirty="0" smtClean="0"/>
              <a:t>Later, regular phone networks</a:t>
            </a:r>
          </a:p>
          <a:p>
            <a:r>
              <a:rPr lang="en-US" dirty="0" smtClean="0"/>
              <a:t>Awkward attempts at full-screen </a:t>
            </a:r>
            <a:r>
              <a:rPr lang="en-US" dirty="0" err="1" smtClean="0"/>
              <a:t>touchscreen</a:t>
            </a:r>
            <a:endParaRPr lang="en-US" dirty="0" smtClean="0"/>
          </a:p>
          <a:p>
            <a:pPr lvl="1"/>
            <a:r>
              <a:rPr lang="en-US" dirty="0" smtClean="0"/>
              <a:t>Attempted </a:t>
            </a:r>
            <a:r>
              <a:rPr lang="en-US" dirty="0" smtClean="0"/>
              <a:t>to be backwards</a:t>
            </a:r>
            <a:br>
              <a:rPr lang="en-US" dirty="0" smtClean="0"/>
            </a:br>
            <a:r>
              <a:rPr lang="en-US" dirty="0" smtClean="0"/>
              <a:t>compatible with old applications</a:t>
            </a:r>
          </a:p>
          <a:p>
            <a:r>
              <a:rPr lang="en-US" dirty="0" smtClean="0"/>
              <a:t>Insufficient 3</a:t>
            </a:r>
            <a:r>
              <a:rPr lang="en-US" baseline="30000" dirty="0" smtClean="0"/>
              <a:t>rd</a:t>
            </a:r>
            <a:r>
              <a:rPr lang="en-US" dirty="0" smtClean="0"/>
              <a:t> party applications</a:t>
            </a:r>
          </a:p>
          <a:p>
            <a:pPr lvl="1"/>
            <a:r>
              <a:rPr lang="en-US" dirty="0" smtClean="0"/>
              <a:t>Late to have good APIs</a:t>
            </a:r>
          </a:p>
          <a:p>
            <a:endParaRPr lang="en-US" dirty="0" smtClean="0"/>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23</a:t>
            </a:fld>
            <a:endParaRPr lang="en-US" altLang="en-US"/>
          </a:p>
        </p:txBody>
      </p:sp>
      <p:pic>
        <p:nvPicPr>
          <p:cNvPr id="52230" name="Picture 6" descr="http://www.phonemag.com/blog/wp-content/uploads/2009/02/blackberry-bold-oem.jpg"/>
          <p:cNvPicPr>
            <a:picLocks noChangeAspect="1" noChangeArrowheads="1"/>
          </p:cNvPicPr>
          <p:nvPr/>
        </p:nvPicPr>
        <p:blipFill>
          <a:blip r:embed="rId5" cstate="print"/>
          <a:srcRect/>
          <a:stretch>
            <a:fillRect/>
          </a:stretch>
        </p:blipFill>
        <p:spPr bwMode="auto">
          <a:xfrm>
            <a:off x="4949453" y="4329629"/>
            <a:ext cx="1495953" cy="2528371"/>
          </a:xfrm>
          <a:prstGeom prst="rect">
            <a:avLst/>
          </a:prstGeom>
          <a:noFill/>
          <a:ln w="38100">
            <a:solidFill>
              <a:schemeClr val="accent1"/>
            </a:solidFill>
          </a:ln>
        </p:spPr>
      </p:pic>
      <p:sp>
        <p:nvSpPr>
          <p:cNvPr id="9" name="Oval 8"/>
          <p:cNvSpPr/>
          <p:nvPr/>
        </p:nvSpPr>
        <p:spPr bwMode="auto">
          <a:xfrm>
            <a:off x="8463776" y="0"/>
            <a:ext cx="680224" cy="1048215"/>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5490119" y="5553307"/>
            <a:ext cx="460916" cy="475785"/>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8683084" y="2966218"/>
            <a:ext cx="460916" cy="657921"/>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wireless phone UIs</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24</a:t>
            </a:fld>
            <a:endParaRPr lang="en-US" altLang="en-US" dirty="0"/>
          </a:p>
        </p:txBody>
      </p:sp>
      <p:pic>
        <p:nvPicPr>
          <p:cNvPr id="10241" name="Picture 1"/>
          <p:cNvPicPr>
            <a:picLocks noChangeAspect="1" noChangeArrowheads="1"/>
          </p:cNvPicPr>
          <p:nvPr/>
        </p:nvPicPr>
        <p:blipFill>
          <a:blip r:embed="rId2" cstate="print"/>
          <a:srcRect/>
          <a:stretch>
            <a:fillRect/>
          </a:stretch>
        </p:blipFill>
        <p:spPr bwMode="auto">
          <a:xfrm>
            <a:off x="6753339" y="1"/>
            <a:ext cx="2390660" cy="2544896"/>
          </a:xfrm>
          <a:prstGeom prst="rect">
            <a:avLst/>
          </a:prstGeom>
          <a:noFill/>
          <a:ln w="9525">
            <a:noFill/>
            <a:miter lim="800000"/>
            <a:headEnd/>
            <a:tailEnd/>
          </a:ln>
        </p:spPr>
      </p:pic>
      <p:pic>
        <p:nvPicPr>
          <p:cNvPr id="10245" name="Picture 5" descr="http://www3.pcmag.com/media/images/299958-razr-v3.jpg"/>
          <p:cNvPicPr>
            <a:picLocks noChangeAspect="1" noChangeArrowheads="1"/>
          </p:cNvPicPr>
          <p:nvPr/>
        </p:nvPicPr>
        <p:blipFill>
          <a:blip r:embed="rId3" cstate="print"/>
          <a:srcRect/>
          <a:stretch>
            <a:fillRect/>
          </a:stretch>
        </p:blipFill>
        <p:spPr bwMode="auto">
          <a:xfrm>
            <a:off x="4927665" y="4339211"/>
            <a:ext cx="2839226" cy="2518789"/>
          </a:xfrm>
          <a:prstGeom prst="rect">
            <a:avLst/>
          </a:prstGeom>
          <a:noFill/>
        </p:spPr>
      </p:pic>
      <p:pic>
        <p:nvPicPr>
          <p:cNvPr id="10246" name="Picture 6"/>
          <p:cNvPicPr>
            <a:picLocks noChangeAspect="1" noChangeArrowheads="1"/>
          </p:cNvPicPr>
          <p:nvPr/>
        </p:nvPicPr>
        <p:blipFill>
          <a:blip r:embed="rId4" cstate="print"/>
          <a:srcRect t="45437" b="6370"/>
          <a:stretch>
            <a:fillRect/>
          </a:stretch>
        </p:blipFill>
        <p:spPr bwMode="auto">
          <a:xfrm>
            <a:off x="6497300" y="2566930"/>
            <a:ext cx="2646700" cy="2754217"/>
          </a:xfrm>
          <a:prstGeom prst="rect">
            <a:avLst/>
          </a:prstGeom>
          <a:noFill/>
          <a:ln w="9525">
            <a:noFill/>
            <a:miter lim="800000"/>
            <a:headEnd/>
            <a:tailEnd/>
          </a:ln>
        </p:spPr>
      </p:pic>
      <p:sp>
        <p:nvSpPr>
          <p:cNvPr id="3" name="Content Placeholder 2"/>
          <p:cNvSpPr>
            <a:spLocks noGrp="1"/>
          </p:cNvSpPr>
          <p:nvPr>
            <p:ph idx="1"/>
          </p:nvPr>
        </p:nvSpPr>
        <p:spPr>
          <a:xfrm>
            <a:off x="159745" y="1498924"/>
            <a:ext cx="6538510" cy="5111195"/>
          </a:xfrm>
        </p:spPr>
        <p:txBody>
          <a:bodyPr>
            <a:normAutofit fontScale="85000" lnSpcReduction="20000"/>
          </a:bodyPr>
          <a:lstStyle/>
          <a:p>
            <a:r>
              <a:rPr lang="en-US" dirty="0" smtClean="0"/>
              <a:t>1993 – first Nokia soft keys &amp; scrolling</a:t>
            </a:r>
          </a:p>
          <a:p>
            <a:r>
              <a:rPr lang="en-US" dirty="0" smtClean="0"/>
              <a:t>Standardized on 2 or 4 directions,</a:t>
            </a:r>
            <a:br>
              <a:rPr lang="en-US" dirty="0" smtClean="0"/>
            </a:br>
            <a:r>
              <a:rPr lang="en-US" dirty="0" smtClean="0"/>
              <a:t>2 action keys</a:t>
            </a:r>
            <a:endParaRPr lang="en-US" dirty="0" smtClean="0"/>
          </a:p>
          <a:p>
            <a:r>
              <a:rPr lang="en-US" dirty="0" smtClean="0"/>
              <a:t>Motorola </a:t>
            </a:r>
            <a:r>
              <a:rPr lang="en-US" dirty="0" err="1" smtClean="0"/>
              <a:t>Razr</a:t>
            </a:r>
            <a:r>
              <a:rPr lang="en-US" dirty="0" smtClean="0"/>
              <a:t> – 2004</a:t>
            </a:r>
          </a:p>
          <a:p>
            <a:pPr lvl="1"/>
            <a:r>
              <a:rPr lang="en-US" dirty="0" smtClean="0"/>
              <a:t>Thinner is better</a:t>
            </a:r>
          </a:p>
          <a:p>
            <a:r>
              <a:rPr lang="en-US" dirty="0" smtClean="0"/>
              <a:t>Text entry by multi-tap or T9</a:t>
            </a:r>
          </a:p>
          <a:p>
            <a:pPr lvl="1"/>
            <a:r>
              <a:rPr lang="en-US" dirty="0" smtClean="0"/>
              <a:t>Note: not touch </a:t>
            </a:r>
            <a:r>
              <a:rPr lang="en-US" dirty="0" smtClean="0"/>
              <a:t>screens</a:t>
            </a:r>
            <a:endParaRPr lang="en-US" dirty="0" smtClean="0"/>
          </a:p>
          <a:p>
            <a:endParaRPr lang="en-US" dirty="0" smtClean="0"/>
          </a:p>
          <a:p>
            <a:r>
              <a:rPr lang="en-US" dirty="0" smtClean="0"/>
              <a:t>WAP – starting 1997</a:t>
            </a:r>
          </a:p>
          <a:p>
            <a:pPr lvl="1"/>
            <a:r>
              <a:rPr lang="en-US" dirty="0" smtClean="0"/>
              <a:t>Wireless Application Protocol</a:t>
            </a:r>
          </a:p>
          <a:p>
            <a:pPr lvl="1"/>
            <a:r>
              <a:rPr lang="en-US" dirty="0" smtClean="0"/>
              <a:t>Bring web-like access to these</a:t>
            </a:r>
            <a:br>
              <a:rPr lang="en-US" dirty="0" smtClean="0"/>
            </a:br>
            <a:r>
              <a:rPr lang="en-US" dirty="0" smtClean="0"/>
              <a:t>devices</a:t>
            </a:r>
          </a:p>
          <a:p>
            <a:pPr lvl="1"/>
            <a:r>
              <a:rPr lang="en-US" dirty="0" smtClean="0"/>
              <a:t>Terrible usability</a:t>
            </a:r>
          </a:p>
          <a:p>
            <a:pPr lvl="2"/>
            <a:r>
              <a:rPr lang="en-US" dirty="0" smtClean="0">
                <a:hlinkClick r:id="rId5"/>
              </a:rPr>
              <a:t>Nielsen study</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79449"/>
          </a:xfrm>
        </p:spPr>
        <p:txBody>
          <a:bodyPr/>
          <a:lstStyle/>
          <a:p>
            <a:r>
              <a:rPr lang="en-US" dirty="0" smtClean="0"/>
              <a:t>Windows </a:t>
            </a:r>
            <a:r>
              <a:rPr lang="en-US" dirty="0" err="1" smtClean="0"/>
              <a:t>TabletPC</a:t>
            </a:r>
            <a:endParaRPr lang="en-US" dirty="0"/>
          </a:p>
        </p:txBody>
      </p:sp>
      <p:sp>
        <p:nvSpPr>
          <p:cNvPr id="3" name="Content Placeholder 2"/>
          <p:cNvSpPr>
            <a:spLocks noGrp="1"/>
          </p:cNvSpPr>
          <p:nvPr>
            <p:ph idx="1"/>
          </p:nvPr>
        </p:nvSpPr>
        <p:spPr>
          <a:xfrm>
            <a:off x="225845" y="1146385"/>
            <a:ext cx="6538511" cy="5364584"/>
          </a:xfrm>
        </p:spPr>
        <p:txBody>
          <a:bodyPr>
            <a:normAutofit fontScale="92500"/>
          </a:bodyPr>
          <a:lstStyle/>
          <a:p>
            <a:r>
              <a:rPr lang="en-US" dirty="0" smtClean="0"/>
              <a:t>2001 spec (Windows XP), first devices in 2002</a:t>
            </a:r>
          </a:p>
          <a:p>
            <a:r>
              <a:rPr lang="en-US" dirty="0" smtClean="0"/>
              <a:t>Bill Gates said it would be big (2002)</a:t>
            </a:r>
          </a:p>
          <a:p>
            <a:r>
              <a:rPr lang="en-US" dirty="0" smtClean="0"/>
              <a:t>Handwriting recognition was much better, but still not sufficiently accurate</a:t>
            </a:r>
          </a:p>
          <a:p>
            <a:r>
              <a:rPr lang="en-US" dirty="0" smtClean="0"/>
              <a:t>Windows UI not</a:t>
            </a:r>
            <a:br>
              <a:rPr lang="en-US" dirty="0" smtClean="0"/>
            </a:br>
            <a:r>
              <a:rPr lang="en-US" dirty="0" smtClean="0"/>
              <a:t>changed for pen</a:t>
            </a:r>
          </a:p>
          <a:p>
            <a:pPr lvl="1"/>
            <a:r>
              <a:rPr lang="en-US" dirty="0" smtClean="0"/>
              <a:t>Lower accuracy than mouse</a:t>
            </a:r>
            <a:endParaRPr lang="en-US" dirty="0" smtClean="0"/>
          </a:p>
          <a:p>
            <a:r>
              <a:rPr lang="en-US" dirty="0" smtClean="0"/>
              <a:t>Quite </a:t>
            </a:r>
            <a:r>
              <a:rPr lang="en-US" dirty="0" smtClean="0"/>
              <a:t>poor UIs </a:t>
            </a:r>
            <a:r>
              <a:rPr lang="en-US" dirty="0" smtClean="0"/>
              <a:t>for</a:t>
            </a:r>
            <a:br>
              <a:rPr lang="en-US" dirty="0" smtClean="0"/>
            </a:br>
            <a:r>
              <a:rPr lang="en-US" dirty="0" smtClean="0"/>
              <a:t>correction</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25</a:t>
            </a:fld>
            <a:endParaRPr lang="en-US" altLang="en-US" dirty="0"/>
          </a:p>
        </p:txBody>
      </p:sp>
      <p:pic>
        <p:nvPicPr>
          <p:cNvPr id="50178" name="Picture 2" descr="File:Tablet.jpg"/>
          <p:cNvPicPr>
            <a:picLocks noChangeAspect="1" noChangeArrowheads="1"/>
          </p:cNvPicPr>
          <p:nvPr/>
        </p:nvPicPr>
        <p:blipFill>
          <a:blip r:embed="rId2" cstate="print"/>
          <a:srcRect/>
          <a:stretch>
            <a:fillRect/>
          </a:stretch>
        </p:blipFill>
        <p:spPr bwMode="auto">
          <a:xfrm>
            <a:off x="6841475" y="0"/>
            <a:ext cx="2302525" cy="2411021"/>
          </a:xfrm>
          <a:prstGeom prst="rect">
            <a:avLst/>
          </a:prstGeom>
          <a:noFill/>
        </p:spPr>
      </p:pic>
      <p:pic>
        <p:nvPicPr>
          <p:cNvPr id="50180" name="Picture 4" descr="http://haverzine.com/wp-content/uploads/2013/12/Microsoft-Tablet.jpg"/>
          <p:cNvPicPr>
            <a:picLocks noChangeAspect="1" noChangeArrowheads="1"/>
          </p:cNvPicPr>
          <p:nvPr/>
        </p:nvPicPr>
        <p:blipFill>
          <a:blip r:embed="rId3" cstate="print"/>
          <a:srcRect/>
          <a:stretch>
            <a:fillRect/>
          </a:stretch>
        </p:blipFill>
        <p:spPr bwMode="auto">
          <a:xfrm>
            <a:off x="6797407" y="2604439"/>
            <a:ext cx="2346593" cy="3005593"/>
          </a:xfrm>
          <a:prstGeom prst="rect">
            <a:avLst/>
          </a:prstGeom>
          <a:noFill/>
        </p:spPr>
      </p:pic>
      <p:pic>
        <p:nvPicPr>
          <p:cNvPr id="7169" name="Picture 1"/>
          <p:cNvPicPr>
            <a:picLocks noChangeAspect="1" noChangeArrowheads="1"/>
          </p:cNvPicPr>
          <p:nvPr/>
        </p:nvPicPr>
        <p:blipFill>
          <a:blip r:embed="rId4" cstate="print"/>
          <a:srcRect/>
          <a:stretch>
            <a:fillRect/>
          </a:stretch>
        </p:blipFill>
        <p:spPr bwMode="auto">
          <a:xfrm>
            <a:off x="4967883" y="4605051"/>
            <a:ext cx="2528539" cy="22529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2G, 3G, 4G, GSM</a:t>
            </a:r>
            <a:r>
              <a:rPr lang="en-US" smtClean="0"/>
              <a:t>, CDMA, etc</a:t>
            </a:r>
            <a:r>
              <a:rPr lang="en-US" dirty="0" smtClean="0"/>
              <a:t>.</a:t>
            </a:r>
            <a:endParaRPr lang="en-US" dirty="0"/>
          </a:p>
        </p:txBody>
      </p:sp>
      <p:sp>
        <p:nvSpPr>
          <p:cNvPr id="3" name="Content Placeholder 2"/>
          <p:cNvSpPr>
            <a:spLocks noGrp="1"/>
          </p:cNvSpPr>
          <p:nvPr>
            <p:ph idx="1"/>
          </p:nvPr>
        </p:nvSpPr>
        <p:spPr>
          <a:xfrm>
            <a:off x="457200" y="1575412"/>
            <a:ext cx="8229600" cy="4555513"/>
          </a:xfrm>
        </p:spPr>
        <p:txBody>
          <a:bodyPr/>
          <a:lstStyle/>
          <a:p>
            <a:r>
              <a:rPr lang="en-US" dirty="0" smtClean="0"/>
              <a:t>1G = analog, 1980s</a:t>
            </a:r>
          </a:p>
          <a:p>
            <a:r>
              <a:rPr lang="en-US" dirty="0" smtClean="0"/>
              <a:t>2G = GSM digital data, 1992, CDMA version followed</a:t>
            </a:r>
          </a:p>
          <a:p>
            <a:pPr lvl="1"/>
            <a:r>
              <a:rPr lang="en-US" dirty="0" smtClean="0"/>
              <a:t>About </a:t>
            </a:r>
            <a:r>
              <a:rPr lang="en-US" dirty="0" smtClean="0"/>
              <a:t>40 </a:t>
            </a:r>
            <a:r>
              <a:rPr lang="en-US" dirty="0" err="1" smtClean="0"/>
              <a:t>kbit</a:t>
            </a:r>
            <a:r>
              <a:rPr lang="en-US" dirty="0" smtClean="0"/>
              <a:t>/s</a:t>
            </a:r>
          </a:p>
          <a:p>
            <a:r>
              <a:rPr lang="en-US" dirty="0" smtClean="0"/>
              <a:t>3G = about 2001</a:t>
            </a:r>
          </a:p>
          <a:p>
            <a:pPr lvl="1"/>
            <a:r>
              <a:rPr lang="en-US" dirty="0" smtClean="0"/>
              <a:t>200 </a:t>
            </a:r>
            <a:r>
              <a:rPr lang="en-US" dirty="0" err="1" smtClean="0"/>
              <a:t>kbit</a:t>
            </a:r>
            <a:r>
              <a:rPr lang="en-US" dirty="0" smtClean="0"/>
              <a:t>/s</a:t>
            </a:r>
          </a:p>
          <a:p>
            <a:r>
              <a:rPr lang="en-US" dirty="0" smtClean="0"/>
              <a:t>4G = about 2008</a:t>
            </a:r>
          </a:p>
          <a:p>
            <a:pPr lvl="1"/>
            <a:r>
              <a:rPr lang="en-US" dirty="0" smtClean="0"/>
              <a:t>100 </a:t>
            </a:r>
            <a:r>
              <a:rPr lang="en-US" dirty="0" err="1" smtClean="0"/>
              <a:t>Mbit</a:t>
            </a:r>
            <a:r>
              <a:rPr lang="en-US" dirty="0" smtClean="0"/>
              <a:t>/s, up to </a:t>
            </a:r>
            <a:r>
              <a:rPr lang="en-US" dirty="0" smtClean="0"/>
              <a:t>1 </a:t>
            </a:r>
            <a:r>
              <a:rPr lang="en-US" dirty="0" err="1" smtClean="0"/>
              <a:t>Gbit</a:t>
            </a:r>
            <a:r>
              <a:rPr lang="en-US" dirty="0" smtClean="0"/>
              <a:t>/s</a:t>
            </a:r>
            <a:r>
              <a:rPr lang="en-US" dirty="0" smtClean="0"/>
              <a:t> </a:t>
            </a:r>
            <a:endParaRPr lang="en-US" dirty="0" smtClean="0"/>
          </a:p>
          <a:p>
            <a:pPr lvl="1"/>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45550"/>
          </a:xfrm>
        </p:spPr>
        <p:txBody>
          <a:bodyPr/>
          <a:lstStyle/>
          <a:p>
            <a:r>
              <a:rPr lang="en-US" dirty="0" err="1" smtClean="0"/>
              <a:t>Wifi</a:t>
            </a:r>
            <a:r>
              <a:rPr lang="en-US" dirty="0" smtClean="0"/>
              <a:t> and </a:t>
            </a:r>
            <a:r>
              <a:rPr lang="en-US" dirty="0" err="1" smtClean="0"/>
              <a:t>BlueTooth</a:t>
            </a:r>
            <a:endParaRPr lang="en-US" dirty="0"/>
          </a:p>
        </p:txBody>
      </p:sp>
      <p:sp>
        <p:nvSpPr>
          <p:cNvPr id="3" name="Content Placeholder 2"/>
          <p:cNvSpPr>
            <a:spLocks noGrp="1"/>
          </p:cNvSpPr>
          <p:nvPr>
            <p:ph idx="1"/>
          </p:nvPr>
        </p:nvSpPr>
        <p:spPr>
          <a:xfrm>
            <a:off x="457200" y="1322024"/>
            <a:ext cx="8229600" cy="5122843"/>
          </a:xfrm>
        </p:spPr>
        <p:txBody>
          <a:bodyPr>
            <a:normAutofit fontScale="85000" lnSpcReduction="20000"/>
          </a:bodyPr>
          <a:lstStyle/>
          <a:p>
            <a:r>
              <a:rPr lang="en-US" dirty="0" err="1" smtClean="0"/>
              <a:t>Wifi</a:t>
            </a:r>
            <a:r>
              <a:rPr lang="en-US" dirty="0" smtClean="0"/>
              <a:t> – from </a:t>
            </a:r>
            <a:r>
              <a:rPr lang="en-US" dirty="0" smtClean="0">
                <a:solidFill>
                  <a:schemeClr val="accent2"/>
                </a:solidFill>
              </a:rPr>
              <a:t>1988</a:t>
            </a:r>
          </a:p>
          <a:p>
            <a:pPr lvl="1"/>
            <a:r>
              <a:rPr lang="en-US" dirty="0" smtClean="0"/>
              <a:t>Officially IEEE 802.11</a:t>
            </a:r>
          </a:p>
          <a:p>
            <a:pPr lvl="2"/>
            <a:r>
              <a:rPr lang="en-US" dirty="0" smtClean="0"/>
              <a:t>Whole family: 802.11a, b, g, n …</a:t>
            </a:r>
          </a:p>
          <a:p>
            <a:pPr lvl="1"/>
            <a:r>
              <a:rPr lang="en-US" dirty="0" smtClean="0"/>
              <a:t>Originally called “</a:t>
            </a:r>
            <a:r>
              <a:rPr lang="en-US" dirty="0" err="1" smtClean="0"/>
              <a:t>WaveLan</a:t>
            </a:r>
            <a:r>
              <a:rPr lang="en-US" dirty="0" smtClean="0"/>
              <a:t>”</a:t>
            </a:r>
          </a:p>
          <a:p>
            <a:pPr lvl="1"/>
            <a:r>
              <a:rPr lang="en-US" dirty="0" smtClean="0"/>
              <a:t>CMU was first fully wireless campus starting in 1997</a:t>
            </a:r>
            <a:r>
              <a:rPr lang="en-US" dirty="0" smtClean="0"/>
              <a:t> </a:t>
            </a:r>
            <a:r>
              <a:rPr lang="en-US" dirty="0" smtClean="0"/>
              <a:t>= “wireless Andrew”</a:t>
            </a:r>
          </a:p>
          <a:p>
            <a:pPr lvl="1"/>
            <a:r>
              <a:rPr lang="en-US" dirty="0" smtClean="0"/>
              <a:t>“</a:t>
            </a:r>
            <a:r>
              <a:rPr lang="en-US" dirty="0" err="1" smtClean="0"/>
              <a:t>Wifi</a:t>
            </a:r>
            <a:r>
              <a:rPr lang="en-US" dirty="0" smtClean="0"/>
              <a:t>” trademark in 1999</a:t>
            </a:r>
          </a:p>
          <a:p>
            <a:pPr lvl="1"/>
            <a:endParaRPr lang="en-US" dirty="0" smtClean="0"/>
          </a:p>
          <a:p>
            <a:r>
              <a:rPr lang="en-US" dirty="0" err="1" smtClean="0"/>
              <a:t>BlueTooth</a:t>
            </a:r>
            <a:r>
              <a:rPr lang="en-US" dirty="0" smtClean="0"/>
              <a:t> </a:t>
            </a:r>
            <a:r>
              <a:rPr lang="en-US" dirty="0" smtClean="0"/>
              <a:t>started by Ericsson in 1994</a:t>
            </a:r>
          </a:p>
          <a:p>
            <a:pPr lvl="1"/>
            <a:r>
              <a:rPr lang="en-US" dirty="0" smtClean="0"/>
              <a:t>Standardized as IEEE 802.15 in </a:t>
            </a:r>
            <a:r>
              <a:rPr lang="en-US" dirty="0" smtClean="0">
                <a:solidFill>
                  <a:schemeClr val="accent2"/>
                </a:solidFill>
              </a:rPr>
              <a:t>2002</a:t>
            </a:r>
            <a:r>
              <a:rPr lang="en-US" dirty="0" smtClean="0"/>
              <a:t> and </a:t>
            </a:r>
            <a:r>
              <a:rPr lang="en-US" dirty="0" smtClean="0">
                <a:solidFill>
                  <a:schemeClr val="accent2"/>
                </a:solidFill>
              </a:rPr>
              <a:t>2005</a:t>
            </a:r>
          </a:p>
          <a:p>
            <a:pPr lvl="1"/>
            <a:r>
              <a:rPr lang="en-US" dirty="0" smtClean="0"/>
              <a:t>Name </a:t>
            </a:r>
            <a:r>
              <a:rPr lang="en-US" dirty="0" smtClean="0"/>
              <a:t>from 1997</a:t>
            </a:r>
          </a:p>
          <a:p>
            <a:pPr lvl="1"/>
            <a:r>
              <a:rPr lang="en-US" dirty="0" smtClean="0"/>
              <a:t>Named </a:t>
            </a:r>
            <a:r>
              <a:rPr lang="en-US" dirty="0" smtClean="0"/>
              <a:t>for Danish tenth-century </a:t>
            </a:r>
            <a:r>
              <a:rPr lang="en-US" dirty="0" smtClean="0"/>
              <a:t>king</a:t>
            </a:r>
          </a:p>
          <a:p>
            <a:pPr lvl="1"/>
            <a:r>
              <a:rPr lang="en-US" dirty="0" smtClean="0"/>
              <a:t>Short range, exactly 2 devices</a:t>
            </a:r>
          </a:p>
          <a:p>
            <a:pPr lvl="1"/>
            <a:r>
              <a:rPr lang="en-US" dirty="0" smtClean="0"/>
              <a:t>Original use: phone to earpiece</a:t>
            </a:r>
          </a:p>
          <a:p>
            <a:pPr lvl="1"/>
            <a:r>
              <a:rPr lang="en-US" dirty="0" smtClean="0"/>
              <a:t>Now, mice, keyboards, etc.</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27</a:t>
            </a:fld>
            <a:endParaRPr lang="en-US" altLang="en-US"/>
          </a:p>
        </p:txBody>
      </p:sp>
      <p:pic>
        <p:nvPicPr>
          <p:cNvPr id="51202" name="Picture 2" descr="http://upload.wikimedia.org/wikipedia/commons/thumb/d/da/Bluetooth.svg/170px-Bluetooth.svg.png"/>
          <p:cNvPicPr>
            <a:picLocks noChangeAspect="1" noChangeArrowheads="1"/>
          </p:cNvPicPr>
          <p:nvPr/>
        </p:nvPicPr>
        <p:blipFill>
          <a:blip r:embed="rId2" cstate="print"/>
          <a:srcRect/>
          <a:stretch>
            <a:fillRect/>
          </a:stretch>
        </p:blipFill>
        <p:spPr bwMode="auto">
          <a:xfrm>
            <a:off x="6081334" y="4867160"/>
            <a:ext cx="1035561" cy="1577707"/>
          </a:xfrm>
          <a:prstGeom prst="rect">
            <a:avLst/>
          </a:prstGeom>
          <a:noFill/>
        </p:spPr>
      </p:pic>
      <p:pic>
        <p:nvPicPr>
          <p:cNvPr id="6146" name="Picture 2" descr="http://upload.wikimedia.org/wikipedia/commons/thumb/3/32/Wi-Fi_Logo.svg/220px-Wi-Fi_Logo.svg.png"/>
          <p:cNvPicPr>
            <a:picLocks noChangeAspect="1" noChangeArrowheads="1"/>
          </p:cNvPicPr>
          <p:nvPr/>
        </p:nvPicPr>
        <p:blipFill>
          <a:blip r:embed="rId3" cstate="print"/>
          <a:srcRect/>
          <a:stretch>
            <a:fillRect/>
          </a:stretch>
        </p:blipFill>
        <p:spPr bwMode="auto">
          <a:xfrm>
            <a:off x="7509780" y="2973769"/>
            <a:ext cx="1634220" cy="1047387"/>
          </a:xfrm>
          <a:prstGeom prst="rect">
            <a:avLst/>
          </a:prstGeom>
          <a:noFill/>
        </p:spPr>
      </p:pic>
      <p:pic>
        <p:nvPicPr>
          <p:cNvPr id="6148" name="Picture 4" descr="http://www.oppermann-telekom.de/bilder/lu-wl-tpc11.jpg"/>
          <p:cNvPicPr>
            <a:picLocks noChangeAspect="1" noChangeArrowheads="1"/>
          </p:cNvPicPr>
          <p:nvPr/>
        </p:nvPicPr>
        <p:blipFill>
          <a:blip r:embed="rId4" cstate="print"/>
          <a:srcRect/>
          <a:stretch>
            <a:fillRect/>
          </a:stretch>
        </p:blipFill>
        <p:spPr bwMode="auto">
          <a:xfrm>
            <a:off x="6312665" y="935327"/>
            <a:ext cx="2831335" cy="169477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iPod</a:t>
            </a:r>
            <a:endParaRPr lang="en-US" dirty="0"/>
          </a:p>
        </p:txBody>
      </p:sp>
      <p:sp>
        <p:nvSpPr>
          <p:cNvPr id="3" name="Content Placeholder 2"/>
          <p:cNvSpPr>
            <a:spLocks noGrp="1"/>
          </p:cNvSpPr>
          <p:nvPr>
            <p:ph idx="1"/>
          </p:nvPr>
        </p:nvSpPr>
        <p:spPr>
          <a:xfrm>
            <a:off x="457200" y="1719263"/>
            <a:ext cx="5866482" cy="4411662"/>
          </a:xfrm>
        </p:spPr>
        <p:txBody>
          <a:bodyPr>
            <a:normAutofit lnSpcReduction="10000"/>
          </a:bodyPr>
          <a:lstStyle/>
          <a:p>
            <a:pPr eaLnBrk="1" hangingPunct="1"/>
            <a:r>
              <a:rPr lang="en-US" sz="2800" dirty="0" smtClean="0"/>
              <a:t>2001</a:t>
            </a:r>
          </a:p>
          <a:p>
            <a:pPr eaLnBrk="1" hangingPunct="1"/>
            <a:r>
              <a:rPr lang="en-US" sz="2800" dirty="0" smtClean="0"/>
              <a:t>Apple </a:t>
            </a:r>
            <a:r>
              <a:rPr lang="en-US" sz="2800" dirty="0" smtClean="0"/>
              <a:t>iPod lauded </a:t>
            </a:r>
            <a:r>
              <a:rPr lang="en-US" sz="2800" dirty="0" smtClean="0"/>
              <a:t>for design </a:t>
            </a:r>
            <a:r>
              <a:rPr lang="en-US" sz="2800" dirty="0" smtClean="0"/>
              <a:t>and user </a:t>
            </a:r>
            <a:r>
              <a:rPr lang="en-US" sz="2800" dirty="0" smtClean="0"/>
              <a:t>interface</a:t>
            </a:r>
          </a:p>
          <a:p>
            <a:pPr eaLnBrk="1" hangingPunct="1"/>
            <a:r>
              <a:rPr lang="en-US" sz="2800" dirty="0" smtClean="0"/>
              <a:t>Unique dial interaction technique</a:t>
            </a:r>
          </a:p>
          <a:p>
            <a:pPr lvl="1" eaLnBrk="1" hangingPunct="1"/>
            <a:r>
              <a:rPr lang="en-US" sz="2400" dirty="0" smtClean="0"/>
              <a:t>Enabled easy access to thousands of songs</a:t>
            </a:r>
          </a:p>
          <a:p>
            <a:pPr lvl="1" eaLnBrk="1" hangingPunct="1"/>
            <a:r>
              <a:rPr lang="en-US" sz="2400" dirty="0" smtClean="0"/>
              <a:t>Highly tuned speed ratio</a:t>
            </a:r>
            <a:endParaRPr lang="en-US" sz="2400" dirty="0" smtClean="0"/>
          </a:p>
          <a:p>
            <a:pPr eaLnBrk="1" hangingPunct="1"/>
            <a:r>
              <a:rPr lang="en-US" sz="2800" dirty="0" smtClean="0"/>
              <a:t>iTunes </a:t>
            </a:r>
            <a:r>
              <a:rPr lang="en-US" sz="2800" dirty="0" smtClean="0">
                <a:sym typeface="Wingdings" pitchFamily="2" charset="2"/>
              </a:rPr>
              <a:t> entire </a:t>
            </a:r>
            <a:r>
              <a:rPr lang="en-US" sz="2800" i="1" dirty="0" smtClean="0">
                <a:sym typeface="Wingdings" pitchFamily="2" charset="2"/>
              </a:rPr>
              <a:t>service </a:t>
            </a:r>
            <a:r>
              <a:rPr lang="en-US" sz="2800" i="1" dirty="0" smtClean="0">
                <a:sym typeface="Wingdings" pitchFamily="2" charset="2"/>
              </a:rPr>
              <a:t>design</a:t>
            </a:r>
          </a:p>
          <a:p>
            <a:pPr eaLnBrk="1" hangingPunct="1"/>
            <a:r>
              <a:rPr lang="en-US" sz="2800" dirty="0" smtClean="0"/>
              <a:t>5 GB hard drive that put </a:t>
            </a:r>
            <a:r>
              <a:rPr lang="en-US" sz="2800" dirty="0" smtClean="0"/>
              <a:t>“1,000 </a:t>
            </a:r>
            <a:r>
              <a:rPr lang="en-US" sz="2800" dirty="0" smtClean="0"/>
              <a:t>songs in your pocket</a:t>
            </a:r>
            <a:r>
              <a:rPr lang="en-US" sz="2800" dirty="0" smtClean="0"/>
              <a:t>.”</a:t>
            </a:r>
            <a:endParaRPr lang="en-US" sz="2800" i="1"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28</a:t>
            </a:fld>
            <a:endParaRPr lang="en-US" altLang="en-US"/>
          </a:p>
        </p:txBody>
      </p:sp>
      <p:pic>
        <p:nvPicPr>
          <p:cNvPr id="6" name="Picture 5" descr="150px-Original_iPod_5GB"/>
          <p:cNvPicPr>
            <a:picLocks noChangeAspect="1" noChangeArrowheads="1"/>
          </p:cNvPicPr>
          <p:nvPr/>
        </p:nvPicPr>
        <p:blipFill>
          <a:blip r:embed="rId2" cstate="print"/>
          <a:srcRect/>
          <a:stretch>
            <a:fillRect/>
          </a:stretch>
        </p:blipFill>
        <p:spPr bwMode="auto">
          <a:xfrm>
            <a:off x="6356734" y="797765"/>
            <a:ext cx="2580708" cy="4012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iPhone</a:t>
            </a:r>
            <a:endParaRPr lang="en-US" dirty="0"/>
          </a:p>
        </p:txBody>
      </p:sp>
      <p:sp>
        <p:nvSpPr>
          <p:cNvPr id="3" name="Content Placeholder 2"/>
          <p:cNvSpPr>
            <a:spLocks noGrp="1"/>
          </p:cNvSpPr>
          <p:nvPr>
            <p:ph idx="1"/>
          </p:nvPr>
        </p:nvSpPr>
        <p:spPr>
          <a:xfrm>
            <a:off x="457200" y="1388125"/>
            <a:ext cx="8229600" cy="5277079"/>
          </a:xfrm>
        </p:spPr>
        <p:txBody>
          <a:bodyPr>
            <a:normAutofit lnSpcReduction="10000"/>
          </a:bodyPr>
          <a:lstStyle/>
          <a:p>
            <a:r>
              <a:rPr lang="en-US" dirty="0" smtClean="0"/>
              <a:t>Starting </a:t>
            </a:r>
            <a:r>
              <a:rPr lang="en-US" dirty="0" smtClean="0"/>
              <a:t>2007</a:t>
            </a:r>
          </a:p>
          <a:p>
            <a:r>
              <a:rPr lang="en-US" dirty="0" smtClean="0"/>
              <a:t>Went against the conventional wisdom in many aspects</a:t>
            </a:r>
          </a:p>
          <a:p>
            <a:pPr lvl="1"/>
            <a:r>
              <a:rPr lang="en-US" i="1" dirty="0" smtClean="0"/>
              <a:t>--- what? ---</a:t>
            </a:r>
          </a:p>
          <a:p>
            <a:pPr lvl="1"/>
            <a:endParaRPr lang="en-US" i="1" dirty="0" smtClean="0"/>
          </a:p>
          <a:p>
            <a:pPr lvl="1">
              <a:buNone/>
            </a:pPr>
            <a:r>
              <a:rPr lang="en-US" i="1" dirty="0" smtClean="0"/>
              <a:t/>
            </a:r>
            <a:br>
              <a:rPr lang="en-US" i="1" dirty="0" smtClean="0"/>
            </a:br>
            <a:endParaRPr lang="en-US" i="1" dirty="0" smtClean="0"/>
          </a:p>
          <a:p>
            <a:pPr lvl="1"/>
            <a:endParaRPr lang="en-US" i="1" dirty="0" smtClean="0"/>
          </a:p>
          <a:p>
            <a:r>
              <a:rPr lang="en-US" dirty="0" smtClean="0"/>
              <a:t>Some unique interaction</a:t>
            </a:r>
            <a:br>
              <a:rPr lang="en-US" dirty="0" smtClean="0"/>
            </a:br>
            <a:r>
              <a:rPr lang="en-US" dirty="0" smtClean="0"/>
              <a:t>techniques</a:t>
            </a:r>
          </a:p>
          <a:p>
            <a:pPr lvl="1"/>
            <a:r>
              <a:rPr lang="en-US" i="1" dirty="0" smtClean="0"/>
              <a:t>--- what? ---</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29</a:t>
            </a:fld>
            <a:endParaRPr lang="en-US" altLang="en-US" dirty="0"/>
          </a:p>
        </p:txBody>
      </p:sp>
      <p:pic>
        <p:nvPicPr>
          <p:cNvPr id="6" name="Picture 7" descr="iphone-parallels"/>
          <p:cNvPicPr>
            <a:picLocks noChangeAspect="1" noChangeArrowheads="1"/>
          </p:cNvPicPr>
          <p:nvPr/>
        </p:nvPicPr>
        <p:blipFill>
          <a:blip r:embed="rId2" cstate="print"/>
          <a:srcRect/>
          <a:stretch>
            <a:fillRect/>
          </a:stretch>
        </p:blipFill>
        <p:spPr bwMode="auto">
          <a:xfrm>
            <a:off x="5871991" y="2561091"/>
            <a:ext cx="3051886" cy="3561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44562"/>
          </a:xfrm>
        </p:spPr>
        <p:txBody>
          <a:bodyPr/>
          <a:lstStyle/>
          <a:p>
            <a:r>
              <a:rPr lang="en-US" dirty="0" smtClean="0"/>
              <a:t>“Computers”</a:t>
            </a:r>
            <a:endParaRPr lang="en-US" dirty="0"/>
          </a:p>
        </p:txBody>
      </p:sp>
      <p:sp>
        <p:nvSpPr>
          <p:cNvPr id="4" name="Footer Placeholder 3"/>
          <p:cNvSpPr>
            <a:spLocks noGrp="1"/>
          </p:cNvSpPr>
          <p:nvPr>
            <p:ph type="ftr" sz="quarter" idx="11"/>
          </p:nvPr>
        </p:nvSpPr>
        <p:spPr/>
        <p:txBody>
          <a:bodyPr/>
          <a:lstStyle/>
          <a:p>
            <a:r>
              <a:rPr lang="en-US" altLang="en-US" smtClean="0"/>
              <a:t>© 2013 - Brad Myers</a:t>
            </a:r>
            <a:endParaRPr lang="en-US" altLang="en-US"/>
          </a:p>
        </p:txBody>
      </p:sp>
      <p:sp>
        <p:nvSpPr>
          <p:cNvPr id="5" name="Slide Number Placeholder 4"/>
          <p:cNvSpPr>
            <a:spLocks noGrp="1"/>
          </p:cNvSpPr>
          <p:nvPr>
            <p:ph type="sldNum" sz="quarter" idx="12"/>
          </p:nvPr>
        </p:nvSpPr>
        <p:spPr/>
        <p:txBody>
          <a:bodyPr/>
          <a:lstStyle/>
          <a:p>
            <a:fld id="{5F366D26-3273-436B-9479-7EF0BD502275}" type="slidenum">
              <a:rPr lang="en-US" altLang="en-US" smtClean="0"/>
              <a:pPr/>
              <a:t>3</a:t>
            </a:fld>
            <a:endParaRPr lang="en-US" altLang="en-US"/>
          </a:p>
        </p:txBody>
      </p:sp>
      <p:pic>
        <p:nvPicPr>
          <p:cNvPr id="573442" name="Picture 2"/>
          <p:cNvPicPr>
            <a:picLocks noChangeAspect="1" noChangeArrowheads="1"/>
          </p:cNvPicPr>
          <p:nvPr/>
        </p:nvPicPr>
        <p:blipFill>
          <a:blip r:embed="rId2" cstate="print"/>
          <a:srcRect/>
          <a:stretch>
            <a:fillRect/>
          </a:stretch>
        </p:blipFill>
        <p:spPr bwMode="auto">
          <a:xfrm>
            <a:off x="0" y="1175878"/>
            <a:ext cx="4643120" cy="3394734"/>
          </a:xfrm>
          <a:prstGeom prst="rect">
            <a:avLst/>
          </a:prstGeom>
          <a:noFill/>
          <a:ln w="9525">
            <a:noFill/>
            <a:miter lim="800000"/>
            <a:headEnd/>
            <a:tailEnd/>
          </a:ln>
        </p:spPr>
      </p:pic>
      <p:sp>
        <p:nvSpPr>
          <p:cNvPr id="7" name="TextBox 6"/>
          <p:cNvSpPr txBox="1"/>
          <p:nvPr/>
        </p:nvSpPr>
        <p:spPr>
          <a:xfrm>
            <a:off x="1991360" y="4973340"/>
            <a:ext cx="1159292" cy="523220"/>
          </a:xfrm>
          <a:prstGeom prst="rect">
            <a:avLst/>
          </a:prstGeom>
          <a:noFill/>
        </p:spPr>
        <p:txBody>
          <a:bodyPr wrap="none" rtlCol="0">
            <a:spAutoFit/>
          </a:bodyPr>
          <a:lstStyle/>
          <a:p>
            <a:r>
              <a:rPr lang="en-US" sz="1400" dirty="0" smtClean="0"/>
              <a:t>(</a:t>
            </a:r>
            <a:r>
              <a:rPr lang="en-US" sz="1400" dirty="0" smtClean="0">
                <a:hlinkClick r:id="rId3"/>
              </a:rPr>
              <a:t>cite</a:t>
            </a:r>
            <a:r>
              <a:rPr lang="en-US" sz="1400" dirty="0" smtClean="0"/>
              <a:t>,</a:t>
            </a:r>
            <a:br>
              <a:rPr lang="en-US" sz="1400" dirty="0" smtClean="0"/>
            </a:br>
            <a:r>
              <a:rPr lang="en-US" sz="1400" dirty="0" smtClean="0"/>
              <a:t>slide 24, 25)</a:t>
            </a:r>
            <a:endParaRPr lang="en-US" sz="1400" dirty="0"/>
          </a:p>
        </p:txBody>
      </p:sp>
      <p:pic>
        <p:nvPicPr>
          <p:cNvPr id="573443" name="Picture 3"/>
          <p:cNvPicPr>
            <a:picLocks noChangeAspect="1" noChangeArrowheads="1"/>
          </p:cNvPicPr>
          <p:nvPr/>
        </p:nvPicPr>
        <p:blipFill>
          <a:blip r:embed="rId4" cstate="print"/>
          <a:srcRect/>
          <a:stretch>
            <a:fillRect/>
          </a:stretch>
        </p:blipFill>
        <p:spPr bwMode="auto">
          <a:xfrm>
            <a:off x="4318001" y="3248121"/>
            <a:ext cx="4826000" cy="36098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iPhone</a:t>
            </a:r>
            <a:endParaRPr lang="en-US" dirty="0"/>
          </a:p>
        </p:txBody>
      </p:sp>
      <p:sp>
        <p:nvSpPr>
          <p:cNvPr id="3" name="Content Placeholder 2"/>
          <p:cNvSpPr>
            <a:spLocks noGrp="1"/>
          </p:cNvSpPr>
          <p:nvPr>
            <p:ph idx="1"/>
          </p:nvPr>
        </p:nvSpPr>
        <p:spPr>
          <a:xfrm>
            <a:off x="457200" y="1388125"/>
            <a:ext cx="8229600" cy="5045725"/>
          </a:xfrm>
        </p:spPr>
        <p:txBody>
          <a:bodyPr>
            <a:normAutofit lnSpcReduction="10000"/>
          </a:bodyPr>
          <a:lstStyle/>
          <a:p>
            <a:r>
              <a:rPr lang="en-US" dirty="0" smtClean="0"/>
              <a:t>Starting </a:t>
            </a:r>
            <a:r>
              <a:rPr lang="en-US" dirty="0" smtClean="0"/>
              <a:t>2007</a:t>
            </a:r>
          </a:p>
          <a:p>
            <a:r>
              <a:rPr lang="en-US" dirty="0" smtClean="0"/>
              <a:t>Went against the conventional wisdom in many aspects</a:t>
            </a:r>
          </a:p>
          <a:p>
            <a:pPr lvl="1"/>
            <a:r>
              <a:rPr lang="en-US" dirty="0" smtClean="0"/>
              <a:t>No blackberry-style keyboard</a:t>
            </a:r>
          </a:p>
          <a:p>
            <a:pPr lvl="1"/>
            <a:r>
              <a:rPr lang="en-US" dirty="0" smtClean="0"/>
              <a:t>Capacitive screen (multi-touch)</a:t>
            </a:r>
          </a:p>
          <a:p>
            <a:pPr lvl="1"/>
            <a:r>
              <a:rPr lang="en-US" dirty="0" smtClean="0"/>
              <a:t>No stylus</a:t>
            </a:r>
          </a:p>
          <a:p>
            <a:pPr lvl="1"/>
            <a:r>
              <a:rPr lang="en-US" dirty="0" smtClean="0"/>
              <a:t>Only one button – focus on</a:t>
            </a:r>
            <a:br>
              <a:rPr lang="en-US" dirty="0" smtClean="0"/>
            </a:br>
            <a:r>
              <a:rPr lang="en-US" dirty="0" smtClean="0"/>
              <a:t>easy to use</a:t>
            </a:r>
          </a:p>
          <a:p>
            <a:r>
              <a:rPr lang="en-US" dirty="0" smtClean="0"/>
              <a:t>Some unique interaction</a:t>
            </a:r>
            <a:br>
              <a:rPr lang="en-US" dirty="0" smtClean="0"/>
            </a:br>
            <a:r>
              <a:rPr lang="en-US" dirty="0" smtClean="0"/>
              <a:t>techniques</a:t>
            </a:r>
          </a:p>
          <a:p>
            <a:pPr lvl="1"/>
            <a:r>
              <a:rPr lang="en-US" dirty="0" smtClean="0"/>
              <a:t>Scroll bounce, swipe login, …</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30</a:t>
            </a:fld>
            <a:endParaRPr lang="en-US" altLang="en-US" dirty="0"/>
          </a:p>
        </p:txBody>
      </p:sp>
      <p:pic>
        <p:nvPicPr>
          <p:cNvPr id="6" name="Picture 7" descr="iphone-parallels"/>
          <p:cNvPicPr>
            <a:picLocks noChangeAspect="1" noChangeArrowheads="1"/>
          </p:cNvPicPr>
          <p:nvPr/>
        </p:nvPicPr>
        <p:blipFill>
          <a:blip r:embed="rId2" cstate="print"/>
          <a:srcRect/>
          <a:stretch>
            <a:fillRect/>
          </a:stretch>
        </p:blipFill>
        <p:spPr bwMode="auto">
          <a:xfrm>
            <a:off x="5871991" y="2561091"/>
            <a:ext cx="3051886" cy="3561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a:t>
            </a:r>
            <a:endParaRPr lang="en-US" dirty="0"/>
          </a:p>
        </p:txBody>
      </p:sp>
      <p:sp>
        <p:nvSpPr>
          <p:cNvPr id="3" name="Content Placeholder 2"/>
          <p:cNvSpPr>
            <a:spLocks noGrp="1"/>
          </p:cNvSpPr>
          <p:nvPr>
            <p:ph idx="1"/>
          </p:nvPr>
        </p:nvSpPr>
        <p:spPr>
          <a:xfrm>
            <a:off x="242372" y="1719263"/>
            <a:ext cx="6709272" cy="4411662"/>
          </a:xfrm>
        </p:spPr>
        <p:txBody>
          <a:bodyPr/>
          <a:lstStyle/>
          <a:p>
            <a:r>
              <a:rPr lang="en-US" dirty="0" smtClean="0"/>
              <a:t>Unveiled 2007, first phone in </a:t>
            </a:r>
            <a:r>
              <a:rPr lang="en-US" dirty="0" smtClean="0"/>
              <a:t>2008</a:t>
            </a:r>
          </a:p>
          <a:p>
            <a:r>
              <a:rPr lang="en-US" dirty="0" smtClean="0"/>
              <a:t>Google offered it free to phone</a:t>
            </a:r>
            <a:br>
              <a:rPr lang="en-US" dirty="0" smtClean="0"/>
            </a:br>
            <a:r>
              <a:rPr lang="en-US" dirty="0" smtClean="0"/>
              <a:t>manufacturers</a:t>
            </a:r>
          </a:p>
          <a:p>
            <a:r>
              <a:rPr lang="en-US" dirty="0" smtClean="0"/>
              <a:t>Open source</a:t>
            </a:r>
          </a:p>
          <a:p>
            <a:r>
              <a:rPr lang="en-US" dirty="0" smtClean="0"/>
              <a:t>Based on Linux and Java</a:t>
            </a:r>
          </a:p>
          <a:p>
            <a:r>
              <a:rPr lang="en-US" dirty="0" smtClean="0"/>
              <a:t>About 700,000 different device types</a:t>
            </a:r>
          </a:p>
          <a:p>
            <a:r>
              <a:rPr lang="en-US" dirty="0" smtClean="0"/>
              <a:t>Hundreds of screen sizes</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31</a:t>
            </a:fld>
            <a:endParaRPr lang="en-US" altLang="en-US" dirty="0"/>
          </a:p>
        </p:txBody>
      </p:sp>
      <p:pic>
        <p:nvPicPr>
          <p:cNvPr id="53250" name="Picture 2" descr="File:Android robot.svg"/>
          <p:cNvPicPr>
            <a:picLocks noChangeAspect="1" noChangeArrowheads="1"/>
          </p:cNvPicPr>
          <p:nvPr/>
        </p:nvPicPr>
        <p:blipFill>
          <a:blip r:embed="rId2" cstate="print"/>
          <a:srcRect/>
          <a:stretch>
            <a:fillRect/>
          </a:stretch>
        </p:blipFill>
        <p:spPr bwMode="auto">
          <a:xfrm>
            <a:off x="7216695" y="815248"/>
            <a:ext cx="1662901" cy="1938969"/>
          </a:xfrm>
          <a:prstGeom prst="rect">
            <a:avLst/>
          </a:prstGeom>
          <a:noFill/>
        </p:spPr>
      </p:pic>
      <p:pic>
        <p:nvPicPr>
          <p:cNvPr id="3074" name="Picture 2" descr="File:Android 4.4.2.png"/>
          <p:cNvPicPr>
            <a:picLocks noChangeAspect="1" noChangeArrowheads="1"/>
          </p:cNvPicPr>
          <p:nvPr/>
        </p:nvPicPr>
        <p:blipFill>
          <a:blip r:embed="rId3" cstate="print"/>
          <a:srcRect/>
          <a:stretch>
            <a:fillRect/>
          </a:stretch>
        </p:blipFill>
        <p:spPr bwMode="auto">
          <a:xfrm>
            <a:off x="6915770" y="2897436"/>
            <a:ext cx="2228230" cy="396056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843" y="5990583"/>
            <a:ext cx="8290193" cy="512323"/>
          </a:xfrm>
        </p:spPr>
        <p:txBody>
          <a:bodyPr/>
          <a:lstStyle/>
          <a:p>
            <a:pPr>
              <a:buNone/>
            </a:pPr>
            <a:r>
              <a:rPr lang="en-US" sz="1600" dirty="0" smtClean="0">
                <a:hlinkClick r:id="rId2"/>
              </a:rPr>
              <a:t>http://en.wikipedia.org/wiki/File:World_Wide_Smartphone_Sales_Share.png</a:t>
            </a:r>
            <a:endParaRPr lang="en-US" sz="1600" dirty="0"/>
          </a:p>
        </p:txBody>
      </p:sp>
      <p:sp>
        <p:nvSpPr>
          <p:cNvPr id="2" name="Title 1"/>
          <p:cNvSpPr>
            <a:spLocks noGrp="1"/>
          </p:cNvSpPr>
          <p:nvPr>
            <p:ph type="title"/>
          </p:nvPr>
        </p:nvSpPr>
        <p:spPr>
          <a:xfrm>
            <a:off x="255139" y="95591"/>
            <a:ext cx="5498890" cy="1039144"/>
          </a:xfrm>
        </p:spPr>
        <p:txBody>
          <a:bodyPr/>
          <a:lstStyle/>
          <a:p>
            <a:pPr>
              <a:tabLst>
                <a:tab pos="5265738" algn="l"/>
              </a:tabLst>
            </a:pPr>
            <a:r>
              <a:rPr lang="en-US" dirty="0" smtClean="0"/>
              <a:t>Phone </a:t>
            </a:r>
            <a:r>
              <a:rPr lang="en-US" dirty="0" err="1" smtClean="0"/>
              <a:t>MarketShare</a:t>
            </a:r>
            <a:endParaRPr lang="en-US" dirty="0"/>
          </a:p>
        </p:txBody>
      </p:sp>
      <p:sp>
        <p:nvSpPr>
          <p:cNvPr id="4" name="Slide Number Placeholder 3"/>
          <p:cNvSpPr>
            <a:spLocks noGrp="1"/>
          </p:cNvSpPr>
          <p:nvPr>
            <p:ph type="sldNum" sz="quarter" idx="12"/>
          </p:nvPr>
        </p:nvSpPr>
        <p:spPr/>
        <p:txBody>
          <a:bodyPr/>
          <a:lstStyle/>
          <a:p>
            <a:pPr>
              <a:defRPr/>
            </a:pPr>
            <a:fld id="{5724283D-037C-4233-A5B9-6A378F34C5AF}" type="slidenum">
              <a:rPr lang="en-US" altLang="en-US" smtClean="0"/>
              <a:pPr>
                <a:defRPr/>
              </a:pPr>
              <a:t>32</a:t>
            </a:fld>
            <a:endParaRPr lang="en-US" altLang="en-US" dirty="0"/>
          </a:p>
        </p:txBody>
      </p:sp>
      <p:sp>
        <p:nvSpPr>
          <p:cNvPr id="104456" name="AutoShape 8" descr="http://fortunebrainstormtech.files.wordpress.com/2011/03/screen-shot-2011-03-14-at-9-44-36-a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60" name="AutoShape 12" descr="http://fortunebrainstormtech.files.wordpress.com/2011/03/screen-shot-2011-03-14-at-9-44-36-am.png?w=513&amp;h=32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Footer Placeholder 9"/>
          <p:cNvSpPr>
            <a:spLocks noGrp="1"/>
          </p:cNvSpPr>
          <p:nvPr>
            <p:ph type="ftr" sz="quarter" idx="11"/>
          </p:nvPr>
        </p:nvSpPr>
        <p:spPr/>
        <p:txBody>
          <a:bodyPr/>
          <a:lstStyle/>
          <a:p>
            <a:pPr>
              <a:defRPr/>
            </a:pPr>
            <a:r>
              <a:rPr lang="en-US" altLang="en-US" smtClean="0"/>
              <a:t>© 2013 - Brad Myers</a:t>
            </a:r>
            <a:endParaRPr lang="en-US" altLang="en-US"/>
          </a:p>
        </p:txBody>
      </p:sp>
      <p:pic>
        <p:nvPicPr>
          <p:cNvPr id="63490" name="Picture 2" descr="File:World Wide Smartphone Sales Share.png"/>
          <p:cNvPicPr>
            <a:picLocks noChangeAspect="1" noChangeArrowheads="1"/>
          </p:cNvPicPr>
          <p:nvPr/>
        </p:nvPicPr>
        <p:blipFill>
          <a:blip r:embed="rId3" cstate="print"/>
          <a:srcRect/>
          <a:stretch>
            <a:fillRect/>
          </a:stretch>
        </p:blipFill>
        <p:spPr bwMode="auto">
          <a:xfrm>
            <a:off x="0" y="1097280"/>
            <a:ext cx="9153925" cy="497744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iPad</a:t>
            </a:r>
            <a:endParaRPr lang="en-US" dirty="0"/>
          </a:p>
        </p:txBody>
      </p:sp>
      <p:sp>
        <p:nvSpPr>
          <p:cNvPr id="3" name="Content Placeholder 2"/>
          <p:cNvSpPr>
            <a:spLocks noGrp="1"/>
          </p:cNvSpPr>
          <p:nvPr>
            <p:ph idx="1"/>
          </p:nvPr>
        </p:nvSpPr>
        <p:spPr>
          <a:xfrm>
            <a:off x="258897" y="1465875"/>
            <a:ext cx="8229600" cy="4411662"/>
          </a:xfrm>
        </p:spPr>
        <p:txBody>
          <a:bodyPr/>
          <a:lstStyle/>
          <a:p>
            <a:r>
              <a:rPr lang="en-US" dirty="0" smtClean="0"/>
              <a:t>2010</a:t>
            </a:r>
          </a:p>
          <a:p>
            <a:r>
              <a:rPr lang="en-US" dirty="0" smtClean="0"/>
              <a:t>Very different from </a:t>
            </a:r>
            <a:r>
              <a:rPr lang="en-US" dirty="0" err="1" smtClean="0"/>
              <a:t>TabletPC</a:t>
            </a:r>
            <a:endParaRPr lang="en-US" dirty="0" smtClean="0"/>
          </a:p>
          <a:p>
            <a:pPr lvl="1"/>
            <a:r>
              <a:rPr lang="en-US" dirty="0" smtClean="0"/>
              <a:t>Media machine</a:t>
            </a:r>
          </a:p>
          <a:p>
            <a:pPr lvl="1"/>
            <a:r>
              <a:rPr lang="en-US" dirty="0" smtClean="0"/>
              <a:t>Little text entry facilities</a:t>
            </a:r>
          </a:p>
          <a:p>
            <a:pPr lvl="1"/>
            <a:r>
              <a:rPr lang="en-US" dirty="0" smtClean="0"/>
              <a:t>Interactions same as a Phone,</a:t>
            </a:r>
            <a:br>
              <a:rPr lang="en-US" dirty="0" smtClean="0"/>
            </a:br>
            <a:r>
              <a:rPr lang="en-US" dirty="0" smtClean="0"/>
              <a:t>instead of mimicking a PC</a:t>
            </a:r>
          </a:p>
          <a:p>
            <a:pPr lvl="1"/>
            <a:r>
              <a:rPr lang="en-US" dirty="0" smtClean="0"/>
              <a:t>Focuses on ease of use</a:t>
            </a:r>
            <a:endParaRPr lang="en-US" dirty="0"/>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33</a:t>
            </a:fld>
            <a:endParaRPr lang="en-US" altLang="en-US" dirty="0"/>
          </a:p>
        </p:txBody>
      </p:sp>
      <p:pic>
        <p:nvPicPr>
          <p:cNvPr id="1025" name="Picture 1"/>
          <p:cNvPicPr>
            <a:picLocks noChangeAspect="1" noChangeArrowheads="1"/>
          </p:cNvPicPr>
          <p:nvPr/>
        </p:nvPicPr>
        <p:blipFill>
          <a:blip r:embed="rId2" cstate="print"/>
          <a:srcRect/>
          <a:stretch>
            <a:fillRect/>
          </a:stretch>
        </p:blipFill>
        <p:spPr bwMode="auto">
          <a:xfrm>
            <a:off x="6015945" y="832576"/>
            <a:ext cx="3128055" cy="449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6842"/>
            <a:ext cx="2274849" cy="479928"/>
          </a:xfrm>
        </p:spPr>
        <p:txBody>
          <a:bodyPr/>
          <a:lstStyle/>
          <a:p>
            <a:r>
              <a:rPr lang="en-US" dirty="0" smtClean="0"/>
              <a:t>Timeline</a:t>
            </a:r>
            <a:endParaRPr lang="en-US" dirty="0"/>
          </a:p>
        </p:txBody>
      </p:sp>
      <p:sp>
        <p:nvSpPr>
          <p:cNvPr id="3" name="Content Placeholder 2"/>
          <p:cNvSpPr>
            <a:spLocks noGrp="1"/>
          </p:cNvSpPr>
          <p:nvPr>
            <p:ph idx="1"/>
          </p:nvPr>
        </p:nvSpPr>
        <p:spPr>
          <a:xfrm>
            <a:off x="2074127" y="169820"/>
            <a:ext cx="8229600" cy="5370761"/>
          </a:xfrm>
        </p:spPr>
        <p:txBody>
          <a:bodyPr>
            <a:normAutofit/>
          </a:bodyPr>
          <a:lstStyle/>
          <a:p>
            <a:pPr>
              <a:buNone/>
            </a:pPr>
            <a:r>
              <a:rPr lang="en-US" sz="1400" dirty="0" smtClean="0">
                <a:hlinkClick r:id="rId2"/>
              </a:rPr>
              <a:t>http://whenintime.com/tl/bradamyers/Handhelds</a:t>
            </a:r>
            <a:r>
              <a:rPr lang="en-US" sz="1400" dirty="0" smtClean="0">
                <a:hlinkClick r:id="rId2"/>
              </a:rPr>
              <a:t>/</a:t>
            </a:r>
            <a:endParaRPr lang="en-US" sz="1400" dirty="0" smtClean="0"/>
          </a:p>
          <a:p>
            <a:pPr>
              <a:buNone/>
            </a:pPr>
            <a:endParaRPr lang="en-US" sz="2000"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34</a:t>
            </a:fld>
            <a:endParaRPr lang="en-US" altLang="en-US"/>
          </a:p>
        </p:txBody>
      </p:sp>
      <p:pic>
        <p:nvPicPr>
          <p:cNvPr id="53252" name="Picture 4"/>
          <p:cNvPicPr>
            <a:picLocks noChangeAspect="1" noChangeArrowheads="1"/>
          </p:cNvPicPr>
          <p:nvPr/>
        </p:nvPicPr>
        <p:blipFill>
          <a:blip r:embed="rId3" cstate="print"/>
          <a:srcRect/>
          <a:stretch>
            <a:fillRect/>
          </a:stretch>
        </p:blipFill>
        <p:spPr bwMode="auto">
          <a:xfrm>
            <a:off x="535262" y="559570"/>
            <a:ext cx="7805854" cy="629843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other devices not covered</a:t>
            </a:r>
            <a:endParaRPr lang="en-US" dirty="0"/>
          </a:p>
        </p:txBody>
      </p:sp>
      <p:sp>
        <p:nvSpPr>
          <p:cNvPr id="3" name="Content Placeholder 2"/>
          <p:cNvSpPr>
            <a:spLocks noGrp="1"/>
          </p:cNvSpPr>
          <p:nvPr>
            <p:ph idx="1"/>
          </p:nvPr>
        </p:nvSpPr>
        <p:spPr/>
        <p:txBody>
          <a:bodyPr/>
          <a:lstStyle/>
          <a:p>
            <a:r>
              <a:rPr lang="en-US" dirty="0" smtClean="0"/>
              <a:t>Personal organizers</a:t>
            </a:r>
          </a:p>
          <a:p>
            <a:pPr lvl="1"/>
            <a:r>
              <a:rPr lang="en-US" dirty="0" smtClean="0"/>
              <a:t>Casio, Sharp, etc.</a:t>
            </a:r>
          </a:p>
          <a:p>
            <a:r>
              <a:rPr lang="en-US" dirty="0" smtClean="0"/>
              <a:t>Book readers (Amazon Kindle, etc.)</a:t>
            </a:r>
          </a:p>
          <a:p>
            <a:r>
              <a:rPr lang="en-US" dirty="0" smtClean="0"/>
              <a:t>Custom devices for vertical markets</a:t>
            </a:r>
          </a:p>
          <a:p>
            <a:pPr lvl="1"/>
            <a:r>
              <a:rPr lang="en-US" dirty="0" smtClean="0"/>
              <a:t>Warehouses, doctors, etc.</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35</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327" y="233750"/>
            <a:ext cx="5887844" cy="1070944"/>
          </a:xfrm>
        </p:spPr>
        <p:txBody>
          <a:bodyPr/>
          <a:lstStyle/>
          <a:p>
            <a:r>
              <a:rPr lang="en-US" dirty="0" smtClean="0"/>
              <a:t>Early Handwriting Input</a:t>
            </a:r>
            <a:endParaRPr lang="en-US" dirty="0"/>
          </a:p>
        </p:txBody>
      </p:sp>
      <p:sp>
        <p:nvSpPr>
          <p:cNvPr id="3" name="Content Placeholder 2"/>
          <p:cNvSpPr>
            <a:spLocks noGrp="1"/>
          </p:cNvSpPr>
          <p:nvPr>
            <p:ph idx="1"/>
          </p:nvPr>
        </p:nvSpPr>
        <p:spPr>
          <a:xfrm>
            <a:off x="148727" y="1443210"/>
            <a:ext cx="5987667" cy="4775850"/>
          </a:xfrm>
        </p:spPr>
        <p:txBody>
          <a:bodyPr>
            <a:normAutofit lnSpcReduction="10000"/>
          </a:bodyPr>
          <a:lstStyle/>
          <a:p>
            <a:r>
              <a:rPr lang="en-US" dirty="0" smtClean="0"/>
              <a:t>Handwriting recognition has been an active research</a:t>
            </a:r>
            <a:br>
              <a:rPr lang="en-US" dirty="0" smtClean="0"/>
            </a:br>
            <a:r>
              <a:rPr lang="en-US" dirty="0" smtClean="0"/>
              <a:t>topic since 1960’s:</a:t>
            </a:r>
          </a:p>
          <a:p>
            <a:pPr lvl="1"/>
            <a:r>
              <a:rPr lang="en-US" dirty="0" smtClean="0"/>
              <a:t>Rand Tablet: 1964: </a:t>
            </a:r>
            <a:r>
              <a:rPr lang="en-US" sz="1050" dirty="0" smtClean="0">
                <a:hlinkClick r:id="rId2"/>
              </a:rPr>
              <a:t>http</a:t>
            </a:r>
            <a:r>
              <a:rPr lang="en-US" sz="1050" dirty="0" smtClean="0">
                <a:hlinkClick r:id="rId2"/>
              </a:rPr>
              <a:t>://www.rand.org/content/dam/rand/pubs/research_memoranda/2005/RM4122.pdf</a:t>
            </a:r>
            <a:r>
              <a:rPr lang="en-US" sz="1050" dirty="0" smtClean="0"/>
              <a:t> </a:t>
            </a:r>
            <a:endParaRPr lang="en-US" dirty="0" smtClean="0"/>
          </a:p>
          <a:p>
            <a:r>
              <a:rPr lang="en-US" dirty="0" smtClean="0"/>
              <a:t>Used term: “pen-computing”</a:t>
            </a:r>
            <a:endParaRPr lang="en-US" dirty="0" smtClean="0"/>
          </a:p>
          <a:p>
            <a:r>
              <a:rPr lang="en-US" dirty="0" smtClean="0"/>
              <a:t>Early</a:t>
            </a:r>
            <a:r>
              <a:rPr lang="en-US" dirty="0" smtClean="0"/>
              <a:t>: hand printing</a:t>
            </a:r>
          </a:p>
          <a:p>
            <a:r>
              <a:rPr lang="en-US" dirty="0" smtClean="0"/>
              <a:t>Lots of work on handwriting and gestures</a:t>
            </a:r>
          </a:p>
          <a:p>
            <a:pPr lvl="1"/>
            <a:r>
              <a:rPr lang="en-US" sz="1600" dirty="0" smtClean="0"/>
              <a:t>E.g., W. Buxton, E. Fiume, R. Hill, A. Lee, C. Woo, “Continuous hand-gesture driven input,” </a:t>
            </a:r>
            <a:r>
              <a:rPr lang="fr-FR" sz="1600" i="1" dirty="0" err="1" smtClean="0"/>
              <a:t>Graphics</a:t>
            </a:r>
            <a:r>
              <a:rPr lang="fr-FR" sz="1600" i="1" dirty="0" smtClean="0"/>
              <a:t> Interface '83 </a:t>
            </a:r>
            <a:r>
              <a:rPr lang="fr-FR" sz="1600" dirty="0" smtClean="0"/>
              <a:t>(1983), pp. 191–195</a:t>
            </a:r>
            <a:endParaRPr lang="en-US" sz="1600"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dirty="0"/>
          </a:p>
        </p:txBody>
      </p:sp>
      <p:pic>
        <p:nvPicPr>
          <p:cNvPr id="60418" name="Picture 2" descr="C:\Users\bam\AppData\Local\Temp\SNAGHTML1866562a.PNG"/>
          <p:cNvPicPr>
            <a:picLocks noChangeAspect="1" noChangeArrowheads="1"/>
          </p:cNvPicPr>
          <p:nvPr/>
        </p:nvPicPr>
        <p:blipFill>
          <a:blip r:embed="rId3" cstate="print"/>
          <a:srcRect/>
          <a:stretch>
            <a:fillRect/>
          </a:stretch>
        </p:blipFill>
        <p:spPr bwMode="auto">
          <a:xfrm>
            <a:off x="6200585" y="3863695"/>
            <a:ext cx="2943415" cy="2659768"/>
          </a:xfrm>
          <a:prstGeom prst="rect">
            <a:avLst/>
          </a:prstGeom>
          <a:noFill/>
          <a:ln>
            <a:solidFill>
              <a:schemeClr val="accent1"/>
            </a:solidFill>
          </a:ln>
        </p:spPr>
      </p:pic>
      <p:pic>
        <p:nvPicPr>
          <p:cNvPr id="60419" name="Picture 3"/>
          <p:cNvPicPr>
            <a:picLocks noChangeAspect="1" noChangeArrowheads="1"/>
          </p:cNvPicPr>
          <p:nvPr/>
        </p:nvPicPr>
        <p:blipFill>
          <a:blip r:embed="rId4" cstate="print"/>
          <a:srcRect/>
          <a:stretch>
            <a:fillRect/>
          </a:stretch>
        </p:blipFill>
        <p:spPr bwMode="auto">
          <a:xfrm>
            <a:off x="6197680" y="0"/>
            <a:ext cx="2946320" cy="3713356"/>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Programmable Calculators</a:t>
            </a:r>
            <a:endParaRPr lang="en-US" dirty="0"/>
          </a:p>
        </p:txBody>
      </p:sp>
      <p:sp>
        <p:nvSpPr>
          <p:cNvPr id="3" name="Content Placeholder 2"/>
          <p:cNvSpPr>
            <a:spLocks noGrp="1"/>
          </p:cNvSpPr>
          <p:nvPr>
            <p:ph idx="1"/>
          </p:nvPr>
        </p:nvSpPr>
        <p:spPr>
          <a:xfrm>
            <a:off x="457200" y="1719262"/>
            <a:ext cx="8686800" cy="4726143"/>
          </a:xfrm>
        </p:spPr>
        <p:txBody>
          <a:bodyPr>
            <a:normAutofit lnSpcReduction="10000"/>
          </a:bodyPr>
          <a:lstStyle/>
          <a:p>
            <a:r>
              <a:rPr lang="en-US" sz="2800" dirty="0" smtClean="0"/>
              <a:t>The first programmable pocket calculator was the HP-65, in </a:t>
            </a:r>
            <a:r>
              <a:rPr lang="en-US" sz="2800" dirty="0" smtClean="0"/>
              <a:t>1974 – Wikipedia</a:t>
            </a:r>
          </a:p>
          <a:p>
            <a:r>
              <a:rPr lang="en-US" sz="2800" dirty="0" smtClean="0"/>
              <a:t>First graphing </a:t>
            </a:r>
            <a:r>
              <a:rPr lang="en-US" sz="2800" dirty="0" smtClean="0"/>
              <a:t>calculator was the Casio FX-7000G released in 1985</a:t>
            </a:r>
            <a:endParaRPr lang="en-US" sz="2800" dirty="0" smtClean="0"/>
          </a:p>
          <a:p>
            <a:r>
              <a:rPr lang="en-US" sz="2800" dirty="0" smtClean="0"/>
              <a:t>Continued to improve and get cheaper through 80’s and 90’s</a:t>
            </a:r>
          </a:p>
          <a:p>
            <a:pPr lvl="1"/>
            <a:r>
              <a:rPr lang="en-US" sz="2400" dirty="0" smtClean="0"/>
              <a:t>HP and </a:t>
            </a:r>
            <a:r>
              <a:rPr lang="en-US" sz="2400" dirty="0" smtClean="0"/>
              <a:t>TI</a:t>
            </a:r>
          </a:p>
          <a:p>
            <a:r>
              <a:rPr lang="en-US" sz="2800" dirty="0" smtClean="0"/>
              <a:t>HP used reverse polish</a:t>
            </a:r>
            <a:br>
              <a:rPr lang="en-US" sz="2800" dirty="0" smtClean="0"/>
            </a:br>
            <a:r>
              <a:rPr lang="en-US" sz="2800" dirty="0" smtClean="0"/>
              <a:t>notation (RPN) = postfix</a:t>
            </a:r>
          </a:p>
          <a:p>
            <a:pPr lvl="1"/>
            <a:r>
              <a:rPr lang="en-US" sz="2400" dirty="0" smtClean="0"/>
              <a:t>No need for parentheses:</a:t>
            </a:r>
            <a:br>
              <a:rPr lang="en-US" sz="2400" dirty="0" smtClean="0"/>
            </a:br>
            <a:r>
              <a:rPr lang="en-US" sz="2400" dirty="0" smtClean="0"/>
              <a:t>4 5 + 6 *  instead of  (4+5)*6</a:t>
            </a:r>
          </a:p>
          <a:p>
            <a:endParaRPr lang="en-US" sz="2800"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pic>
        <p:nvPicPr>
          <p:cNvPr id="40962" name="Picture 2" descr="File:HP 65.jpg"/>
          <p:cNvPicPr>
            <a:picLocks noChangeAspect="1" noChangeArrowheads="1"/>
          </p:cNvPicPr>
          <p:nvPr/>
        </p:nvPicPr>
        <p:blipFill>
          <a:blip r:embed="rId2" cstate="print"/>
          <a:srcRect/>
          <a:stretch>
            <a:fillRect/>
          </a:stretch>
        </p:blipFill>
        <p:spPr bwMode="auto">
          <a:xfrm>
            <a:off x="5555396" y="4324445"/>
            <a:ext cx="3588604" cy="253355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714103"/>
          </a:xfrm>
        </p:spPr>
        <p:txBody>
          <a:bodyPr/>
          <a:lstStyle/>
          <a:p>
            <a:r>
              <a:rPr lang="en-US" dirty="0" smtClean="0"/>
              <a:t>“Ubiquitous Computing”</a:t>
            </a:r>
            <a:endParaRPr lang="en-US" dirty="0"/>
          </a:p>
        </p:txBody>
      </p:sp>
      <p:sp>
        <p:nvSpPr>
          <p:cNvPr id="3" name="Content Placeholder 2"/>
          <p:cNvSpPr>
            <a:spLocks noGrp="1"/>
          </p:cNvSpPr>
          <p:nvPr>
            <p:ph idx="1"/>
          </p:nvPr>
        </p:nvSpPr>
        <p:spPr>
          <a:xfrm>
            <a:off x="156116" y="858643"/>
            <a:ext cx="8987883" cy="4491696"/>
          </a:xfrm>
        </p:spPr>
        <p:txBody>
          <a:bodyPr>
            <a:normAutofit/>
          </a:bodyPr>
          <a:lstStyle/>
          <a:p>
            <a:r>
              <a:rPr lang="en-US" sz="2400" dirty="0" smtClean="0"/>
              <a:t>Term coined by Mark Weiser</a:t>
            </a:r>
            <a:br>
              <a:rPr lang="en-US" sz="2400" dirty="0" smtClean="0"/>
            </a:br>
            <a:r>
              <a:rPr lang="en-US" sz="2400" dirty="0" smtClean="0"/>
              <a:t>at Xerox PARC, 1988</a:t>
            </a:r>
          </a:p>
          <a:p>
            <a:pPr lvl="1"/>
            <a:r>
              <a:rPr lang="en-US" sz="1600" dirty="0" smtClean="0"/>
              <a:t>Mark Weiser. “The Computer for the </a:t>
            </a:r>
            <a:r>
              <a:rPr lang="en-US" sz="1600" dirty="0" smtClean="0"/>
              <a:t>21</a:t>
            </a:r>
            <a:r>
              <a:rPr lang="en-US" sz="1600" baseline="30000" dirty="0" smtClean="0"/>
              <a:t>st</a:t>
            </a:r>
            <a:r>
              <a:rPr lang="en-US" sz="1600" dirty="0" smtClean="0"/>
              <a:t> </a:t>
            </a:r>
            <a:br>
              <a:rPr lang="en-US" sz="1600" dirty="0" smtClean="0"/>
            </a:br>
            <a:r>
              <a:rPr lang="en-US" sz="1600" dirty="0" smtClean="0"/>
              <a:t>Century”, </a:t>
            </a:r>
            <a:r>
              <a:rPr lang="en-US" sz="1600" i="1" dirty="0" smtClean="0"/>
              <a:t>Scientific American</a:t>
            </a:r>
            <a:r>
              <a:rPr lang="en-US" sz="1600" dirty="0" smtClean="0"/>
              <a:t>, 94-104, Sep 1991.</a:t>
            </a:r>
            <a:endParaRPr lang="en-US" sz="1600" dirty="0" smtClean="0"/>
          </a:p>
          <a:p>
            <a:pPr lvl="1"/>
            <a:r>
              <a:rPr lang="en-US" sz="1600" dirty="0" smtClean="0"/>
              <a:t>Mark </a:t>
            </a:r>
            <a:r>
              <a:rPr lang="en-US" sz="1600" dirty="0" smtClean="0"/>
              <a:t>Weiser. “Some Computer Science </a:t>
            </a:r>
            <a:r>
              <a:rPr lang="en-US" sz="1600" dirty="0" smtClean="0"/>
              <a:t>Issues  </a:t>
            </a:r>
            <a:r>
              <a:rPr lang="en-US" sz="1600" dirty="0" smtClean="0"/>
              <a:t>in Ubiquitous Computing,” </a:t>
            </a:r>
            <a:r>
              <a:rPr lang="en-US" sz="1600" i="1" dirty="0" smtClean="0"/>
              <a:t>CACM.</a:t>
            </a:r>
            <a:r>
              <a:rPr lang="en-US" sz="1600" dirty="0" smtClean="0"/>
              <a:t> July, 1993. 36(7). pp. 74-83.</a:t>
            </a:r>
          </a:p>
          <a:p>
            <a:pPr lvl="1"/>
            <a:r>
              <a:rPr lang="en-US" sz="1600" dirty="0" smtClean="0"/>
              <a:t>(Died at 46 in 1999 of cancer)</a:t>
            </a:r>
          </a:p>
          <a:p>
            <a:r>
              <a:rPr lang="en-US" sz="1800" dirty="0" smtClean="0"/>
              <a:t>“I called these three sizes of computers boards, pads, and tabs, and adopted the slogan that, for each person in an office, there should be hundreds of tabs, tens of pads, and one or two boards.” [p. 76]</a:t>
            </a:r>
            <a:endParaRPr lang="en-US" sz="1800"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pic>
        <p:nvPicPr>
          <p:cNvPr id="63490" name="Picture 2" descr="File:Mark weiser.jpg"/>
          <p:cNvPicPr>
            <a:picLocks noChangeAspect="1" noChangeArrowheads="1"/>
          </p:cNvPicPr>
          <p:nvPr/>
        </p:nvPicPr>
        <p:blipFill>
          <a:blip r:embed="rId2" cstate="print"/>
          <a:srcRect/>
          <a:stretch>
            <a:fillRect/>
          </a:stretch>
        </p:blipFill>
        <p:spPr bwMode="auto">
          <a:xfrm>
            <a:off x="6355410" y="0"/>
            <a:ext cx="2788590" cy="1850834"/>
          </a:xfrm>
          <a:prstGeom prst="rect">
            <a:avLst/>
          </a:prstGeom>
          <a:noFill/>
        </p:spPr>
      </p:pic>
      <p:sp>
        <p:nvSpPr>
          <p:cNvPr id="7" name="TextBox 6"/>
          <p:cNvSpPr txBox="1"/>
          <p:nvPr/>
        </p:nvSpPr>
        <p:spPr>
          <a:xfrm>
            <a:off x="6018054" y="1799513"/>
            <a:ext cx="3164649" cy="261610"/>
          </a:xfrm>
          <a:prstGeom prst="rect">
            <a:avLst/>
          </a:prstGeom>
          <a:noFill/>
        </p:spPr>
        <p:txBody>
          <a:bodyPr wrap="none" rtlCol="0">
            <a:spAutoFit/>
          </a:bodyPr>
          <a:lstStyle/>
          <a:p>
            <a:r>
              <a:rPr lang="en-US" sz="1100" dirty="0" smtClean="0"/>
              <a:t>http://en.wikipedia.org/wiki/File:Mark_weiser.jpg</a:t>
            </a:r>
            <a:endParaRPr lang="en-US" sz="1100" dirty="0"/>
          </a:p>
        </p:txBody>
      </p:sp>
      <p:pic>
        <p:nvPicPr>
          <p:cNvPr id="63491" name="Picture 3"/>
          <p:cNvPicPr>
            <a:picLocks noChangeAspect="1" noChangeArrowheads="1"/>
          </p:cNvPicPr>
          <p:nvPr/>
        </p:nvPicPr>
        <p:blipFill>
          <a:blip r:embed="rId3" cstate="print"/>
          <a:srcRect/>
          <a:stretch>
            <a:fillRect/>
          </a:stretch>
        </p:blipFill>
        <p:spPr bwMode="auto">
          <a:xfrm>
            <a:off x="1293541" y="3898870"/>
            <a:ext cx="6842610" cy="29591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935381"/>
          </a:xfrm>
        </p:spPr>
        <p:txBody>
          <a:bodyPr/>
          <a:lstStyle/>
          <a:p>
            <a:r>
              <a:rPr lang="en-US" dirty="0" smtClean="0"/>
              <a:t>PARC Tab</a:t>
            </a:r>
            <a:endParaRPr lang="en-US" dirty="0"/>
          </a:p>
        </p:txBody>
      </p:sp>
      <p:sp>
        <p:nvSpPr>
          <p:cNvPr id="3" name="Content Placeholder 2"/>
          <p:cNvSpPr>
            <a:spLocks noGrp="1"/>
          </p:cNvSpPr>
          <p:nvPr>
            <p:ph idx="1"/>
          </p:nvPr>
        </p:nvSpPr>
        <p:spPr>
          <a:xfrm>
            <a:off x="385590" y="1145754"/>
            <a:ext cx="8758410" cy="2868685"/>
          </a:xfrm>
        </p:spPr>
        <p:txBody>
          <a:bodyPr>
            <a:normAutofit/>
          </a:bodyPr>
          <a:lstStyle/>
          <a:p>
            <a:r>
              <a:rPr lang="en-US" sz="2400" dirty="0" smtClean="0"/>
              <a:t>~1989</a:t>
            </a:r>
          </a:p>
          <a:p>
            <a:r>
              <a:rPr lang="en-US" sz="2400" dirty="0" smtClean="0"/>
              <a:t>Low speed wireless network using IR</a:t>
            </a:r>
          </a:p>
          <a:p>
            <a:r>
              <a:rPr lang="en-US" sz="2400" dirty="0" smtClean="0"/>
              <a:t>Touch-sensitive screen</a:t>
            </a:r>
          </a:p>
          <a:p>
            <a:r>
              <a:rPr lang="en-US" sz="2400" dirty="0" smtClean="0"/>
              <a:t>Quick </a:t>
            </a:r>
            <a:r>
              <a:rPr lang="en-US" sz="2400" dirty="0" smtClean="0"/>
              <a:t>writing – </a:t>
            </a:r>
            <a:r>
              <a:rPr lang="en-US" sz="2400" dirty="0" err="1" smtClean="0"/>
              <a:t>unistrokes</a:t>
            </a:r>
            <a:r>
              <a:rPr lang="en-US" sz="2400" dirty="0" smtClean="0"/>
              <a:t>, write on top of each other</a:t>
            </a:r>
            <a:endParaRPr lang="en-US" sz="2400" dirty="0" smtClean="0"/>
          </a:p>
          <a:p>
            <a:pPr lvl="1"/>
            <a:r>
              <a:rPr lang="en-US" sz="1600" dirty="0" smtClean="0"/>
              <a:t>David Goldberg and </a:t>
            </a:r>
            <a:r>
              <a:rPr lang="en-US" sz="1600" dirty="0" err="1" smtClean="0"/>
              <a:t>Cate</a:t>
            </a:r>
            <a:r>
              <a:rPr lang="en-US" sz="1600" dirty="0" smtClean="0"/>
              <a:t> Richardson.  “Touch Typing with a Stylus,”</a:t>
            </a:r>
            <a:r>
              <a:rPr lang="en-US" sz="1600" i="1" dirty="0" smtClean="0"/>
              <a:t> Human Factors in Computing Systems, Proceedings INTERCHI'93. Amsterdam, Netherlands,  Apr, </a:t>
            </a:r>
            <a:r>
              <a:rPr lang="en-US" sz="1600" b="1" i="1" dirty="0" smtClean="0"/>
              <a:t>1993</a:t>
            </a:r>
            <a:r>
              <a:rPr lang="en-US" sz="1600" i="1" dirty="0" smtClean="0"/>
              <a:t>. pp. 80-87. </a:t>
            </a:r>
          </a:p>
          <a:p>
            <a:pPr lvl="1"/>
            <a:endParaRPr lang="en-US" sz="2000"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pic>
        <p:nvPicPr>
          <p:cNvPr id="22530" name="Picture 2"/>
          <p:cNvPicPr>
            <a:picLocks noChangeAspect="1" noChangeArrowheads="1"/>
          </p:cNvPicPr>
          <p:nvPr/>
        </p:nvPicPr>
        <p:blipFill>
          <a:blip r:embed="rId2" cstate="print"/>
          <a:srcRect/>
          <a:stretch>
            <a:fillRect/>
          </a:stretch>
        </p:blipFill>
        <p:spPr bwMode="auto">
          <a:xfrm>
            <a:off x="1416418" y="3955055"/>
            <a:ext cx="7225777" cy="290294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5932449" y="144967"/>
            <a:ext cx="3155796" cy="2239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Corp’s “</a:t>
            </a:r>
            <a:r>
              <a:rPr lang="en-US" dirty="0" err="1" smtClean="0"/>
              <a:t>PenPoint</a:t>
            </a:r>
            <a:r>
              <a:rPr lang="en-US" dirty="0" smtClean="0"/>
              <a:t>” OS</a:t>
            </a:r>
            <a:endParaRPr lang="en-US" dirty="0"/>
          </a:p>
        </p:txBody>
      </p:sp>
      <p:sp>
        <p:nvSpPr>
          <p:cNvPr id="3" name="Content Placeholder 2"/>
          <p:cNvSpPr>
            <a:spLocks noGrp="1"/>
          </p:cNvSpPr>
          <p:nvPr>
            <p:ph idx="1"/>
          </p:nvPr>
        </p:nvSpPr>
        <p:spPr>
          <a:xfrm>
            <a:off x="313979" y="1421175"/>
            <a:ext cx="8229600" cy="5144877"/>
          </a:xfrm>
        </p:spPr>
        <p:txBody>
          <a:bodyPr>
            <a:normAutofit fontScale="85000" lnSpcReduction="20000"/>
          </a:bodyPr>
          <a:lstStyle/>
          <a:p>
            <a:r>
              <a:rPr lang="en-US" dirty="0" smtClean="0"/>
              <a:t>Founded 1987, released in </a:t>
            </a:r>
            <a:r>
              <a:rPr lang="en-US" dirty="0" smtClean="0">
                <a:solidFill>
                  <a:schemeClr val="accent2"/>
                </a:solidFill>
              </a:rPr>
              <a:t>1991</a:t>
            </a:r>
          </a:p>
          <a:p>
            <a:pPr lvl="1"/>
            <a:r>
              <a:rPr lang="en-US" dirty="0" smtClean="0"/>
              <a:t>One of the founders was Robert Carr from Xerox </a:t>
            </a:r>
            <a:r>
              <a:rPr lang="en-US" dirty="0" smtClean="0"/>
              <a:t>PARC; Alto designer</a:t>
            </a:r>
            <a:endParaRPr lang="en-US" dirty="0" smtClean="0"/>
          </a:p>
          <a:p>
            <a:r>
              <a:rPr lang="en-US" dirty="0" smtClean="0"/>
              <a:t>Hardware by NCR, IBM and EO</a:t>
            </a:r>
          </a:p>
          <a:p>
            <a:r>
              <a:rPr lang="en-US" dirty="0" smtClean="0"/>
              <a:t>Styled </a:t>
            </a:r>
            <a:r>
              <a:rPr lang="en-US" dirty="0" smtClean="0"/>
              <a:t>to look like a tabbed notebook</a:t>
            </a:r>
          </a:p>
          <a:p>
            <a:r>
              <a:rPr lang="en-US" dirty="0" smtClean="0"/>
              <a:t>Conventional tapping on menus</a:t>
            </a:r>
          </a:p>
          <a:p>
            <a:r>
              <a:rPr lang="en-US" dirty="0" smtClean="0"/>
              <a:t>Lots of gestures for editing</a:t>
            </a:r>
            <a:r>
              <a:rPr lang="en-US" dirty="0" smtClean="0"/>
              <a:t>,</a:t>
            </a:r>
            <a:br>
              <a:rPr lang="en-US" dirty="0" smtClean="0"/>
            </a:br>
            <a:r>
              <a:rPr lang="en-US" dirty="0" smtClean="0"/>
              <a:t>page </a:t>
            </a:r>
            <a:r>
              <a:rPr lang="en-US" dirty="0" smtClean="0"/>
              <a:t>turning, etc.</a:t>
            </a:r>
          </a:p>
          <a:p>
            <a:pPr lvl="1"/>
            <a:r>
              <a:rPr lang="en-US" dirty="0" smtClean="0">
                <a:solidFill>
                  <a:schemeClr val="accent2"/>
                </a:solidFill>
              </a:rPr>
              <a:t>Flick to scroll and turn pages</a:t>
            </a:r>
            <a:r>
              <a:rPr lang="en-US" dirty="0" smtClean="0"/>
              <a:t>, </a:t>
            </a:r>
            <a:r>
              <a:rPr lang="en-US" dirty="0" smtClean="0"/>
              <a:t>circle</a:t>
            </a:r>
            <a:r>
              <a:rPr lang="en-US" dirty="0" smtClean="0"/>
              <a:t>, insert </a:t>
            </a:r>
            <a:br>
              <a:rPr lang="en-US" dirty="0" smtClean="0"/>
            </a:br>
            <a:r>
              <a:rPr lang="en-US" dirty="0" smtClean="0"/>
              <a:t>space</a:t>
            </a:r>
            <a:r>
              <a:rPr lang="en-US" dirty="0" smtClean="0"/>
              <a:t>, cross-out, insert word</a:t>
            </a:r>
            <a:r>
              <a:rPr lang="en-US" dirty="0" smtClean="0"/>
              <a:t>, get help,  …</a:t>
            </a:r>
            <a:endParaRPr lang="en-US" dirty="0" smtClean="0"/>
          </a:p>
          <a:p>
            <a:pPr lvl="1"/>
            <a:r>
              <a:rPr lang="en-US" dirty="0" smtClean="0">
                <a:solidFill>
                  <a:schemeClr val="accent2"/>
                </a:solidFill>
              </a:rPr>
              <a:t>Press and hold</a:t>
            </a:r>
            <a:r>
              <a:rPr lang="en-US" dirty="0" smtClean="0"/>
              <a:t> to start moving or selecting</a:t>
            </a:r>
          </a:p>
          <a:p>
            <a:r>
              <a:rPr lang="en-US" dirty="0" smtClean="0"/>
              <a:t>Hand printing for text </a:t>
            </a:r>
            <a:r>
              <a:rPr lang="en-US" dirty="0" smtClean="0"/>
              <a:t>entry</a:t>
            </a:r>
          </a:p>
          <a:p>
            <a:r>
              <a:rPr lang="en-US" dirty="0" smtClean="0"/>
              <a:t>Hyperlinks</a:t>
            </a:r>
          </a:p>
          <a:p>
            <a:r>
              <a:rPr lang="en-US" dirty="0" smtClean="0"/>
              <a:t>Instant on-off</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a:p>
        </p:txBody>
      </p:sp>
      <p:pic>
        <p:nvPicPr>
          <p:cNvPr id="20483" name="Picture 3"/>
          <p:cNvPicPr>
            <a:picLocks noChangeAspect="1" noChangeArrowheads="1"/>
          </p:cNvPicPr>
          <p:nvPr/>
        </p:nvPicPr>
        <p:blipFill>
          <a:blip r:embed="rId2" cstate="print"/>
          <a:srcRect/>
          <a:stretch>
            <a:fillRect/>
          </a:stretch>
        </p:blipFill>
        <p:spPr bwMode="auto">
          <a:xfrm>
            <a:off x="6533003" y="3583953"/>
            <a:ext cx="2610997" cy="3053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PenPoint</a:t>
            </a:r>
            <a:endParaRPr lang="en-US" dirty="0"/>
          </a:p>
        </p:txBody>
      </p:sp>
      <p:sp>
        <p:nvSpPr>
          <p:cNvPr id="4" name="Footer Placeholder 3"/>
          <p:cNvSpPr>
            <a:spLocks noGrp="1"/>
          </p:cNvSpPr>
          <p:nvPr>
            <p:ph type="ftr" sz="quarter" idx="11"/>
          </p:nvPr>
        </p:nvSpPr>
        <p:spPr/>
        <p:txBody>
          <a:bodyPr/>
          <a:lstStyle/>
          <a:p>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fld id="{5724283D-037C-4233-A5B9-6A378F34C5AF}" type="slidenum">
              <a:rPr lang="en-US" altLang="en-US" smtClean="0"/>
              <a:pPr/>
              <a:t>9</a:t>
            </a:fld>
            <a:endParaRPr lang="en-US" altLang="en-US"/>
          </a:p>
        </p:txBody>
      </p:sp>
      <p:pic>
        <p:nvPicPr>
          <p:cNvPr id="1026" name="Picture 2"/>
          <p:cNvPicPr>
            <a:picLocks noChangeAspect="1" noChangeArrowheads="1"/>
          </p:cNvPicPr>
          <p:nvPr/>
        </p:nvPicPr>
        <p:blipFill>
          <a:blip r:embed="rId3" cstate="print"/>
          <a:srcRect/>
          <a:stretch>
            <a:fillRect/>
          </a:stretch>
        </p:blipFill>
        <p:spPr bwMode="auto">
          <a:xfrm>
            <a:off x="5040351" y="0"/>
            <a:ext cx="4103649" cy="6858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0" y="2531327"/>
            <a:ext cx="5207620" cy="2422643"/>
          </a:xfrm>
          <a:prstGeom prst="rect">
            <a:avLst/>
          </a:prstGeom>
          <a:noFill/>
          <a:ln w="9525">
            <a:solidFill>
              <a:schemeClr val="accent1"/>
            </a:solidFill>
            <a:miter lim="800000"/>
            <a:headEnd/>
            <a:tailEnd/>
          </a:ln>
        </p:spPr>
      </p:pic>
      <p:sp>
        <p:nvSpPr>
          <p:cNvPr id="3" name="Content Placeholder 2"/>
          <p:cNvSpPr>
            <a:spLocks noGrp="1"/>
          </p:cNvSpPr>
          <p:nvPr>
            <p:ph idx="1"/>
          </p:nvPr>
        </p:nvSpPr>
        <p:spPr>
          <a:xfrm>
            <a:off x="457201" y="1293540"/>
            <a:ext cx="5586760" cy="5330283"/>
          </a:xfrm>
        </p:spPr>
        <p:txBody>
          <a:bodyPr>
            <a:normAutofit/>
          </a:bodyPr>
          <a:lstStyle/>
          <a:p>
            <a:r>
              <a:rPr lang="en-US" dirty="0" smtClean="0"/>
              <a:t>User’s guide</a:t>
            </a:r>
          </a:p>
          <a:p>
            <a:pPr marL="290513" lvl="1" indent="-112713"/>
            <a:r>
              <a:rPr lang="en-US" sz="1400" dirty="0" smtClean="0">
                <a:hlinkClick r:id="rId5"/>
              </a:rPr>
              <a:t>http://research.microsoft.com/en-us/um/people/bibuxton/buxtoncollection/a/pdf</a:t>
            </a:r>
            <a:r>
              <a:rPr lang="en-US" sz="1400" dirty="0" smtClean="0">
                <a:hlinkClick r:id="rId5"/>
              </a:rPr>
              <a:t>/</a:t>
            </a:r>
            <a:br>
              <a:rPr lang="en-US" sz="1400" dirty="0" smtClean="0">
                <a:hlinkClick r:id="rId5"/>
              </a:rPr>
            </a:br>
            <a:r>
              <a:rPr lang="en-US" sz="1400" dirty="0" smtClean="0">
                <a:hlinkClick r:id="rId5"/>
              </a:rPr>
              <a:t>Go%20PenPoint%20Getting%20Started.pdf</a:t>
            </a:r>
            <a:r>
              <a:rPr lang="en-US" sz="1400" dirty="0" smtClean="0"/>
              <a:t> </a:t>
            </a:r>
            <a:endParaRPr lang="en-US" sz="1400"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Pictures: </a:t>
            </a:r>
            <a:r>
              <a:rPr lang="en-US" sz="1400" dirty="0" smtClean="0">
                <a:hlinkClick r:id="rId6"/>
              </a:rPr>
              <a:t>http://</a:t>
            </a:r>
            <a:r>
              <a:rPr lang="en-US" sz="1400" dirty="0" smtClean="0">
                <a:hlinkClick r:id="rId6"/>
              </a:rPr>
              <a:t>www.digibarn.com/collections/systems/go/index.html</a:t>
            </a:r>
            <a:endParaRPr lang="en-US" dirty="0" smtClean="0"/>
          </a:p>
          <a:p>
            <a:r>
              <a:rPr lang="en-US" dirty="0" smtClean="0"/>
              <a:t>Video:</a:t>
            </a:r>
          </a:p>
          <a:p>
            <a:pPr marL="457200" lvl="1" indent="-112713"/>
            <a:r>
              <a:rPr lang="en-US" sz="1400" dirty="0" smtClean="0">
                <a:hlinkClick r:id="rId7"/>
              </a:rPr>
              <a:t>http://www.youtube.com/watch?v=x0XE08BjQDQ</a:t>
            </a:r>
            <a:r>
              <a:rPr lang="en-US" sz="1400" dirty="0" smtClean="0"/>
              <a:t>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hlinkClick r:id="rId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37090</TotalTime>
  <Words>1322</Words>
  <Application>Microsoft Office PowerPoint</Application>
  <PresentationFormat>On-screen Show (4:3)</PresentationFormat>
  <Paragraphs>355</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lecture template_polo</vt:lpstr>
      <vt:lpstr>Lecture 4:  History of Handhelds (PDAs to Smartphones &amp; Tablets) and their Interaction Techniques</vt:lpstr>
      <vt:lpstr>Announcements</vt:lpstr>
      <vt:lpstr>“Computers”</vt:lpstr>
      <vt:lpstr>Early Handwriting Input</vt:lpstr>
      <vt:lpstr>Programmable Calculators</vt:lpstr>
      <vt:lpstr>“Ubiquitous Computing”</vt:lpstr>
      <vt:lpstr>PARC Tab</vt:lpstr>
      <vt:lpstr>Go Corp’s “PenPoint” OS</vt:lpstr>
      <vt:lpstr>PenPoint</vt:lpstr>
      <vt:lpstr>GRiDPad</vt:lpstr>
      <vt:lpstr>Microsoft Pen Windows</vt:lpstr>
      <vt:lpstr>Apple Newton</vt:lpstr>
      <vt:lpstr>Apple Newton</vt:lpstr>
      <vt:lpstr>General Magic’s “Magic Cap” OS</vt:lpstr>
      <vt:lpstr>Early phone + PDAs</vt:lpstr>
      <vt:lpstr>Palm</vt:lpstr>
      <vt:lpstr>Palm Graffiti</vt:lpstr>
      <vt:lpstr>Palm’s design Principles</vt:lpstr>
      <vt:lpstr>Palm Watch</vt:lpstr>
      <vt:lpstr>Palm Phones</vt:lpstr>
      <vt:lpstr>Windows CE</vt:lpstr>
      <vt:lpstr>Studies for Original Windows CE</vt:lpstr>
      <vt:lpstr>RIM Blackberry</vt:lpstr>
      <vt:lpstr>Early wireless phone UIs</vt:lpstr>
      <vt:lpstr>Windows TabletPC</vt:lpstr>
      <vt:lpstr>2G, 3G, 4G, GSM, CDMA, etc.</vt:lpstr>
      <vt:lpstr>Wifi and BlueTooth</vt:lpstr>
      <vt:lpstr>iPod</vt:lpstr>
      <vt:lpstr>iPhone</vt:lpstr>
      <vt:lpstr>iPhone</vt:lpstr>
      <vt:lpstr>Android</vt:lpstr>
      <vt:lpstr>Phone MarketShare</vt:lpstr>
      <vt:lpstr>iPad</vt:lpstr>
      <vt:lpstr>Timeline</vt:lpstr>
      <vt:lpstr>Many other devices not covered</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Myers</cp:lastModifiedBy>
  <cp:revision>1052</cp:revision>
  <cp:lastPrinted>1601-01-01T00:00:00Z</cp:lastPrinted>
  <dcterms:created xsi:type="dcterms:W3CDTF">2001-06-15T20:03:27Z</dcterms:created>
  <dcterms:modified xsi:type="dcterms:W3CDTF">2014-01-27T18:28:51Z</dcterms:modified>
</cp:coreProperties>
</file>