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8"/>
  </p:notesMasterIdLst>
  <p:handoutMasterIdLst>
    <p:handoutMasterId r:id="rId39"/>
  </p:handoutMasterIdLst>
  <p:sldIdLst>
    <p:sldId id="256" r:id="rId2"/>
    <p:sldId id="293" r:id="rId3"/>
    <p:sldId id="295" r:id="rId4"/>
    <p:sldId id="297" r:id="rId5"/>
    <p:sldId id="296" r:id="rId6"/>
    <p:sldId id="258" r:id="rId7"/>
    <p:sldId id="257" r:id="rId8"/>
    <p:sldId id="261" r:id="rId9"/>
    <p:sldId id="260" r:id="rId10"/>
    <p:sldId id="262" r:id="rId11"/>
    <p:sldId id="259" r:id="rId12"/>
    <p:sldId id="273" r:id="rId13"/>
    <p:sldId id="290" r:id="rId14"/>
    <p:sldId id="263" r:id="rId15"/>
    <p:sldId id="266" r:id="rId16"/>
    <p:sldId id="265" r:id="rId17"/>
    <p:sldId id="264" r:id="rId18"/>
    <p:sldId id="269" r:id="rId19"/>
    <p:sldId id="268" r:id="rId20"/>
    <p:sldId id="270" r:id="rId21"/>
    <p:sldId id="271" r:id="rId22"/>
    <p:sldId id="272" r:id="rId23"/>
    <p:sldId id="274" r:id="rId24"/>
    <p:sldId id="278" r:id="rId25"/>
    <p:sldId id="279" r:id="rId26"/>
    <p:sldId id="285" r:id="rId27"/>
    <p:sldId id="275" r:id="rId28"/>
    <p:sldId id="276" r:id="rId29"/>
    <p:sldId id="280" r:id="rId30"/>
    <p:sldId id="281" r:id="rId31"/>
    <p:sldId id="288" r:id="rId32"/>
    <p:sldId id="294" r:id="rId33"/>
    <p:sldId id="287" r:id="rId34"/>
    <p:sldId id="289" r:id="rId35"/>
    <p:sldId id="286" r:id="rId36"/>
    <p:sldId id="292" r:id="rId37"/>
  </p:sldIdLst>
  <p:sldSz cx="9144000" cy="6858000" type="screen4x3"/>
  <p:notesSz cx="6991350" cy="92821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3300"/>
    <a:srgbClr val="6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81764" autoAdjust="0"/>
  </p:normalViewPr>
  <p:slideViewPr>
    <p:cSldViewPr snapToGrid="0">
      <p:cViewPr varScale="1">
        <p:scale>
          <a:sx n="63" d="100"/>
          <a:sy n="63" d="100"/>
        </p:scale>
        <p:origin x="-600"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m\Documents\UICOURSE\08-763fall13\-%20students%2008-763-fall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am\Documents\UICOURSE\08-763fall13\-%20students%2008-763-fall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am\Documents\UICOURSE\08-763fall13\-%20students%2008-763-fall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am\Documents\UICOURSE\08-763fall13\-%20students%2008-763-fall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am\Documents\UICOURSE\08-763fall13\-%20students%2008-763-fall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'grades 1-5'!$O$1</c:f>
              <c:strCache>
                <c:ptCount val="1"/>
                <c:pt idx="0">
                  <c:v>Assignment 1</c:v>
                </c:pt>
              </c:strCache>
            </c:strRef>
          </c:tx>
          <c:val>
            <c:numRef>
              <c:f>'grades 1-5'!$O$2:$O$78</c:f>
              <c:numCache>
                <c:formatCode>General</c:formatCode>
                <c:ptCount val="77"/>
                <c:pt idx="0">
                  <c:v>98</c:v>
                </c:pt>
                <c:pt idx="1">
                  <c:v>98</c:v>
                </c:pt>
                <c:pt idx="2">
                  <c:v>97</c:v>
                </c:pt>
                <c:pt idx="3">
                  <c:v>97</c:v>
                </c:pt>
                <c:pt idx="4">
                  <c:v>97</c:v>
                </c:pt>
                <c:pt idx="5">
                  <c:v>96</c:v>
                </c:pt>
                <c:pt idx="6">
                  <c:v>96</c:v>
                </c:pt>
                <c:pt idx="7">
                  <c:v>96</c:v>
                </c:pt>
                <c:pt idx="8">
                  <c:v>96</c:v>
                </c:pt>
                <c:pt idx="9">
                  <c:v>96</c:v>
                </c:pt>
                <c:pt idx="10">
                  <c:v>95</c:v>
                </c:pt>
                <c:pt idx="11">
                  <c:v>95</c:v>
                </c:pt>
                <c:pt idx="12">
                  <c:v>95</c:v>
                </c:pt>
                <c:pt idx="13">
                  <c:v>95</c:v>
                </c:pt>
                <c:pt idx="14">
                  <c:v>95</c:v>
                </c:pt>
                <c:pt idx="15">
                  <c:v>94</c:v>
                </c:pt>
                <c:pt idx="16">
                  <c:v>94</c:v>
                </c:pt>
                <c:pt idx="17">
                  <c:v>94</c:v>
                </c:pt>
                <c:pt idx="18">
                  <c:v>93</c:v>
                </c:pt>
                <c:pt idx="19">
                  <c:v>92</c:v>
                </c:pt>
                <c:pt idx="20">
                  <c:v>92</c:v>
                </c:pt>
                <c:pt idx="21">
                  <c:v>92</c:v>
                </c:pt>
                <c:pt idx="22">
                  <c:v>92</c:v>
                </c:pt>
                <c:pt idx="23">
                  <c:v>92</c:v>
                </c:pt>
                <c:pt idx="24">
                  <c:v>91</c:v>
                </c:pt>
                <c:pt idx="25">
                  <c:v>91</c:v>
                </c:pt>
                <c:pt idx="26">
                  <c:v>90</c:v>
                </c:pt>
                <c:pt idx="27">
                  <c:v>90</c:v>
                </c:pt>
                <c:pt idx="28">
                  <c:v>90</c:v>
                </c:pt>
                <c:pt idx="29">
                  <c:v>89</c:v>
                </c:pt>
                <c:pt idx="30">
                  <c:v>88</c:v>
                </c:pt>
                <c:pt idx="31">
                  <c:v>88</c:v>
                </c:pt>
                <c:pt idx="32">
                  <c:v>88</c:v>
                </c:pt>
                <c:pt idx="33">
                  <c:v>88</c:v>
                </c:pt>
                <c:pt idx="34">
                  <c:v>88</c:v>
                </c:pt>
                <c:pt idx="35">
                  <c:v>88</c:v>
                </c:pt>
                <c:pt idx="36">
                  <c:v>88</c:v>
                </c:pt>
                <c:pt idx="37">
                  <c:v>87</c:v>
                </c:pt>
                <c:pt idx="38">
                  <c:v>87</c:v>
                </c:pt>
                <c:pt idx="39">
                  <c:v>86</c:v>
                </c:pt>
                <c:pt idx="40">
                  <c:v>86</c:v>
                </c:pt>
                <c:pt idx="41">
                  <c:v>86</c:v>
                </c:pt>
                <c:pt idx="42">
                  <c:v>86</c:v>
                </c:pt>
                <c:pt idx="43">
                  <c:v>85</c:v>
                </c:pt>
                <c:pt idx="44">
                  <c:v>85</c:v>
                </c:pt>
                <c:pt idx="45">
                  <c:v>85</c:v>
                </c:pt>
                <c:pt idx="46">
                  <c:v>84</c:v>
                </c:pt>
                <c:pt idx="47">
                  <c:v>84</c:v>
                </c:pt>
                <c:pt idx="48">
                  <c:v>83</c:v>
                </c:pt>
                <c:pt idx="49">
                  <c:v>83</c:v>
                </c:pt>
                <c:pt idx="50">
                  <c:v>83</c:v>
                </c:pt>
                <c:pt idx="51">
                  <c:v>82</c:v>
                </c:pt>
                <c:pt idx="52">
                  <c:v>82</c:v>
                </c:pt>
                <c:pt idx="53">
                  <c:v>81</c:v>
                </c:pt>
                <c:pt idx="54">
                  <c:v>80</c:v>
                </c:pt>
                <c:pt idx="55">
                  <c:v>80</c:v>
                </c:pt>
                <c:pt idx="56">
                  <c:v>80</c:v>
                </c:pt>
                <c:pt idx="57">
                  <c:v>80</c:v>
                </c:pt>
                <c:pt idx="58">
                  <c:v>80</c:v>
                </c:pt>
                <c:pt idx="59">
                  <c:v>80</c:v>
                </c:pt>
                <c:pt idx="60">
                  <c:v>80</c:v>
                </c:pt>
                <c:pt idx="61">
                  <c:v>79</c:v>
                </c:pt>
                <c:pt idx="62">
                  <c:v>79</c:v>
                </c:pt>
                <c:pt idx="63">
                  <c:v>79</c:v>
                </c:pt>
                <c:pt idx="64">
                  <c:v>74</c:v>
                </c:pt>
                <c:pt idx="65">
                  <c:v>74</c:v>
                </c:pt>
                <c:pt idx="66">
                  <c:v>72</c:v>
                </c:pt>
                <c:pt idx="67">
                  <c:v>70</c:v>
                </c:pt>
                <c:pt idx="68">
                  <c:v>64</c:v>
                </c:pt>
                <c:pt idx="69">
                  <c:v>60</c:v>
                </c:pt>
                <c:pt idx="70">
                  <c:v>58</c:v>
                </c:pt>
                <c:pt idx="71">
                  <c:v>38</c:v>
                </c:pt>
              </c:numCache>
            </c:numRef>
          </c:val>
        </c:ser>
        <c:axId val="150866944"/>
        <c:axId val="154960256"/>
      </c:barChart>
      <c:catAx>
        <c:axId val="150866944"/>
        <c:scaling>
          <c:orientation val="minMax"/>
        </c:scaling>
        <c:axPos val="b"/>
        <c:tickLblPos val="none"/>
        <c:crossAx val="154960256"/>
        <c:crosses val="autoZero"/>
        <c:auto val="1"/>
        <c:lblAlgn val="ctr"/>
        <c:lblOffset val="100"/>
      </c:catAx>
      <c:valAx>
        <c:axId val="154960256"/>
        <c:scaling>
          <c:orientation val="minMax"/>
          <c:max val="100"/>
        </c:scaling>
        <c:axPos val="l"/>
        <c:majorGridlines/>
        <c:numFmt formatCode="General" sourceLinked="1"/>
        <c:tickLblPos val="nextTo"/>
        <c:crossAx val="15086694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'grades 1-5'!$P$1</c:f>
              <c:strCache>
                <c:ptCount val="1"/>
                <c:pt idx="0">
                  <c:v>Assignment 2</c:v>
                </c:pt>
              </c:strCache>
            </c:strRef>
          </c:tx>
          <c:val>
            <c:numRef>
              <c:f>'grades 1-5'!$P$2:$P$78</c:f>
              <c:numCache>
                <c:formatCode>General</c:formatCode>
                <c:ptCount val="77"/>
                <c:pt idx="0">
                  <c:v>100</c:v>
                </c:pt>
                <c:pt idx="1">
                  <c:v>100</c:v>
                </c:pt>
                <c:pt idx="2">
                  <c:v>100</c:v>
                </c:pt>
                <c:pt idx="3">
                  <c:v>99</c:v>
                </c:pt>
                <c:pt idx="4">
                  <c:v>99</c:v>
                </c:pt>
                <c:pt idx="5">
                  <c:v>99</c:v>
                </c:pt>
                <c:pt idx="6">
                  <c:v>98</c:v>
                </c:pt>
                <c:pt idx="7">
                  <c:v>98</c:v>
                </c:pt>
                <c:pt idx="8">
                  <c:v>98</c:v>
                </c:pt>
                <c:pt idx="9">
                  <c:v>97</c:v>
                </c:pt>
                <c:pt idx="10">
                  <c:v>97</c:v>
                </c:pt>
                <c:pt idx="11">
                  <c:v>97</c:v>
                </c:pt>
                <c:pt idx="12">
                  <c:v>97</c:v>
                </c:pt>
                <c:pt idx="13">
                  <c:v>96</c:v>
                </c:pt>
                <c:pt idx="14">
                  <c:v>96</c:v>
                </c:pt>
                <c:pt idx="15">
                  <c:v>96</c:v>
                </c:pt>
                <c:pt idx="16">
                  <c:v>95</c:v>
                </c:pt>
                <c:pt idx="17">
                  <c:v>95</c:v>
                </c:pt>
                <c:pt idx="18">
                  <c:v>95</c:v>
                </c:pt>
                <c:pt idx="19">
                  <c:v>95</c:v>
                </c:pt>
                <c:pt idx="20">
                  <c:v>95</c:v>
                </c:pt>
                <c:pt idx="21">
                  <c:v>95</c:v>
                </c:pt>
                <c:pt idx="22">
                  <c:v>95</c:v>
                </c:pt>
                <c:pt idx="23">
                  <c:v>95</c:v>
                </c:pt>
                <c:pt idx="24">
                  <c:v>95</c:v>
                </c:pt>
                <c:pt idx="25">
                  <c:v>95</c:v>
                </c:pt>
                <c:pt idx="26">
                  <c:v>94</c:v>
                </c:pt>
                <c:pt idx="27">
                  <c:v>94</c:v>
                </c:pt>
                <c:pt idx="28">
                  <c:v>94</c:v>
                </c:pt>
                <c:pt idx="29">
                  <c:v>93</c:v>
                </c:pt>
                <c:pt idx="30">
                  <c:v>93</c:v>
                </c:pt>
                <c:pt idx="31">
                  <c:v>92</c:v>
                </c:pt>
                <c:pt idx="32">
                  <c:v>91</c:v>
                </c:pt>
                <c:pt idx="33">
                  <c:v>90</c:v>
                </c:pt>
                <c:pt idx="34">
                  <c:v>90</c:v>
                </c:pt>
                <c:pt idx="35">
                  <c:v>90</c:v>
                </c:pt>
                <c:pt idx="36">
                  <c:v>90</c:v>
                </c:pt>
                <c:pt idx="37">
                  <c:v>90</c:v>
                </c:pt>
                <c:pt idx="38">
                  <c:v>89</c:v>
                </c:pt>
                <c:pt idx="39">
                  <c:v>89</c:v>
                </c:pt>
                <c:pt idx="40">
                  <c:v>88</c:v>
                </c:pt>
                <c:pt idx="41">
                  <c:v>88</c:v>
                </c:pt>
                <c:pt idx="42">
                  <c:v>88</c:v>
                </c:pt>
                <c:pt idx="43">
                  <c:v>87</c:v>
                </c:pt>
                <c:pt idx="44">
                  <c:v>87</c:v>
                </c:pt>
                <c:pt idx="45">
                  <c:v>86</c:v>
                </c:pt>
                <c:pt idx="46">
                  <c:v>86</c:v>
                </c:pt>
                <c:pt idx="47">
                  <c:v>86</c:v>
                </c:pt>
                <c:pt idx="48">
                  <c:v>86</c:v>
                </c:pt>
                <c:pt idx="49">
                  <c:v>85</c:v>
                </c:pt>
                <c:pt idx="50">
                  <c:v>85</c:v>
                </c:pt>
                <c:pt idx="51">
                  <c:v>85</c:v>
                </c:pt>
                <c:pt idx="52">
                  <c:v>85</c:v>
                </c:pt>
                <c:pt idx="53">
                  <c:v>84</c:v>
                </c:pt>
                <c:pt idx="54">
                  <c:v>83</c:v>
                </c:pt>
                <c:pt idx="55">
                  <c:v>83</c:v>
                </c:pt>
                <c:pt idx="56">
                  <c:v>82</c:v>
                </c:pt>
                <c:pt idx="57">
                  <c:v>81</c:v>
                </c:pt>
                <c:pt idx="58">
                  <c:v>79</c:v>
                </c:pt>
                <c:pt idx="59">
                  <c:v>79</c:v>
                </c:pt>
                <c:pt idx="60">
                  <c:v>77</c:v>
                </c:pt>
                <c:pt idx="61">
                  <c:v>75</c:v>
                </c:pt>
                <c:pt idx="62">
                  <c:v>74</c:v>
                </c:pt>
                <c:pt idx="63">
                  <c:v>73</c:v>
                </c:pt>
                <c:pt idx="64">
                  <c:v>72</c:v>
                </c:pt>
                <c:pt idx="65">
                  <c:v>55</c:v>
                </c:pt>
                <c:pt idx="66">
                  <c:v>41</c:v>
                </c:pt>
              </c:numCache>
            </c:numRef>
          </c:val>
        </c:ser>
        <c:axId val="188826752"/>
        <c:axId val="204083200"/>
      </c:barChart>
      <c:catAx>
        <c:axId val="188826752"/>
        <c:scaling>
          <c:orientation val="minMax"/>
        </c:scaling>
        <c:axPos val="b"/>
        <c:tickLblPos val="none"/>
        <c:crossAx val="204083200"/>
        <c:crosses val="autoZero"/>
        <c:auto val="1"/>
        <c:lblAlgn val="ctr"/>
        <c:lblOffset val="100"/>
      </c:catAx>
      <c:valAx>
        <c:axId val="204083200"/>
        <c:scaling>
          <c:orientation val="minMax"/>
          <c:max val="100"/>
        </c:scaling>
        <c:axPos val="l"/>
        <c:majorGridlines/>
        <c:numFmt formatCode="General" sourceLinked="1"/>
        <c:tickLblPos val="nextTo"/>
        <c:crossAx val="18882675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'grades 1-5'!$Q$1</c:f>
              <c:strCache>
                <c:ptCount val="1"/>
                <c:pt idx="0">
                  <c:v>Assignment 3</c:v>
                </c:pt>
              </c:strCache>
            </c:strRef>
          </c:tx>
          <c:val>
            <c:numRef>
              <c:f>'grades 1-5'!$Q$2:$Q$78</c:f>
              <c:numCache>
                <c:formatCode>General</c:formatCode>
                <c:ptCount val="77"/>
                <c:pt idx="0">
                  <c:v>100</c:v>
                </c:pt>
                <c:pt idx="1">
                  <c:v>100</c:v>
                </c:pt>
                <c:pt idx="2">
                  <c:v>100</c:v>
                </c:pt>
                <c:pt idx="3">
                  <c:v>100</c:v>
                </c:pt>
                <c:pt idx="4">
                  <c:v>100</c:v>
                </c:pt>
                <c:pt idx="5">
                  <c:v>100</c:v>
                </c:pt>
                <c:pt idx="6">
                  <c:v>99</c:v>
                </c:pt>
                <c:pt idx="7">
                  <c:v>98</c:v>
                </c:pt>
                <c:pt idx="8">
                  <c:v>97</c:v>
                </c:pt>
                <c:pt idx="9">
                  <c:v>97</c:v>
                </c:pt>
                <c:pt idx="10">
                  <c:v>97</c:v>
                </c:pt>
                <c:pt idx="11">
                  <c:v>96</c:v>
                </c:pt>
                <c:pt idx="12">
                  <c:v>96</c:v>
                </c:pt>
                <c:pt idx="13">
                  <c:v>95</c:v>
                </c:pt>
                <c:pt idx="14">
                  <c:v>95</c:v>
                </c:pt>
                <c:pt idx="15">
                  <c:v>95</c:v>
                </c:pt>
                <c:pt idx="16">
                  <c:v>95</c:v>
                </c:pt>
                <c:pt idx="17">
                  <c:v>95</c:v>
                </c:pt>
                <c:pt idx="18">
                  <c:v>94</c:v>
                </c:pt>
                <c:pt idx="19">
                  <c:v>94</c:v>
                </c:pt>
                <c:pt idx="20">
                  <c:v>94</c:v>
                </c:pt>
                <c:pt idx="21">
                  <c:v>92</c:v>
                </c:pt>
                <c:pt idx="22">
                  <c:v>91</c:v>
                </c:pt>
                <c:pt idx="23">
                  <c:v>91</c:v>
                </c:pt>
                <c:pt idx="24">
                  <c:v>91</c:v>
                </c:pt>
                <c:pt idx="25">
                  <c:v>90</c:v>
                </c:pt>
                <c:pt idx="26">
                  <c:v>90</c:v>
                </c:pt>
                <c:pt idx="27">
                  <c:v>90</c:v>
                </c:pt>
                <c:pt idx="28">
                  <c:v>89</c:v>
                </c:pt>
                <c:pt idx="29">
                  <c:v>89</c:v>
                </c:pt>
                <c:pt idx="30">
                  <c:v>89</c:v>
                </c:pt>
                <c:pt idx="31">
                  <c:v>88</c:v>
                </c:pt>
                <c:pt idx="32">
                  <c:v>88</c:v>
                </c:pt>
                <c:pt idx="33">
                  <c:v>87</c:v>
                </c:pt>
                <c:pt idx="34">
                  <c:v>87</c:v>
                </c:pt>
                <c:pt idx="35">
                  <c:v>87</c:v>
                </c:pt>
                <c:pt idx="36">
                  <c:v>86</c:v>
                </c:pt>
                <c:pt idx="37">
                  <c:v>86</c:v>
                </c:pt>
                <c:pt idx="38">
                  <c:v>86</c:v>
                </c:pt>
                <c:pt idx="39">
                  <c:v>86</c:v>
                </c:pt>
                <c:pt idx="40">
                  <c:v>85</c:v>
                </c:pt>
                <c:pt idx="41">
                  <c:v>85</c:v>
                </c:pt>
                <c:pt idx="42">
                  <c:v>84</c:v>
                </c:pt>
                <c:pt idx="43">
                  <c:v>84</c:v>
                </c:pt>
                <c:pt idx="44">
                  <c:v>84</c:v>
                </c:pt>
                <c:pt idx="45">
                  <c:v>84</c:v>
                </c:pt>
                <c:pt idx="46">
                  <c:v>84</c:v>
                </c:pt>
                <c:pt idx="47">
                  <c:v>82</c:v>
                </c:pt>
                <c:pt idx="48">
                  <c:v>82</c:v>
                </c:pt>
                <c:pt idx="49">
                  <c:v>82</c:v>
                </c:pt>
                <c:pt idx="50">
                  <c:v>82</c:v>
                </c:pt>
                <c:pt idx="51">
                  <c:v>82</c:v>
                </c:pt>
                <c:pt idx="52">
                  <c:v>81</c:v>
                </c:pt>
                <c:pt idx="53">
                  <c:v>80</c:v>
                </c:pt>
                <c:pt idx="54">
                  <c:v>77</c:v>
                </c:pt>
                <c:pt idx="55">
                  <c:v>77</c:v>
                </c:pt>
                <c:pt idx="56">
                  <c:v>77</c:v>
                </c:pt>
                <c:pt idx="57">
                  <c:v>73</c:v>
                </c:pt>
                <c:pt idx="58">
                  <c:v>72</c:v>
                </c:pt>
                <c:pt idx="59">
                  <c:v>72</c:v>
                </c:pt>
                <c:pt idx="60">
                  <c:v>71</c:v>
                </c:pt>
                <c:pt idx="61">
                  <c:v>66</c:v>
                </c:pt>
                <c:pt idx="62">
                  <c:v>54</c:v>
                </c:pt>
                <c:pt idx="63">
                  <c:v>41</c:v>
                </c:pt>
              </c:numCache>
            </c:numRef>
          </c:val>
        </c:ser>
        <c:axId val="163219712"/>
        <c:axId val="218182016"/>
      </c:barChart>
      <c:catAx>
        <c:axId val="163219712"/>
        <c:scaling>
          <c:orientation val="minMax"/>
        </c:scaling>
        <c:axPos val="b"/>
        <c:tickLblPos val="none"/>
        <c:crossAx val="218182016"/>
        <c:crosses val="autoZero"/>
        <c:auto val="1"/>
        <c:lblAlgn val="ctr"/>
        <c:lblOffset val="100"/>
      </c:catAx>
      <c:valAx>
        <c:axId val="218182016"/>
        <c:scaling>
          <c:orientation val="minMax"/>
          <c:max val="100"/>
        </c:scaling>
        <c:axPos val="l"/>
        <c:majorGridlines/>
        <c:numFmt formatCode="General" sourceLinked="1"/>
        <c:tickLblPos val="nextTo"/>
        <c:crossAx val="16321971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'grades 1-5'!$R$1</c:f>
              <c:strCache>
                <c:ptCount val="1"/>
                <c:pt idx="0">
                  <c:v>Assignment 4</c:v>
                </c:pt>
              </c:strCache>
            </c:strRef>
          </c:tx>
          <c:val>
            <c:numRef>
              <c:f>'grades 1-5'!$R$2:$R$78</c:f>
              <c:numCache>
                <c:formatCode>General</c:formatCode>
                <c:ptCount val="7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98</c:v>
                </c:pt>
                <c:pt idx="26">
                  <c:v>98</c:v>
                </c:pt>
                <c:pt idx="27">
                  <c:v>98</c:v>
                </c:pt>
                <c:pt idx="28">
                  <c:v>98</c:v>
                </c:pt>
                <c:pt idx="29">
                  <c:v>98</c:v>
                </c:pt>
                <c:pt idx="30">
                  <c:v>98</c:v>
                </c:pt>
                <c:pt idx="31">
                  <c:v>97</c:v>
                </c:pt>
                <c:pt idx="32">
                  <c:v>97</c:v>
                </c:pt>
                <c:pt idx="33">
                  <c:v>97</c:v>
                </c:pt>
                <c:pt idx="34">
                  <c:v>97</c:v>
                </c:pt>
                <c:pt idx="35">
                  <c:v>97</c:v>
                </c:pt>
                <c:pt idx="36">
                  <c:v>97</c:v>
                </c:pt>
                <c:pt idx="37">
                  <c:v>97</c:v>
                </c:pt>
                <c:pt idx="38">
                  <c:v>96</c:v>
                </c:pt>
                <c:pt idx="39">
                  <c:v>96</c:v>
                </c:pt>
                <c:pt idx="40">
                  <c:v>96</c:v>
                </c:pt>
                <c:pt idx="41">
                  <c:v>96</c:v>
                </c:pt>
                <c:pt idx="42">
                  <c:v>96</c:v>
                </c:pt>
                <c:pt idx="43">
                  <c:v>96</c:v>
                </c:pt>
                <c:pt idx="44">
                  <c:v>95</c:v>
                </c:pt>
                <c:pt idx="45">
                  <c:v>95</c:v>
                </c:pt>
                <c:pt idx="46">
                  <c:v>95</c:v>
                </c:pt>
                <c:pt idx="47">
                  <c:v>95</c:v>
                </c:pt>
                <c:pt idx="48">
                  <c:v>94</c:v>
                </c:pt>
                <c:pt idx="49">
                  <c:v>94</c:v>
                </c:pt>
                <c:pt idx="50">
                  <c:v>94</c:v>
                </c:pt>
                <c:pt idx="51">
                  <c:v>94</c:v>
                </c:pt>
                <c:pt idx="52">
                  <c:v>94</c:v>
                </c:pt>
                <c:pt idx="53">
                  <c:v>93</c:v>
                </c:pt>
                <c:pt idx="54">
                  <c:v>92</c:v>
                </c:pt>
                <c:pt idx="55">
                  <c:v>92</c:v>
                </c:pt>
                <c:pt idx="56">
                  <c:v>92</c:v>
                </c:pt>
                <c:pt idx="57">
                  <c:v>92</c:v>
                </c:pt>
                <c:pt idx="58">
                  <c:v>92</c:v>
                </c:pt>
                <c:pt idx="59">
                  <c:v>89</c:v>
                </c:pt>
                <c:pt idx="60">
                  <c:v>89</c:v>
                </c:pt>
                <c:pt idx="61">
                  <c:v>89</c:v>
                </c:pt>
                <c:pt idx="62">
                  <c:v>88</c:v>
                </c:pt>
                <c:pt idx="63">
                  <c:v>86</c:v>
                </c:pt>
                <c:pt idx="64">
                  <c:v>86</c:v>
                </c:pt>
                <c:pt idx="65">
                  <c:v>85</c:v>
                </c:pt>
                <c:pt idx="66">
                  <c:v>84</c:v>
                </c:pt>
                <c:pt idx="67">
                  <c:v>83</c:v>
                </c:pt>
                <c:pt idx="68">
                  <c:v>80</c:v>
                </c:pt>
                <c:pt idx="69">
                  <c:v>69</c:v>
                </c:pt>
              </c:numCache>
            </c:numRef>
          </c:val>
        </c:ser>
        <c:axId val="220331008"/>
        <c:axId val="237058304"/>
      </c:barChart>
      <c:catAx>
        <c:axId val="220331008"/>
        <c:scaling>
          <c:orientation val="minMax"/>
        </c:scaling>
        <c:axPos val="b"/>
        <c:tickLblPos val="none"/>
        <c:crossAx val="237058304"/>
        <c:crosses val="autoZero"/>
        <c:auto val="1"/>
        <c:lblAlgn val="ctr"/>
        <c:lblOffset val="100"/>
      </c:catAx>
      <c:valAx>
        <c:axId val="237058304"/>
        <c:scaling>
          <c:orientation val="minMax"/>
          <c:max val="100"/>
        </c:scaling>
        <c:axPos val="l"/>
        <c:majorGridlines/>
        <c:numFmt formatCode="General" sourceLinked="1"/>
        <c:tickLblPos val="nextTo"/>
        <c:crossAx val="22033100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'grades 1-5'!$S$1</c:f>
              <c:strCache>
                <c:ptCount val="1"/>
                <c:pt idx="0">
                  <c:v>Assignment 5</c:v>
                </c:pt>
              </c:strCache>
            </c:strRef>
          </c:tx>
          <c:val>
            <c:numRef>
              <c:f>'grades 1-5'!$S$2:$S$78</c:f>
              <c:numCache>
                <c:formatCode>General</c:formatCode>
                <c:ptCount val="77"/>
                <c:pt idx="0">
                  <c:v>102</c:v>
                </c:pt>
                <c:pt idx="1">
                  <c:v>102</c:v>
                </c:pt>
                <c:pt idx="2">
                  <c:v>100</c:v>
                </c:pt>
                <c:pt idx="3">
                  <c:v>100</c:v>
                </c:pt>
                <c:pt idx="4">
                  <c:v>100</c:v>
                </c:pt>
                <c:pt idx="5">
                  <c:v>100</c:v>
                </c:pt>
                <c:pt idx="6">
                  <c:v>100</c:v>
                </c:pt>
                <c:pt idx="7">
                  <c:v>100</c:v>
                </c:pt>
                <c:pt idx="8">
                  <c:v>100</c:v>
                </c:pt>
                <c:pt idx="9">
                  <c:v>100</c:v>
                </c:pt>
                <c:pt idx="10">
                  <c:v>100</c:v>
                </c:pt>
                <c:pt idx="11">
                  <c:v>100</c:v>
                </c:pt>
                <c:pt idx="12">
                  <c:v>100</c:v>
                </c:pt>
                <c:pt idx="13">
                  <c:v>99</c:v>
                </c:pt>
                <c:pt idx="14">
                  <c:v>99</c:v>
                </c:pt>
                <c:pt idx="15">
                  <c:v>99</c:v>
                </c:pt>
                <c:pt idx="16">
                  <c:v>99</c:v>
                </c:pt>
                <c:pt idx="17">
                  <c:v>98</c:v>
                </c:pt>
                <c:pt idx="18">
                  <c:v>98</c:v>
                </c:pt>
                <c:pt idx="19">
                  <c:v>98</c:v>
                </c:pt>
                <c:pt idx="20">
                  <c:v>98</c:v>
                </c:pt>
                <c:pt idx="21">
                  <c:v>98</c:v>
                </c:pt>
                <c:pt idx="22">
                  <c:v>98</c:v>
                </c:pt>
                <c:pt idx="23">
                  <c:v>98</c:v>
                </c:pt>
                <c:pt idx="24">
                  <c:v>97</c:v>
                </c:pt>
                <c:pt idx="25">
                  <c:v>97</c:v>
                </c:pt>
                <c:pt idx="26">
                  <c:v>97</c:v>
                </c:pt>
                <c:pt idx="27">
                  <c:v>96</c:v>
                </c:pt>
                <c:pt idx="28">
                  <c:v>96</c:v>
                </c:pt>
                <c:pt idx="29">
                  <c:v>96</c:v>
                </c:pt>
                <c:pt idx="30">
                  <c:v>95</c:v>
                </c:pt>
                <c:pt idx="31">
                  <c:v>95</c:v>
                </c:pt>
                <c:pt idx="32">
                  <c:v>95</c:v>
                </c:pt>
                <c:pt idx="33">
                  <c:v>95</c:v>
                </c:pt>
                <c:pt idx="34">
                  <c:v>94</c:v>
                </c:pt>
                <c:pt idx="35">
                  <c:v>94</c:v>
                </c:pt>
                <c:pt idx="36">
                  <c:v>94</c:v>
                </c:pt>
                <c:pt idx="37">
                  <c:v>94</c:v>
                </c:pt>
                <c:pt idx="38">
                  <c:v>94</c:v>
                </c:pt>
                <c:pt idx="39">
                  <c:v>94</c:v>
                </c:pt>
                <c:pt idx="40">
                  <c:v>92</c:v>
                </c:pt>
                <c:pt idx="41">
                  <c:v>92</c:v>
                </c:pt>
                <c:pt idx="42">
                  <c:v>92</c:v>
                </c:pt>
                <c:pt idx="43">
                  <c:v>92</c:v>
                </c:pt>
                <c:pt idx="44">
                  <c:v>92</c:v>
                </c:pt>
                <c:pt idx="45">
                  <c:v>92</c:v>
                </c:pt>
                <c:pt idx="46">
                  <c:v>92</c:v>
                </c:pt>
                <c:pt idx="47">
                  <c:v>91</c:v>
                </c:pt>
                <c:pt idx="48">
                  <c:v>91</c:v>
                </c:pt>
                <c:pt idx="49">
                  <c:v>90</c:v>
                </c:pt>
                <c:pt idx="50">
                  <c:v>90</c:v>
                </c:pt>
                <c:pt idx="51">
                  <c:v>90</c:v>
                </c:pt>
                <c:pt idx="52">
                  <c:v>90</c:v>
                </c:pt>
                <c:pt idx="53">
                  <c:v>90</c:v>
                </c:pt>
                <c:pt idx="54">
                  <c:v>90</c:v>
                </c:pt>
                <c:pt idx="55">
                  <c:v>90</c:v>
                </c:pt>
                <c:pt idx="56">
                  <c:v>90</c:v>
                </c:pt>
                <c:pt idx="57">
                  <c:v>88</c:v>
                </c:pt>
                <c:pt idx="58">
                  <c:v>88</c:v>
                </c:pt>
                <c:pt idx="59">
                  <c:v>87</c:v>
                </c:pt>
                <c:pt idx="60">
                  <c:v>86</c:v>
                </c:pt>
                <c:pt idx="61">
                  <c:v>84</c:v>
                </c:pt>
                <c:pt idx="62">
                  <c:v>84</c:v>
                </c:pt>
                <c:pt idx="63">
                  <c:v>84</c:v>
                </c:pt>
                <c:pt idx="64">
                  <c:v>83</c:v>
                </c:pt>
                <c:pt idx="65">
                  <c:v>83</c:v>
                </c:pt>
                <c:pt idx="66">
                  <c:v>80</c:v>
                </c:pt>
                <c:pt idx="67">
                  <c:v>78</c:v>
                </c:pt>
                <c:pt idx="68">
                  <c:v>71</c:v>
                </c:pt>
                <c:pt idx="69">
                  <c:v>54</c:v>
                </c:pt>
              </c:numCache>
            </c:numRef>
          </c:val>
        </c:ser>
        <c:axId val="97320960"/>
        <c:axId val="138711424"/>
      </c:barChart>
      <c:catAx>
        <c:axId val="97320960"/>
        <c:scaling>
          <c:orientation val="minMax"/>
        </c:scaling>
        <c:axPos val="b"/>
        <c:tickLblPos val="none"/>
        <c:crossAx val="138711424"/>
        <c:crosses val="autoZero"/>
        <c:auto val="1"/>
        <c:lblAlgn val="ctr"/>
        <c:lblOffset val="100"/>
      </c:catAx>
      <c:valAx>
        <c:axId val="138711424"/>
        <c:scaling>
          <c:orientation val="minMax"/>
          <c:max val="100"/>
        </c:scaling>
        <c:axPos val="l"/>
        <c:majorGridlines/>
        <c:numFmt formatCode="General" sourceLinked="1"/>
        <c:tickLblPos val="nextTo"/>
        <c:crossAx val="97320960"/>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411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474115"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474116"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474117"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595C2D6C-2654-48F1-87D9-390D16E372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11264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11264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11264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ACB11D62-3E4B-49FC-94FA-2FFC6E40EB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5BB54-F979-40CC-864E-643123202866}"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11D62-3E4B-49FC-94FA-2FFC6E40EB9A}"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E295BA3-52BB-4E0D-946E-C35989789A8E}" type="slidenum">
              <a:rPr lang="en-US">
                <a:latin typeface="Arial" pitchFamily="34" charset="0"/>
                <a:cs typeface="Arial" pitchFamily="34" charset="0"/>
              </a:rPr>
              <a:pPr/>
              <a:t>32</a:t>
            </a:fld>
            <a:endParaRPr lang="en-US">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Java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E8313-C1F8-4C63-8802-A38A012CAB14}" type="slidenum">
              <a:rPr lang="en-US"/>
              <a:pPr/>
              <a:t>6</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ED06-CD37-4B43-989C-6634E49D798B}" type="slidenum">
              <a:rPr lang="en-US"/>
              <a:pPr/>
              <a:t>24</a:t>
            </a:fld>
            <a:endParaRPr lang="en-US"/>
          </a:p>
        </p:txBody>
      </p:sp>
      <p:sp>
        <p:nvSpPr>
          <p:cNvPr id="962562" name="Rectangle 1026"/>
          <p:cNvSpPr>
            <a:spLocks noGrp="1" noRot="1" noChangeAspect="1" noChangeArrowheads="1" noTextEdit="1"/>
          </p:cNvSpPr>
          <p:nvPr>
            <p:ph type="sldImg"/>
          </p:nvPr>
        </p:nvSpPr>
        <p:spPr>
          <a:ln/>
        </p:spPr>
      </p:sp>
      <p:sp>
        <p:nvSpPr>
          <p:cNvPr id="9625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28C5E-609B-3B45-9945-DE73C03D1156}" type="slidenum">
              <a:rPr lang="en-US"/>
              <a:pPr/>
              <a:t>25</a:t>
            </a:fld>
            <a:endParaRPr lang="en-US"/>
          </a:p>
        </p:txBody>
      </p:sp>
      <p:sp>
        <p:nvSpPr>
          <p:cNvPr id="828418" name="Rectangle 2"/>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
        <p:nvSpPr>
          <p:cNvPr id="828419" name="Rectangle 3"/>
          <p:cNvSpPr>
            <a:spLocks noGrp="1" noChangeArrowheads="1"/>
          </p:cNvSpPr>
          <p:nvPr>
            <p:ph type="body" idx="1"/>
          </p:nvPr>
        </p:nvSpPr>
        <p:spPr bwMode="auto">
          <a:xfrm>
            <a:off x="932180" y="4409004"/>
            <a:ext cx="5126990" cy="4176951"/>
          </a:xfrm>
          <a:prstGeom prst="rect">
            <a:avLst/>
          </a:prstGeom>
          <a:solidFill>
            <a:srgbClr val="FFFFFF"/>
          </a:solidFill>
          <a:ln>
            <a:solidFill>
              <a:srgbClr val="000000"/>
            </a:solidFill>
            <a:miter lim="800000"/>
            <a:headEnd/>
            <a:tailEnd/>
          </a:ln>
        </p:spPr>
        <p:txBody>
          <a:bodyPr>
            <a:prstTxWarp prst="textNoShape">
              <a:avLst/>
            </a:prstTxWarp>
          </a:bodyPr>
          <a:lstStyle/>
          <a:p>
            <a:r>
              <a:rPr lang="en-US"/>
              <a:t>changed concept validation to needs validation…because it really is about the need, not the concept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50483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504836" name="Rectangle 4"/>
          <p:cNvSpPr>
            <a:spLocks noGrp="1" noChangeArrowheads="1"/>
          </p:cNvSpPr>
          <p:nvPr>
            <p:ph type="dt" sz="half" idx="2"/>
          </p:nvPr>
        </p:nvSpPr>
        <p:spPr/>
        <p:txBody>
          <a:bodyPr/>
          <a:lstStyle>
            <a:lvl1pPr>
              <a:defRPr/>
            </a:lvl1pPr>
          </a:lstStyle>
          <a:p>
            <a:endParaRPr lang="en-US" altLang="en-US"/>
          </a:p>
        </p:txBody>
      </p:sp>
      <p:sp>
        <p:nvSpPr>
          <p:cNvPr id="504837" name="Rectangle 5"/>
          <p:cNvSpPr>
            <a:spLocks noGrp="1" noChangeArrowheads="1"/>
          </p:cNvSpPr>
          <p:nvPr>
            <p:ph type="ftr" sz="quarter" idx="3"/>
          </p:nvPr>
        </p:nvSpPr>
        <p:spPr/>
        <p:txBody>
          <a:bodyPr/>
          <a:lstStyle>
            <a:lvl1pPr>
              <a:defRPr/>
            </a:lvl1pPr>
          </a:lstStyle>
          <a:p>
            <a:r>
              <a:rPr lang="en-US" altLang="en-US" smtClean="0"/>
              <a:t>© 2013 - Brad Myers</a:t>
            </a:r>
            <a:endParaRPr lang="en-US" altLang="en-US"/>
          </a:p>
        </p:txBody>
      </p:sp>
      <p:sp>
        <p:nvSpPr>
          <p:cNvPr id="504838" name="Rectangle 6"/>
          <p:cNvSpPr>
            <a:spLocks noGrp="1" noChangeArrowheads="1"/>
          </p:cNvSpPr>
          <p:nvPr>
            <p:ph type="sldNum" sz="quarter" idx="4"/>
          </p:nvPr>
        </p:nvSpPr>
        <p:spPr/>
        <p:txBody>
          <a:bodyPr/>
          <a:lstStyle>
            <a:lvl1pPr>
              <a:defRPr/>
            </a:lvl1pPr>
          </a:lstStyle>
          <a:p>
            <a:fld id="{59138806-F3A8-4BE9-8433-807DDCD6BDE1}" type="slidenum">
              <a:rPr lang="en-US" altLang="en-US"/>
              <a:pPr/>
              <a:t>‹#›</a:t>
            </a:fld>
            <a:endParaRPr lang="en-US" altLang="en-US"/>
          </a:p>
        </p:txBody>
      </p:sp>
      <p:grpSp>
        <p:nvGrpSpPr>
          <p:cNvPr id="504839" name="Group 7"/>
          <p:cNvGrpSpPr>
            <a:grpSpLocks/>
          </p:cNvGrpSpPr>
          <p:nvPr/>
        </p:nvGrpSpPr>
        <p:grpSpPr bwMode="auto">
          <a:xfrm rot="5400000">
            <a:off x="-2967037" y="2967037"/>
            <a:ext cx="6858000" cy="923925"/>
            <a:chOff x="0" y="0"/>
            <a:chExt cx="5760" cy="128"/>
          </a:xfrm>
        </p:grpSpPr>
        <p:sp>
          <p:nvSpPr>
            <p:cNvPr id="504840"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4841"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4842"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4843"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pic>
        <p:nvPicPr>
          <p:cNvPr id="504844"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4073436B-F477-45A4-9019-FD819051902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F25236DD-3420-4860-977D-14BC3B094AB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5F366D26-3273-436B-9479-7EF0BD50227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71EAFD67-E814-4927-9CA9-5A03B50C2E1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E8523918-5576-48F6-8A2F-51677709FBE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9" name="Slide Number Placeholder 8"/>
          <p:cNvSpPr>
            <a:spLocks noGrp="1"/>
          </p:cNvSpPr>
          <p:nvPr>
            <p:ph type="sldNum" sz="quarter" idx="12"/>
          </p:nvPr>
        </p:nvSpPr>
        <p:spPr/>
        <p:txBody>
          <a:bodyPr/>
          <a:lstStyle>
            <a:lvl1pPr>
              <a:defRPr/>
            </a:lvl1pPr>
          </a:lstStyle>
          <a:p>
            <a:fld id="{B8E38B5C-E40F-474B-A10F-11D9AEA1B78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5" name="Slide Number Placeholder 4"/>
          <p:cNvSpPr>
            <a:spLocks noGrp="1"/>
          </p:cNvSpPr>
          <p:nvPr>
            <p:ph type="sldNum" sz="quarter" idx="12"/>
          </p:nvPr>
        </p:nvSpPr>
        <p:spPr/>
        <p:txBody>
          <a:bodyPr/>
          <a:lstStyle>
            <a:lvl1pPr>
              <a:defRPr/>
            </a:lvl1pPr>
          </a:lstStyle>
          <a:p>
            <a:fld id="{B099D480-EA9B-4608-A291-813A70E00F7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4" name="Slide Number Placeholder 3"/>
          <p:cNvSpPr>
            <a:spLocks noGrp="1"/>
          </p:cNvSpPr>
          <p:nvPr>
            <p:ph type="sldNum" sz="quarter" idx="12"/>
          </p:nvPr>
        </p:nvSpPr>
        <p:spPr/>
        <p:txBody>
          <a:bodyPr/>
          <a:lstStyle>
            <a:lvl1pPr>
              <a:defRPr/>
            </a:lvl1pPr>
          </a:lstStyle>
          <a:p>
            <a:fld id="{A2319980-44E1-4274-8DC3-61EFDEDB661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5C58FA8A-E489-4969-BB1D-3A4583C1DBC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2013 -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A0D9904F-E83D-4499-9273-702D07C9EC4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3810"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p:spPr>
      </p:pic>
      <p:grpSp>
        <p:nvGrpSpPr>
          <p:cNvPr id="503811" name="Group 3"/>
          <p:cNvGrpSpPr>
            <a:grpSpLocks/>
          </p:cNvGrpSpPr>
          <p:nvPr/>
        </p:nvGrpSpPr>
        <p:grpSpPr bwMode="auto">
          <a:xfrm>
            <a:off x="0" y="0"/>
            <a:ext cx="9144000" cy="93663"/>
            <a:chOff x="0" y="0"/>
            <a:chExt cx="5760" cy="128"/>
          </a:xfrm>
        </p:grpSpPr>
        <p:sp>
          <p:nvSpPr>
            <p:cNvPr id="50381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381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381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381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sp>
        <p:nvSpPr>
          <p:cNvPr id="50381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0381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381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50381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smtClean="0"/>
              <a:t>© 2013 - Brad Myers</a:t>
            </a:r>
            <a:endParaRPr lang="en-US" altLang="en-US"/>
          </a:p>
        </p:txBody>
      </p:sp>
      <p:sp>
        <p:nvSpPr>
          <p:cNvPr id="50382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D504EC7-F204-4FE0-A75E-70E172AF80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89cj71-Vf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oi.acm.org/10.1145/347642.34780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s.cmu.edu/~NatProg/papers/p2513-ozenc-CHI201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I:\www\uicourse\08763fall10\cmuonly\John_Chap4InfoProcWithCompleteFigure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cmu.edu/~bam/uicourse/08763fall13/finalexam.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gtool.hcii.cs.cm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s.cmu.edu/~sdavidof/pubs/davidoff_ubicomp_2007-speed-dating.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hcibib.org/tcuid/chap-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l.cam.ac.uk/~afb21/CognitiveDimensions/" TargetMode="External"/><Relationship Id="rId2" Type="http://schemas.openxmlformats.org/officeDocument/2006/relationships/hyperlink" Target="http://citeseerx.ist.psu.edu/viewdoc/download;jsessionid=369752648A1E3283515477649BFE53BD?doi=10.1.1.22.1477&amp;rep=rep1&amp;type=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EJqpUG4pJIE" TargetMode="External"/><Relationship Id="rId2" Type="http://schemas.openxmlformats.org/officeDocument/2006/relationships/hyperlink" Target="http://www.paulos.net/teaching/2009/AE/readings/protected/CulturalProbesGaver.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0485C0D0-4DE0-4E9A-8B68-E61E314F2810}" type="slidenum">
              <a:rPr lang="en-US" altLang="en-US"/>
              <a:pPr/>
              <a:t>1</a:t>
            </a:fld>
            <a:endParaRPr lang="en-US" altLang="en-US"/>
          </a:p>
        </p:txBody>
      </p:sp>
      <p:sp>
        <p:nvSpPr>
          <p:cNvPr id="95234" name="Rectangle 2"/>
          <p:cNvSpPr>
            <a:spLocks noGrp="1" noChangeArrowheads="1"/>
          </p:cNvSpPr>
          <p:nvPr>
            <p:ph type="ctrTitle"/>
          </p:nvPr>
        </p:nvSpPr>
        <p:spPr>
          <a:xfrm>
            <a:off x="914400" y="457200"/>
            <a:ext cx="8229600" cy="2667000"/>
          </a:xfrm>
        </p:spPr>
        <p:txBody>
          <a:bodyPr/>
          <a:lstStyle/>
          <a:p>
            <a:pPr algn="ctr"/>
            <a:r>
              <a:rPr lang="en-US" sz="3200" dirty="0"/>
              <a:t>Lecture </a:t>
            </a:r>
            <a:r>
              <a:rPr lang="en-US" sz="3200" dirty="0" smtClean="0"/>
              <a:t>13:</a:t>
            </a:r>
            <a:r>
              <a:rPr lang="en-US" sz="3200" dirty="0"/>
              <a:t/>
            </a:r>
            <a:br>
              <a:rPr lang="en-US" sz="3200" dirty="0"/>
            </a:br>
            <a:r>
              <a:rPr lang="en-US" dirty="0" smtClean="0"/>
              <a:t>Other HCI Methods</a:t>
            </a:r>
            <a:endParaRPr lang="en-US" dirty="0"/>
          </a:p>
        </p:txBody>
      </p:sp>
      <p:sp>
        <p:nvSpPr>
          <p:cNvPr id="95237" name="Rectangle 5"/>
          <p:cNvSpPr>
            <a:spLocks noChangeArrowheads="1"/>
          </p:cNvSpPr>
          <p:nvPr/>
        </p:nvSpPr>
        <p:spPr bwMode="auto">
          <a:xfrm>
            <a:off x="2819400" y="3810000"/>
            <a:ext cx="4953000" cy="2514600"/>
          </a:xfrm>
          <a:prstGeom prst="rect">
            <a:avLst/>
          </a:prstGeom>
          <a:noFill/>
          <a:ln w="9525">
            <a:noFill/>
            <a:miter lim="800000"/>
            <a:headEnd/>
            <a:tailEnd/>
          </a:ln>
          <a:effectLst/>
        </p:spPr>
        <p:txBody>
          <a:bodyPr/>
          <a:lstStyle/>
          <a:p>
            <a:pPr>
              <a:spcBef>
                <a:spcPct val="20000"/>
              </a:spcBef>
              <a:buClr>
                <a:schemeClr val="tx2"/>
              </a:buClr>
              <a:buSzPct val="70000"/>
              <a:buFont typeface="Wingdings" pitchFamily="2" charset="2"/>
              <a:buNone/>
            </a:pPr>
            <a:endParaRPr lang="en-US" sz="2000" i="1">
              <a:solidFill>
                <a:srgbClr val="6E0000"/>
              </a:solidFill>
            </a:endParaRPr>
          </a:p>
        </p:txBody>
      </p:sp>
      <p:sp>
        <p:nvSpPr>
          <p:cNvPr id="95238" name="Rectangle 6"/>
          <p:cNvSpPr>
            <a:spLocks noGrp="1" noChangeArrowheads="1"/>
          </p:cNvSpPr>
          <p:nvPr>
            <p:ph type="subTitle" idx="1"/>
          </p:nvPr>
        </p:nvSpPr>
        <p:spPr>
          <a:xfrm>
            <a:off x="2570163" y="3505200"/>
            <a:ext cx="6264275" cy="2971800"/>
          </a:xfrm>
        </p:spPr>
        <p:txBody>
          <a:bodyPr/>
          <a:lstStyle/>
          <a:p>
            <a:r>
              <a:rPr lang="en-US" sz="2000" dirty="0"/>
              <a:t>Brad Myers</a:t>
            </a:r>
          </a:p>
          <a:p>
            <a:endParaRPr lang="en-US" sz="2000" dirty="0">
              <a:solidFill>
                <a:srgbClr val="6E0000"/>
              </a:solidFill>
            </a:endParaRPr>
          </a:p>
          <a:p>
            <a:r>
              <a:rPr lang="en-US" sz="2000" dirty="0">
                <a:solidFill>
                  <a:srgbClr val="6E0000"/>
                </a:solidFill>
              </a:rPr>
              <a:t>05-863 / 08-763 / 46-863: Introduction to </a:t>
            </a:r>
            <a:br>
              <a:rPr lang="en-US" sz="2000" dirty="0">
                <a:solidFill>
                  <a:srgbClr val="6E0000"/>
                </a:solidFill>
              </a:rPr>
            </a:br>
            <a:r>
              <a:rPr lang="en-US" sz="2000" dirty="0">
                <a:solidFill>
                  <a:srgbClr val="6E0000"/>
                </a:solidFill>
              </a:rPr>
              <a:t>Human Computer Interaction for </a:t>
            </a:r>
            <a:br>
              <a:rPr lang="en-US" sz="2000" dirty="0">
                <a:solidFill>
                  <a:srgbClr val="6E0000"/>
                </a:solidFill>
              </a:rPr>
            </a:br>
            <a:r>
              <a:rPr lang="en-US" sz="2000" dirty="0">
                <a:solidFill>
                  <a:srgbClr val="6E0000"/>
                </a:solidFill>
              </a:rPr>
              <a:t>Technology Executives</a:t>
            </a:r>
          </a:p>
          <a:p>
            <a:endParaRPr lang="en-US" sz="2000" dirty="0">
              <a:solidFill>
                <a:srgbClr val="6E0000"/>
              </a:solidFill>
            </a:endParaRPr>
          </a:p>
          <a:p>
            <a:r>
              <a:rPr lang="en-US" sz="2000" i="1" dirty="0">
                <a:solidFill>
                  <a:srgbClr val="6E0000"/>
                </a:solidFill>
              </a:rPr>
              <a:t>Fall, </a:t>
            </a:r>
            <a:r>
              <a:rPr lang="en-US" sz="2000" i="1" dirty="0" smtClean="0">
                <a:solidFill>
                  <a:srgbClr val="6E0000"/>
                </a:solidFill>
              </a:rPr>
              <a:t>2013, </a:t>
            </a:r>
            <a:r>
              <a:rPr lang="en-US" sz="2000" i="1" dirty="0">
                <a:solidFill>
                  <a:srgbClr val="6E0000"/>
                </a:solidFill>
              </a:rPr>
              <a:t>Mini 2</a:t>
            </a:r>
          </a:p>
          <a:p>
            <a:endParaRPr lang="en-US" dirty="0"/>
          </a:p>
        </p:txBody>
      </p:sp>
      <p:sp>
        <p:nvSpPr>
          <p:cNvPr id="6" name="Footer Placeholder 5"/>
          <p:cNvSpPr>
            <a:spLocks noGrp="1"/>
          </p:cNvSpPr>
          <p:nvPr>
            <p:ph type="ftr" sz="quarter" idx="3"/>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0752"/>
          </a:xfrm>
        </p:spPr>
        <p:txBody>
          <a:bodyPr/>
          <a:lstStyle/>
          <a:p>
            <a:r>
              <a:rPr lang="en-US" dirty="0" smtClean="0"/>
              <a:t>Diary Studies</a:t>
            </a:r>
            <a:endParaRPr lang="en-US" dirty="0"/>
          </a:p>
        </p:txBody>
      </p:sp>
      <p:sp>
        <p:nvSpPr>
          <p:cNvPr id="3" name="Content Placeholder 2"/>
          <p:cNvSpPr>
            <a:spLocks noGrp="1"/>
          </p:cNvSpPr>
          <p:nvPr>
            <p:ph idx="1"/>
          </p:nvPr>
        </p:nvSpPr>
        <p:spPr>
          <a:xfrm>
            <a:off x="252499" y="1163930"/>
            <a:ext cx="8354291" cy="4658385"/>
          </a:xfrm>
        </p:spPr>
        <p:txBody>
          <a:bodyPr/>
          <a:lstStyle/>
          <a:p>
            <a:r>
              <a:rPr lang="en-US" sz="2800" dirty="0" smtClean="0"/>
              <a:t>A variation on Cultural Probes</a:t>
            </a:r>
          </a:p>
          <a:p>
            <a:r>
              <a:rPr lang="en-US" sz="2800" dirty="0" smtClean="0"/>
              <a:t>Give users a diary and ask them to write about relevant events</a:t>
            </a:r>
          </a:p>
          <a:p>
            <a:pPr lvl="1"/>
            <a:r>
              <a:rPr lang="en-US" sz="2400" dirty="0" smtClean="0"/>
              <a:t>E.g., each time they have a problem with the system</a:t>
            </a:r>
          </a:p>
          <a:p>
            <a:pPr lvl="1"/>
            <a:r>
              <a:rPr lang="en-US" sz="2400" dirty="0" smtClean="0"/>
              <a:t>E.g., whenever a rare event happens, write about aspects of it</a:t>
            </a:r>
          </a:p>
          <a:p>
            <a:r>
              <a:rPr lang="en-US" sz="2800" dirty="0" smtClean="0"/>
              <a:t>Good for rare events that users</a:t>
            </a:r>
            <a:br>
              <a:rPr lang="en-US" sz="2800" dirty="0" smtClean="0"/>
            </a:br>
            <a:r>
              <a:rPr lang="en-US" sz="2800" dirty="0" smtClean="0"/>
              <a:t>might not remembers the details</a:t>
            </a:r>
            <a:br>
              <a:rPr lang="en-US" sz="2800" dirty="0" smtClean="0"/>
            </a:br>
            <a:r>
              <a:rPr lang="en-US" sz="2800" dirty="0" smtClean="0"/>
              <a:t>of afterwards</a:t>
            </a:r>
          </a:p>
          <a:p>
            <a:pPr lvl="1"/>
            <a:r>
              <a:rPr lang="en-US" sz="2400" dirty="0" smtClean="0"/>
              <a:t>Must happen when users can take</a:t>
            </a:r>
            <a:br>
              <a:rPr lang="en-US" sz="2400" dirty="0" smtClean="0"/>
            </a:br>
            <a:r>
              <a:rPr lang="en-US" sz="2400" dirty="0" smtClean="0"/>
              <a:t>the time to write down</a:t>
            </a:r>
          </a:p>
          <a:p>
            <a:pPr lvl="1"/>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10</a:t>
            </a:fld>
            <a:endParaRPr lang="en-US" altLang="en-US" dirty="0"/>
          </a:p>
        </p:txBody>
      </p:sp>
      <p:pic>
        <p:nvPicPr>
          <p:cNvPr id="533506" name="Picture 2"/>
          <p:cNvPicPr>
            <a:picLocks noChangeAspect="1" noChangeArrowheads="1"/>
          </p:cNvPicPr>
          <p:nvPr/>
        </p:nvPicPr>
        <p:blipFill>
          <a:blip r:embed="rId2" cstate="print"/>
          <a:srcRect/>
          <a:stretch>
            <a:fillRect/>
          </a:stretch>
        </p:blipFill>
        <p:spPr bwMode="auto">
          <a:xfrm>
            <a:off x="5810836" y="4286993"/>
            <a:ext cx="3333164" cy="257100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smtClean="0"/>
              <a:t>© 2013 - Brad Myers</a:t>
            </a:r>
            <a:endParaRPr lang="en-US" altLang="en-US" dirty="0"/>
          </a:p>
        </p:txBody>
      </p:sp>
      <p:sp>
        <p:nvSpPr>
          <p:cNvPr id="2" name="Title 1"/>
          <p:cNvSpPr>
            <a:spLocks noGrp="1"/>
          </p:cNvSpPr>
          <p:nvPr>
            <p:ph type="title"/>
          </p:nvPr>
        </p:nvSpPr>
        <p:spPr>
          <a:xfrm>
            <a:off x="457200" y="122238"/>
            <a:ext cx="7543800" cy="685284"/>
          </a:xfrm>
        </p:spPr>
        <p:txBody>
          <a:bodyPr/>
          <a:lstStyle/>
          <a:p>
            <a:r>
              <a:rPr lang="en-US" dirty="0" smtClean="0"/>
              <a:t>Card Sorting</a:t>
            </a:r>
            <a:endParaRPr lang="en-US" dirty="0"/>
          </a:p>
        </p:txBody>
      </p:sp>
      <p:sp>
        <p:nvSpPr>
          <p:cNvPr id="3" name="Content Placeholder 2"/>
          <p:cNvSpPr>
            <a:spLocks noGrp="1"/>
          </p:cNvSpPr>
          <p:nvPr>
            <p:ph idx="1"/>
          </p:nvPr>
        </p:nvSpPr>
        <p:spPr>
          <a:xfrm>
            <a:off x="190005" y="831274"/>
            <a:ext cx="8496795" cy="5299652"/>
          </a:xfrm>
        </p:spPr>
        <p:txBody>
          <a:bodyPr/>
          <a:lstStyle/>
          <a:p>
            <a:r>
              <a:rPr lang="en-US" sz="2800" dirty="0" smtClean="0"/>
              <a:t>Write important concepts on cards</a:t>
            </a:r>
          </a:p>
          <a:p>
            <a:r>
              <a:rPr lang="en-US" sz="2800" dirty="0" smtClean="0"/>
              <a:t>Get users to help organize them</a:t>
            </a:r>
          </a:p>
          <a:p>
            <a:r>
              <a:rPr lang="en-US" sz="2800" dirty="0" smtClean="0"/>
              <a:t>Hartson-Pyla text says same as Affinity Diagrams, but not necessarily</a:t>
            </a:r>
          </a:p>
          <a:p>
            <a:r>
              <a:rPr lang="en-US" sz="2800" dirty="0" smtClean="0"/>
              <a:t>Can find out:</a:t>
            </a:r>
          </a:p>
          <a:p>
            <a:pPr lvl="1"/>
            <a:r>
              <a:rPr lang="en-US" sz="2400" dirty="0" smtClean="0"/>
              <a:t>What concepts go together? Groupings?</a:t>
            </a:r>
          </a:p>
          <a:p>
            <a:pPr lvl="1"/>
            <a:r>
              <a:rPr lang="en-US" sz="2400" dirty="0" smtClean="0"/>
              <a:t>What is a reasonable hierarchy?</a:t>
            </a:r>
          </a:p>
          <a:p>
            <a:pPr lvl="1"/>
            <a:r>
              <a:rPr lang="en-US" sz="2400" dirty="0" smtClean="0"/>
              <a:t>What would</a:t>
            </a:r>
            <a:br>
              <a:rPr lang="en-US" sz="2400" dirty="0" smtClean="0"/>
            </a:br>
            <a:r>
              <a:rPr lang="en-US" sz="2400" dirty="0" smtClean="0"/>
              <a:t>be better</a:t>
            </a:r>
            <a:br>
              <a:rPr lang="en-US" sz="2400" dirty="0" smtClean="0"/>
            </a:br>
            <a:r>
              <a:rPr lang="en-US" sz="2400" dirty="0" smtClean="0"/>
              <a:t>names for</a:t>
            </a:r>
            <a:br>
              <a:rPr lang="en-US" sz="2400" dirty="0" smtClean="0"/>
            </a:br>
            <a:r>
              <a:rPr lang="en-US" sz="2400" dirty="0" smtClean="0"/>
              <a:t>items? For</a:t>
            </a:r>
            <a:br>
              <a:rPr lang="en-US" sz="2400" dirty="0" smtClean="0"/>
            </a:br>
            <a:r>
              <a:rPr lang="en-US" sz="2400" dirty="0" smtClean="0"/>
              <a:t>groups?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11</a:t>
            </a:fld>
            <a:endParaRPr lang="en-US" altLang="en-US"/>
          </a:p>
        </p:txBody>
      </p:sp>
      <p:sp>
        <p:nvSpPr>
          <p:cNvPr id="6" name="TextBox 5"/>
          <p:cNvSpPr txBox="1"/>
          <p:nvPr/>
        </p:nvSpPr>
        <p:spPr>
          <a:xfrm>
            <a:off x="0" y="6232636"/>
            <a:ext cx="1589731" cy="461665"/>
          </a:xfrm>
          <a:prstGeom prst="rect">
            <a:avLst/>
          </a:prstGeom>
          <a:noFill/>
        </p:spPr>
        <p:txBody>
          <a:bodyPr wrap="none" rtlCol="0">
            <a:spAutoFit/>
          </a:bodyPr>
          <a:lstStyle/>
          <a:p>
            <a:r>
              <a:rPr lang="en-US" sz="2400" i="1" dirty="0" smtClean="0">
                <a:hlinkClick r:id="rId2"/>
              </a:rPr>
              <a:t>Video</a:t>
            </a:r>
            <a:r>
              <a:rPr lang="en-US" sz="2400" i="1" dirty="0" smtClean="0"/>
              <a:t> </a:t>
            </a:r>
            <a:r>
              <a:rPr lang="en-US" sz="1600" i="1" dirty="0" smtClean="0"/>
              <a:t>(1:40)</a:t>
            </a:r>
            <a:endParaRPr lang="en-US" sz="2400" i="1" dirty="0"/>
          </a:p>
        </p:txBody>
      </p:sp>
      <p:pic>
        <p:nvPicPr>
          <p:cNvPr id="532482" name="Picture 2"/>
          <p:cNvPicPr>
            <a:picLocks noChangeAspect="1" noChangeArrowheads="1"/>
          </p:cNvPicPr>
          <p:nvPr/>
        </p:nvPicPr>
        <p:blipFill>
          <a:blip r:embed="rId3" cstate="print"/>
          <a:srcRect/>
          <a:stretch>
            <a:fillRect/>
          </a:stretch>
        </p:blipFill>
        <p:spPr bwMode="auto">
          <a:xfrm>
            <a:off x="2743200" y="4221625"/>
            <a:ext cx="6400800" cy="239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73"/>
            <a:ext cx="7543800" cy="646687"/>
          </a:xfrm>
        </p:spPr>
        <p:txBody>
          <a:bodyPr/>
          <a:lstStyle/>
          <a:p>
            <a:r>
              <a:rPr lang="en-US" dirty="0" smtClean="0"/>
              <a:t>“</a:t>
            </a:r>
            <a:r>
              <a:rPr lang="en-US" dirty="0" err="1" smtClean="0"/>
              <a:t>Bodystorming</a:t>
            </a:r>
            <a:r>
              <a:rPr lang="en-US" dirty="0" smtClean="0"/>
              <a:t>”</a:t>
            </a:r>
            <a:endParaRPr lang="en-US" dirty="0"/>
          </a:p>
        </p:txBody>
      </p:sp>
      <p:sp>
        <p:nvSpPr>
          <p:cNvPr id="3" name="Content Placeholder 2"/>
          <p:cNvSpPr>
            <a:spLocks noGrp="1"/>
          </p:cNvSpPr>
          <p:nvPr>
            <p:ph idx="1"/>
          </p:nvPr>
        </p:nvSpPr>
        <p:spPr>
          <a:xfrm>
            <a:off x="427513" y="767742"/>
            <a:ext cx="8562108" cy="4777138"/>
          </a:xfrm>
        </p:spPr>
        <p:txBody>
          <a:bodyPr/>
          <a:lstStyle/>
          <a:p>
            <a:r>
              <a:rPr lang="en-US" sz="1200" dirty="0" smtClean="0"/>
              <a:t>Marion </a:t>
            </a:r>
            <a:r>
              <a:rPr lang="en-US" sz="1200" dirty="0" err="1" smtClean="0"/>
              <a:t>Buchenau</a:t>
            </a:r>
            <a:r>
              <a:rPr lang="en-US" sz="1200" dirty="0" smtClean="0"/>
              <a:t> and Jane Fulton </a:t>
            </a:r>
            <a:r>
              <a:rPr lang="en-US" sz="1200" dirty="0" err="1" smtClean="0"/>
              <a:t>Suri</a:t>
            </a:r>
            <a:r>
              <a:rPr lang="en-US" sz="1200" dirty="0" smtClean="0"/>
              <a:t>. 2000. "Experience prototyping." In </a:t>
            </a:r>
            <a:r>
              <a:rPr lang="en-US" sz="1200" i="1" dirty="0" smtClean="0"/>
              <a:t>Proceedings of the 3rd conference on Designing interactive systems: processes, practices, methods, and techniques</a:t>
            </a:r>
            <a:r>
              <a:rPr lang="en-US" sz="1200" dirty="0" smtClean="0"/>
              <a:t> (DIS '00), pp. 424-433.  </a:t>
            </a:r>
            <a:r>
              <a:rPr lang="en-US" sz="1200" dirty="0" smtClean="0">
                <a:hlinkClick r:id="rId2"/>
              </a:rPr>
              <a:t>ACM DL PDF</a:t>
            </a:r>
            <a:endParaRPr lang="en-US" sz="1200" dirty="0" smtClean="0"/>
          </a:p>
          <a:p>
            <a:r>
              <a:rPr lang="en-US" dirty="0" smtClean="0"/>
              <a:t>Term coined by Interval Research ~ for physically-situated brainstorming</a:t>
            </a:r>
          </a:p>
          <a:p>
            <a:r>
              <a:rPr lang="en-US" dirty="0" smtClean="0"/>
              <a:t>Designers pretend to be users, and act out the usage experience</a:t>
            </a:r>
          </a:p>
          <a:p>
            <a:pPr lvl="1"/>
            <a:r>
              <a:rPr lang="en-US" dirty="0" smtClean="0"/>
              <a:t>In context, with as much fidelity as possible</a:t>
            </a:r>
          </a:p>
          <a:p>
            <a:pPr lvl="1"/>
            <a:r>
              <a:rPr lang="en-US" dirty="0" smtClean="0"/>
              <a:t>Discover constraints of the context</a:t>
            </a:r>
          </a:p>
          <a:p>
            <a:pPr lvl="1"/>
            <a:r>
              <a:rPr lang="en-US" dirty="0" smtClean="0"/>
              <a:t>Play different roles in a collaborative situation</a:t>
            </a:r>
          </a:p>
          <a:p>
            <a:r>
              <a:rPr lang="en-US" dirty="0" smtClean="0"/>
              <a:t>Example: buying a ticket at a kiosk</a:t>
            </a:r>
          </a:p>
          <a:p>
            <a:pPr lvl="1"/>
            <a:r>
              <a:rPr lang="en-US" dirty="0" smtClean="0"/>
              <a:t>Now with gloves on, collaborating with another, etc.</a:t>
            </a:r>
          </a:p>
          <a:p>
            <a:r>
              <a:rPr lang="en-US" dirty="0" smtClean="0"/>
              <a:t>Example: radio for use in shower, close eyes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12</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55586"/>
          </a:xfrm>
        </p:spPr>
        <p:txBody>
          <a:bodyPr/>
          <a:lstStyle/>
          <a:p>
            <a:r>
              <a:rPr lang="en-US" dirty="0" smtClean="0"/>
              <a:t>Example from our paper</a:t>
            </a:r>
            <a:endParaRPr lang="en-US" dirty="0"/>
          </a:p>
        </p:txBody>
      </p:sp>
      <p:sp>
        <p:nvSpPr>
          <p:cNvPr id="3" name="Content Placeholder 2"/>
          <p:cNvSpPr>
            <a:spLocks noGrp="1"/>
          </p:cNvSpPr>
          <p:nvPr>
            <p:ph idx="1"/>
          </p:nvPr>
        </p:nvSpPr>
        <p:spPr>
          <a:xfrm>
            <a:off x="268224" y="1011936"/>
            <a:ext cx="8296656" cy="5131181"/>
          </a:xfrm>
        </p:spPr>
        <p:txBody>
          <a:bodyPr/>
          <a:lstStyle/>
          <a:p>
            <a:r>
              <a:rPr lang="en-US" sz="1400" dirty="0" err="1" smtClean="0"/>
              <a:t>Kursat</a:t>
            </a:r>
            <a:r>
              <a:rPr lang="en-US" sz="1400" dirty="0" smtClean="0"/>
              <a:t> </a:t>
            </a:r>
            <a:r>
              <a:rPr lang="en-US" sz="1400" dirty="0" err="1" smtClean="0"/>
              <a:t>Ozenc</a:t>
            </a:r>
            <a:r>
              <a:rPr lang="en-US" sz="1400" dirty="0" smtClean="0"/>
              <a:t>, </a:t>
            </a:r>
            <a:r>
              <a:rPr lang="en-US" sz="1400" dirty="0" err="1" smtClean="0"/>
              <a:t>Miso</a:t>
            </a:r>
            <a:r>
              <a:rPr lang="en-US" sz="1400" dirty="0" smtClean="0"/>
              <a:t> Kim, John Zimmerman, Stephen Oney, and Brad Myers. "How to Support Designers in Getting Hold of the Immaterial Material of Software". </a:t>
            </a:r>
            <a:r>
              <a:rPr lang="en-US" sz="1400" i="1" dirty="0" smtClean="0"/>
              <a:t>Proceedings CHI'2010: Human Factors in Computing Systems</a:t>
            </a:r>
            <a:r>
              <a:rPr lang="en-US" sz="1400" dirty="0" smtClean="0"/>
              <a:t>. Atlanta, GA, April 10-15, 2010. pp. 2513-2522. </a:t>
            </a:r>
            <a:r>
              <a:rPr lang="en-US" sz="1400" dirty="0" smtClean="0">
                <a:hlinkClick r:id="rId2"/>
              </a:rPr>
              <a:t>local </a:t>
            </a:r>
            <a:r>
              <a:rPr lang="en-US" sz="1400" dirty="0" err="1" smtClean="0">
                <a:hlinkClick r:id="rId2"/>
              </a:rPr>
              <a:t>pdf</a:t>
            </a:r>
            <a:endParaRPr lang="en-US" sz="1400" dirty="0" smtClean="0"/>
          </a:p>
          <a:p>
            <a:r>
              <a:rPr lang="en-US" sz="2500" dirty="0" smtClean="0"/>
              <a:t>The Radio team provides a good example of gesture through embodiment. In the process of designing the controls, they lay down on the floor, simulating the experience of lying in bed. From this position they sketched different interactions with their body, in one instance conceiving of a control that operates by continuously flipping the bedspread, and in another creating an expression that involved using both hands to wrap a pillow around the ears to communicate a desire for volume change. In all cases, these actions focused on how users might express their intentions to the system.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13</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20910"/>
          </a:xfrm>
        </p:spPr>
        <p:txBody>
          <a:bodyPr/>
          <a:lstStyle/>
          <a:p>
            <a:r>
              <a:rPr lang="en-US" dirty="0" smtClean="0"/>
              <a:t>Evaluation Methods</a:t>
            </a:r>
            <a:endParaRPr lang="en-US" dirty="0"/>
          </a:p>
        </p:txBody>
      </p:sp>
      <p:sp>
        <p:nvSpPr>
          <p:cNvPr id="3" name="Content Placeholder 2"/>
          <p:cNvSpPr>
            <a:spLocks noGrp="1"/>
          </p:cNvSpPr>
          <p:nvPr>
            <p:ph idx="1"/>
          </p:nvPr>
        </p:nvSpPr>
        <p:spPr>
          <a:xfrm>
            <a:off x="273132" y="914400"/>
            <a:ext cx="8870868" cy="5628904"/>
          </a:xfrm>
        </p:spPr>
        <p:txBody>
          <a:bodyPr/>
          <a:lstStyle/>
          <a:p>
            <a:r>
              <a:rPr lang="en-US" sz="2400" dirty="0" smtClean="0"/>
              <a:t>Use along side or instead of user testing &amp; heuristic analyses</a:t>
            </a:r>
          </a:p>
          <a:p>
            <a:r>
              <a:rPr lang="en-US" sz="2400" dirty="0" smtClean="0"/>
              <a:t>Also called “summative” methods</a:t>
            </a:r>
          </a:p>
          <a:p>
            <a:pPr lvl="1"/>
            <a:r>
              <a:rPr lang="en-US" sz="2200" dirty="0" smtClean="0"/>
              <a:t>To assess or compare the level of usability that has been achieved by the design</a:t>
            </a:r>
          </a:p>
          <a:p>
            <a:r>
              <a:rPr lang="en-US" sz="2400" dirty="0" smtClean="0"/>
              <a:t>Get at different kinds of information</a:t>
            </a:r>
          </a:p>
          <a:p>
            <a:pPr lvl="1"/>
            <a:r>
              <a:rPr lang="en-US" sz="2200" dirty="0" smtClean="0"/>
              <a:t>Maximum expert performance</a:t>
            </a:r>
          </a:p>
          <a:p>
            <a:pPr lvl="1"/>
            <a:r>
              <a:rPr lang="en-US" sz="2200" dirty="0" smtClean="0"/>
              <a:t>How much learning is required?</a:t>
            </a:r>
          </a:p>
          <a:p>
            <a:pPr lvl="1"/>
            <a:r>
              <a:rPr lang="en-US" sz="2200" dirty="0" smtClean="0"/>
              <a:t>What concepts are needed?</a:t>
            </a:r>
          </a:p>
          <a:p>
            <a:r>
              <a:rPr lang="en-US" sz="2400" dirty="0" smtClean="0"/>
              <a:t>Evaluation Methods:</a:t>
            </a:r>
          </a:p>
          <a:p>
            <a:pPr lvl="1"/>
            <a:r>
              <a:rPr lang="en-US" sz="2200" dirty="0" smtClean="0"/>
              <a:t>Human Performance Modeling: KLM &amp; GOMS</a:t>
            </a:r>
          </a:p>
          <a:p>
            <a:pPr lvl="1"/>
            <a:r>
              <a:rPr lang="en-US" sz="2200" dirty="0" smtClean="0"/>
              <a:t>“Speed Dating”</a:t>
            </a:r>
          </a:p>
          <a:p>
            <a:pPr lvl="1"/>
            <a:r>
              <a:rPr lang="en-US" sz="2200" dirty="0" smtClean="0"/>
              <a:t>Cognitive Walkthroughs</a:t>
            </a:r>
          </a:p>
          <a:p>
            <a:pPr lvl="1"/>
            <a:r>
              <a:rPr lang="en-US" sz="2200" dirty="0" smtClean="0"/>
              <a:t>Cognitive Dimensions</a:t>
            </a:r>
            <a:endParaRPr lang="en-US" sz="20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14</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Human Performance Modeling</a:t>
            </a:r>
            <a:endParaRPr lang="en-US" dirty="0"/>
          </a:p>
        </p:txBody>
      </p:sp>
      <p:sp>
        <p:nvSpPr>
          <p:cNvPr id="3" name="Content Placeholder 2"/>
          <p:cNvSpPr>
            <a:spLocks noGrp="1"/>
          </p:cNvSpPr>
          <p:nvPr>
            <p:ph idx="1"/>
          </p:nvPr>
        </p:nvSpPr>
        <p:spPr>
          <a:xfrm>
            <a:off x="427512" y="932955"/>
            <a:ext cx="8716488" cy="5498325"/>
          </a:xfrm>
        </p:spPr>
        <p:txBody>
          <a:bodyPr wrap="square">
            <a:normAutofit lnSpcReduction="10000"/>
          </a:bodyPr>
          <a:lstStyle/>
          <a:p>
            <a:r>
              <a:rPr lang="en-US" sz="1300" dirty="0" smtClean="0"/>
              <a:t>John, B. E. (2003) "Information processing and skilled behavior." Chapter 4 In J. M. Carroll, (Ed.), </a:t>
            </a:r>
            <a:r>
              <a:rPr lang="en-US" sz="1300" i="1" dirty="0" smtClean="0"/>
              <a:t>Toward a multidisciplinary science of human computer interaction</a:t>
            </a:r>
            <a:r>
              <a:rPr lang="en-US" sz="1300" dirty="0" smtClean="0"/>
              <a:t>. Morgan Kaufman. pp. 55-101. </a:t>
            </a:r>
            <a:r>
              <a:rPr lang="en-US" sz="1300" dirty="0" smtClean="0">
                <a:hlinkClick r:id="rId2"/>
              </a:rPr>
              <a:t>Local CMU-only </a:t>
            </a:r>
            <a:r>
              <a:rPr lang="en-US" sz="1300" dirty="0" smtClean="0">
                <a:hlinkClick r:id="rId2"/>
              </a:rPr>
              <a:t>copy</a:t>
            </a:r>
            <a:endParaRPr lang="en-US" sz="1300" dirty="0" smtClean="0"/>
          </a:p>
          <a:p>
            <a:r>
              <a:rPr lang="en-US" sz="1300" dirty="0" smtClean="0"/>
              <a:t>Hartson &amp; Pyla, section 1.6.5</a:t>
            </a:r>
            <a:endParaRPr lang="en-US" sz="1300" dirty="0" smtClean="0"/>
          </a:p>
          <a:p>
            <a:r>
              <a:rPr lang="en-US" sz="2800" dirty="0" smtClean="0"/>
              <a:t>Goal: </a:t>
            </a:r>
            <a:r>
              <a:rPr lang="en-US" sz="2800" i="1" dirty="0" smtClean="0"/>
              <a:t>Compute</a:t>
            </a:r>
            <a:r>
              <a:rPr lang="en-US" sz="2800" dirty="0" smtClean="0"/>
              <a:t> measures of human performance without needing to do user tests</a:t>
            </a:r>
          </a:p>
          <a:p>
            <a:r>
              <a:rPr lang="en-US" sz="2800" dirty="0" smtClean="0"/>
              <a:t>Use a “model” of how people work, that has been validated to be reasonably accurate, given certain assumptions</a:t>
            </a:r>
          </a:p>
          <a:p>
            <a:r>
              <a:rPr lang="en-US" sz="2800" dirty="0" smtClean="0"/>
              <a:t>Works well for low-level, expert tasks</a:t>
            </a:r>
          </a:p>
          <a:p>
            <a:pPr lvl="1"/>
            <a:r>
              <a:rPr lang="en-US" sz="2400" dirty="0" smtClean="0"/>
              <a:t>“How long will it take to enter this sequence of commands?”</a:t>
            </a:r>
          </a:p>
          <a:p>
            <a:pPr lvl="1"/>
            <a:r>
              <a:rPr lang="en-US" sz="2400" dirty="0" smtClean="0"/>
              <a:t>Errors (both novice and skilled)</a:t>
            </a:r>
          </a:p>
          <a:p>
            <a:r>
              <a:rPr lang="en-US" sz="2800" dirty="0" smtClean="0"/>
              <a:t>Research on higher-level, problem solving tasks</a:t>
            </a:r>
          </a:p>
          <a:p>
            <a:pPr lvl="1"/>
            <a:r>
              <a:rPr lang="en-US" sz="2400" dirty="0" smtClean="0"/>
              <a:t>Visual search, figure out how to do things, etc.</a:t>
            </a:r>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15</a:t>
            </a:fld>
            <a:endParaRPr lang="en-US" altLang="en-US"/>
          </a:p>
        </p:txBody>
      </p:sp>
      <p:sp>
        <p:nvSpPr>
          <p:cNvPr id="5" name="Footer Placeholder 4"/>
          <p:cNvSpPr>
            <a:spLocks noGrp="1"/>
          </p:cNvSpPr>
          <p:nvPr>
            <p:ph type="ftr" sz="quarter" idx="11"/>
          </p:nvPr>
        </p:nvSpPr>
        <p:spPr>
          <a:xfrm>
            <a:off x="3124200" y="6385560"/>
            <a:ext cx="2895600" cy="457200"/>
          </a:xfrm>
        </p:spPr>
        <p:txBody>
          <a:bodyPr/>
          <a:lstStyle/>
          <a:p>
            <a:r>
              <a:rPr lang="en-US" altLang="en-US" smtClean="0"/>
              <a:t>© 2013 - Brad Myers</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ltLang="ko-KR" smtClean="0"/>
              <a:t>© 2013 - Brad Myers</a:t>
            </a:r>
            <a:endParaRPr lang="en-US" altLang="ko-KR"/>
          </a:p>
        </p:txBody>
      </p:sp>
      <p:sp>
        <p:nvSpPr>
          <p:cNvPr id="263172" name="Rectangle 4"/>
          <p:cNvSpPr>
            <a:spLocks noGrp="1" noChangeArrowheads="1"/>
          </p:cNvSpPr>
          <p:nvPr>
            <p:ph type="title"/>
          </p:nvPr>
        </p:nvSpPr>
        <p:spPr>
          <a:xfrm>
            <a:off x="0" y="228600"/>
            <a:ext cx="7656513" cy="711200"/>
          </a:xfrm>
        </p:spPr>
        <p:txBody>
          <a:bodyPr/>
          <a:lstStyle/>
          <a:p>
            <a:r>
              <a:rPr lang="en-US" sz="3200" dirty="0"/>
              <a:t>Wouldn’t it be great…</a:t>
            </a:r>
          </a:p>
        </p:txBody>
      </p:sp>
      <p:sp>
        <p:nvSpPr>
          <p:cNvPr id="263173" name="Rectangle 5"/>
          <p:cNvSpPr>
            <a:spLocks noGrp="1" noChangeArrowheads="1"/>
          </p:cNvSpPr>
          <p:nvPr>
            <p:ph type="body" idx="1"/>
          </p:nvPr>
        </p:nvSpPr>
        <p:spPr>
          <a:xfrm>
            <a:off x="285008" y="1080655"/>
            <a:ext cx="4134592" cy="5243945"/>
          </a:xfrm>
        </p:spPr>
        <p:txBody>
          <a:bodyPr/>
          <a:lstStyle/>
          <a:p>
            <a:r>
              <a:rPr lang="en-US" sz="2000" dirty="0"/>
              <a:t>Just point Mr. Bubblehead (the Model Human Processor) at a system, automatically generate performance measures, in context, AND see what’s inside its “mind” and “heart”?</a:t>
            </a:r>
          </a:p>
          <a:p>
            <a:r>
              <a:rPr lang="en-US" sz="2000" dirty="0"/>
              <a:t>Better </a:t>
            </a:r>
            <a:r>
              <a:rPr lang="en-US" sz="2000" dirty="0" smtClean="0"/>
              <a:t>yet, point </a:t>
            </a:r>
            <a:r>
              <a:rPr lang="en-US" sz="2000" dirty="0"/>
              <a:t>Mr. Bubblehead at design ideas (systems that haven’t been built yet)</a:t>
            </a:r>
          </a:p>
          <a:p>
            <a:r>
              <a:rPr lang="en-US" sz="2000" dirty="0"/>
              <a:t>Fast, cheap, easy to interpret</a:t>
            </a:r>
          </a:p>
          <a:p>
            <a:r>
              <a:rPr lang="en-US" sz="2000" dirty="0"/>
              <a:t>Quantitative measures to help persuade</a:t>
            </a: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16</a:t>
            </a:fld>
            <a:endParaRPr lang="en-US" altLang="en-US"/>
          </a:p>
        </p:txBody>
      </p:sp>
      <p:pic>
        <p:nvPicPr>
          <p:cNvPr id="263174" name="Picture 6" descr="MrBubblehead"/>
          <p:cNvPicPr>
            <a:picLocks noChangeAspect="1" noChangeArrowheads="1"/>
          </p:cNvPicPr>
          <p:nvPr/>
        </p:nvPicPr>
        <p:blipFill>
          <a:blip r:embed="rId3" cstate="print"/>
          <a:srcRect/>
          <a:stretch>
            <a:fillRect/>
          </a:stretch>
        </p:blipFill>
        <p:spPr bwMode="auto">
          <a:xfrm>
            <a:off x="4506913" y="228600"/>
            <a:ext cx="4637087" cy="66294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494"/>
            <a:ext cx="7543800" cy="1295400"/>
          </a:xfrm>
        </p:spPr>
        <p:txBody>
          <a:bodyPr/>
          <a:lstStyle/>
          <a:p>
            <a:r>
              <a:rPr lang="en-US" dirty="0" smtClean="0"/>
              <a:t>Time</a:t>
            </a:r>
            <a:br>
              <a:rPr lang="en-US" dirty="0" smtClean="0"/>
            </a:br>
            <a:r>
              <a:rPr lang="en-US" dirty="0" smtClean="0"/>
              <a:t>Constants</a:t>
            </a:r>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17</a:t>
            </a:fld>
            <a:endParaRPr lang="en-US" altLang="en-US"/>
          </a:p>
        </p:txBody>
      </p:sp>
      <p:sp>
        <p:nvSpPr>
          <p:cNvPr id="6" name="Footer Placeholder 5"/>
          <p:cNvSpPr>
            <a:spLocks noGrp="1"/>
          </p:cNvSpPr>
          <p:nvPr>
            <p:ph type="ftr" sz="quarter" idx="11"/>
          </p:nvPr>
        </p:nvSpPr>
        <p:spPr/>
        <p:txBody>
          <a:bodyPr/>
          <a:lstStyle/>
          <a:p>
            <a:r>
              <a:rPr lang="en-US" altLang="en-US" smtClean="0"/>
              <a:t>© 2013 - Brad Myers</a:t>
            </a:r>
            <a:endParaRPr lang="en-US" altLang="en-US"/>
          </a:p>
        </p:txBody>
      </p:sp>
      <p:pic>
        <p:nvPicPr>
          <p:cNvPr id="5" name="Picture 6" descr="MrBubblehead"/>
          <p:cNvPicPr>
            <a:picLocks noChangeAspect="1" noChangeArrowheads="1"/>
          </p:cNvPicPr>
          <p:nvPr/>
        </p:nvPicPr>
        <p:blipFill>
          <a:blip r:embed="rId2" cstate="print"/>
          <a:srcRect r="3287" b="46813"/>
          <a:stretch>
            <a:fillRect/>
          </a:stretch>
        </p:blipFill>
        <p:spPr bwMode="auto">
          <a:xfrm>
            <a:off x="1411912" y="380999"/>
            <a:ext cx="7732089" cy="60791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23310" y="6549390"/>
            <a:ext cx="2133600" cy="308610"/>
          </a:xfrm>
        </p:spPr>
        <p:txBody>
          <a:bodyPr/>
          <a:lstStyle/>
          <a:p>
            <a:pPr algn="ctr"/>
            <a:r>
              <a:rPr lang="en-US" altLang="ko-KR" smtClean="0"/>
              <a:t>© 2013 - Brad Myers</a:t>
            </a:r>
            <a:endParaRPr lang="en-US" altLang="ko-KR"/>
          </a:p>
        </p:txBody>
      </p:sp>
      <p:sp>
        <p:nvSpPr>
          <p:cNvPr id="395266" name="Rectangle 1026"/>
          <p:cNvSpPr>
            <a:spLocks noGrp="1" noChangeArrowheads="1"/>
          </p:cNvSpPr>
          <p:nvPr>
            <p:ph type="title"/>
          </p:nvPr>
        </p:nvSpPr>
        <p:spPr>
          <a:xfrm>
            <a:off x="457200" y="122238"/>
            <a:ext cx="8128660" cy="1295400"/>
          </a:xfrm>
        </p:spPr>
        <p:txBody>
          <a:bodyPr/>
          <a:lstStyle/>
          <a:p>
            <a:r>
              <a:rPr lang="en-US" dirty="0"/>
              <a:t>The simplest </a:t>
            </a:r>
            <a:r>
              <a:rPr lang="en-US" dirty="0" smtClean="0"/>
              <a:t>model</a:t>
            </a:r>
            <a:r>
              <a:rPr lang="en-US" dirty="0"/>
              <a:t>: </a:t>
            </a:r>
            <a:br>
              <a:rPr lang="en-US" dirty="0"/>
            </a:br>
            <a:r>
              <a:rPr lang="en-US" dirty="0"/>
              <a:t>the Keystroke-Level </a:t>
            </a:r>
            <a:r>
              <a:rPr lang="en-US" dirty="0" smtClean="0"/>
              <a:t>Model (KLM)</a:t>
            </a:r>
            <a:endParaRPr lang="en-US" dirty="0"/>
          </a:p>
        </p:txBody>
      </p:sp>
      <p:sp>
        <p:nvSpPr>
          <p:cNvPr id="395267" name="Rectangle 1027"/>
          <p:cNvSpPr>
            <a:spLocks noGrp="1" noChangeArrowheads="1"/>
          </p:cNvSpPr>
          <p:nvPr>
            <p:ph type="body" idx="1"/>
          </p:nvPr>
        </p:nvSpPr>
        <p:spPr>
          <a:xfrm>
            <a:off x="542306" y="1368632"/>
            <a:ext cx="7772400" cy="5181600"/>
          </a:xfrm>
        </p:spPr>
        <p:txBody>
          <a:bodyPr/>
          <a:lstStyle/>
          <a:p>
            <a:pPr marL="228600" indent="-228600">
              <a:lnSpc>
                <a:spcPct val="90000"/>
              </a:lnSpc>
            </a:pPr>
            <a:r>
              <a:rPr lang="en-US" sz="2000" dirty="0"/>
              <a:t>Card. Moran &amp; Newell, 1980, 1983 (CMN)</a:t>
            </a:r>
          </a:p>
          <a:p>
            <a:pPr lvl="1">
              <a:lnSpc>
                <a:spcPct val="90000"/>
              </a:lnSpc>
            </a:pPr>
            <a:r>
              <a:rPr lang="en-US" sz="2000" dirty="0"/>
              <a:t>Pre-defined level of detail:</a:t>
            </a:r>
            <a:br>
              <a:rPr lang="en-US" sz="2000" dirty="0"/>
            </a:br>
            <a:r>
              <a:rPr lang="en-US" sz="2000" dirty="0"/>
              <a:t>K</a:t>
            </a:r>
            <a:r>
              <a:rPr lang="en-US" sz="1800" dirty="0"/>
              <a:t> (keystroke), </a:t>
            </a:r>
            <a:r>
              <a:rPr lang="en-US" sz="2000" dirty="0"/>
              <a:t>P</a:t>
            </a:r>
            <a:r>
              <a:rPr lang="en-US" sz="1800" dirty="0"/>
              <a:t> (point with mouse), </a:t>
            </a:r>
            <a:r>
              <a:rPr lang="en-US" sz="2000" dirty="0"/>
              <a:t>H</a:t>
            </a:r>
            <a:r>
              <a:rPr lang="en-US" sz="1800" dirty="0"/>
              <a:t> (home between devices), </a:t>
            </a:r>
            <a:r>
              <a:rPr lang="en-US" sz="2000" dirty="0"/>
              <a:t>M</a:t>
            </a:r>
            <a:r>
              <a:rPr lang="en-US" sz="1800" dirty="0"/>
              <a:t> (mental operator), </a:t>
            </a:r>
            <a:r>
              <a:rPr lang="en-US" sz="2000" dirty="0"/>
              <a:t>R</a:t>
            </a:r>
            <a:r>
              <a:rPr lang="en-US" sz="1800" dirty="0"/>
              <a:t> (system response time)</a:t>
            </a:r>
          </a:p>
          <a:p>
            <a:pPr lvl="1">
              <a:lnSpc>
                <a:spcPct val="90000"/>
              </a:lnSpc>
            </a:pPr>
            <a:r>
              <a:rPr lang="en-US" sz="2000" dirty="0"/>
              <a:t>Procedure for constructing a sequence of operators that perform a task</a:t>
            </a:r>
          </a:p>
          <a:p>
            <a:pPr lvl="1">
              <a:lnSpc>
                <a:spcPct val="90000"/>
              </a:lnSpc>
            </a:pPr>
            <a:r>
              <a:rPr lang="en-US" sz="2000" dirty="0"/>
              <a:t>Heuristics for placing mental operators</a:t>
            </a:r>
          </a:p>
          <a:p>
            <a:pPr marL="228600" indent="-228600">
              <a:lnSpc>
                <a:spcPct val="90000"/>
              </a:lnSpc>
            </a:pPr>
            <a:r>
              <a:rPr lang="en-US" sz="2000" dirty="0"/>
              <a:t>Input:</a:t>
            </a:r>
          </a:p>
          <a:p>
            <a:pPr lvl="1">
              <a:lnSpc>
                <a:spcPct val="90000"/>
              </a:lnSpc>
            </a:pPr>
            <a:r>
              <a:rPr lang="en-US" sz="2000" dirty="0"/>
              <a:t>A suite of benchmark tasks that are important to your design or evaluation</a:t>
            </a:r>
          </a:p>
          <a:p>
            <a:pPr lvl="1">
              <a:lnSpc>
                <a:spcPct val="90000"/>
              </a:lnSpc>
            </a:pPr>
            <a:r>
              <a:rPr lang="en-US" sz="2000" dirty="0"/>
              <a:t>A specification of the proposed system</a:t>
            </a:r>
          </a:p>
          <a:p>
            <a:pPr marL="228600" indent="-228600">
              <a:lnSpc>
                <a:spcPct val="90000"/>
              </a:lnSpc>
            </a:pPr>
            <a:r>
              <a:rPr lang="en-US" sz="2000" dirty="0"/>
              <a:t>Output:</a:t>
            </a:r>
          </a:p>
          <a:p>
            <a:pPr lvl="1">
              <a:lnSpc>
                <a:spcPct val="90000"/>
              </a:lnSpc>
            </a:pPr>
            <a:r>
              <a:rPr lang="en-US" sz="2000" dirty="0"/>
              <a:t>A prediction of the time it would take a skilled user to perform the benchmark tasks on the proposed system</a:t>
            </a:r>
          </a:p>
          <a:p>
            <a:pPr lvl="1">
              <a:lnSpc>
                <a:spcPct val="90000"/>
              </a:lnSpc>
            </a:pPr>
            <a:r>
              <a:rPr lang="en-US" sz="2000" dirty="0"/>
              <a:t>Accurate to within about 20% of observed </a:t>
            </a:r>
            <a:r>
              <a:rPr lang="en-US" sz="2000" dirty="0" smtClean="0"/>
              <a:t>performance</a:t>
            </a:r>
          </a:p>
          <a:p>
            <a:pPr>
              <a:lnSpc>
                <a:spcPct val="90000"/>
              </a:lnSpc>
            </a:pPr>
            <a:r>
              <a:rPr lang="en-US" sz="2000" dirty="0" smtClean="0"/>
              <a:t>Appropriate for skilled performance, without problem solving</a:t>
            </a:r>
            <a:endParaRPr lang="en-US" sz="2000" dirty="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calcmode="lin" valueType="num">
                                      <p:cBhvr additive="base">
                                        <p:cTn id="7" dur="500" fill="hold"/>
                                        <p:tgtEl>
                                          <p:spTgt spid="395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anim calcmode="lin" valueType="num">
                                      <p:cBhvr additive="base">
                                        <p:cTn id="11" dur="500" fill="hold"/>
                                        <p:tgtEl>
                                          <p:spTgt spid="395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52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anim calcmode="lin" valueType="num">
                                      <p:cBhvr additive="base">
                                        <p:cTn id="15" dur="500" fill="hold"/>
                                        <p:tgtEl>
                                          <p:spTgt spid="3952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52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anim calcmode="lin" valueType="num">
                                      <p:cBhvr additive="base">
                                        <p:cTn id="19" dur="500" fill="hold"/>
                                        <p:tgtEl>
                                          <p:spTgt spid="395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5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5267">
                                            <p:txEl>
                                              <p:pRg st="4" end="4"/>
                                            </p:txEl>
                                          </p:spTgt>
                                        </p:tgtEl>
                                        <p:attrNameLst>
                                          <p:attrName>style.visibility</p:attrName>
                                        </p:attrNameLst>
                                      </p:cBhvr>
                                      <p:to>
                                        <p:strVal val="visible"/>
                                      </p:to>
                                    </p:set>
                                    <p:anim calcmode="lin" valueType="num">
                                      <p:cBhvr additive="base">
                                        <p:cTn id="25" dur="500" fill="hold"/>
                                        <p:tgtEl>
                                          <p:spTgt spid="395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526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5267">
                                            <p:txEl>
                                              <p:pRg st="5" end="5"/>
                                            </p:txEl>
                                          </p:spTgt>
                                        </p:tgtEl>
                                        <p:attrNameLst>
                                          <p:attrName>style.visibility</p:attrName>
                                        </p:attrNameLst>
                                      </p:cBhvr>
                                      <p:to>
                                        <p:strVal val="visible"/>
                                      </p:to>
                                    </p:set>
                                    <p:anim calcmode="lin" valueType="num">
                                      <p:cBhvr additive="base">
                                        <p:cTn id="29" dur="500" fill="hold"/>
                                        <p:tgtEl>
                                          <p:spTgt spid="39526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526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95267">
                                            <p:txEl>
                                              <p:pRg st="6" end="6"/>
                                            </p:txEl>
                                          </p:spTgt>
                                        </p:tgtEl>
                                        <p:attrNameLst>
                                          <p:attrName>style.visibility</p:attrName>
                                        </p:attrNameLst>
                                      </p:cBhvr>
                                      <p:to>
                                        <p:strVal val="visible"/>
                                      </p:to>
                                    </p:set>
                                    <p:anim calcmode="lin" valueType="num">
                                      <p:cBhvr additive="base">
                                        <p:cTn id="33" dur="500" fill="hold"/>
                                        <p:tgtEl>
                                          <p:spTgt spid="39526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5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95267">
                                            <p:txEl>
                                              <p:pRg st="7" end="7"/>
                                            </p:txEl>
                                          </p:spTgt>
                                        </p:tgtEl>
                                        <p:attrNameLst>
                                          <p:attrName>style.visibility</p:attrName>
                                        </p:attrNameLst>
                                      </p:cBhvr>
                                      <p:to>
                                        <p:strVal val="visible"/>
                                      </p:to>
                                    </p:set>
                                    <p:anim calcmode="lin" valueType="num">
                                      <p:cBhvr additive="base">
                                        <p:cTn id="39" dur="500" fill="hold"/>
                                        <p:tgtEl>
                                          <p:spTgt spid="39526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526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5267">
                                            <p:txEl>
                                              <p:pRg st="8" end="8"/>
                                            </p:txEl>
                                          </p:spTgt>
                                        </p:tgtEl>
                                        <p:attrNameLst>
                                          <p:attrName>style.visibility</p:attrName>
                                        </p:attrNameLst>
                                      </p:cBhvr>
                                      <p:to>
                                        <p:strVal val="visible"/>
                                      </p:to>
                                    </p:set>
                                    <p:anim calcmode="lin" valueType="num">
                                      <p:cBhvr additive="base">
                                        <p:cTn id="43" dur="500" fill="hold"/>
                                        <p:tgtEl>
                                          <p:spTgt spid="39526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526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95267">
                                            <p:txEl>
                                              <p:pRg st="9" end="9"/>
                                            </p:txEl>
                                          </p:spTgt>
                                        </p:tgtEl>
                                        <p:attrNameLst>
                                          <p:attrName>style.visibility</p:attrName>
                                        </p:attrNameLst>
                                      </p:cBhvr>
                                      <p:to>
                                        <p:strVal val="visible"/>
                                      </p:to>
                                    </p:set>
                                    <p:anim calcmode="lin" valueType="num">
                                      <p:cBhvr additive="base">
                                        <p:cTn id="47" dur="500" fill="hold"/>
                                        <p:tgtEl>
                                          <p:spTgt spid="39526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52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95267">
                                            <p:txEl>
                                              <p:pRg st="10" end="10"/>
                                            </p:txEl>
                                          </p:spTgt>
                                        </p:tgtEl>
                                        <p:attrNameLst>
                                          <p:attrName>style.visibility</p:attrName>
                                        </p:attrNameLst>
                                      </p:cBhvr>
                                      <p:to>
                                        <p:strVal val="visible"/>
                                      </p:to>
                                    </p:set>
                                    <p:anim calcmode="lin" valueType="num">
                                      <p:cBhvr additive="base">
                                        <p:cTn id="53" dur="500" fill="hold"/>
                                        <p:tgtEl>
                                          <p:spTgt spid="395267">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9526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a:xfrm>
            <a:off x="457200" y="122238"/>
            <a:ext cx="7543800" cy="732785"/>
          </a:xfrm>
        </p:spPr>
        <p:txBody>
          <a:bodyPr/>
          <a:lstStyle/>
          <a:p>
            <a:r>
              <a:rPr lang="en-US" dirty="0" smtClean="0"/>
              <a:t>GOMS models</a:t>
            </a:r>
            <a:endParaRPr lang="en-US" dirty="0"/>
          </a:p>
        </p:txBody>
      </p:sp>
      <p:sp>
        <p:nvSpPr>
          <p:cNvPr id="265221" name="Rectangle 5"/>
          <p:cNvSpPr>
            <a:spLocks noGrp="1" noChangeArrowheads="1"/>
          </p:cNvSpPr>
          <p:nvPr>
            <p:ph type="body" idx="1"/>
          </p:nvPr>
        </p:nvSpPr>
        <p:spPr>
          <a:xfrm>
            <a:off x="237506" y="716973"/>
            <a:ext cx="8906494" cy="4931517"/>
          </a:xfrm>
        </p:spPr>
        <p:txBody>
          <a:bodyPr/>
          <a:lstStyle/>
          <a:p>
            <a:r>
              <a:rPr lang="en-US" sz="2800" dirty="0" smtClean="0"/>
              <a:t>Goals, Operators, Methods, and Selection rules (GOMS)</a:t>
            </a:r>
          </a:p>
          <a:p>
            <a:pPr lvl="1"/>
            <a:r>
              <a:rPr lang="en-US" sz="2400" dirty="0" smtClean="0"/>
              <a:t>Also originally from Card, Moran, and Newell</a:t>
            </a:r>
          </a:p>
          <a:p>
            <a:pPr lvl="1"/>
            <a:r>
              <a:rPr lang="en-US" sz="2400" dirty="0" smtClean="0"/>
              <a:t>Significant advances by Bonnie John in HCII and others</a:t>
            </a:r>
          </a:p>
          <a:p>
            <a:r>
              <a:rPr lang="en-US" sz="2800" dirty="0" smtClean="0"/>
              <a:t>Multiple strategies (“methods”) possible to do an operation (to reach a “goal”) (e.g., delete a character)</a:t>
            </a:r>
          </a:p>
          <a:p>
            <a:pPr lvl="1"/>
            <a:r>
              <a:rPr lang="en-US" sz="2400" dirty="0" smtClean="0"/>
              <a:t>Each strategy uses a variety of “operators”</a:t>
            </a:r>
          </a:p>
          <a:p>
            <a:pPr lvl="1"/>
            <a:r>
              <a:rPr lang="en-US" sz="2400" dirty="0" smtClean="0"/>
              <a:t>“Selection rules” to pick which method</a:t>
            </a:r>
          </a:p>
          <a:p>
            <a:pPr lvl="2"/>
            <a:r>
              <a:rPr lang="en-US" sz="2000" dirty="0" smtClean="0"/>
              <a:t>E.g., use backspace when previous character, use arrow keys when a few characters away, but use mouse when far away</a:t>
            </a:r>
          </a:p>
          <a:p>
            <a:r>
              <a:rPr lang="en-US" sz="2800" dirty="0" smtClean="0"/>
              <a:t>Write these in a special language (e.g., ACT-R, SOAR) and system predicts how long tasks will take.</a:t>
            </a:r>
          </a:p>
          <a:p>
            <a:endParaRPr lang="en-US" sz="2800" dirty="0" smtClean="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19</a:t>
            </a:fld>
            <a:endParaRPr lang="en-US" altLang="en-US"/>
          </a:p>
        </p:txBody>
      </p:sp>
      <p:sp>
        <p:nvSpPr>
          <p:cNvPr id="6" name="Footer Placeholder 5"/>
          <p:cNvSpPr>
            <a:spLocks noGrp="1"/>
          </p:cNvSpPr>
          <p:nvPr>
            <p:ph type="ftr" sz="quarter" idx="11"/>
          </p:nvPr>
        </p:nvSpPr>
        <p:spPr>
          <a:xfrm>
            <a:off x="3124200" y="6396990"/>
            <a:ext cx="2895600" cy="457200"/>
          </a:xfrm>
        </p:spPr>
        <p:txBody>
          <a:bodyPr/>
          <a:lstStyle/>
          <a:p>
            <a:r>
              <a:rPr lang="en-US" altLang="en-US" smtClean="0"/>
              <a:t>© 2013 - Brad Myers</a:t>
            </a:r>
            <a:endParaRPr lang="en-US"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22791"/>
          </a:xfrm>
        </p:spPr>
        <p:txBody>
          <a:bodyPr/>
          <a:lstStyle/>
          <a:p>
            <a:r>
              <a:rPr lang="en-US" dirty="0" smtClean="0"/>
              <a:t>Logistics</a:t>
            </a:r>
            <a:endParaRPr lang="en-US" dirty="0"/>
          </a:p>
        </p:txBody>
      </p:sp>
      <p:sp>
        <p:nvSpPr>
          <p:cNvPr id="3" name="Content Placeholder 2"/>
          <p:cNvSpPr>
            <a:spLocks noGrp="1"/>
          </p:cNvSpPr>
          <p:nvPr>
            <p:ph idx="1"/>
          </p:nvPr>
        </p:nvSpPr>
        <p:spPr>
          <a:xfrm>
            <a:off x="457200" y="1126177"/>
            <a:ext cx="8229600" cy="5076503"/>
          </a:xfrm>
        </p:spPr>
        <p:txBody>
          <a:bodyPr>
            <a:normAutofit lnSpcReduction="10000"/>
          </a:bodyPr>
          <a:lstStyle/>
          <a:p>
            <a:r>
              <a:rPr lang="en-US" dirty="0" smtClean="0"/>
              <a:t>Exam information: </a:t>
            </a:r>
          </a:p>
          <a:p>
            <a:pPr lvl="1"/>
            <a:r>
              <a:rPr lang="en-US" dirty="0" smtClean="0"/>
              <a:t>Friday, Dec. 13, 2013, 5:30pm to 8:30pm, in 7500 Wean Hall</a:t>
            </a:r>
          </a:p>
          <a:p>
            <a:pPr lvl="1"/>
            <a:r>
              <a:rPr lang="en-US" dirty="0" smtClean="0"/>
              <a:t>Monday, Dec. 16; 2013, 2:00pm to 5:00pm, in </a:t>
            </a:r>
            <a:r>
              <a:rPr lang="en-US" dirty="0" err="1" smtClean="0"/>
              <a:t>Tepper</a:t>
            </a:r>
            <a:r>
              <a:rPr lang="en-US" dirty="0" smtClean="0"/>
              <a:t> 152</a:t>
            </a:r>
          </a:p>
          <a:p>
            <a:pPr lvl="1"/>
            <a:r>
              <a:rPr lang="en-US" dirty="0" smtClean="0"/>
              <a:t>Anyone can go to either</a:t>
            </a:r>
          </a:p>
          <a:p>
            <a:pPr lvl="1"/>
            <a:r>
              <a:rPr lang="en-US" dirty="0" smtClean="0"/>
              <a:t>See: </a:t>
            </a:r>
            <a:r>
              <a:rPr lang="en-US" sz="1600" dirty="0" smtClean="0">
                <a:hlinkClick r:id="rId2"/>
              </a:rPr>
              <a:t>http://www.cs.cmu.edu/~bam/uicourse/08763fall13/finalexam.html</a:t>
            </a:r>
            <a:r>
              <a:rPr lang="en-US" sz="1600" dirty="0" smtClean="0"/>
              <a:t> </a:t>
            </a:r>
          </a:p>
          <a:p>
            <a:r>
              <a:rPr lang="en-US" dirty="0" smtClean="0"/>
              <a:t>Final </a:t>
            </a:r>
            <a:r>
              <a:rPr lang="en-US" dirty="0" smtClean="0"/>
              <a:t>date for late </a:t>
            </a:r>
            <a:r>
              <a:rPr lang="en-US" dirty="0" err="1" smtClean="0"/>
              <a:t>homeworks</a:t>
            </a:r>
            <a:r>
              <a:rPr lang="en-US" dirty="0" smtClean="0"/>
              <a:t>: TODAY, </a:t>
            </a:r>
            <a:r>
              <a:rPr lang="en-US" dirty="0" smtClean="0"/>
              <a:t>December 11, 2013</a:t>
            </a:r>
          </a:p>
          <a:p>
            <a:r>
              <a:rPr lang="en-US" dirty="0" smtClean="0"/>
              <a:t>Please </a:t>
            </a:r>
            <a:r>
              <a:rPr lang="en-US" dirty="0" smtClean="0"/>
              <a:t>fill out </a:t>
            </a:r>
            <a:r>
              <a:rPr lang="en-US" dirty="0" smtClean="0"/>
              <a:t>official and class questionnaires </a:t>
            </a:r>
            <a:endParaRPr lang="en-US"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a:t>
            </a:fld>
            <a:endParaRPr lang="en-US" altLang="en-US" dirty="0"/>
          </a:p>
        </p:txBody>
      </p:sp>
      <p:sp>
        <p:nvSpPr>
          <p:cNvPr id="6" name="Footer Placeholder 5"/>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1026"/>
          <p:cNvSpPr>
            <a:spLocks noGrp="1" noChangeArrowheads="1"/>
          </p:cNvSpPr>
          <p:nvPr>
            <p:ph type="title"/>
          </p:nvPr>
        </p:nvSpPr>
        <p:spPr/>
        <p:txBody>
          <a:bodyPr/>
          <a:lstStyle/>
          <a:p>
            <a:r>
              <a:rPr lang="en-US" smtClean="0"/>
              <a:t>CogTool produces predictions</a:t>
            </a:r>
            <a:endParaRPr lang="en-US" dirty="0"/>
          </a:p>
        </p:txBody>
      </p:sp>
      <p:sp>
        <p:nvSpPr>
          <p:cNvPr id="9" name="Content Placeholder 8"/>
          <p:cNvSpPr>
            <a:spLocks noGrp="1"/>
          </p:cNvSpPr>
          <p:nvPr>
            <p:ph idx="1"/>
          </p:nvPr>
        </p:nvSpPr>
        <p:spPr/>
        <p:txBody>
          <a:bodyPr/>
          <a:lstStyle/>
          <a:p>
            <a:endParaRPr lang="en-US"/>
          </a:p>
        </p:txBody>
      </p:sp>
      <p:sp>
        <p:nvSpPr>
          <p:cNvPr id="5" name="Footer Placeholder 3"/>
          <p:cNvSpPr>
            <a:spLocks noGrp="1"/>
          </p:cNvSpPr>
          <p:nvPr>
            <p:ph type="ftr" sz="quarter" idx="11"/>
          </p:nvPr>
        </p:nvSpPr>
        <p:spPr/>
        <p:txBody>
          <a:bodyPr/>
          <a:lstStyle/>
          <a:p>
            <a:r>
              <a:rPr lang="en-US" altLang="ko-KR" smtClean="0"/>
              <a:t>© 2013 - Brad Myers</a:t>
            </a:r>
            <a:endParaRPr lang="en-US" altLang="ko-K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20</a:t>
            </a:fld>
            <a:endParaRPr lang="en-US" altLang="en-US"/>
          </a:p>
        </p:txBody>
      </p:sp>
      <p:pic>
        <p:nvPicPr>
          <p:cNvPr id="399364" name="Picture 1028"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CogTool</a:t>
            </a:r>
            <a:endParaRPr lang="en-US" dirty="0"/>
          </a:p>
        </p:txBody>
      </p:sp>
      <p:sp>
        <p:nvSpPr>
          <p:cNvPr id="3" name="Content Placeholder 2"/>
          <p:cNvSpPr>
            <a:spLocks noGrp="1"/>
          </p:cNvSpPr>
          <p:nvPr>
            <p:ph idx="1"/>
          </p:nvPr>
        </p:nvSpPr>
        <p:spPr/>
        <p:txBody>
          <a:bodyPr/>
          <a:lstStyle/>
          <a:p>
            <a:r>
              <a:rPr lang="en-US" dirty="0" smtClean="0"/>
              <a:t>Bonnie John’s tool to help</a:t>
            </a:r>
            <a:br>
              <a:rPr lang="en-US" dirty="0" smtClean="0"/>
            </a:br>
            <a:r>
              <a:rPr lang="en-US" dirty="0" smtClean="0"/>
              <a:t>with Cognitive Modeling</a:t>
            </a:r>
          </a:p>
          <a:p>
            <a:r>
              <a:rPr lang="en-US" dirty="0" smtClean="0">
                <a:hlinkClick r:id="rId2"/>
              </a:rPr>
              <a:t>http://cogtool.hcii.cs.cmu.edu/</a:t>
            </a:r>
            <a:r>
              <a:rPr lang="en-US" dirty="0" smtClean="0"/>
              <a:t> </a:t>
            </a:r>
          </a:p>
          <a:p>
            <a:r>
              <a:rPr lang="en-US" dirty="0" smtClean="0"/>
              <a:t>Mock-up an interface in a storyboard</a:t>
            </a:r>
          </a:p>
          <a:p>
            <a:pPr lvl="1"/>
            <a:r>
              <a:rPr lang="en-US" dirty="0" smtClean="0"/>
              <a:t>States &amp; transitions between those states</a:t>
            </a:r>
          </a:p>
          <a:p>
            <a:r>
              <a:rPr lang="en-US" dirty="0" smtClean="0"/>
              <a:t>Use interactive widgets on a blank canvas</a:t>
            </a:r>
          </a:p>
          <a:p>
            <a:pPr lvl="1"/>
            <a:r>
              <a:rPr lang="en-US" dirty="0" smtClean="0"/>
              <a:t>Useful as a prototyping tool</a:t>
            </a:r>
          </a:p>
          <a:p>
            <a:r>
              <a:rPr lang="en-US" dirty="0" smtClean="0"/>
              <a:t>Outputs performance predictions</a:t>
            </a:r>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21</a:t>
            </a:fld>
            <a:endParaRPr lang="en-US" altLang="en-US"/>
          </a:p>
        </p:txBody>
      </p:sp>
      <p:pic>
        <p:nvPicPr>
          <p:cNvPr id="534531" name="Picture 3"/>
          <p:cNvPicPr>
            <a:picLocks noChangeAspect="1" noChangeArrowheads="1"/>
          </p:cNvPicPr>
          <p:nvPr/>
        </p:nvPicPr>
        <p:blipFill>
          <a:blip r:embed="rId3" cstate="print"/>
          <a:srcRect/>
          <a:stretch>
            <a:fillRect/>
          </a:stretch>
        </p:blipFill>
        <p:spPr bwMode="auto">
          <a:xfrm>
            <a:off x="5647019" y="0"/>
            <a:ext cx="3496981" cy="2600696"/>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1026"/>
          <p:cNvSpPr>
            <a:spLocks noGrp="1" noChangeArrowheads="1"/>
          </p:cNvSpPr>
          <p:nvPr>
            <p:ph type="title"/>
          </p:nvPr>
        </p:nvSpPr>
        <p:spPr>
          <a:xfrm>
            <a:off x="457200" y="122238"/>
            <a:ext cx="7543800" cy="1148422"/>
          </a:xfrm>
        </p:spPr>
        <p:txBody>
          <a:bodyPr/>
          <a:lstStyle/>
          <a:p>
            <a:r>
              <a:rPr lang="en-US" dirty="0" err="1"/>
              <a:t>CogTool</a:t>
            </a:r>
            <a:r>
              <a:rPr lang="en-US" dirty="0"/>
              <a:t> produces </a:t>
            </a:r>
            <a:r>
              <a:rPr lang="en-US" dirty="0" smtClean="0"/>
              <a:t>predictions </a:t>
            </a:r>
            <a:r>
              <a:rPr lang="en-US" sz="2000" dirty="0"/>
              <a:t>through demonstrating tasks on a storyboard</a:t>
            </a:r>
          </a:p>
        </p:txBody>
      </p:sp>
      <p:pic>
        <p:nvPicPr>
          <p:cNvPr id="401411" name="Picture 1027"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
        <p:nvSpPr>
          <p:cNvPr id="401412" name="Text Box 1028"/>
          <p:cNvSpPr txBox="1">
            <a:spLocks noChangeArrowheads="1"/>
          </p:cNvSpPr>
          <p:nvPr/>
        </p:nvSpPr>
        <p:spPr bwMode="auto">
          <a:xfrm>
            <a:off x="152400" y="1752600"/>
            <a:ext cx="2971800" cy="830997"/>
          </a:xfrm>
          <a:prstGeom prst="rect">
            <a:avLst/>
          </a:prstGeom>
          <a:noFill/>
          <a:ln w="9525">
            <a:noFill/>
            <a:miter lim="800000"/>
            <a:headEnd/>
            <a:tailEnd/>
          </a:ln>
        </p:spPr>
        <p:txBody>
          <a:bodyPr>
            <a:spAutoFit/>
          </a:bodyPr>
          <a:lstStyle/>
          <a:p>
            <a:pPr marL="342900" indent="-342900"/>
            <a:r>
              <a:rPr lang="en-US" sz="2400">
                <a:solidFill>
                  <a:srgbClr val="C00000"/>
                </a:solidFill>
                <a:ea typeface="ＭＳ Ｐゴシック" pitchFamily="48" charset="-128"/>
              </a:rPr>
              <a:t>1.	Mock-up design in a storyboard</a:t>
            </a:r>
          </a:p>
        </p:txBody>
      </p:sp>
      <p:sp>
        <p:nvSpPr>
          <p:cNvPr id="401413" name="Text Box 1029"/>
          <p:cNvSpPr txBox="1">
            <a:spLocks noChangeArrowheads="1"/>
          </p:cNvSpPr>
          <p:nvPr/>
        </p:nvSpPr>
        <p:spPr bwMode="auto">
          <a:xfrm>
            <a:off x="4572000" y="5715000"/>
            <a:ext cx="4191000" cy="457200"/>
          </a:xfrm>
          <a:prstGeom prst="rect">
            <a:avLst/>
          </a:prstGeom>
          <a:noFill/>
          <a:ln w="9525">
            <a:noFill/>
            <a:miter lim="800000"/>
            <a:headEnd/>
            <a:tailEnd/>
          </a:ln>
        </p:spPr>
        <p:txBody>
          <a:bodyPr>
            <a:spAutoFit/>
          </a:bodyPr>
          <a:lstStyle/>
          <a:p>
            <a:r>
              <a:rPr lang="en-US" sz="2400" dirty="0">
                <a:solidFill>
                  <a:srgbClr val="C00000"/>
                </a:solidFill>
                <a:ea typeface="ＭＳ Ｐゴシック" pitchFamily="48" charset="-128"/>
              </a:rPr>
              <a:t>2. Demonstrate the tasks</a:t>
            </a:r>
          </a:p>
        </p:txBody>
      </p:sp>
      <p:sp>
        <p:nvSpPr>
          <p:cNvPr id="401414" name="Text Box 1030"/>
          <p:cNvSpPr txBox="1">
            <a:spLocks noChangeArrowheads="1"/>
          </p:cNvSpPr>
          <p:nvPr/>
        </p:nvSpPr>
        <p:spPr bwMode="auto">
          <a:xfrm>
            <a:off x="1143000" y="5276602"/>
            <a:ext cx="3124200" cy="1200329"/>
          </a:xfrm>
          <a:prstGeom prst="rect">
            <a:avLst/>
          </a:prstGeom>
          <a:noFill/>
          <a:ln w="9525">
            <a:noFill/>
            <a:miter lim="800000"/>
            <a:headEnd/>
            <a:tailEnd/>
          </a:ln>
        </p:spPr>
        <p:txBody>
          <a:bodyPr>
            <a:spAutoFit/>
          </a:bodyPr>
          <a:lstStyle/>
          <a:p>
            <a:pPr marL="406400" indent="-406400"/>
            <a:r>
              <a:rPr lang="en-US" sz="2400" dirty="0">
                <a:solidFill>
                  <a:srgbClr val="C00000"/>
                </a:solidFill>
                <a:ea typeface="ＭＳ Ｐゴシック" pitchFamily="48" charset="-128"/>
              </a:rPr>
              <a:t>3.	Predictions appear in a spreadsheet</a:t>
            </a:r>
          </a:p>
        </p:txBody>
      </p:sp>
      <p:sp>
        <p:nvSpPr>
          <p:cNvPr id="8" name="Slide Number Placeholder 7"/>
          <p:cNvSpPr>
            <a:spLocks noGrp="1"/>
          </p:cNvSpPr>
          <p:nvPr>
            <p:ph type="sldNum" sz="quarter" idx="12"/>
          </p:nvPr>
        </p:nvSpPr>
        <p:spPr/>
        <p:txBody>
          <a:bodyPr/>
          <a:lstStyle/>
          <a:p>
            <a:fld id="{5F366D26-3273-436B-9479-7EF0BD502275}" type="slidenum">
              <a:rPr lang="en-US" altLang="en-US" smtClean="0"/>
              <a:pPr/>
              <a:t>22</a:t>
            </a:fld>
            <a:endParaRPr lang="en-US" altLang="en-US"/>
          </a:p>
        </p:txBody>
      </p:sp>
      <p:sp>
        <p:nvSpPr>
          <p:cNvPr id="9" name="Footer Placeholder 8"/>
          <p:cNvSpPr>
            <a:spLocks noGrp="1"/>
          </p:cNvSpPr>
          <p:nvPr>
            <p:ph type="ftr" sz="quarter" idx="11"/>
          </p:nvPr>
        </p:nvSpPr>
        <p:spPr>
          <a:xfrm>
            <a:off x="3124200" y="6362700"/>
            <a:ext cx="2895600" cy="457200"/>
          </a:xfrm>
        </p:spPr>
        <p:txBody>
          <a:bodyPr/>
          <a:lstStyle/>
          <a:p>
            <a:r>
              <a:rPr lang="en-US" altLang="en-US" smtClean="0"/>
              <a:t>© 2013 - Brad Myers</a:t>
            </a:r>
            <a:endParaRPr lang="en-US"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80287"/>
          </a:xfrm>
        </p:spPr>
        <p:txBody>
          <a:bodyPr/>
          <a:lstStyle/>
          <a:p>
            <a:r>
              <a:rPr lang="en-US" dirty="0" smtClean="0"/>
              <a:t>Speed Dating</a:t>
            </a:r>
            <a:endParaRPr lang="en-US" dirty="0"/>
          </a:p>
        </p:txBody>
      </p:sp>
      <p:sp>
        <p:nvSpPr>
          <p:cNvPr id="3" name="Content Placeholder 2"/>
          <p:cNvSpPr>
            <a:spLocks noGrp="1"/>
          </p:cNvSpPr>
          <p:nvPr>
            <p:ph idx="1"/>
          </p:nvPr>
        </p:nvSpPr>
        <p:spPr>
          <a:xfrm>
            <a:off x="391885" y="907869"/>
            <a:ext cx="8534945" cy="5085896"/>
          </a:xfrm>
        </p:spPr>
        <p:txBody>
          <a:bodyPr/>
          <a:lstStyle/>
          <a:p>
            <a:r>
              <a:rPr lang="en-US" sz="2400" dirty="0" smtClean="0"/>
              <a:t>Invented by CMU PhD students &amp; faculty; now widely used</a:t>
            </a:r>
          </a:p>
          <a:p>
            <a:r>
              <a:rPr lang="en-US" sz="1000" dirty="0" smtClean="0"/>
              <a:t>Scott Davidoff, Min Kyung Lee, Anind K. Dey, and John Zimmerman. 2007. Rapidly exploring application design through speed dating. In </a:t>
            </a:r>
            <a:r>
              <a:rPr lang="en-US" sz="1000" i="1" dirty="0" smtClean="0"/>
              <a:t>Proceedings of the 9th international conference on Ubiquitous computing</a:t>
            </a:r>
            <a:r>
              <a:rPr lang="en-US" sz="1000" dirty="0" smtClean="0"/>
              <a:t> (</a:t>
            </a:r>
            <a:r>
              <a:rPr lang="en-US" sz="1000" dirty="0" err="1" smtClean="0"/>
              <a:t>UbiComp</a:t>
            </a:r>
            <a:r>
              <a:rPr lang="en-US" sz="1000" dirty="0" smtClean="0"/>
              <a:t> '07), Springer-</a:t>
            </a:r>
            <a:r>
              <a:rPr lang="en-US" sz="1000" dirty="0" err="1" smtClean="0"/>
              <a:t>Verlag</a:t>
            </a:r>
            <a:r>
              <a:rPr lang="en-US" sz="1000" dirty="0" smtClean="0"/>
              <a:t>, Berlin, Heidelberg, 429-446. </a:t>
            </a:r>
            <a:r>
              <a:rPr lang="en-US" sz="1000" dirty="0" err="1" smtClean="0">
                <a:hlinkClick r:id="rId2"/>
              </a:rPr>
              <a:t>pdf</a:t>
            </a:r>
            <a:endParaRPr lang="en-US" sz="1000" dirty="0" smtClean="0"/>
          </a:p>
          <a:p>
            <a:pPr lvl="1"/>
            <a:r>
              <a:rPr lang="en-US" sz="2000" dirty="0" smtClean="0"/>
              <a:t>(Thanks to Prof. Zimmerman for some of these slides)</a:t>
            </a:r>
          </a:p>
          <a:p>
            <a:r>
              <a:rPr lang="en-US" sz="2400" dirty="0" smtClean="0"/>
              <a:t>“Low-cost, rapid comparison of design opportunities and situated applications by creating structured, bounded, serial engagements.”</a:t>
            </a:r>
          </a:p>
          <a:p>
            <a:r>
              <a:rPr lang="en-US" sz="2400" dirty="0" smtClean="0"/>
              <a:t>Usually used with sketches &amp; storyboards of various designs that users can react to</a:t>
            </a:r>
          </a:p>
          <a:p>
            <a:pPr lvl="1"/>
            <a:r>
              <a:rPr lang="en-US" sz="2000" dirty="0" smtClean="0"/>
              <a:t>“Highly-disposable creations to support user enactments”</a:t>
            </a:r>
          </a:p>
          <a:p>
            <a:r>
              <a:rPr lang="en-US" sz="2400" dirty="0" smtClean="0"/>
              <a:t>Users discuss advantages and disadvantages of different designs/approaches</a:t>
            </a:r>
          </a:p>
          <a:p>
            <a:r>
              <a:rPr lang="en-US" sz="2400" dirty="0" smtClean="0"/>
              <a:t>Especially for when no existing product to evaluate</a:t>
            </a:r>
          </a:p>
          <a:p>
            <a:pPr lvl="1"/>
            <a:r>
              <a:rPr lang="en-US" sz="2000" dirty="0" smtClean="0"/>
              <a:t>“Field work in the future”</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23</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smtClean="0"/>
              <a:t>Designer’s hunches</a:t>
            </a:r>
            <a:endParaRPr lang="en-US" dirty="0"/>
          </a:p>
        </p:txBody>
      </p:sp>
      <p:sp>
        <p:nvSpPr>
          <p:cNvPr id="933891" name="Rectangle 3"/>
          <p:cNvSpPr>
            <a:spLocks noGrp="1" noChangeArrowheads="1"/>
          </p:cNvSpPr>
          <p:nvPr>
            <p:ph type="body" idx="1"/>
          </p:nvPr>
        </p:nvSpPr>
        <p:spPr>
          <a:xfrm>
            <a:off x="457200" y="1499807"/>
            <a:ext cx="8229600" cy="4411662"/>
          </a:xfrm>
        </p:spPr>
        <p:txBody>
          <a:bodyPr/>
          <a:lstStyle/>
          <a:p>
            <a:r>
              <a:rPr lang="en-US" dirty="0" smtClean="0"/>
              <a:t>Leverage people’s familiarity with their current experiences in order to:</a:t>
            </a:r>
          </a:p>
          <a:p>
            <a:pPr lvl="1"/>
            <a:r>
              <a:rPr lang="en-US" dirty="0" smtClean="0"/>
              <a:t>infer how they might react to new products</a:t>
            </a:r>
          </a:p>
          <a:p>
            <a:pPr lvl="1"/>
            <a:r>
              <a:rPr lang="en-US" dirty="0" smtClean="0"/>
              <a:t>uncover desires they cannot expressed because they cannot imagine the future</a:t>
            </a:r>
          </a:p>
          <a:p>
            <a:pPr lvl="1"/>
            <a:r>
              <a:rPr lang="en-US" dirty="0" smtClean="0"/>
              <a:t>understand social boundaries</a:t>
            </a:r>
          </a:p>
          <a:p>
            <a:r>
              <a:rPr lang="en-US" dirty="0" smtClean="0"/>
              <a:t>the challenge is to connect them with their </a:t>
            </a:r>
            <a:br>
              <a:rPr lang="en-US" dirty="0" smtClean="0"/>
            </a:br>
            <a:r>
              <a:rPr lang="en-US" dirty="0" smtClean="0"/>
              <a:t>past experience</a:t>
            </a:r>
            <a:endParaRPr lang="en-US" dirty="0"/>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24</a:t>
            </a:fld>
            <a:endParaRPr lang="en-US" altLang="en-US"/>
          </a:p>
        </p:txBody>
      </p:sp>
      <p:sp>
        <p:nvSpPr>
          <p:cNvPr id="7" name="Footer Placeholder 6"/>
          <p:cNvSpPr>
            <a:spLocks noGrp="1"/>
          </p:cNvSpPr>
          <p:nvPr>
            <p:ph type="ftr" sz="quarter" idx="11"/>
          </p:nvPr>
        </p:nvSpPr>
        <p:spPr/>
        <p:txBody>
          <a:bodyPr/>
          <a:lstStyle/>
          <a:p>
            <a:r>
              <a:rPr lang="en-US" altLang="en-US" smtClean="0"/>
              <a:t>© 2013 - Brad Myers</a:t>
            </a:r>
            <a:endParaRPr lang="en-US" altLang="en-US" dirty="0"/>
          </a:p>
        </p:txBody>
      </p:sp>
      <p:pic>
        <p:nvPicPr>
          <p:cNvPr id="1026" name="Picture 2"/>
          <p:cNvPicPr>
            <a:picLocks noChangeAspect="1" noChangeArrowheads="1"/>
          </p:cNvPicPr>
          <p:nvPr/>
        </p:nvPicPr>
        <p:blipFill>
          <a:blip r:embed="rId3" cstate="print"/>
          <a:srcRect/>
          <a:stretch>
            <a:fillRect/>
          </a:stretch>
        </p:blipFill>
        <p:spPr bwMode="auto">
          <a:xfrm>
            <a:off x="3791331" y="5519930"/>
            <a:ext cx="3894201" cy="1216150"/>
          </a:xfrm>
          <a:prstGeom prst="rect">
            <a:avLst/>
          </a:prstGeom>
          <a:noFill/>
          <a:ln w="9525">
            <a:noFill/>
            <a:miter lim="800000"/>
            <a:headEnd/>
            <a:tailEnd/>
          </a:ln>
        </p:spPr>
      </p:pic>
      <p:sp>
        <p:nvSpPr>
          <p:cNvPr id="5" name="Rectangular Callout 4"/>
          <p:cNvSpPr/>
          <p:nvPr/>
        </p:nvSpPr>
        <p:spPr bwMode="auto">
          <a:xfrm>
            <a:off x="5539740" y="5059680"/>
            <a:ext cx="1840992" cy="390144"/>
          </a:xfrm>
          <a:prstGeom prst="wedgeRectCallout">
            <a:avLst>
              <a:gd name="adj1" fmla="val -44574"/>
              <a:gd name="adj2" fmla="val 15000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Insert new step!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1026"/>
          <p:cNvSpPr>
            <a:spLocks noGrp="1" noChangeArrowheads="1"/>
          </p:cNvSpPr>
          <p:nvPr>
            <p:ph type="title"/>
          </p:nvPr>
        </p:nvSpPr>
        <p:spPr>
          <a:xfrm>
            <a:off x="457200" y="122238"/>
            <a:ext cx="7543800" cy="1032192"/>
          </a:xfrm>
        </p:spPr>
        <p:txBody>
          <a:bodyPr/>
          <a:lstStyle/>
          <a:p>
            <a:r>
              <a:rPr lang="en-US" dirty="0" smtClean="0"/>
              <a:t>Really </a:t>
            </a:r>
            <a:r>
              <a:rPr lang="en-US" dirty="0"/>
              <a:t>T</a:t>
            </a:r>
            <a:r>
              <a:rPr lang="en-US" dirty="0" smtClean="0"/>
              <a:t>wo Methods</a:t>
            </a:r>
            <a:endParaRPr lang="en-US" dirty="0"/>
          </a:p>
        </p:txBody>
      </p:sp>
      <p:sp>
        <p:nvSpPr>
          <p:cNvPr id="827395" name="Rectangle 1027"/>
          <p:cNvSpPr>
            <a:spLocks noGrp="1" noChangeArrowheads="1"/>
          </p:cNvSpPr>
          <p:nvPr>
            <p:ph type="body" sz="half" idx="1"/>
          </p:nvPr>
        </p:nvSpPr>
        <p:spPr>
          <a:xfrm>
            <a:off x="685800" y="1322705"/>
            <a:ext cx="3810000" cy="609600"/>
          </a:xfrm>
        </p:spPr>
        <p:txBody>
          <a:bodyPr/>
          <a:lstStyle/>
          <a:p>
            <a:r>
              <a:rPr lang="en-US" sz="2400" dirty="0" smtClean="0">
                <a:solidFill>
                  <a:srgbClr val="FF8000"/>
                </a:solidFill>
              </a:rPr>
              <a:t>validation of needs</a:t>
            </a:r>
            <a:endParaRPr lang="en-US" sz="2400" dirty="0">
              <a:solidFill>
                <a:srgbClr val="FF8000"/>
              </a:solidFill>
            </a:endParaRPr>
          </a:p>
        </p:txBody>
      </p:sp>
      <p:sp>
        <p:nvSpPr>
          <p:cNvPr id="827396" name="Rectangle 1028"/>
          <p:cNvSpPr>
            <a:spLocks noGrp="1" noChangeArrowheads="1"/>
          </p:cNvSpPr>
          <p:nvPr>
            <p:ph type="body" sz="half" idx="2"/>
          </p:nvPr>
        </p:nvSpPr>
        <p:spPr>
          <a:xfrm>
            <a:off x="4724399" y="1322704"/>
            <a:ext cx="4419601" cy="4881707"/>
          </a:xfrm>
        </p:spPr>
        <p:txBody>
          <a:bodyPr/>
          <a:lstStyle/>
          <a:p>
            <a:r>
              <a:rPr lang="en-US" sz="2400" dirty="0">
                <a:solidFill>
                  <a:srgbClr val="FF8000"/>
                </a:solidFill>
              </a:rPr>
              <a:t>user </a:t>
            </a:r>
            <a:r>
              <a:rPr lang="en-US" sz="2400" dirty="0" smtClean="0">
                <a:solidFill>
                  <a:srgbClr val="FF8000"/>
                </a:solidFill>
              </a:rPr>
              <a:t>enactments</a:t>
            </a: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r>
              <a:rPr lang="en-US" sz="2400" dirty="0" smtClean="0">
                <a:solidFill>
                  <a:srgbClr val="FF8000"/>
                </a:solidFill>
              </a:rPr>
              <a:t>(like </a:t>
            </a:r>
            <a:r>
              <a:rPr lang="en-US" sz="2400" dirty="0" err="1" smtClean="0">
                <a:solidFill>
                  <a:srgbClr val="FF8000"/>
                </a:solidFill>
              </a:rPr>
              <a:t>bodystorming</a:t>
            </a:r>
            <a:r>
              <a:rPr lang="en-US" sz="2400" dirty="0" smtClean="0">
                <a:solidFill>
                  <a:srgbClr val="FF8000"/>
                </a:solidFill>
              </a:rPr>
              <a:t> for users)</a:t>
            </a:r>
            <a:endParaRPr lang="en-US" sz="2400" dirty="0">
              <a:solidFill>
                <a:srgbClr val="FF8000"/>
              </a:solidFill>
            </a:endParaRPr>
          </a:p>
        </p:txBody>
      </p:sp>
      <p:pic>
        <p:nvPicPr>
          <p:cNvPr id="827397" name="Picture 1029" descr="04"/>
          <p:cNvPicPr>
            <a:picLocks noChangeAspect="1" noChangeArrowheads="1"/>
          </p:cNvPicPr>
          <p:nvPr/>
        </p:nvPicPr>
        <p:blipFill>
          <a:blip r:embed="rId3" cstate="print"/>
          <a:srcRect t="33641" b="25003"/>
          <a:stretch>
            <a:fillRect/>
          </a:stretch>
        </p:blipFill>
        <p:spPr bwMode="auto">
          <a:xfrm>
            <a:off x="173038" y="3135630"/>
            <a:ext cx="4017962" cy="1073150"/>
          </a:xfrm>
          <a:prstGeom prst="rect">
            <a:avLst/>
          </a:prstGeom>
          <a:noFill/>
        </p:spPr>
      </p:pic>
      <p:pic>
        <p:nvPicPr>
          <p:cNvPr id="827398" name="Picture 1030" descr="07"/>
          <p:cNvPicPr>
            <a:picLocks noChangeAspect="1" noChangeArrowheads="1"/>
          </p:cNvPicPr>
          <p:nvPr/>
        </p:nvPicPr>
        <p:blipFill>
          <a:blip r:embed="rId4" cstate="print"/>
          <a:srcRect t="33005" b="25821"/>
          <a:stretch>
            <a:fillRect/>
          </a:stretch>
        </p:blipFill>
        <p:spPr bwMode="auto">
          <a:xfrm>
            <a:off x="173038" y="4429443"/>
            <a:ext cx="4017962" cy="1068387"/>
          </a:xfrm>
          <a:prstGeom prst="rect">
            <a:avLst/>
          </a:prstGeom>
          <a:noFill/>
        </p:spPr>
      </p:pic>
      <p:pic>
        <p:nvPicPr>
          <p:cNvPr id="827399" name="Picture 1031" descr="13"/>
          <p:cNvPicPr>
            <a:picLocks noChangeAspect="1" noChangeArrowheads="1"/>
          </p:cNvPicPr>
          <p:nvPr/>
        </p:nvPicPr>
        <p:blipFill>
          <a:blip r:embed="rId5" cstate="print"/>
          <a:srcRect t="34091" b="25757"/>
          <a:stretch>
            <a:fillRect/>
          </a:stretch>
        </p:blipFill>
        <p:spPr bwMode="auto">
          <a:xfrm>
            <a:off x="150813" y="1856105"/>
            <a:ext cx="4038600" cy="1050925"/>
          </a:xfrm>
          <a:prstGeom prst="rect">
            <a:avLst/>
          </a:prstGeom>
          <a:noFill/>
        </p:spPr>
      </p:pic>
      <p:pic>
        <p:nvPicPr>
          <p:cNvPr id="827400" name="Picture 1032" descr="100_1213"/>
          <p:cNvPicPr>
            <a:picLocks noChangeAspect="1" noChangeArrowheads="1"/>
          </p:cNvPicPr>
          <p:nvPr/>
        </p:nvPicPr>
        <p:blipFill>
          <a:blip r:embed="rId6" cstate="print"/>
          <a:srcRect t="33711" r="6667" b="38931"/>
          <a:stretch>
            <a:fillRect/>
          </a:stretch>
        </p:blipFill>
        <p:spPr bwMode="auto">
          <a:xfrm>
            <a:off x="4572000" y="1916430"/>
            <a:ext cx="4267200" cy="990600"/>
          </a:xfrm>
          <a:prstGeom prst="rect">
            <a:avLst/>
          </a:prstGeom>
          <a:noFill/>
          <a:ln w="9525">
            <a:noFill/>
            <a:miter lim="800000"/>
            <a:headEnd/>
            <a:tailEnd/>
          </a:ln>
        </p:spPr>
      </p:pic>
      <p:pic>
        <p:nvPicPr>
          <p:cNvPr id="827401" name="Picture 1033" descr="100_1219"/>
          <p:cNvPicPr>
            <a:picLocks noChangeAspect="1" noChangeArrowheads="1"/>
          </p:cNvPicPr>
          <p:nvPr/>
        </p:nvPicPr>
        <p:blipFill>
          <a:blip r:embed="rId7" cstate="print"/>
          <a:srcRect l="-952" t="13739" r="1642" b="53201"/>
          <a:stretch>
            <a:fillRect/>
          </a:stretch>
        </p:blipFill>
        <p:spPr bwMode="auto">
          <a:xfrm>
            <a:off x="4546600" y="3211830"/>
            <a:ext cx="4267200" cy="1066800"/>
          </a:xfrm>
          <a:prstGeom prst="rect">
            <a:avLst/>
          </a:prstGeom>
          <a:noFill/>
          <a:ln w="9525">
            <a:noFill/>
            <a:miter lim="800000"/>
            <a:headEnd/>
            <a:tailEnd/>
          </a:ln>
        </p:spPr>
      </p:pic>
      <p:pic>
        <p:nvPicPr>
          <p:cNvPr id="827402" name="Picture 1034" descr="696188043_b309aea325_o"/>
          <p:cNvPicPr>
            <a:picLocks noChangeAspect="1" noChangeArrowheads="1"/>
          </p:cNvPicPr>
          <p:nvPr/>
        </p:nvPicPr>
        <p:blipFill>
          <a:blip r:embed="rId8" cstate="print"/>
          <a:srcRect t="7541" r="9508" b="59625"/>
          <a:stretch>
            <a:fillRect/>
          </a:stretch>
        </p:blipFill>
        <p:spPr bwMode="auto">
          <a:xfrm>
            <a:off x="4572000" y="4465955"/>
            <a:ext cx="4267200" cy="1031875"/>
          </a:xfrm>
          <a:prstGeom prst="rect">
            <a:avLst/>
          </a:prstGeom>
          <a:noFill/>
        </p:spPr>
      </p:pic>
      <p:sp>
        <p:nvSpPr>
          <p:cNvPr id="11" name="Slide Number Placeholder 10"/>
          <p:cNvSpPr>
            <a:spLocks noGrp="1"/>
          </p:cNvSpPr>
          <p:nvPr>
            <p:ph type="sldNum" sz="quarter" idx="12"/>
          </p:nvPr>
        </p:nvSpPr>
        <p:spPr/>
        <p:txBody>
          <a:bodyPr/>
          <a:lstStyle/>
          <a:p>
            <a:fld id="{E8523918-5576-48F6-8A2F-51677709FBE3}" type="slidenum">
              <a:rPr lang="en-US" altLang="en-US" smtClean="0"/>
              <a:pPr/>
              <a:t>25</a:t>
            </a:fld>
            <a:endParaRPr lang="en-US" altLang="en-US" dirty="0"/>
          </a:p>
        </p:txBody>
      </p:sp>
      <p:sp>
        <p:nvSpPr>
          <p:cNvPr id="12" name="Footer Placeholder 11"/>
          <p:cNvSpPr>
            <a:spLocks noGrp="1"/>
          </p:cNvSpPr>
          <p:nvPr>
            <p:ph type="ftr" sz="quarter" idx="11"/>
          </p:nvPr>
        </p:nvSpPr>
        <p:spPr/>
        <p:txBody>
          <a:bodyPr/>
          <a:lstStyle/>
          <a:p>
            <a:r>
              <a:rPr lang="en-US" altLang="en-US" smtClean="0"/>
              <a:t>© 2013 - Brad Myers</a:t>
            </a:r>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2013 - Brad Myers</a:t>
            </a:r>
            <a:endParaRPr lang="en-US" altLang="en-US" dirty="0"/>
          </a:p>
        </p:txBody>
      </p:sp>
      <p:sp>
        <p:nvSpPr>
          <p:cNvPr id="2" name="Title 1"/>
          <p:cNvSpPr>
            <a:spLocks noGrp="1"/>
          </p:cNvSpPr>
          <p:nvPr>
            <p:ph type="title"/>
          </p:nvPr>
        </p:nvSpPr>
        <p:spPr>
          <a:xfrm>
            <a:off x="457200" y="122238"/>
            <a:ext cx="7543800" cy="769302"/>
          </a:xfrm>
        </p:spPr>
        <p:txBody>
          <a:bodyPr/>
          <a:lstStyle/>
          <a:p>
            <a:r>
              <a:rPr lang="en-US" sz="3200" dirty="0" smtClean="0"/>
              <a:t>Example: 22 “Smart Home” scenarios</a:t>
            </a:r>
            <a:endParaRPr lang="en-US" sz="3200" dirty="0"/>
          </a:p>
        </p:txBody>
      </p:sp>
      <p:sp>
        <p:nvSpPr>
          <p:cNvPr id="5" name="Slide Number Placeholder 4"/>
          <p:cNvSpPr>
            <a:spLocks noGrp="1"/>
          </p:cNvSpPr>
          <p:nvPr>
            <p:ph type="sldNum" sz="quarter" idx="12"/>
          </p:nvPr>
        </p:nvSpPr>
        <p:spPr/>
        <p:txBody>
          <a:bodyPr/>
          <a:lstStyle/>
          <a:p>
            <a:fld id="{E8523918-5576-48F6-8A2F-51677709FBE3}" type="slidenum">
              <a:rPr lang="en-US" altLang="en-US" smtClean="0"/>
              <a:pPr/>
              <a:t>26</a:t>
            </a:fld>
            <a:endParaRPr lang="en-US" altLang="en-US"/>
          </a:p>
        </p:txBody>
      </p:sp>
      <p:pic>
        <p:nvPicPr>
          <p:cNvPr id="3074" name="Picture 2"/>
          <p:cNvPicPr>
            <a:picLocks noChangeAspect="1" noChangeArrowheads="1"/>
          </p:cNvPicPr>
          <p:nvPr/>
        </p:nvPicPr>
        <p:blipFill>
          <a:blip r:embed="rId3" cstate="print"/>
          <a:srcRect/>
          <a:stretch>
            <a:fillRect/>
          </a:stretch>
        </p:blipFill>
        <p:spPr bwMode="auto">
          <a:xfrm>
            <a:off x="573025" y="847784"/>
            <a:ext cx="8107680" cy="6010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smtClean="0"/>
              <a:t>© 2013 - Brad Myers</a:t>
            </a:r>
            <a:endParaRPr lang="en-US" altLang="en-US" dirty="0"/>
          </a:p>
        </p:txBody>
      </p:sp>
      <p:sp>
        <p:nvSpPr>
          <p:cNvPr id="2" name="Title 1"/>
          <p:cNvSpPr>
            <a:spLocks noGrp="1"/>
          </p:cNvSpPr>
          <p:nvPr>
            <p:ph type="title"/>
          </p:nvPr>
        </p:nvSpPr>
        <p:spPr>
          <a:xfrm>
            <a:off x="0" y="134115"/>
            <a:ext cx="7543800" cy="685284"/>
          </a:xfrm>
        </p:spPr>
        <p:txBody>
          <a:bodyPr/>
          <a:lstStyle/>
          <a:p>
            <a:r>
              <a:rPr lang="en-US" sz="2800" dirty="0" smtClean="0"/>
              <a:t>Users pick some that resonate</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27</a:t>
            </a:fld>
            <a:endParaRPr lang="en-US" altLang="en-US"/>
          </a:p>
        </p:txBody>
      </p:sp>
      <p:pic>
        <p:nvPicPr>
          <p:cNvPr id="5" name="Picture 3"/>
          <p:cNvPicPr>
            <a:picLocks noChangeAspect="1" noChangeArrowheads="1"/>
          </p:cNvPicPr>
          <p:nvPr/>
        </p:nvPicPr>
        <p:blipFill>
          <a:blip r:embed="rId2" cstate="print"/>
          <a:srcRect/>
          <a:stretch>
            <a:fillRect/>
          </a:stretch>
        </p:blipFill>
        <p:spPr bwMode="auto">
          <a:xfrm>
            <a:off x="0" y="783763"/>
            <a:ext cx="9144000" cy="3055471"/>
          </a:xfrm>
          <a:prstGeom prst="rect">
            <a:avLst/>
          </a:prstGeom>
          <a:noFill/>
          <a:ln w="9525">
            <a:noFill/>
            <a:miter lim="800000"/>
            <a:headEnd/>
            <a:tailEnd/>
          </a:ln>
        </p:spPr>
      </p:pic>
      <p:pic>
        <p:nvPicPr>
          <p:cNvPr id="536578" name="Picture 2"/>
          <p:cNvPicPr>
            <a:picLocks noChangeAspect="1" noChangeArrowheads="1"/>
          </p:cNvPicPr>
          <p:nvPr/>
        </p:nvPicPr>
        <p:blipFill>
          <a:blip r:embed="rId3" cstate="print"/>
          <a:srcRect/>
          <a:stretch>
            <a:fillRect/>
          </a:stretch>
        </p:blipFill>
        <p:spPr bwMode="auto">
          <a:xfrm>
            <a:off x="0" y="3872085"/>
            <a:ext cx="8930244" cy="2962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2013 - Brad Myers</a:t>
            </a:r>
            <a:endParaRPr lang="en-US" altLang="en-US" dirty="0"/>
          </a:p>
        </p:txBody>
      </p:sp>
      <p:sp>
        <p:nvSpPr>
          <p:cNvPr id="2" name="Title 1"/>
          <p:cNvSpPr>
            <a:spLocks noGrp="1"/>
          </p:cNvSpPr>
          <p:nvPr>
            <p:ph type="title"/>
          </p:nvPr>
        </p:nvSpPr>
        <p:spPr>
          <a:xfrm>
            <a:off x="457200" y="122238"/>
            <a:ext cx="7543800" cy="1029668"/>
          </a:xfrm>
        </p:spPr>
        <p:txBody>
          <a:bodyPr/>
          <a:lstStyle/>
          <a:p>
            <a:r>
              <a:rPr lang="en-US" dirty="0" smtClean="0"/>
              <a:t>Another Example</a:t>
            </a:r>
            <a:endParaRPr lang="en-US" dirty="0"/>
          </a:p>
        </p:txBody>
      </p:sp>
      <p:sp>
        <p:nvSpPr>
          <p:cNvPr id="3" name="Content Placeholder 2"/>
          <p:cNvSpPr>
            <a:spLocks noGrp="1"/>
          </p:cNvSpPr>
          <p:nvPr>
            <p:ph idx="1"/>
          </p:nvPr>
        </p:nvSpPr>
        <p:spPr>
          <a:xfrm>
            <a:off x="0" y="1246909"/>
            <a:ext cx="2766951" cy="2588821"/>
          </a:xfrm>
        </p:spPr>
        <p:txBody>
          <a:bodyPr/>
          <a:lstStyle/>
          <a:p>
            <a:r>
              <a:rPr lang="en-US" sz="2000" dirty="0" smtClean="0"/>
              <a:t>From an</a:t>
            </a:r>
            <a:br>
              <a:rPr lang="en-US" sz="2000" dirty="0" smtClean="0"/>
            </a:br>
            <a:r>
              <a:rPr lang="en-US" sz="2000" dirty="0" smtClean="0"/>
              <a:t>M-HCI 2010 report</a:t>
            </a:r>
          </a:p>
          <a:p>
            <a:r>
              <a:rPr lang="en-US" sz="2000" dirty="0" smtClean="0"/>
              <a:t>Each sheet has one scenario</a:t>
            </a:r>
          </a:p>
          <a:p>
            <a:r>
              <a:rPr lang="en-US" sz="2000" dirty="0" smtClean="0"/>
              <a:t>Pass around and annotate</a:t>
            </a:r>
            <a:endParaRPr lang="en-US" sz="20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28</a:t>
            </a:fld>
            <a:endParaRPr lang="en-US" altLang="en-US"/>
          </a:p>
        </p:txBody>
      </p:sp>
      <p:pic>
        <p:nvPicPr>
          <p:cNvPr id="537606" name="Picture 6" descr="C:\Users\bam\AppData\Local\Temp\SNAGHTML2d1e657.PNG"/>
          <p:cNvPicPr>
            <a:picLocks noChangeAspect="1" noChangeArrowheads="1"/>
          </p:cNvPicPr>
          <p:nvPr/>
        </p:nvPicPr>
        <p:blipFill>
          <a:blip r:embed="rId2" cstate="print"/>
          <a:srcRect/>
          <a:stretch>
            <a:fillRect/>
          </a:stretch>
        </p:blipFill>
        <p:spPr bwMode="auto">
          <a:xfrm>
            <a:off x="0" y="1338549"/>
            <a:ext cx="9144000" cy="55194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Cognitive Walkthroughs</a:t>
            </a:r>
            <a:endParaRPr lang="en-US" dirty="0"/>
          </a:p>
        </p:txBody>
      </p:sp>
      <p:sp>
        <p:nvSpPr>
          <p:cNvPr id="3" name="Content Placeholder 2"/>
          <p:cNvSpPr>
            <a:spLocks noGrp="1"/>
          </p:cNvSpPr>
          <p:nvPr>
            <p:ph idx="1"/>
          </p:nvPr>
        </p:nvSpPr>
        <p:spPr>
          <a:xfrm>
            <a:off x="457200" y="1119447"/>
            <a:ext cx="8686800" cy="5647113"/>
          </a:xfrm>
        </p:spPr>
        <p:txBody>
          <a:bodyPr>
            <a:normAutofit lnSpcReduction="10000"/>
          </a:bodyPr>
          <a:lstStyle/>
          <a:p>
            <a:r>
              <a:rPr lang="en-US" sz="1600" dirty="0" smtClean="0"/>
              <a:t>Clayton Lewis and John </a:t>
            </a:r>
            <a:r>
              <a:rPr lang="en-US" sz="1600" dirty="0" err="1" smtClean="0"/>
              <a:t>Rieman</a:t>
            </a:r>
            <a:r>
              <a:rPr lang="en-US" sz="1600" dirty="0" smtClean="0"/>
              <a:t>, "4.1. Cognitive Walkthroughs", in </a:t>
            </a:r>
            <a:r>
              <a:rPr lang="en-US" sz="1600" i="1" dirty="0" smtClean="0"/>
              <a:t>Task-Centered User Interface Design; A Practical Introduction</a:t>
            </a:r>
            <a:r>
              <a:rPr lang="en-US" sz="1600" dirty="0" smtClean="0"/>
              <a:t> (on-line book), 1994. </a:t>
            </a:r>
            <a:r>
              <a:rPr lang="en-US" sz="1600" dirty="0" smtClean="0">
                <a:hlinkClick r:id="rId2"/>
              </a:rPr>
              <a:t>html</a:t>
            </a:r>
            <a:endParaRPr lang="en-US" sz="1600" dirty="0" smtClean="0"/>
          </a:p>
          <a:p>
            <a:r>
              <a:rPr lang="en-US" sz="2400" dirty="0" smtClean="0"/>
              <a:t>Cognitive Walkthroughs: Simulates user problem solving process</a:t>
            </a:r>
          </a:p>
          <a:p>
            <a:pPr lvl="1"/>
            <a:r>
              <a:rPr lang="en-US" sz="2000" dirty="0" smtClean="0"/>
              <a:t>For addressing ease of </a:t>
            </a:r>
            <a:r>
              <a:rPr lang="en-US" sz="2000" b="1" dirty="0" smtClean="0">
                <a:solidFill>
                  <a:srgbClr val="C00000"/>
                </a:solidFill>
              </a:rPr>
              <a:t>exploration</a:t>
            </a:r>
          </a:p>
          <a:p>
            <a:pPr lvl="1"/>
            <a:r>
              <a:rPr lang="en-US" sz="2000" dirty="0" smtClean="0"/>
              <a:t>Requires specific tasks</a:t>
            </a:r>
          </a:p>
          <a:p>
            <a:r>
              <a:rPr lang="en-US" sz="2400" dirty="0" smtClean="0"/>
              <a:t>Expert analysis</a:t>
            </a:r>
          </a:p>
          <a:p>
            <a:r>
              <a:rPr lang="en-US" sz="2400" dirty="0" smtClean="0"/>
              <a:t>Determine what knowledge the user would have to have to take each step of the task</a:t>
            </a:r>
          </a:p>
          <a:p>
            <a:pPr lvl="1"/>
            <a:r>
              <a:rPr lang="en-US" sz="2000" dirty="0" smtClean="0"/>
              <a:t>Ask questions at each step</a:t>
            </a:r>
          </a:p>
          <a:p>
            <a:pPr marL="795338" lvl="1" indent="-346075">
              <a:buSzPct val="100000"/>
              <a:buFont typeface="+mj-lt"/>
              <a:buAutoNum type="arabicPeriod"/>
            </a:pPr>
            <a:r>
              <a:rPr lang="en-US" sz="2000" dirty="0" smtClean="0"/>
              <a:t>Will users be trying to produce whatever effect the action has? </a:t>
            </a:r>
          </a:p>
          <a:p>
            <a:pPr marL="795338" lvl="1" indent="-346075">
              <a:buSzPct val="100000"/>
              <a:buFont typeface="+mj-lt"/>
              <a:buAutoNum type="arabicPeriod"/>
            </a:pPr>
            <a:r>
              <a:rPr lang="en-US" sz="2000" dirty="0" smtClean="0"/>
              <a:t>Will users see the control (button, menu, switch, etc.) for the action? </a:t>
            </a:r>
          </a:p>
          <a:p>
            <a:pPr marL="795338" lvl="1" indent="-346075">
              <a:buSzPct val="100000"/>
              <a:buFont typeface="+mj-lt"/>
              <a:buAutoNum type="arabicPeriod"/>
            </a:pPr>
            <a:r>
              <a:rPr lang="en-US" sz="2000" dirty="0" smtClean="0"/>
              <a:t>Once users find the control, will they recognize that it produces the effect they want? </a:t>
            </a:r>
          </a:p>
          <a:p>
            <a:pPr marL="795338" lvl="1" indent="-346075">
              <a:buSzPct val="100000"/>
              <a:buFont typeface="+mj-lt"/>
              <a:buAutoNum type="arabicPeriod"/>
            </a:pPr>
            <a:r>
              <a:rPr lang="en-US" sz="2000" dirty="0" smtClean="0"/>
              <a:t>After the action is taken, will users understand the feedback they get, so they can go on to the next action with confidence? </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29</a:t>
            </a:fld>
            <a:endParaRPr lang="en-US" altLang="en-US" dirty="0"/>
          </a:p>
        </p:txBody>
      </p:sp>
      <p:sp>
        <p:nvSpPr>
          <p:cNvPr id="5" name="Footer Placeholder 4"/>
          <p:cNvSpPr>
            <a:spLocks noGrp="1"/>
          </p:cNvSpPr>
          <p:nvPr>
            <p:ph type="ftr" sz="quarter" idx="11"/>
          </p:nvPr>
        </p:nvSpPr>
        <p:spPr>
          <a:xfrm>
            <a:off x="3124200" y="6492240"/>
            <a:ext cx="2895600" cy="289560"/>
          </a:xfrm>
        </p:spPr>
        <p:txBody>
          <a:bodyPr/>
          <a:lstStyle/>
          <a:p>
            <a:r>
              <a:rPr lang="en-US" altLang="en-US" dirty="0" smtClean="0"/>
              <a:t>© 2013 - Brad Myers</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63562"/>
          </a:xfrm>
        </p:spPr>
        <p:txBody>
          <a:bodyPr/>
          <a:lstStyle/>
          <a:p>
            <a:r>
              <a:rPr lang="en-US" dirty="0" smtClean="0"/>
              <a:t>Homework Grades</a:t>
            </a:r>
            <a:endParaRPr lang="en-US" dirty="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3</a:t>
            </a:fld>
            <a:endParaRPr lang="en-US" altLang="en-US"/>
          </a:p>
        </p:txBody>
      </p:sp>
      <p:graphicFrame>
        <p:nvGraphicFramePr>
          <p:cNvPr id="6" name="Chart 5"/>
          <p:cNvGraphicFramePr/>
          <p:nvPr/>
        </p:nvGraphicFramePr>
        <p:xfrm>
          <a:off x="579120" y="490537"/>
          <a:ext cx="8107680" cy="3233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636270" y="3624262"/>
          <a:ext cx="8107680" cy="32337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27788"/>
          </a:xfrm>
        </p:spPr>
        <p:txBody>
          <a:bodyPr/>
          <a:lstStyle/>
          <a:p>
            <a:r>
              <a:rPr lang="en-US" dirty="0" smtClean="0"/>
              <a:t>Cognitive Dimensions</a:t>
            </a:r>
            <a:endParaRPr lang="en-US" dirty="0"/>
          </a:p>
        </p:txBody>
      </p:sp>
      <p:sp>
        <p:nvSpPr>
          <p:cNvPr id="3" name="Content Placeholder 2"/>
          <p:cNvSpPr>
            <a:spLocks noGrp="1"/>
          </p:cNvSpPr>
          <p:nvPr>
            <p:ph idx="1"/>
          </p:nvPr>
        </p:nvSpPr>
        <p:spPr>
          <a:xfrm>
            <a:off x="237506" y="973777"/>
            <a:ext cx="8906494" cy="5157148"/>
          </a:xfrm>
        </p:spPr>
        <p:txBody>
          <a:bodyPr/>
          <a:lstStyle/>
          <a:p>
            <a:r>
              <a:rPr lang="en-US" sz="1400" dirty="0" smtClean="0"/>
              <a:t>T. R. G. Green and M. </a:t>
            </a:r>
            <a:r>
              <a:rPr lang="en-US" sz="1400" dirty="0" err="1" smtClean="0"/>
              <a:t>Petre</a:t>
            </a:r>
            <a:r>
              <a:rPr lang="en-US" sz="1400" dirty="0" smtClean="0"/>
              <a:t>. Usability analysis of visual programming environments: A ‘cognitive dimensions’ framework. </a:t>
            </a:r>
            <a:r>
              <a:rPr lang="en-US" sz="1400" i="1" dirty="0" smtClean="0"/>
              <a:t>Journal of Visual Languages and Computing</a:t>
            </a:r>
            <a:r>
              <a:rPr lang="en-US" sz="1400" dirty="0" smtClean="0"/>
              <a:t>, 7:131—174, 1996. </a:t>
            </a:r>
            <a:r>
              <a:rPr lang="en-US" sz="1400" dirty="0" err="1" smtClean="0">
                <a:hlinkClick r:id="rId2"/>
              </a:rPr>
              <a:t>pdf</a:t>
            </a:r>
            <a:endParaRPr lang="en-US" sz="1400" dirty="0" smtClean="0"/>
          </a:p>
          <a:p>
            <a:r>
              <a:rPr lang="en-US" sz="1400" dirty="0" smtClean="0"/>
              <a:t>See also: </a:t>
            </a:r>
            <a:r>
              <a:rPr lang="en-US" sz="1400" dirty="0" smtClean="0">
                <a:hlinkClick r:id="rId3"/>
              </a:rPr>
              <a:t>http://www.cl.cam.ac.uk/~afb21/CognitiveDimensions/</a:t>
            </a:r>
            <a:r>
              <a:rPr lang="en-US" sz="1400" dirty="0" smtClean="0"/>
              <a:t> </a:t>
            </a:r>
            <a:endParaRPr lang="en-US" sz="2800" dirty="0" smtClean="0"/>
          </a:p>
          <a:p>
            <a:pPr>
              <a:spcBef>
                <a:spcPts val="0"/>
              </a:spcBef>
            </a:pPr>
            <a:r>
              <a:rPr lang="en-US" sz="2400" dirty="0" smtClean="0"/>
              <a:t>14 heuristics for evaluating usability of </a:t>
            </a:r>
            <a:r>
              <a:rPr lang="en-US" sz="2400" dirty="0" smtClean="0">
                <a:solidFill>
                  <a:srgbClr val="C00000"/>
                </a:solidFill>
              </a:rPr>
              <a:t>programming systems</a:t>
            </a:r>
          </a:p>
          <a:p>
            <a:pPr marL="914400" lvl="2" indent="-514350">
              <a:spcBef>
                <a:spcPts val="0"/>
              </a:spcBef>
              <a:buSzPct val="100000"/>
              <a:buFont typeface="+mj-lt"/>
              <a:buAutoNum type="arabicPeriod"/>
            </a:pPr>
            <a:r>
              <a:rPr lang="en-US" sz="2100" dirty="0" smtClean="0"/>
              <a:t>Abstraction gradient</a:t>
            </a:r>
          </a:p>
          <a:p>
            <a:pPr marL="914400" lvl="2" indent="-514350">
              <a:spcBef>
                <a:spcPts val="0"/>
              </a:spcBef>
              <a:buSzPct val="100000"/>
              <a:buFont typeface="+mj-lt"/>
              <a:buAutoNum type="arabicPeriod"/>
            </a:pPr>
            <a:r>
              <a:rPr lang="en-US" sz="2100" dirty="0" smtClean="0"/>
              <a:t>Closeness of mapping</a:t>
            </a:r>
          </a:p>
          <a:p>
            <a:pPr marL="914400" lvl="2" indent="-514350">
              <a:spcBef>
                <a:spcPts val="0"/>
              </a:spcBef>
              <a:buSzPct val="100000"/>
              <a:buFont typeface="+mj-lt"/>
              <a:buAutoNum type="arabicPeriod"/>
            </a:pPr>
            <a:r>
              <a:rPr lang="en-US" sz="2100" dirty="0" smtClean="0"/>
              <a:t>Consistency</a:t>
            </a:r>
          </a:p>
          <a:p>
            <a:pPr marL="914400" lvl="2" indent="-514350">
              <a:spcBef>
                <a:spcPts val="0"/>
              </a:spcBef>
              <a:buSzPct val="100000"/>
              <a:buFont typeface="+mj-lt"/>
              <a:buAutoNum type="arabicPeriod"/>
            </a:pPr>
            <a:r>
              <a:rPr lang="en-US" sz="2100" dirty="0" smtClean="0"/>
              <a:t>Diffuseness / terseness</a:t>
            </a:r>
          </a:p>
          <a:p>
            <a:pPr marL="914400" lvl="2" indent="-514350">
              <a:spcBef>
                <a:spcPts val="0"/>
              </a:spcBef>
              <a:buSzPct val="100000"/>
              <a:buFont typeface="+mj-lt"/>
              <a:buAutoNum type="arabicPeriod"/>
            </a:pPr>
            <a:r>
              <a:rPr lang="en-US" sz="2100" dirty="0" smtClean="0"/>
              <a:t>Error-proneness</a:t>
            </a:r>
          </a:p>
          <a:p>
            <a:pPr marL="914400" lvl="2" indent="-514350">
              <a:spcBef>
                <a:spcPts val="0"/>
              </a:spcBef>
              <a:buSzPct val="100000"/>
              <a:buFont typeface="+mj-lt"/>
              <a:buAutoNum type="arabicPeriod"/>
            </a:pPr>
            <a:r>
              <a:rPr lang="en-US" sz="2100" dirty="0" smtClean="0"/>
              <a:t>Hard mental operations</a:t>
            </a:r>
          </a:p>
          <a:p>
            <a:pPr marL="914400" lvl="2" indent="-514350">
              <a:spcBef>
                <a:spcPts val="0"/>
              </a:spcBef>
              <a:buSzPct val="100000"/>
              <a:buFont typeface="+mj-lt"/>
              <a:buAutoNum type="arabicPeriod"/>
            </a:pPr>
            <a:r>
              <a:rPr lang="en-US" sz="2100" dirty="0" smtClean="0"/>
              <a:t>Hidden dependencies</a:t>
            </a:r>
          </a:p>
          <a:p>
            <a:pPr marL="914400" lvl="2" indent="-514350">
              <a:spcBef>
                <a:spcPts val="0"/>
              </a:spcBef>
              <a:buSzPct val="100000"/>
              <a:buFont typeface="+mj-lt"/>
              <a:buAutoNum type="arabicPeriod"/>
            </a:pPr>
            <a:r>
              <a:rPr lang="en-US" sz="2100" dirty="0" err="1" smtClean="0"/>
              <a:t>Juxtaposability</a:t>
            </a:r>
            <a:endParaRPr lang="en-US" sz="2100" dirty="0" smtClean="0"/>
          </a:p>
          <a:p>
            <a:pPr marL="914400" lvl="2" indent="-514350">
              <a:spcBef>
                <a:spcPts val="0"/>
              </a:spcBef>
              <a:buSzPct val="100000"/>
              <a:buFont typeface="+mj-lt"/>
              <a:buAutoNum type="arabicPeriod"/>
            </a:pPr>
            <a:r>
              <a:rPr lang="en-US" sz="2100" dirty="0" smtClean="0"/>
              <a:t>Premature commitment</a:t>
            </a:r>
          </a:p>
          <a:p>
            <a:pPr marL="914400" lvl="2" indent="-514350">
              <a:spcBef>
                <a:spcPts val="0"/>
              </a:spcBef>
              <a:buSzPct val="100000"/>
              <a:buFont typeface="+mj-lt"/>
              <a:buAutoNum type="arabicPeriod"/>
            </a:pPr>
            <a:r>
              <a:rPr lang="en-US" sz="2100" dirty="0" smtClean="0"/>
              <a:t>Progressive evaluation</a:t>
            </a:r>
          </a:p>
          <a:p>
            <a:pPr marL="914400" lvl="2" indent="-514350">
              <a:spcBef>
                <a:spcPts val="0"/>
              </a:spcBef>
              <a:buSzPct val="100000"/>
              <a:buFont typeface="+mj-lt"/>
              <a:buAutoNum type="arabicPeriod"/>
            </a:pPr>
            <a:r>
              <a:rPr lang="en-US" sz="2100" dirty="0" smtClean="0"/>
              <a:t>Role-expressiveness</a:t>
            </a:r>
          </a:p>
          <a:p>
            <a:pPr marL="914400" lvl="2" indent="-514350">
              <a:spcBef>
                <a:spcPts val="0"/>
              </a:spcBef>
              <a:buSzPct val="100000"/>
              <a:buFont typeface="+mj-lt"/>
              <a:buAutoNum type="arabicPeriod"/>
            </a:pPr>
            <a:r>
              <a:rPr lang="en-US" sz="2100" dirty="0" smtClean="0"/>
              <a:t>Secondary notation and escape from formalism</a:t>
            </a:r>
          </a:p>
          <a:p>
            <a:pPr marL="914400" lvl="2" indent="-514350">
              <a:spcBef>
                <a:spcPts val="0"/>
              </a:spcBef>
              <a:buSzPct val="100000"/>
              <a:buFont typeface="+mj-lt"/>
              <a:buAutoNum type="arabicPeriod"/>
            </a:pPr>
            <a:r>
              <a:rPr lang="en-US" sz="2100" dirty="0" smtClean="0"/>
              <a:t>Viscosity</a:t>
            </a:r>
          </a:p>
          <a:p>
            <a:pPr marL="914400" lvl="2" indent="-514350">
              <a:spcBef>
                <a:spcPts val="0"/>
              </a:spcBef>
              <a:buSzPct val="100000"/>
              <a:buFont typeface="+mj-lt"/>
              <a:buAutoNum type="arabicPeriod"/>
            </a:pPr>
            <a:r>
              <a:rPr lang="en-US" sz="2100" dirty="0" smtClean="0"/>
              <a:t>Visibility</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30</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Closeness of mapping</a:t>
            </a:r>
            <a:endParaRPr lang="en-US" dirty="0"/>
          </a:p>
        </p:txBody>
      </p:sp>
      <p:sp>
        <p:nvSpPr>
          <p:cNvPr id="3" name="Content Placeholder 2"/>
          <p:cNvSpPr>
            <a:spLocks noGrp="1"/>
          </p:cNvSpPr>
          <p:nvPr>
            <p:ph idx="1"/>
          </p:nvPr>
        </p:nvSpPr>
        <p:spPr>
          <a:xfrm>
            <a:off x="457200" y="1719263"/>
            <a:ext cx="8418576" cy="4411662"/>
          </a:xfrm>
        </p:spPr>
        <p:txBody>
          <a:bodyPr/>
          <a:lstStyle/>
          <a:p>
            <a:r>
              <a:rPr lang="en-US" sz="2800" dirty="0" smtClean="0"/>
              <a:t>Closeness of representation to domain</a:t>
            </a:r>
          </a:p>
          <a:p>
            <a:r>
              <a:rPr lang="en-US" sz="2800" dirty="0" smtClean="0"/>
              <a:t>How much </a:t>
            </a:r>
            <a:r>
              <a:rPr lang="en-US" sz="2800" i="1" dirty="0" smtClean="0"/>
              <a:t>problem solving</a:t>
            </a:r>
            <a:r>
              <a:rPr lang="en-US" sz="2800" dirty="0" smtClean="0"/>
              <a:t> does the user need to do to map task into the interface</a:t>
            </a:r>
          </a:p>
          <a:p>
            <a:r>
              <a:rPr lang="en-US" sz="2800" dirty="0" smtClean="0"/>
              <a:t>“Programming is the process of transforming a mental plan into one that is compatible with the computer.” </a:t>
            </a:r>
            <a:r>
              <a:rPr lang="en-US" sz="2000" i="1" dirty="0" smtClean="0"/>
              <a:t>— Jean-Michel Hoc</a:t>
            </a:r>
            <a:endParaRPr lang="en-US" sz="28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31</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81000" y="1645920"/>
            <a:ext cx="8577263" cy="1883593"/>
          </a:xfrm>
          <a:prstGeom prst="rect">
            <a:avLst/>
          </a:prstGeom>
          <a:noFill/>
          <a:ln w="38100" cap="sq">
            <a:solidFill>
              <a:srgbClr val="C00000"/>
            </a:solidFill>
            <a:miter lim="800000"/>
            <a:headEnd type="none" w="sm" len="sm"/>
            <a:tailEnd type="none" w="sm" len="sm"/>
          </a:ln>
        </p:spPr>
        <p:txBody>
          <a:bodyPr wrap="square">
            <a:spAutoFit/>
          </a:bodyPr>
          <a:lstStyle/>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class </a:t>
            </a:r>
            <a:r>
              <a:rPr lang="en-US" dirty="0" err="1">
                <a:solidFill>
                  <a:sysClr val="windowText" lastClr="000000"/>
                </a:solidFill>
                <a:latin typeface="Courier New" pitchFamily="49" charset="0"/>
              </a:rPr>
              <a:t>HelloWorldApp</a:t>
            </a: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public static void main(String[] </a:t>
            </a:r>
            <a:r>
              <a:rPr lang="en-US" dirty="0" err="1">
                <a:solidFill>
                  <a:sysClr val="windowText" lastClr="000000"/>
                </a:solidFill>
                <a:latin typeface="Courier New" pitchFamily="49" charset="0"/>
              </a:rPr>
              <a:t>args</a:t>
            </a: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a:t>
            </a:r>
            <a:r>
              <a:rPr lang="en-US" dirty="0" err="1">
                <a:solidFill>
                  <a:sysClr val="windowText" lastClr="000000"/>
                </a:solidFill>
                <a:latin typeface="Courier New" pitchFamily="49" charset="0"/>
              </a:rPr>
              <a:t>System.out.println</a:t>
            </a:r>
            <a:r>
              <a:rPr lang="en-US" dirty="0">
                <a:solidFill>
                  <a:sysClr val="windowText" lastClr="000000"/>
                </a:solidFill>
                <a:latin typeface="Courier New" pitchFamily="49" charset="0"/>
              </a:rPr>
              <a:t>("Hello World!");</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a:t>
            </a:r>
            <a:endParaRPr lang="en-US" sz="2800" b="0" dirty="0">
              <a:solidFill>
                <a:sysClr val="windowText" lastClr="000000"/>
              </a:solidFill>
              <a:latin typeface="Arial" pitchFamily="34" charset="0"/>
            </a:endParaRPr>
          </a:p>
        </p:txBody>
      </p:sp>
      <p:sp>
        <p:nvSpPr>
          <p:cNvPr id="45061" name="Rectangle 5"/>
          <p:cNvSpPr>
            <a:spLocks noGrp="1" noChangeArrowheads="1"/>
          </p:cNvSpPr>
          <p:nvPr>
            <p:ph type="title"/>
          </p:nvPr>
        </p:nvSpPr>
        <p:spPr>
          <a:xfrm>
            <a:off x="390525" y="238125"/>
            <a:ext cx="8524875" cy="752475"/>
          </a:xfrm>
        </p:spPr>
        <p:txBody>
          <a:bodyPr/>
          <a:lstStyle/>
          <a:p>
            <a:pPr eaLnBrk="1" hangingPunct="1">
              <a:defRPr/>
            </a:pPr>
            <a:r>
              <a:rPr lang="en-US" sz="4000" dirty="0" smtClean="0"/>
              <a:t>No closeness-of-mapping</a:t>
            </a:r>
            <a:endParaRPr lang="en-US" sz="4000" dirty="0" smtClean="0"/>
          </a:p>
        </p:txBody>
      </p:sp>
      <p:sp>
        <p:nvSpPr>
          <p:cNvPr id="45062" name="Rectangle 6"/>
          <p:cNvSpPr>
            <a:spLocks noGrp="1" noChangeArrowheads="1"/>
          </p:cNvSpPr>
          <p:nvPr>
            <p:ph type="body" idx="1"/>
          </p:nvPr>
        </p:nvSpPr>
        <p:spPr>
          <a:xfrm>
            <a:off x="354013" y="4008121"/>
            <a:ext cx="8534400" cy="2164080"/>
          </a:xfrm>
        </p:spPr>
        <p:txBody>
          <a:bodyPr/>
          <a:lstStyle/>
          <a:p>
            <a:pPr eaLnBrk="1" hangingPunct="1">
              <a:defRPr/>
            </a:pPr>
            <a:r>
              <a:rPr lang="en-US" dirty="0" smtClean="0"/>
              <a:t>3 kinds of parentheses and 9 special words!</a:t>
            </a:r>
          </a:p>
          <a:p>
            <a:pPr eaLnBrk="1" hangingPunct="1">
              <a:defRPr/>
            </a:pPr>
            <a:r>
              <a:rPr lang="en-US" dirty="0" smtClean="0"/>
              <a:t>Compared to click and type: “Hello World</a:t>
            </a:r>
            <a:r>
              <a:rPr lang="en-US" dirty="0" smtClean="0"/>
              <a:t>!” in PowerPoint</a:t>
            </a:r>
            <a:endParaRPr lang="en-US" dirty="0" smtClean="0"/>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32</a:t>
            </a:fld>
            <a:endParaRPr lang="en-US" altLang="en-US"/>
          </a:p>
        </p:txBody>
      </p:sp>
      <p:sp>
        <p:nvSpPr>
          <p:cNvPr id="7" name="Footer Placeholder 6"/>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72272" cy="1267650"/>
          </a:xfrm>
        </p:spPr>
        <p:txBody>
          <a:bodyPr/>
          <a:lstStyle/>
          <a:p>
            <a:r>
              <a:rPr lang="en-US" sz="3600" dirty="0" smtClean="0"/>
              <a:t>#7 Hidden Dependencies</a:t>
            </a:r>
            <a:endParaRPr lang="en-US" sz="3600" dirty="0"/>
          </a:p>
        </p:txBody>
      </p:sp>
      <p:sp>
        <p:nvSpPr>
          <p:cNvPr id="3" name="Content Placeholder 2"/>
          <p:cNvSpPr>
            <a:spLocks noGrp="1"/>
          </p:cNvSpPr>
          <p:nvPr>
            <p:ph idx="1"/>
          </p:nvPr>
        </p:nvSpPr>
        <p:spPr>
          <a:xfrm>
            <a:off x="457200" y="1460183"/>
            <a:ext cx="8229600" cy="4411662"/>
          </a:xfrm>
        </p:spPr>
        <p:txBody>
          <a:bodyPr/>
          <a:lstStyle/>
          <a:p>
            <a:r>
              <a:rPr lang="en-US" dirty="0" smtClean="0"/>
              <a:t>Relationship between two components where the dependency is not fully visible</a:t>
            </a:r>
          </a:p>
          <a:p>
            <a:r>
              <a:rPr lang="en-US" dirty="0" smtClean="0"/>
              <a:t>E.g., html links -&gt; no back links</a:t>
            </a:r>
          </a:p>
          <a:p>
            <a:r>
              <a:rPr lang="en-US" dirty="0" smtClean="0"/>
              <a:t>IDEs may (or may not) help with finding </a:t>
            </a:r>
            <a:r>
              <a:rPr lang="en-US" i="1" dirty="0" smtClean="0"/>
              <a:t>uses</a:t>
            </a:r>
            <a:r>
              <a:rPr lang="en-US" dirty="0" smtClean="0"/>
              <a:t> of a variable, e.g., to change it</a:t>
            </a:r>
          </a:p>
          <a:p>
            <a:r>
              <a:rPr lang="en-US" dirty="0" smtClean="0"/>
              <a:t>Formulas are hidden in spreadsheets, and dependencies on cells is doubly hidden</a:t>
            </a:r>
          </a:p>
          <a:p>
            <a:r>
              <a:rPr lang="en-US" dirty="0" smtClean="0"/>
              <a:t>Dataflow is hidden in regular languages, and control flow is hidden in dataflow languages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33</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05522"/>
          </a:xfrm>
        </p:spPr>
        <p:txBody>
          <a:bodyPr/>
          <a:lstStyle/>
          <a:p>
            <a:r>
              <a:rPr lang="en-US" dirty="0" smtClean="0"/>
              <a:t>#9 Premature commitment</a:t>
            </a:r>
            <a:endParaRPr lang="en-US" dirty="0"/>
          </a:p>
        </p:txBody>
      </p:sp>
      <p:sp>
        <p:nvSpPr>
          <p:cNvPr id="3" name="Content Placeholder 2"/>
          <p:cNvSpPr>
            <a:spLocks noGrp="1"/>
          </p:cNvSpPr>
          <p:nvPr>
            <p:ph idx="1"/>
          </p:nvPr>
        </p:nvSpPr>
        <p:spPr>
          <a:xfrm>
            <a:off x="457200" y="1132523"/>
            <a:ext cx="8229600" cy="4411662"/>
          </a:xfrm>
        </p:spPr>
        <p:txBody>
          <a:bodyPr/>
          <a:lstStyle/>
          <a:p>
            <a:r>
              <a:rPr lang="en-US" dirty="0" smtClean="0"/>
              <a:t>Constraints on the order of doing things force the user to make a decision before the proper information is available.</a:t>
            </a:r>
          </a:p>
          <a:p>
            <a:r>
              <a:rPr lang="en-US" dirty="0" smtClean="0"/>
              <a:t>In C, the need to have procedures in a particular order in the file</a:t>
            </a:r>
          </a:p>
          <a:p>
            <a:r>
              <a:rPr lang="en-US" dirty="0" smtClean="0"/>
              <a:t>Phone menus require you to pick a number before hearing all the options</a:t>
            </a:r>
          </a:p>
          <a:p>
            <a:r>
              <a:rPr lang="en-US" dirty="0" smtClean="0"/>
              <a:t>Alice requires that you know whether you are going to want a control structure before knowing what goes in it</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34</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55002"/>
          </a:xfrm>
        </p:spPr>
        <p:txBody>
          <a:bodyPr/>
          <a:lstStyle/>
          <a:p>
            <a:r>
              <a:rPr lang="en-US" dirty="0" smtClean="0"/>
              <a:t>#13 Viscosity</a:t>
            </a:r>
            <a:endParaRPr lang="en-US" dirty="0"/>
          </a:p>
        </p:txBody>
      </p:sp>
      <p:sp>
        <p:nvSpPr>
          <p:cNvPr id="3" name="Content Placeholder 2"/>
          <p:cNvSpPr>
            <a:spLocks noGrp="1"/>
          </p:cNvSpPr>
          <p:nvPr>
            <p:ph idx="1"/>
          </p:nvPr>
        </p:nvSpPr>
        <p:spPr>
          <a:xfrm>
            <a:off x="198120" y="1201103"/>
            <a:ext cx="8229600" cy="4411662"/>
          </a:xfrm>
        </p:spPr>
        <p:txBody>
          <a:bodyPr/>
          <a:lstStyle/>
          <a:p>
            <a:r>
              <a:rPr lang="en-US" dirty="0" smtClean="0"/>
              <a:t>Resistance to change, the cost of making small changes</a:t>
            </a:r>
          </a:p>
          <a:p>
            <a:r>
              <a:rPr lang="en-US" dirty="0" smtClean="0"/>
              <a:t>Low: editing text to change “if” to “for”</a:t>
            </a:r>
          </a:p>
          <a:p>
            <a:r>
              <a:rPr lang="en-US" dirty="0" smtClean="0"/>
              <a:t>High: same edit in Alice</a:t>
            </a:r>
          </a:p>
          <a:p>
            <a:r>
              <a:rPr lang="en-US" i="1" dirty="0" smtClean="0"/>
              <a:t>Repetition viscosity</a:t>
            </a:r>
            <a:r>
              <a:rPr lang="en-US" dirty="0" smtClean="0"/>
              <a:t>:</a:t>
            </a:r>
            <a:br>
              <a:rPr lang="en-US" dirty="0" smtClean="0"/>
            </a:br>
            <a:r>
              <a:rPr lang="en-US" dirty="0" smtClean="0"/>
              <a:t>when difficult due to</a:t>
            </a:r>
            <a:br>
              <a:rPr lang="en-US" dirty="0" smtClean="0"/>
            </a:br>
            <a:r>
              <a:rPr lang="en-US" dirty="0" smtClean="0"/>
              <a:t>need to do it a lot</a:t>
            </a:r>
          </a:p>
          <a:p>
            <a:pPr lvl="1"/>
            <a:r>
              <a:rPr lang="en-US" dirty="0" smtClean="0"/>
              <a:t>E.g., no search/replace</a:t>
            </a:r>
            <a:br>
              <a:rPr lang="en-US" dirty="0" smtClean="0"/>
            </a:br>
            <a:r>
              <a:rPr lang="en-US" dirty="0" smtClean="0"/>
              <a:t>for graphics (change all       to be     )</a:t>
            </a:r>
          </a:p>
          <a:p>
            <a:pPr lvl="1"/>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35</a:t>
            </a:fld>
            <a:endParaRPr lang="en-US" altLang="en-US" dirty="0"/>
          </a:p>
        </p:txBody>
      </p:sp>
      <p:pic>
        <p:nvPicPr>
          <p:cNvPr id="4098" name="Picture 2"/>
          <p:cNvPicPr>
            <a:picLocks noChangeAspect="1" noChangeArrowheads="1"/>
          </p:cNvPicPr>
          <p:nvPr/>
        </p:nvPicPr>
        <p:blipFill>
          <a:blip r:embed="rId2" cstate="print"/>
          <a:srcRect l="7801"/>
          <a:stretch>
            <a:fillRect/>
          </a:stretch>
        </p:blipFill>
        <p:spPr bwMode="auto">
          <a:xfrm>
            <a:off x="4888992" y="2839462"/>
            <a:ext cx="4059936" cy="2293751"/>
          </a:xfrm>
          <a:prstGeom prst="rect">
            <a:avLst/>
          </a:prstGeom>
          <a:noFill/>
          <a:ln w="9525">
            <a:noFill/>
            <a:miter lim="800000"/>
            <a:headEnd/>
            <a:tailEnd/>
          </a:ln>
        </p:spPr>
      </p:pic>
      <p:sp>
        <p:nvSpPr>
          <p:cNvPr id="6" name="Oval 5"/>
          <p:cNvSpPr/>
          <p:nvPr/>
        </p:nvSpPr>
        <p:spPr bwMode="auto">
          <a:xfrm>
            <a:off x="4465320" y="5230368"/>
            <a:ext cx="451104" cy="414528"/>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830824" y="5242560"/>
            <a:ext cx="377952" cy="32918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ooter Placeholder 7"/>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Thank you!</a:t>
            </a:r>
            <a:endParaRPr lang="en-US" dirty="0"/>
          </a:p>
        </p:txBody>
      </p:sp>
      <p:sp>
        <p:nvSpPr>
          <p:cNvPr id="4" name="Footer Placeholder 3"/>
          <p:cNvSpPr>
            <a:spLocks noGrp="1"/>
          </p:cNvSpPr>
          <p:nvPr>
            <p:ph type="ftr" sz="quarter" idx="3"/>
          </p:nvPr>
        </p:nvSpPr>
        <p:spPr/>
        <p:txBody>
          <a:bodyPr/>
          <a:lstStyle/>
          <a:p>
            <a:r>
              <a:rPr lang="en-US" altLang="en-US" smtClean="0"/>
              <a:t>© 2013 - Brad Myers</a:t>
            </a:r>
            <a:endParaRPr lang="en-US" altLang="en-US"/>
          </a:p>
        </p:txBody>
      </p:sp>
      <p:sp>
        <p:nvSpPr>
          <p:cNvPr id="5" name="Slide Number Placeholder 4"/>
          <p:cNvSpPr>
            <a:spLocks noGrp="1"/>
          </p:cNvSpPr>
          <p:nvPr>
            <p:ph type="sldNum" sz="quarter" idx="4"/>
          </p:nvPr>
        </p:nvSpPr>
        <p:spPr/>
        <p:txBody>
          <a:bodyPr/>
          <a:lstStyle/>
          <a:p>
            <a:fld id="{5F366D26-3273-436B-9479-7EF0BD502275}" type="slidenum">
              <a:rPr lang="en-US" altLang="en-US" smtClean="0"/>
              <a:pPr/>
              <a:t>36</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63562"/>
          </a:xfrm>
        </p:spPr>
        <p:txBody>
          <a:bodyPr/>
          <a:lstStyle/>
          <a:p>
            <a:r>
              <a:rPr lang="en-US" dirty="0" smtClean="0"/>
              <a:t>Homework Grades</a:t>
            </a:r>
            <a:endParaRPr lang="en-US" dirty="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4</a:t>
            </a:fld>
            <a:endParaRPr lang="en-US" altLang="en-US"/>
          </a:p>
        </p:txBody>
      </p:sp>
      <p:graphicFrame>
        <p:nvGraphicFramePr>
          <p:cNvPr id="8" name="Chart 7"/>
          <p:cNvGraphicFramePr/>
          <p:nvPr/>
        </p:nvGraphicFramePr>
        <p:xfrm>
          <a:off x="548641" y="628650"/>
          <a:ext cx="8244840" cy="3143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563881" y="3714750"/>
          <a:ext cx="8244840" cy="3143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46442"/>
          </a:xfrm>
        </p:spPr>
        <p:txBody>
          <a:bodyPr/>
          <a:lstStyle/>
          <a:p>
            <a:r>
              <a:rPr lang="en-US" dirty="0" smtClean="0"/>
              <a:t>Homework Grades</a:t>
            </a:r>
            <a:endParaRPr lang="en-US" dirty="0"/>
          </a:p>
        </p:txBody>
      </p:sp>
      <p:sp>
        <p:nvSpPr>
          <p:cNvPr id="4" name="Footer Placeholder 3"/>
          <p:cNvSpPr>
            <a:spLocks noGrp="1"/>
          </p:cNvSpPr>
          <p:nvPr>
            <p:ph type="ftr" sz="quarter" idx="11"/>
          </p:nvPr>
        </p:nvSpPr>
        <p:spPr/>
        <p:txBody>
          <a:bodyPr/>
          <a:lstStyle/>
          <a:p>
            <a:r>
              <a:rPr lang="en-US" altLang="en-US" smtClean="0"/>
              <a:t>© 2013 - Brad Myers</a:t>
            </a:r>
            <a:endParaRPr lang="en-US" altLang="en-US"/>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5</a:t>
            </a:fld>
            <a:endParaRPr lang="en-US" altLang="en-US"/>
          </a:p>
        </p:txBody>
      </p:sp>
      <p:graphicFrame>
        <p:nvGraphicFramePr>
          <p:cNvPr id="6" name="Chart 5"/>
          <p:cNvGraphicFramePr/>
          <p:nvPr/>
        </p:nvGraphicFramePr>
        <p:xfrm>
          <a:off x="0" y="1615440"/>
          <a:ext cx="8884919" cy="32461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0E0530E-C65E-4B7E-9E46-60C99EDA945F}" type="slidenum">
              <a:rPr lang="en-US" altLang="en-US"/>
              <a:pPr/>
              <a:t>6</a:t>
            </a:fld>
            <a:endParaRPr lang="en-US" altLang="en-US"/>
          </a:p>
        </p:txBody>
      </p:sp>
      <p:sp>
        <p:nvSpPr>
          <p:cNvPr id="269314" name="Rectangle 2"/>
          <p:cNvSpPr>
            <a:spLocks noGrp="1" noChangeArrowheads="1"/>
          </p:cNvSpPr>
          <p:nvPr>
            <p:ph type="title"/>
          </p:nvPr>
        </p:nvSpPr>
        <p:spPr>
          <a:xfrm>
            <a:off x="457200" y="19368"/>
            <a:ext cx="7543800" cy="883602"/>
          </a:xfrm>
        </p:spPr>
        <p:txBody>
          <a:bodyPr/>
          <a:lstStyle/>
          <a:p>
            <a:r>
              <a:rPr lang="en-US" dirty="0"/>
              <a:t>Some Usability Methods</a:t>
            </a:r>
          </a:p>
        </p:txBody>
      </p:sp>
      <p:sp>
        <p:nvSpPr>
          <p:cNvPr id="269316" name="Rectangle 4"/>
          <p:cNvSpPr>
            <a:spLocks noGrp="1" noChangeArrowheads="1"/>
          </p:cNvSpPr>
          <p:nvPr>
            <p:ph type="body" sz="half" idx="1"/>
          </p:nvPr>
        </p:nvSpPr>
        <p:spPr>
          <a:xfrm>
            <a:off x="457200" y="1228459"/>
            <a:ext cx="4267200" cy="4378325"/>
          </a:xfrm>
        </p:spPr>
        <p:txBody>
          <a:bodyPr/>
          <a:lstStyle/>
          <a:p>
            <a:pPr>
              <a:lnSpc>
                <a:spcPct val="80000"/>
              </a:lnSpc>
            </a:pPr>
            <a:r>
              <a:rPr lang="en-US" sz="2200" dirty="0">
                <a:solidFill>
                  <a:srgbClr val="00B050"/>
                </a:solidFill>
              </a:rPr>
              <a:t>Contextual Inquiry</a:t>
            </a:r>
          </a:p>
          <a:p>
            <a:pPr>
              <a:lnSpc>
                <a:spcPct val="80000"/>
              </a:lnSpc>
            </a:pPr>
            <a:r>
              <a:rPr lang="en-US" sz="2200" dirty="0">
                <a:solidFill>
                  <a:srgbClr val="00B050"/>
                </a:solidFill>
              </a:rPr>
              <a:t>Contextual </a:t>
            </a:r>
            <a:r>
              <a:rPr lang="en-US" sz="2200" dirty="0" smtClean="0">
                <a:solidFill>
                  <a:srgbClr val="00B050"/>
                </a:solidFill>
              </a:rPr>
              <a:t>Analysis (Design)</a:t>
            </a:r>
            <a:endParaRPr lang="en-US" sz="2200" dirty="0">
              <a:solidFill>
                <a:srgbClr val="00B050"/>
              </a:solidFill>
            </a:endParaRPr>
          </a:p>
          <a:p>
            <a:pPr>
              <a:lnSpc>
                <a:spcPct val="80000"/>
              </a:lnSpc>
            </a:pPr>
            <a:r>
              <a:rPr lang="en-US" sz="2200" dirty="0">
                <a:solidFill>
                  <a:srgbClr val="00B050"/>
                </a:solidFill>
              </a:rPr>
              <a:t>Paper </a:t>
            </a:r>
            <a:r>
              <a:rPr lang="en-US" sz="2200" dirty="0" smtClean="0">
                <a:solidFill>
                  <a:srgbClr val="00B050"/>
                </a:solidFill>
              </a:rPr>
              <a:t>Prototypes</a:t>
            </a:r>
          </a:p>
          <a:p>
            <a:pPr>
              <a:lnSpc>
                <a:spcPct val="80000"/>
              </a:lnSpc>
            </a:pPr>
            <a:r>
              <a:rPr lang="en-US" sz="2200" dirty="0" smtClean="0">
                <a:solidFill>
                  <a:srgbClr val="00B050"/>
                </a:solidFill>
              </a:rPr>
              <a:t>Low-Fidelity Prototypes</a:t>
            </a:r>
            <a:endParaRPr lang="en-US" sz="2200" dirty="0">
              <a:solidFill>
                <a:srgbClr val="00B050"/>
              </a:solidFill>
            </a:endParaRPr>
          </a:p>
          <a:p>
            <a:pPr>
              <a:lnSpc>
                <a:spcPct val="80000"/>
              </a:lnSpc>
            </a:pPr>
            <a:r>
              <a:rPr lang="en-US" sz="2200" dirty="0">
                <a:solidFill>
                  <a:srgbClr val="00B050"/>
                </a:solidFill>
              </a:rPr>
              <a:t>Think-aloud protocols</a:t>
            </a:r>
          </a:p>
          <a:p>
            <a:pPr>
              <a:lnSpc>
                <a:spcPct val="80000"/>
              </a:lnSpc>
            </a:pPr>
            <a:r>
              <a:rPr lang="en-US" sz="2200" dirty="0">
                <a:solidFill>
                  <a:srgbClr val="00B050"/>
                </a:solidFill>
              </a:rPr>
              <a:t>Heuristic Evaluation</a:t>
            </a:r>
          </a:p>
          <a:p>
            <a:pPr>
              <a:lnSpc>
                <a:spcPct val="80000"/>
              </a:lnSpc>
            </a:pPr>
            <a:r>
              <a:rPr lang="en-US" sz="2200" dirty="0" smtClean="0">
                <a:solidFill>
                  <a:srgbClr val="0070C0"/>
                </a:solidFill>
              </a:rPr>
              <a:t>Affinity diagrams (WAAD)</a:t>
            </a:r>
          </a:p>
          <a:p>
            <a:pPr>
              <a:lnSpc>
                <a:spcPct val="80000"/>
              </a:lnSpc>
            </a:pPr>
            <a:r>
              <a:rPr lang="en-US" sz="2200" dirty="0" smtClean="0">
                <a:solidFill>
                  <a:srgbClr val="0070C0"/>
                </a:solidFill>
              </a:rPr>
              <a:t>Personas</a:t>
            </a:r>
          </a:p>
          <a:p>
            <a:pPr>
              <a:lnSpc>
                <a:spcPct val="80000"/>
              </a:lnSpc>
            </a:pPr>
            <a:r>
              <a:rPr lang="en-US" sz="2200" dirty="0" smtClean="0">
                <a:solidFill>
                  <a:srgbClr val="0070C0"/>
                </a:solidFill>
              </a:rPr>
              <a:t>Wizard of Oz</a:t>
            </a:r>
          </a:p>
          <a:p>
            <a:pPr>
              <a:lnSpc>
                <a:spcPct val="80000"/>
              </a:lnSpc>
            </a:pPr>
            <a:r>
              <a:rPr lang="en-US" sz="2200" dirty="0" smtClean="0">
                <a:solidFill>
                  <a:srgbClr val="0070C0"/>
                </a:solidFill>
              </a:rPr>
              <a:t>Task analysis</a:t>
            </a:r>
          </a:p>
          <a:p>
            <a:pPr>
              <a:lnSpc>
                <a:spcPct val="80000"/>
              </a:lnSpc>
            </a:pPr>
            <a:r>
              <a:rPr lang="en-US" sz="2200" dirty="0" smtClean="0">
                <a:solidFill>
                  <a:srgbClr val="0070C0"/>
                </a:solidFill>
              </a:rPr>
              <a:t>Questionnaires</a:t>
            </a:r>
          </a:p>
          <a:p>
            <a:pPr>
              <a:lnSpc>
                <a:spcPct val="80000"/>
              </a:lnSpc>
            </a:pPr>
            <a:r>
              <a:rPr lang="en-US" sz="2200" dirty="0" smtClean="0">
                <a:solidFill>
                  <a:srgbClr val="FF0000"/>
                </a:solidFill>
              </a:rPr>
              <a:t>Cultural Probes</a:t>
            </a:r>
          </a:p>
          <a:p>
            <a:pPr>
              <a:lnSpc>
                <a:spcPct val="80000"/>
              </a:lnSpc>
            </a:pPr>
            <a:r>
              <a:rPr lang="en-US" sz="2200" dirty="0" smtClean="0">
                <a:solidFill>
                  <a:srgbClr val="FF0000"/>
                </a:solidFill>
              </a:rPr>
              <a:t>Diary studies</a:t>
            </a:r>
          </a:p>
          <a:p>
            <a:pPr>
              <a:lnSpc>
                <a:spcPct val="80000"/>
              </a:lnSpc>
            </a:pPr>
            <a:r>
              <a:rPr lang="en-US" sz="2200" dirty="0" smtClean="0">
                <a:solidFill>
                  <a:srgbClr val="FF0000"/>
                </a:solidFill>
              </a:rPr>
              <a:t>Card sorting</a:t>
            </a:r>
          </a:p>
          <a:p>
            <a:pPr>
              <a:lnSpc>
                <a:spcPct val="80000"/>
              </a:lnSpc>
            </a:pPr>
            <a:r>
              <a:rPr lang="en-US" sz="2200" dirty="0" smtClean="0">
                <a:solidFill>
                  <a:srgbClr val="FF0000"/>
                </a:solidFill>
              </a:rPr>
              <a:t>Body storming</a:t>
            </a:r>
          </a:p>
        </p:txBody>
      </p:sp>
      <p:sp>
        <p:nvSpPr>
          <p:cNvPr id="269317" name="Rectangle 5"/>
          <p:cNvSpPr>
            <a:spLocks noGrp="1" noChangeArrowheads="1"/>
          </p:cNvSpPr>
          <p:nvPr>
            <p:ph type="body" sz="half" idx="2"/>
          </p:nvPr>
        </p:nvSpPr>
        <p:spPr>
          <a:xfrm>
            <a:off x="4648200" y="1195123"/>
            <a:ext cx="4038600" cy="4681537"/>
          </a:xfrm>
        </p:spPr>
        <p:txBody>
          <a:bodyPr/>
          <a:lstStyle/>
          <a:p>
            <a:pPr>
              <a:lnSpc>
                <a:spcPct val="80000"/>
              </a:lnSpc>
            </a:pPr>
            <a:r>
              <a:rPr lang="en-US" sz="2200" dirty="0" smtClean="0">
                <a:solidFill>
                  <a:srgbClr val="FF0000"/>
                </a:solidFill>
              </a:rPr>
              <a:t>KLM and GOMS (</a:t>
            </a:r>
            <a:r>
              <a:rPr lang="en-US" sz="2200" dirty="0" err="1" smtClean="0">
                <a:solidFill>
                  <a:srgbClr val="FF0000"/>
                </a:solidFill>
              </a:rPr>
              <a:t>CogTool</a:t>
            </a:r>
            <a:r>
              <a:rPr lang="en-US" sz="2200" dirty="0" smtClean="0">
                <a:solidFill>
                  <a:srgbClr val="FF0000"/>
                </a:solidFill>
              </a:rPr>
              <a:t>)</a:t>
            </a:r>
          </a:p>
          <a:p>
            <a:pPr>
              <a:lnSpc>
                <a:spcPct val="80000"/>
              </a:lnSpc>
            </a:pPr>
            <a:r>
              <a:rPr lang="en-US" sz="2200" dirty="0" smtClean="0">
                <a:solidFill>
                  <a:srgbClr val="FF0000"/>
                </a:solidFill>
              </a:rPr>
              <a:t>“Speed Dating”</a:t>
            </a:r>
          </a:p>
          <a:p>
            <a:pPr>
              <a:lnSpc>
                <a:spcPct val="80000"/>
              </a:lnSpc>
            </a:pPr>
            <a:r>
              <a:rPr lang="en-US" sz="2200" dirty="0" smtClean="0">
                <a:solidFill>
                  <a:srgbClr val="FF0000"/>
                </a:solidFill>
              </a:rPr>
              <a:t>Cognitive Walkthrough</a:t>
            </a:r>
          </a:p>
          <a:p>
            <a:pPr>
              <a:lnSpc>
                <a:spcPct val="80000"/>
              </a:lnSpc>
            </a:pPr>
            <a:r>
              <a:rPr lang="en-US" sz="2200" dirty="0" smtClean="0">
                <a:solidFill>
                  <a:srgbClr val="FF0000"/>
                </a:solidFill>
              </a:rPr>
              <a:t>Cognitive Dimensions</a:t>
            </a:r>
          </a:p>
          <a:p>
            <a:pPr>
              <a:lnSpc>
                <a:spcPct val="80000"/>
              </a:lnSpc>
            </a:pPr>
            <a:r>
              <a:rPr lang="en-US" sz="2200" dirty="0" smtClean="0"/>
              <a:t>Video prototyping</a:t>
            </a:r>
          </a:p>
          <a:p>
            <a:pPr>
              <a:lnSpc>
                <a:spcPct val="80000"/>
              </a:lnSpc>
            </a:pPr>
            <a:r>
              <a:rPr lang="en-US" sz="2200" dirty="0" smtClean="0"/>
              <a:t>Expert interviews</a:t>
            </a:r>
          </a:p>
          <a:p>
            <a:pPr>
              <a:lnSpc>
                <a:spcPct val="80000"/>
              </a:lnSpc>
            </a:pPr>
            <a:r>
              <a:rPr lang="en-US" sz="2200" dirty="0" smtClean="0"/>
              <a:t>Surveys</a:t>
            </a:r>
          </a:p>
          <a:p>
            <a:pPr>
              <a:lnSpc>
                <a:spcPct val="80000"/>
              </a:lnSpc>
            </a:pPr>
            <a:r>
              <a:rPr lang="en-US" sz="2200" dirty="0" smtClean="0"/>
              <a:t>Interaction Relabeling</a:t>
            </a:r>
          </a:p>
          <a:p>
            <a:pPr>
              <a:lnSpc>
                <a:spcPct val="80000"/>
              </a:lnSpc>
            </a:pPr>
            <a:r>
              <a:rPr lang="en-US" sz="2200" dirty="0" smtClean="0">
                <a:solidFill>
                  <a:srgbClr val="000000"/>
                </a:solidFill>
              </a:rPr>
              <a:t>Log analysis</a:t>
            </a:r>
          </a:p>
          <a:p>
            <a:pPr>
              <a:lnSpc>
                <a:spcPct val="80000"/>
              </a:lnSpc>
            </a:pPr>
            <a:r>
              <a:rPr lang="en-US" sz="2200" dirty="0" smtClean="0"/>
              <a:t>Focus groups</a:t>
            </a:r>
          </a:p>
          <a:p>
            <a:pPr>
              <a:lnSpc>
                <a:spcPct val="80000"/>
              </a:lnSpc>
            </a:pPr>
            <a:r>
              <a:rPr lang="en-US" sz="2200" dirty="0" smtClean="0"/>
              <a:t>Improvisation</a:t>
            </a:r>
            <a:endParaRPr lang="en-US" sz="2200" dirty="0"/>
          </a:p>
          <a:p>
            <a:pPr>
              <a:lnSpc>
                <a:spcPct val="80000"/>
              </a:lnSpc>
            </a:pPr>
            <a:r>
              <a:rPr lang="en-US" sz="2200" dirty="0"/>
              <a:t>Use cases</a:t>
            </a:r>
          </a:p>
          <a:p>
            <a:pPr>
              <a:lnSpc>
                <a:spcPct val="80000"/>
              </a:lnSpc>
            </a:pPr>
            <a:r>
              <a:rPr lang="en-US" sz="2200" dirty="0"/>
              <a:t>Scenarios</a:t>
            </a:r>
          </a:p>
          <a:p>
            <a:pPr>
              <a:lnSpc>
                <a:spcPct val="80000"/>
              </a:lnSpc>
            </a:pPr>
            <a:r>
              <a:rPr lang="en-US" sz="2200" dirty="0" smtClean="0"/>
              <a:t>…</a:t>
            </a:r>
            <a:endParaRPr lang="en-US" sz="2200" dirty="0"/>
          </a:p>
        </p:txBody>
      </p:sp>
      <p:sp>
        <p:nvSpPr>
          <p:cNvPr id="6" name="TextBox 5"/>
          <p:cNvSpPr txBox="1"/>
          <p:nvPr/>
        </p:nvSpPr>
        <p:spPr>
          <a:xfrm>
            <a:off x="4225639" y="3044090"/>
            <a:ext cx="436338" cy="338554"/>
          </a:xfrm>
          <a:prstGeom prst="rect">
            <a:avLst/>
          </a:prstGeom>
          <a:noFill/>
        </p:spPr>
        <p:txBody>
          <a:bodyPr wrap="none" rtlCol="0">
            <a:spAutoFit/>
          </a:bodyPr>
          <a:lstStyle/>
          <a:p>
            <a:r>
              <a:rPr lang="en-US" sz="1600" dirty="0" smtClean="0">
                <a:solidFill>
                  <a:srgbClr val="00B050"/>
                </a:solidFill>
                <a:latin typeface="+mn-lt"/>
              </a:rPr>
              <a:t>(6)</a:t>
            </a:r>
            <a:endParaRPr lang="en-US" sz="1600" dirty="0">
              <a:solidFill>
                <a:srgbClr val="00B050"/>
              </a:solidFill>
              <a:latin typeface="+mn-lt"/>
            </a:endParaRPr>
          </a:p>
        </p:txBody>
      </p:sp>
      <p:sp>
        <p:nvSpPr>
          <p:cNvPr id="7" name="TextBox 6"/>
          <p:cNvSpPr txBox="1"/>
          <p:nvPr/>
        </p:nvSpPr>
        <p:spPr>
          <a:xfrm>
            <a:off x="4225639" y="4490900"/>
            <a:ext cx="436338" cy="338554"/>
          </a:xfrm>
          <a:prstGeom prst="rect">
            <a:avLst/>
          </a:prstGeom>
          <a:noFill/>
        </p:spPr>
        <p:txBody>
          <a:bodyPr wrap="none" rtlCol="0">
            <a:spAutoFit/>
          </a:bodyPr>
          <a:lstStyle/>
          <a:p>
            <a:r>
              <a:rPr lang="en-US" sz="1600" dirty="0" smtClean="0">
                <a:solidFill>
                  <a:srgbClr val="3399FF"/>
                </a:solidFill>
                <a:latin typeface="+mn-lt"/>
              </a:rPr>
              <a:t>(5)</a:t>
            </a:r>
            <a:endParaRPr lang="en-US" sz="1600" dirty="0">
              <a:solidFill>
                <a:srgbClr val="3399FF"/>
              </a:solidFill>
              <a:latin typeface="+mn-lt"/>
            </a:endParaRPr>
          </a:p>
        </p:txBody>
      </p:sp>
      <p:sp>
        <p:nvSpPr>
          <p:cNvPr id="8" name="TextBox 7"/>
          <p:cNvSpPr txBox="1"/>
          <p:nvPr/>
        </p:nvSpPr>
        <p:spPr>
          <a:xfrm>
            <a:off x="4225639" y="5800303"/>
            <a:ext cx="436338" cy="338554"/>
          </a:xfrm>
          <a:prstGeom prst="rect">
            <a:avLst/>
          </a:prstGeom>
          <a:noFill/>
        </p:spPr>
        <p:txBody>
          <a:bodyPr wrap="none" rtlCol="0">
            <a:spAutoFit/>
          </a:bodyPr>
          <a:lstStyle/>
          <a:p>
            <a:r>
              <a:rPr lang="en-US" sz="1600" dirty="0" smtClean="0">
                <a:solidFill>
                  <a:srgbClr val="FF0000"/>
                </a:solidFill>
                <a:latin typeface="+mn-lt"/>
              </a:rPr>
              <a:t>(8)</a:t>
            </a:r>
            <a:endParaRPr lang="en-US" sz="1600" dirty="0">
              <a:solidFill>
                <a:srgbClr val="FF0000"/>
              </a:solidFill>
              <a:latin typeface="+mn-lt"/>
            </a:endParaRPr>
          </a:p>
        </p:txBody>
      </p:sp>
      <p:sp>
        <p:nvSpPr>
          <p:cNvPr id="9" name="Footer Placeholder 8"/>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a:t>
            </a:r>
            <a:endParaRPr lang="en-US" dirty="0"/>
          </a:p>
        </p:txBody>
      </p:sp>
      <p:sp>
        <p:nvSpPr>
          <p:cNvPr id="3" name="Content Placeholder 2"/>
          <p:cNvSpPr>
            <a:spLocks noGrp="1"/>
          </p:cNvSpPr>
          <p:nvPr>
            <p:ph idx="1"/>
          </p:nvPr>
        </p:nvSpPr>
        <p:spPr>
          <a:xfrm>
            <a:off x="421574" y="1481756"/>
            <a:ext cx="8722426" cy="4411662"/>
          </a:xfrm>
        </p:spPr>
        <p:txBody>
          <a:bodyPr/>
          <a:lstStyle/>
          <a:p>
            <a:r>
              <a:rPr lang="en-US" dirty="0" smtClean="0"/>
              <a:t>Taught to the HCI Masters students:</a:t>
            </a:r>
          </a:p>
          <a:p>
            <a:pPr lvl="1"/>
            <a:r>
              <a:rPr lang="en-US" dirty="0" smtClean="0"/>
              <a:t>Cultural Probes &amp; Diary Studies, Card Sorting, "</a:t>
            </a:r>
            <a:r>
              <a:rPr lang="en-US" dirty="0" err="1" smtClean="0"/>
              <a:t>Bodystorming</a:t>
            </a:r>
            <a:r>
              <a:rPr lang="en-US" dirty="0" smtClean="0"/>
              <a:t>",  Keystroke Model &amp; GOMS, "Speed Dating”</a:t>
            </a:r>
          </a:p>
          <a:p>
            <a:r>
              <a:rPr lang="en-US" dirty="0" smtClean="0"/>
              <a:t>Others I have used:</a:t>
            </a:r>
          </a:p>
          <a:p>
            <a:pPr lvl="1"/>
            <a:r>
              <a:rPr lang="en-US" dirty="0" smtClean="0"/>
              <a:t>Cognitive Walkthroughs, Cognitive Dimensions</a:t>
            </a:r>
          </a:p>
          <a:p>
            <a:r>
              <a:rPr lang="en-US" dirty="0" smtClean="0"/>
              <a:t>Design methods vs. evaluation methods</a:t>
            </a:r>
          </a:p>
          <a:p>
            <a:pPr lvl="1"/>
            <a:r>
              <a:rPr lang="en-US" dirty="0" smtClean="0"/>
              <a:t>When are they useful?</a:t>
            </a:r>
          </a:p>
          <a:p>
            <a:pPr lvl="1"/>
            <a:r>
              <a:rPr lang="en-US" dirty="0" smtClean="0"/>
              <a:t>What kind of information is produced?</a:t>
            </a:r>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7</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70292"/>
          </a:xfrm>
        </p:spPr>
        <p:txBody>
          <a:bodyPr/>
          <a:lstStyle/>
          <a:p>
            <a:r>
              <a:rPr lang="en-US" dirty="0" smtClean="0"/>
              <a:t>Design Methods</a:t>
            </a:r>
            <a:endParaRPr lang="en-US" dirty="0"/>
          </a:p>
        </p:txBody>
      </p:sp>
      <p:sp>
        <p:nvSpPr>
          <p:cNvPr id="3" name="Content Placeholder 2"/>
          <p:cNvSpPr>
            <a:spLocks noGrp="1"/>
          </p:cNvSpPr>
          <p:nvPr>
            <p:ph idx="1"/>
          </p:nvPr>
        </p:nvSpPr>
        <p:spPr>
          <a:xfrm>
            <a:off x="391886" y="1052154"/>
            <a:ext cx="8752114" cy="4895891"/>
          </a:xfrm>
        </p:spPr>
        <p:txBody>
          <a:bodyPr/>
          <a:lstStyle/>
          <a:p>
            <a:r>
              <a:rPr lang="en-US" sz="2800" dirty="0" smtClean="0"/>
              <a:t>Use along side of CIs to find out more about your users, domains, etc.</a:t>
            </a:r>
          </a:p>
          <a:p>
            <a:pPr lvl="1"/>
            <a:r>
              <a:rPr lang="en-US" sz="2400" dirty="0" smtClean="0"/>
              <a:t>Also called </a:t>
            </a:r>
            <a:r>
              <a:rPr lang="en-US" sz="2400" i="1" dirty="0" smtClean="0">
                <a:solidFill>
                  <a:srgbClr val="C00000"/>
                </a:solidFill>
              </a:rPr>
              <a:t>generative</a:t>
            </a:r>
            <a:r>
              <a:rPr lang="en-US" sz="2400" dirty="0" smtClean="0"/>
              <a:t> methods – generate data &amp; designs; also “</a:t>
            </a:r>
            <a:r>
              <a:rPr lang="en-US" sz="2400" i="1" dirty="0" smtClean="0">
                <a:solidFill>
                  <a:srgbClr val="C00000"/>
                </a:solidFill>
              </a:rPr>
              <a:t>formative</a:t>
            </a:r>
            <a:r>
              <a:rPr lang="en-US" sz="2400" dirty="0" smtClean="0"/>
              <a:t>” methods – help form the system</a:t>
            </a:r>
          </a:p>
          <a:p>
            <a:r>
              <a:rPr lang="en-US" sz="2800" dirty="0" smtClean="0"/>
              <a:t>Many focused more on “feelings” and less on tasks and work</a:t>
            </a:r>
          </a:p>
          <a:p>
            <a:pPr lvl="1"/>
            <a:r>
              <a:rPr lang="en-US" sz="2400" dirty="0" smtClean="0"/>
              <a:t>Culture, aesthetics, etc.</a:t>
            </a:r>
          </a:p>
          <a:p>
            <a:r>
              <a:rPr lang="en-US" sz="2800" dirty="0" smtClean="0"/>
              <a:t>Others get at rare and intermittent occurrences</a:t>
            </a:r>
          </a:p>
          <a:p>
            <a:r>
              <a:rPr lang="en-US" sz="2800" dirty="0" smtClean="0"/>
              <a:t>Design methods:</a:t>
            </a:r>
          </a:p>
          <a:p>
            <a:pPr lvl="1"/>
            <a:r>
              <a:rPr lang="en-US" sz="2400" dirty="0" smtClean="0"/>
              <a:t>Cultural Probes &amp; Diary Studies</a:t>
            </a:r>
          </a:p>
          <a:p>
            <a:pPr lvl="1"/>
            <a:r>
              <a:rPr lang="en-US" sz="2400" dirty="0" smtClean="0"/>
              <a:t>Card Sorting</a:t>
            </a:r>
          </a:p>
          <a:p>
            <a:pPr lvl="1"/>
            <a:r>
              <a:rPr lang="en-US" sz="2400" dirty="0" err="1" smtClean="0"/>
              <a:t>Bodystorming</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8</a:t>
            </a:fld>
            <a:endParaRPr lang="en-US" altLang="en-US"/>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6541"/>
          </a:xfrm>
        </p:spPr>
        <p:txBody>
          <a:bodyPr/>
          <a:lstStyle/>
          <a:p>
            <a:r>
              <a:rPr lang="en-US" dirty="0" smtClean="0"/>
              <a:t>“Cultural Probes”</a:t>
            </a:r>
            <a:endParaRPr lang="en-US" dirty="0"/>
          </a:p>
        </p:txBody>
      </p:sp>
      <p:sp>
        <p:nvSpPr>
          <p:cNvPr id="3" name="Content Placeholder 2"/>
          <p:cNvSpPr>
            <a:spLocks noGrp="1"/>
          </p:cNvSpPr>
          <p:nvPr>
            <p:ph idx="1"/>
          </p:nvPr>
        </p:nvSpPr>
        <p:spPr>
          <a:xfrm>
            <a:off x="170846" y="1092530"/>
            <a:ext cx="8235538" cy="5582590"/>
          </a:xfrm>
        </p:spPr>
        <p:txBody>
          <a:bodyPr>
            <a:normAutofit fontScale="92500" lnSpcReduction="10000"/>
          </a:bodyPr>
          <a:lstStyle/>
          <a:p>
            <a:r>
              <a:rPr lang="en-US" sz="1200" dirty="0" smtClean="0"/>
              <a:t>Bill </a:t>
            </a:r>
            <a:r>
              <a:rPr lang="en-US" sz="1200" dirty="0" err="1" smtClean="0"/>
              <a:t>Gaver</a:t>
            </a:r>
            <a:r>
              <a:rPr lang="en-US" sz="1200" dirty="0" smtClean="0"/>
              <a:t>, Tony Dunne, &amp; E </a:t>
            </a:r>
            <a:r>
              <a:rPr lang="en-US" sz="1200" dirty="0" err="1" smtClean="0"/>
              <a:t>Pacenti</a:t>
            </a:r>
            <a:r>
              <a:rPr lang="en-US" sz="1200" dirty="0" smtClean="0"/>
              <a:t>, </a:t>
            </a:r>
            <a:r>
              <a:rPr lang="en-US" sz="1200" dirty="0" smtClean="0">
                <a:hlinkClick r:id="rId2"/>
              </a:rPr>
              <a:t>Design: Cultural Probes</a:t>
            </a:r>
            <a:r>
              <a:rPr lang="en-US" sz="1200" dirty="0" smtClean="0"/>
              <a:t>, </a:t>
            </a:r>
            <a:r>
              <a:rPr lang="en-US" sz="1200" i="1" dirty="0" smtClean="0"/>
              <a:t>ACM Interactions. </a:t>
            </a:r>
            <a:r>
              <a:rPr lang="en-US" sz="1200" dirty="0" smtClean="0"/>
              <a:t>vol. 6, no. 1, 1999, pp. 21-29</a:t>
            </a:r>
          </a:p>
          <a:p>
            <a:r>
              <a:rPr lang="en-US" sz="2400" dirty="0" smtClean="0"/>
              <a:t>Goal – learn more about the users’ culture and feelings</a:t>
            </a:r>
          </a:p>
          <a:p>
            <a:pPr lvl="1"/>
            <a:r>
              <a:rPr lang="en-US" sz="2000" dirty="0" smtClean="0"/>
              <a:t>capture general attitudes and social trends</a:t>
            </a:r>
          </a:p>
          <a:p>
            <a:r>
              <a:rPr lang="en-US" sz="2400" dirty="0" smtClean="0"/>
              <a:t>Give users a variety of recording devices (paper, maps, postcards, disposable cameras, audio-recorders) that they keep for a while</a:t>
            </a:r>
          </a:p>
          <a:p>
            <a:r>
              <a:rPr lang="en-US" sz="2400" dirty="0" smtClean="0"/>
              <a:t>Users are asked to record various aspects of their lives</a:t>
            </a:r>
          </a:p>
          <a:p>
            <a:r>
              <a:rPr lang="en-US" sz="2400" dirty="0" smtClean="0"/>
              <a:t>Examples:</a:t>
            </a:r>
          </a:p>
          <a:p>
            <a:pPr lvl="1"/>
            <a:r>
              <a:rPr lang="en-US" sz="2000" dirty="0" smtClean="0"/>
              <a:t>On postcards: “Please tell us a piece of advice or insight that has been important to you.”; “Tell us about your favorite device.”</a:t>
            </a:r>
          </a:p>
          <a:p>
            <a:pPr lvl="1"/>
            <a:r>
              <a:rPr lang="en-US" sz="2000" dirty="0" smtClean="0"/>
              <a:t>On a map: “Where would you like to go, but can’t”</a:t>
            </a:r>
          </a:p>
          <a:p>
            <a:pPr lvl="1"/>
            <a:r>
              <a:rPr lang="en-US" sz="2000" dirty="0" smtClean="0"/>
              <a:t>On a camera: “Please take pictures of: Your home; Something desirable; Something boring; whatever you want to show us”</a:t>
            </a:r>
          </a:p>
          <a:p>
            <a:r>
              <a:rPr lang="en-US" sz="2400" dirty="0" smtClean="0"/>
              <a:t>Looking for “Inspiration, not Information”</a:t>
            </a:r>
          </a:p>
          <a:p>
            <a:pPr lvl="1"/>
            <a:r>
              <a:rPr lang="en-US" sz="2000" dirty="0" smtClean="0"/>
              <a:t>Beliefs and desires, aesthetic preferences, and cultural concerns</a:t>
            </a:r>
          </a:p>
          <a:p>
            <a:r>
              <a:rPr lang="en-US" sz="2400" dirty="0" smtClean="0"/>
              <a:t>Game-like &amp; fun, but also respectful &amp; interactive</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9</a:t>
            </a:fld>
            <a:endParaRPr lang="en-US" altLang="en-US" dirty="0"/>
          </a:p>
        </p:txBody>
      </p:sp>
      <p:sp>
        <p:nvSpPr>
          <p:cNvPr id="5" name="TextBox 4"/>
          <p:cNvSpPr txBox="1"/>
          <p:nvPr/>
        </p:nvSpPr>
        <p:spPr>
          <a:xfrm>
            <a:off x="7571232" y="6317980"/>
            <a:ext cx="1589731" cy="461665"/>
          </a:xfrm>
          <a:prstGeom prst="rect">
            <a:avLst/>
          </a:prstGeom>
          <a:noFill/>
        </p:spPr>
        <p:txBody>
          <a:bodyPr wrap="none" rtlCol="0">
            <a:spAutoFit/>
          </a:bodyPr>
          <a:lstStyle/>
          <a:p>
            <a:r>
              <a:rPr lang="en-US" sz="2400" i="1" dirty="0" smtClean="0">
                <a:hlinkClick r:id="rId3"/>
              </a:rPr>
              <a:t>Video</a:t>
            </a:r>
            <a:r>
              <a:rPr lang="en-US" sz="2400" i="1" dirty="0" smtClean="0"/>
              <a:t> </a:t>
            </a:r>
            <a:r>
              <a:rPr lang="en-US" sz="1600" i="1" dirty="0" smtClean="0"/>
              <a:t>(6:23)</a:t>
            </a:r>
            <a:endParaRPr lang="en-US" sz="2400" i="1" dirty="0"/>
          </a:p>
        </p:txBody>
      </p:sp>
      <p:sp>
        <p:nvSpPr>
          <p:cNvPr id="7" name="Footer Placeholder 6"/>
          <p:cNvSpPr>
            <a:spLocks noGrp="1"/>
          </p:cNvSpPr>
          <p:nvPr>
            <p:ph type="ftr" sz="quarter" idx="11"/>
          </p:nvPr>
        </p:nvSpPr>
        <p:spPr>
          <a:xfrm>
            <a:off x="3124200" y="6465570"/>
            <a:ext cx="2895600" cy="289560"/>
          </a:xfrm>
        </p:spPr>
        <p:txBody>
          <a:bodyPr/>
          <a:lstStyle/>
          <a:p>
            <a:r>
              <a:rPr lang="en-US" altLang="en-US" smtClean="0"/>
              <a:t>© 2013 - Brad Myers</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16617</TotalTime>
  <Words>2046</Words>
  <Application>Microsoft Office PowerPoint</Application>
  <PresentationFormat>On-screen Show (4:3)</PresentationFormat>
  <Paragraphs>353</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lecture template_polo</vt:lpstr>
      <vt:lpstr>Lecture 13: Other HCI Methods</vt:lpstr>
      <vt:lpstr>Logistics</vt:lpstr>
      <vt:lpstr>Homework Grades</vt:lpstr>
      <vt:lpstr>Homework Grades</vt:lpstr>
      <vt:lpstr>Homework Grades</vt:lpstr>
      <vt:lpstr>Some Usability Methods</vt:lpstr>
      <vt:lpstr>Other Methods</vt:lpstr>
      <vt:lpstr>Design Methods</vt:lpstr>
      <vt:lpstr>“Cultural Probes”</vt:lpstr>
      <vt:lpstr>Diary Studies</vt:lpstr>
      <vt:lpstr>Card Sorting</vt:lpstr>
      <vt:lpstr>“Bodystorming”</vt:lpstr>
      <vt:lpstr>Example from our paper</vt:lpstr>
      <vt:lpstr>Evaluation Methods</vt:lpstr>
      <vt:lpstr>Human Performance Modeling</vt:lpstr>
      <vt:lpstr>Wouldn’t it be great…</vt:lpstr>
      <vt:lpstr>Time Constants</vt:lpstr>
      <vt:lpstr>The simplest model:  the Keystroke-Level Model (KLM)</vt:lpstr>
      <vt:lpstr>GOMS models</vt:lpstr>
      <vt:lpstr>CogTool produces predictions</vt:lpstr>
      <vt:lpstr>CogTool</vt:lpstr>
      <vt:lpstr>CogTool produces predictions through demonstrating tasks on a storyboard</vt:lpstr>
      <vt:lpstr>Speed Dating</vt:lpstr>
      <vt:lpstr>Designer’s hunches</vt:lpstr>
      <vt:lpstr>Really Two Methods</vt:lpstr>
      <vt:lpstr>Example: 22 “Smart Home” scenarios</vt:lpstr>
      <vt:lpstr>Users pick some that resonate</vt:lpstr>
      <vt:lpstr>Another Example</vt:lpstr>
      <vt:lpstr>Cognitive Walkthroughs</vt:lpstr>
      <vt:lpstr>Cognitive Dimensions</vt:lpstr>
      <vt:lpstr>#2: Closeness of mapping</vt:lpstr>
      <vt:lpstr>No closeness-of-mapping</vt:lpstr>
      <vt:lpstr>#7 Hidden Dependencies</vt:lpstr>
      <vt:lpstr>#9 Premature commitment</vt:lpstr>
      <vt:lpstr>#13 Viscosity</vt:lpstr>
      <vt:lpstr>Thank you!</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396</cp:revision>
  <cp:lastPrinted>1601-01-01T00:00:00Z</cp:lastPrinted>
  <dcterms:created xsi:type="dcterms:W3CDTF">2001-06-15T20:03:27Z</dcterms:created>
  <dcterms:modified xsi:type="dcterms:W3CDTF">2013-12-10T17:04:29Z</dcterms:modified>
</cp:coreProperties>
</file>