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6" r:id="rId3"/>
    <p:sldId id="287" r:id="rId4"/>
    <p:sldId id="273" r:id="rId5"/>
    <p:sldId id="262" r:id="rId6"/>
    <p:sldId id="275" r:id="rId7"/>
    <p:sldId id="276" r:id="rId8"/>
    <p:sldId id="277" r:id="rId9"/>
    <p:sldId id="278" r:id="rId10"/>
    <p:sldId id="279" r:id="rId11"/>
    <p:sldId id="284" r:id="rId12"/>
    <p:sldId id="285" r:id="rId13"/>
    <p:sldId id="286" r:id="rId14"/>
    <p:sldId id="270" r:id="rId15"/>
    <p:sldId id="281" r:id="rId16"/>
    <p:sldId id="282" r:id="rId17"/>
    <p:sldId id="283" r:id="rId18"/>
    <p:sldId id="269" r:id="rId19"/>
    <p:sldId id="288" r:id="rId20"/>
    <p:sldId id="289" r:id="rId21"/>
    <p:sldId id="315" r:id="rId22"/>
    <p:sldId id="321" r:id="rId23"/>
    <p:sldId id="290" r:id="rId24"/>
    <p:sldId id="313" r:id="rId25"/>
    <p:sldId id="319" r:id="rId26"/>
    <p:sldId id="320" r:id="rId27"/>
    <p:sldId id="314" r:id="rId28"/>
    <p:sldId id="317" r:id="rId29"/>
    <p:sldId id="318" r:id="rId30"/>
    <p:sldId id="305" r:id="rId31"/>
    <p:sldId id="306" r:id="rId32"/>
    <p:sldId id="307" r:id="rId33"/>
    <p:sldId id="322" r:id="rId34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66" d="100"/>
          <a:sy n="66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30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23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5" Type="http://schemas.openxmlformats.org/officeDocument/2006/relationships/slide" Target="slides/slide8.xml"/><Relationship Id="rId15" Type="http://schemas.openxmlformats.org/officeDocument/2006/relationships/slide" Target="slides/slide32.xml"/><Relationship Id="rId10" Type="http://schemas.openxmlformats.org/officeDocument/2006/relationships/slide" Target="slides/slide18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1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C6A6-F01D-4E37-8C54-59A6B6C0B2B2}" type="slidenum">
              <a:rPr lang="en-US"/>
              <a:pPr/>
              <a:t>15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17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 dirty="0"/>
              <a:t>Scroll bar, clipboard, View, Window, pane</a:t>
            </a:r>
          </a:p>
          <a:p>
            <a:r>
              <a:rPr lang="en-US" dirty="0"/>
              <a:t>Nudge,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 dirty="0">
                <a:cs typeface="Tahoma" charset="0"/>
              </a:rPr>
              <a:t>“No cows on the ice” = no serious difficulties to be overcome (from Nielsen’s text, p. 245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9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10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hai.tourismthailand.org/home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://www.knto.or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ell-newton.it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www.kit.edu/study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yahoo.com/" TargetMode="Externa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s.cmu.edu/~bam/uicourse/08763fall13/finalexam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business/2013/06/56-percent-of-americans-now-own-smartphones-pew-study-finds/" TargetMode="External"/><Relationship Id="rId7" Type="http://schemas.openxmlformats.org/officeDocument/2006/relationships/image" Target="../media/image32.wmf"/><Relationship Id="rId2" Type="http://schemas.openxmlformats.org/officeDocument/2006/relationships/hyperlink" Target="http://en.wikipedia.org/wiki/List_of_countries_by_number_of_mobile_phones_in_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te.com/blogs/future_tense/2013/04/26/samsung_smartphone_sales_rise_to_double_apple_s_market_share.html" TargetMode="External"/><Relationship Id="rId3" Type="http://schemas.openxmlformats.org/officeDocument/2006/relationships/hyperlink" Target="http://www.forbes.com/sites/benzingainsights/2012/11/26/how-many-tablets-does-the-market-have-room-for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arstechnica.com/business/2013/06/56-percent-of-americans-now-own-smartphones-pew-study-fin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kleinerperkins/2012-kpcb-internet-trends-yearend-update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www.journalism.org/analysis_report/device_ownership" TargetMode="Externa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lukew.com/mmdd_workshop_11142012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static.lukew.com/mmdd_workshop_11142012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enginewatch.com/article/2308069/Googles-Matt-Cutts-Responsive-Design-Wont-Hurt-Your-SE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Handheld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2013,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7658100" y="5372100"/>
            <a:ext cx="788988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/>
              <a:t>Localization</a:t>
            </a:r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650" y="1158875"/>
            <a:ext cx="90233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</a:t>
            </a:r>
            <a:r>
              <a:rPr lang="en-US" sz="1800" dirty="0" smtClean="0"/>
              <a:t>“Lifestyle”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“Jobs”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And different icons for sports: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Different 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Indicate </a:t>
            </a:r>
            <a:r>
              <a:rPr lang="en-US" sz="2000" dirty="0"/>
              <a:t>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News stories </a:t>
            </a:r>
            <a:r>
              <a:rPr lang="en-US" sz="2000" dirty="0" smtClean="0"/>
              <a:t>on </a:t>
            </a:r>
            <a:r>
              <a:rPr lang="en-US" sz="2000" dirty="0" smtClean="0">
                <a:hlinkClick r:id="rId5"/>
              </a:rPr>
              <a:t>http://www.kit.edu/study/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language: </a:t>
            </a:r>
            <a:r>
              <a:rPr lang="en-US" sz="1800" dirty="0" smtClean="0">
                <a:hlinkClick r:id="rId6"/>
              </a:rPr>
              <a:t>http://www.russell-newton.it/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US vs. Canada vs. England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</a:t>
            </a:r>
            <a:r>
              <a:rPr lang="en-US" sz="1800" dirty="0" smtClean="0"/>
              <a:t>text (if fonts aren’t loaded)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First </a:t>
            </a:r>
            <a:r>
              <a:rPr lang="en-US" sz="2000" dirty="0"/>
              <a:t>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7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Not: </a:t>
            </a:r>
            <a:r>
              <a:rPr lang="en-US" sz="2000" dirty="0" smtClean="0">
                <a:hlinkClick r:id="rId8"/>
              </a:rPr>
              <a:t>http://thai.tourismthailand.org/home</a:t>
            </a:r>
            <a:endParaRPr lang="en-US" sz="2000" dirty="0"/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9" cstate="print"/>
          <a:srcRect l="20512" b="16763"/>
          <a:stretch>
            <a:fillRect/>
          </a:stretch>
        </p:blipFill>
        <p:spPr bwMode="auto">
          <a:xfrm>
            <a:off x="6851209" y="4461794"/>
            <a:ext cx="844550" cy="325438"/>
          </a:xfrm>
          <a:prstGeom prst="rect">
            <a:avLst/>
          </a:prstGeom>
          <a:noFill/>
        </p:spPr>
      </p:pic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1630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045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86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86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9" name="Oval 8"/>
          <p:cNvSpPr/>
          <p:nvPr/>
        </p:nvSpPr>
        <p:spPr bwMode="auto">
          <a:xfrm>
            <a:off x="4257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1118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907B-68D8-4F1C-8086-4F5C33321C8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URL issues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www.company.com for English language version</a:t>
            </a:r>
          </a:p>
          <a:p>
            <a:r>
              <a:rPr lang="en-US" sz="2600"/>
              <a:t>Use www.company.co.XX (.uk, .de, .kr) for foreign site</a:t>
            </a:r>
          </a:p>
          <a:p>
            <a:r>
              <a:rPr lang="en-US" sz="2600"/>
              <a:t>Use local (country specific) URL also for sites of only local interest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60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137"/>
            <a:ext cx="8001000" cy="1295400"/>
          </a:xfrm>
        </p:spPr>
        <p:txBody>
          <a:bodyPr/>
          <a:lstStyle/>
          <a:p>
            <a:r>
              <a:rPr lang="en-US" sz="3600" dirty="0" smtClean="0"/>
              <a:t>Windows </a:t>
            </a:r>
            <a:r>
              <a:rPr lang="en-US" sz="3600" dirty="0" smtClean="0"/>
              <a:t>“Region and Language”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948" y="1089880"/>
            <a:ext cx="8229600" cy="4411662"/>
          </a:xfrm>
        </p:spPr>
        <p:txBody>
          <a:bodyPr/>
          <a:lstStyle/>
          <a:p>
            <a:r>
              <a:rPr lang="en-US" dirty="0" smtClean="0"/>
              <a:t>Formerly called “Locale”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46818" name="Picture 2" descr="C:\Users\bam\AppData\Local\Temp\SNAGHTMLf36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427"/>
            <a:ext cx="3861428" cy="445238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546820" name="Picture 4" descr="C:\Users\bam\AppData\Local\Temp\SNAGHTMLf367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764" y="2149443"/>
            <a:ext cx="3861428" cy="4452382"/>
          </a:xfrm>
          <a:prstGeom prst="rect">
            <a:avLst/>
          </a:prstGeom>
          <a:noFill/>
        </p:spPr>
      </p:pic>
      <p:pic>
        <p:nvPicPr>
          <p:cNvPr id="546822" name="Picture 6" descr="C:\Users\bam\AppData\Local\Temp\SNAGHTMLf376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582" y="2690618"/>
            <a:ext cx="3861428" cy="445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Handheld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7"/>
            <a:ext cx="8229600" cy="51571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 information: </a:t>
            </a:r>
          </a:p>
          <a:p>
            <a:pPr lvl="1"/>
            <a:r>
              <a:rPr lang="en-US" dirty="0" smtClean="0"/>
              <a:t>Friday, Dec. 13, 2013, 5:30pm to 8:30pm, in 7500 Wean Hall</a:t>
            </a:r>
            <a:endParaRPr lang="en-US" dirty="0" smtClean="0"/>
          </a:p>
          <a:p>
            <a:pPr lvl="1"/>
            <a:r>
              <a:rPr lang="en-US" dirty="0" smtClean="0"/>
              <a:t>Monday, Dec. 16; 2013, 2:00pm to 5:00pm, in </a:t>
            </a:r>
            <a:r>
              <a:rPr lang="en-US" dirty="0" err="1" smtClean="0"/>
              <a:t>Tepper</a:t>
            </a:r>
            <a:r>
              <a:rPr lang="en-US" dirty="0" smtClean="0"/>
              <a:t> </a:t>
            </a:r>
            <a:r>
              <a:rPr lang="en-US" dirty="0" smtClean="0"/>
              <a:t>152</a:t>
            </a:r>
          </a:p>
          <a:p>
            <a:pPr lvl="1"/>
            <a:r>
              <a:rPr lang="en-US" dirty="0" smtClean="0"/>
              <a:t>Anyone </a:t>
            </a:r>
            <a:r>
              <a:rPr lang="en-US" dirty="0" smtClean="0"/>
              <a:t>can go to either</a:t>
            </a:r>
          </a:p>
          <a:p>
            <a:pPr lvl="1"/>
            <a:r>
              <a:rPr lang="en-US" dirty="0" smtClean="0"/>
              <a:t>See: </a:t>
            </a:r>
            <a:r>
              <a:rPr lang="en-US" sz="1600" dirty="0" smtClean="0">
                <a:hlinkClick r:id="rId2"/>
              </a:rPr>
              <a:t>http://www.cs.cmu.edu/~</a:t>
            </a:r>
            <a:r>
              <a:rPr lang="en-US" sz="1600" dirty="0" smtClean="0">
                <a:hlinkClick r:id="rId2"/>
              </a:rPr>
              <a:t>bam/uicourse/08763fall13/finalexam.html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dirty="0" smtClean="0"/>
              <a:t>Guest lecture next Wednesday</a:t>
            </a:r>
          </a:p>
          <a:p>
            <a:pPr lvl="1"/>
            <a:r>
              <a:rPr lang="en-US" dirty="0" smtClean="0"/>
              <a:t>David Bishop, Maya Design</a:t>
            </a:r>
          </a:p>
          <a:p>
            <a:pPr lvl="1"/>
            <a:r>
              <a:rPr lang="en-US" dirty="0" smtClean="0"/>
              <a:t>Please attend!</a:t>
            </a:r>
          </a:p>
          <a:p>
            <a:r>
              <a:rPr lang="en-US" dirty="0" smtClean="0"/>
              <a:t>Final date for late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Wednesday, December </a:t>
            </a:r>
            <a:r>
              <a:rPr lang="en-US" dirty="0" smtClean="0"/>
              <a:t>11, 2013</a:t>
            </a:r>
            <a:endParaRPr lang="en-US" dirty="0" smtClean="0"/>
          </a:p>
          <a:p>
            <a:r>
              <a:rPr lang="en-US" dirty="0" smtClean="0"/>
              <a:t>Today is evaluation day – please fill out questionnaires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pic>
        <p:nvPicPr>
          <p:cNvPr id="518146" name="Picture 2" descr="David Bi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615" y="3858260"/>
            <a:ext cx="12858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20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Tablets: </a:t>
            </a:r>
            <a:r>
              <a:rPr lang="en-US" sz="2800" dirty="0" err="1" smtClean="0"/>
              <a:t>iPads</a:t>
            </a:r>
            <a:r>
              <a:rPr lang="en-US" sz="2800" dirty="0" smtClean="0"/>
              <a:t>, </a:t>
            </a:r>
            <a:r>
              <a:rPr lang="en-US" sz="2800" dirty="0" smtClean="0"/>
              <a:t>Android’s, </a:t>
            </a:r>
            <a:r>
              <a:rPr lang="en-US" sz="2800" dirty="0" smtClean="0"/>
              <a:t>e-readers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</a:t>
            </a:r>
            <a:r>
              <a:rPr lang="en-US" sz="2400" dirty="0" smtClean="0"/>
              <a:t>6.8 </a:t>
            </a:r>
            <a:r>
              <a:rPr lang="en-US" sz="2400" dirty="0"/>
              <a:t>billion </a:t>
            </a:r>
            <a:r>
              <a:rPr lang="en-US" sz="2400" dirty="0" smtClean="0"/>
              <a:t>mobile phones in use </a:t>
            </a:r>
            <a:r>
              <a:rPr lang="en-US" sz="1600" dirty="0" smtClean="0">
                <a:hlinkClick r:id="rId2"/>
              </a:rPr>
              <a:t>(Wikipedia)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56 percent of Americans now own smartphones </a:t>
            </a:r>
            <a:r>
              <a:rPr lang="en-US" sz="1600" dirty="0" smtClean="0">
                <a:hlinkClick r:id="rId3"/>
              </a:rPr>
              <a:t>(Pew)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</a:t>
            </a:r>
            <a:r>
              <a:rPr lang="en-US" sz="2400" dirty="0" smtClean="0"/>
              <a:t>each year </a:t>
            </a:r>
            <a:r>
              <a:rPr lang="en-US" sz="2400" dirty="0"/>
              <a:t>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0" name="Picture 6" descr="C:\Users\bam\AppData\Local\Microsoft\Windows\Temporary Internet Files\Content.IE5\FT8ZC24C\MC90029576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2971" y="230272"/>
            <a:ext cx="1483251" cy="132073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0" y="122238"/>
            <a:ext cx="7543800" cy="815311"/>
          </a:xfrm>
        </p:spPr>
        <p:txBody>
          <a:bodyPr/>
          <a:lstStyle/>
          <a:p>
            <a:r>
              <a:rPr lang="en-US" dirty="0" smtClean="0"/>
              <a:t>More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0" y="825015"/>
            <a:ext cx="4773729" cy="36555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25% </a:t>
            </a:r>
            <a:r>
              <a:rPr lang="en-US" sz="2800" dirty="0" smtClean="0"/>
              <a:t>of all phones in US were </a:t>
            </a:r>
            <a:r>
              <a:rPr lang="en-US" sz="2800" dirty="0" err="1" smtClean="0"/>
              <a:t>iPhones</a:t>
            </a:r>
            <a:r>
              <a:rPr lang="en-US" sz="2800" dirty="0" smtClean="0"/>
              <a:t> in </a:t>
            </a:r>
            <a:r>
              <a:rPr lang="en-US" sz="2800" dirty="0" smtClean="0"/>
              <a:t>2013</a:t>
            </a:r>
            <a:endParaRPr lang="en-US" sz="2800" dirty="0" smtClean="0"/>
          </a:p>
          <a:p>
            <a:r>
              <a:rPr lang="en-US" sz="2800" dirty="0" smtClean="0"/>
              <a:t>Android </a:t>
            </a:r>
            <a:r>
              <a:rPr lang="en-US" sz="2800" dirty="0" smtClean="0"/>
              <a:t>28% of all phones in US </a:t>
            </a:r>
            <a:r>
              <a:rPr lang="en-US" sz="2800" dirty="0" smtClean="0"/>
              <a:t>in </a:t>
            </a:r>
            <a:r>
              <a:rPr lang="en-US" sz="2800" dirty="0" smtClean="0"/>
              <a:t>2013 </a:t>
            </a:r>
            <a:r>
              <a:rPr lang="en-US" sz="1800" dirty="0" smtClean="0">
                <a:hlinkClick r:id="rId2"/>
              </a:rPr>
              <a:t>(cite)</a:t>
            </a:r>
            <a:endParaRPr lang="en-US" sz="2800" dirty="0" smtClean="0"/>
          </a:p>
          <a:p>
            <a:r>
              <a:rPr lang="en-US" sz="2800" dirty="0" smtClean="0"/>
              <a:t>About 150 million tablets in US (</a:t>
            </a:r>
            <a:r>
              <a:rPr lang="en-US" sz="2800" dirty="0" smtClean="0">
                <a:hlinkClick r:id="rId3"/>
              </a:rPr>
              <a:t>cite</a:t>
            </a:r>
            <a:r>
              <a:rPr lang="en-US" sz="2800" dirty="0" smtClean="0"/>
              <a:t>) – 29% of adults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76090" y="4215171"/>
            <a:ext cx="134905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Tablet market share in US (</a:t>
            </a:r>
            <a:r>
              <a:rPr lang="en-US" sz="1200" dirty="0" smtClean="0">
                <a:hlinkClick r:id="rId4"/>
              </a:rPr>
              <a:t>Pew research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541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07840"/>
            <a:ext cx="3344026" cy="255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15360" y="633478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6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12)</a:t>
            </a:r>
            <a:endParaRPr lang="en-US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03172" y="64008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pic>
        <p:nvPicPr>
          <p:cNvPr id="546818" name="Picture 2" descr="Smartphone market share"/>
          <p:cNvPicPr>
            <a:picLocks noChangeAspect="1" noChangeArrowheads="1"/>
          </p:cNvPicPr>
          <p:nvPr/>
        </p:nvPicPr>
        <p:blipFill>
          <a:blip r:embed="rId7" cstate="print"/>
          <a:srcRect l="22892" t="2516" r="22535" b="2397"/>
          <a:stretch>
            <a:fillRect/>
          </a:stretch>
        </p:blipFill>
        <p:spPr bwMode="auto">
          <a:xfrm>
            <a:off x="4847771" y="101598"/>
            <a:ext cx="3091543" cy="3660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736890" y="1174428"/>
            <a:ext cx="134905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of </a:t>
            </a:r>
            <a:r>
              <a:rPr lang="en-US" sz="1200" dirty="0" smtClean="0"/>
              <a:t>first quarter of </a:t>
            </a:r>
            <a:r>
              <a:rPr lang="en-US" sz="1200" dirty="0" smtClean="0"/>
              <a:t>2013 (</a:t>
            </a:r>
            <a:r>
              <a:rPr lang="en-US" sz="1200" dirty="0" smtClean="0">
                <a:hlinkClick r:id="rId8"/>
              </a:rPr>
              <a:t>cite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541700" name="Picture 4" descr="Pew data for US tablet ownersh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9024" y="3711966"/>
            <a:ext cx="3984976" cy="314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“Computers”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878"/>
            <a:ext cx="4643120" cy="33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360" y="497334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24, 25)</a:t>
            </a:r>
            <a:endParaRPr lang="en-US" sz="1400" dirty="0"/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1" y="3248121"/>
            <a:ext cx="4826000" cy="36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23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</a:t>
            </a:r>
            <a:r>
              <a:rPr lang="en-US" dirty="0" smtClean="0"/>
              <a:t>are “Life </a:t>
            </a:r>
            <a:r>
              <a:rPr lang="en-US" dirty="0"/>
              <a:t>Accessories”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4411662"/>
          </a:xfrm>
        </p:spPr>
        <p:txBody>
          <a:bodyPr/>
          <a:lstStyle/>
          <a:p>
            <a:r>
              <a:rPr lang="en-US" dirty="0" smtClean="0"/>
              <a:t>Consultants recommend web sites designed for mobile first: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26640"/>
            <a:ext cx="6810381" cy="41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http://static.lukew.com/mmdd_workshop_11142012.pdf</a:t>
            </a:r>
            <a:r>
              <a:rPr lang="en-US" sz="1600" dirty="0" smtClean="0"/>
              <a:t>, slide 76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3120" cy="1295400"/>
          </a:xfrm>
        </p:spPr>
        <p:txBody>
          <a:bodyPr/>
          <a:lstStyle/>
          <a:p>
            <a:r>
              <a:rPr lang="en-US" dirty="0" smtClean="0"/>
              <a:t>Focus on Navigation or Content?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965" y="1898971"/>
            <a:ext cx="3947795" cy="40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9" y="1971040"/>
            <a:ext cx="3382940" cy="3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5815" y="6488668"/>
            <a:ext cx="6370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http://static.lukew.com/mmdd_workshop_11142012.pdf</a:t>
            </a:r>
            <a:r>
              <a:rPr lang="en-US" sz="1600" dirty="0" smtClean="0"/>
              <a:t>, slides 107-8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65" y="2662177"/>
            <a:ext cx="1218012" cy="1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5" y="156963"/>
            <a:ext cx="7543800" cy="815311"/>
          </a:xfrm>
        </p:spPr>
        <p:txBody>
          <a:bodyPr/>
          <a:lstStyle/>
          <a:p>
            <a:r>
              <a:rPr lang="en-US" dirty="0" smtClean="0"/>
              <a:t>Issues with Handheld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185"/>
            <a:ext cx="8229600" cy="4411662"/>
          </a:xfrm>
        </p:spPr>
        <p:txBody>
          <a:bodyPr/>
          <a:lstStyle/>
          <a:p>
            <a:r>
              <a:rPr lang="en-US" dirty="0" smtClean="0"/>
              <a:t>Must follow the device’s style guidelines</a:t>
            </a:r>
          </a:p>
          <a:p>
            <a:pPr lvl="1"/>
            <a:r>
              <a:rPr lang="en-US" dirty="0" smtClean="0"/>
              <a:t>May depend on OS, Hardware and carrier</a:t>
            </a:r>
          </a:p>
          <a:p>
            <a:pPr lvl="2"/>
            <a:r>
              <a:rPr lang="en-US" dirty="0" smtClean="0"/>
              <a:t>Verizon, AT&amp;T, Sprint ….</a:t>
            </a:r>
          </a:p>
          <a:p>
            <a:pPr lvl="1"/>
            <a:r>
              <a:rPr lang="en-US" dirty="0" smtClean="0"/>
              <a:t>May be different hardware configurations</a:t>
            </a:r>
          </a:p>
          <a:p>
            <a:pPr lvl="2"/>
            <a:r>
              <a:rPr lang="en-US" dirty="0" smtClean="0"/>
              <a:t>Not with Apple </a:t>
            </a:r>
            <a:r>
              <a:rPr lang="en-US" dirty="0" err="1" smtClean="0"/>
              <a:t>iPhone</a:t>
            </a:r>
            <a:r>
              <a:rPr lang="en-US" dirty="0" smtClean="0"/>
              <a:t> – closed platform</a:t>
            </a:r>
          </a:p>
          <a:p>
            <a:pPr lvl="2"/>
            <a:r>
              <a:rPr lang="en-US" dirty="0" smtClean="0"/>
              <a:t>RIM’s Storm</a:t>
            </a:r>
          </a:p>
          <a:p>
            <a:pPr lvl="2"/>
            <a:r>
              <a:rPr lang="en-US" dirty="0" smtClean="0"/>
              <a:t>How many buttons?</a:t>
            </a:r>
          </a:p>
          <a:p>
            <a:pPr lvl="2"/>
            <a:r>
              <a:rPr lang="en-US" dirty="0" smtClean="0"/>
              <a:t>Windows Mobile has minimum requirements</a:t>
            </a:r>
          </a:p>
          <a:p>
            <a:pPr lvl="2"/>
            <a:r>
              <a:rPr lang="en-US" dirty="0" smtClean="0"/>
              <a:t>Android?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 cstate="print"/>
          <a:srcRect r="17973"/>
          <a:stretch>
            <a:fillRect/>
          </a:stretch>
        </p:blipFill>
        <p:spPr bwMode="auto">
          <a:xfrm>
            <a:off x="7780128" y="0"/>
            <a:ext cx="1363872" cy="25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567" y="4768770"/>
            <a:ext cx="1275065" cy="20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287" y="4765318"/>
            <a:ext cx="1159639" cy="209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6" name="Picture 6"/>
          <p:cNvPicPr>
            <a:picLocks noChangeAspect="1" noChangeArrowheads="1"/>
          </p:cNvPicPr>
          <p:nvPr/>
        </p:nvPicPr>
        <p:blipFill>
          <a:blip r:embed="rId6" cstate="print"/>
          <a:srcRect t="7004" r="51356" b="5119"/>
          <a:stretch>
            <a:fillRect/>
          </a:stretch>
        </p:blipFill>
        <p:spPr bwMode="auto">
          <a:xfrm>
            <a:off x="5236301" y="4745620"/>
            <a:ext cx="1250232" cy="21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047" y="4953965"/>
            <a:ext cx="2222609" cy="19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785" y="2662177"/>
            <a:ext cx="1200215" cy="21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http://static.lukew.com/mmdd_workshop_11142012.pdf</a:t>
            </a:r>
            <a:r>
              <a:rPr lang="en-US" sz="1600" dirty="0" smtClean="0"/>
              <a:t>, slide 198</a:t>
            </a:r>
            <a:endParaRPr lang="en-US" sz="1600" dirty="0"/>
          </a:p>
        </p:txBody>
      </p: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1" y="1"/>
            <a:ext cx="8792489" cy="65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2715" y="64008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screen</a:t>
            </a:r>
            <a:br>
              <a:rPr lang="en-US" dirty="0" smtClean="0"/>
            </a:br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70370" name="Picture 2" descr="C:\Users\bam\AppData\Local\Temp\SNAGHTML15939c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441" y="89"/>
            <a:ext cx="4988560" cy="68579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43228"/>
            <a:ext cx="41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http://static.lukew.com/mmdd_workshop_11142012.pdf</a:t>
            </a:r>
            <a:r>
              <a:rPr lang="en-US" sz="1600" dirty="0" smtClean="0"/>
              <a:t>, slide 197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30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46" y="1148080"/>
            <a:ext cx="8650288" cy="475583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40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9781-2FD5-464E-999D-0A3A5D9B9A2E}" type="slidenum">
              <a:rPr lang="en-US"/>
              <a:pPr/>
              <a:t>31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for Small Devices, 2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lvl="1"/>
            <a:r>
              <a:rPr lang="en-US" sz="2400"/>
              <a:t>Analogy: people like to eat in a car</a:t>
            </a:r>
          </a:p>
          <a:p>
            <a:pPr lvl="2"/>
            <a:r>
              <a:rPr lang="en-US" sz="2000"/>
              <a:t>Palm design is like adding the cup holder</a:t>
            </a:r>
          </a:p>
          <a:p>
            <a:pPr lvl="2"/>
            <a:r>
              <a:rPr lang="en-US" sz="2000"/>
              <a:t>Have a house with the other appliances (like the PC)</a:t>
            </a:r>
          </a:p>
          <a:p>
            <a:pPr lvl="1"/>
            <a:r>
              <a:rPr lang="en-US" sz="2400"/>
              <a:t>They did lots of user testing with prototypes created using HyperCard</a:t>
            </a:r>
          </a:p>
          <a:p>
            <a:pPr lvl="1"/>
            <a:r>
              <a:rPr lang="en-US" sz="2400"/>
              <a:t>Usage scenarios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FC0-AD92-4EEB-B8AF-B79478A9A073}" type="slidenum">
              <a:rPr lang="en-US"/>
              <a:pPr/>
              <a:t>32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8003894" cy="975042"/>
          </a:xfrm>
        </p:spPr>
        <p:txBody>
          <a:bodyPr/>
          <a:lstStyle/>
          <a:p>
            <a:r>
              <a:rPr lang="en-US" dirty="0"/>
              <a:t>Studies for </a:t>
            </a:r>
            <a:r>
              <a:rPr lang="en-US" dirty="0" smtClean="0"/>
              <a:t>Original Windows </a:t>
            </a:r>
            <a:r>
              <a:rPr lang="en-US" dirty="0"/>
              <a:t>CE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2680"/>
            <a:ext cx="9144000" cy="4532313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“The Interaction Design of Microsoft Windows CE”, by Sarah </a:t>
            </a:r>
            <a:r>
              <a:rPr lang="en-US" sz="1400" dirty="0" err="1"/>
              <a:t>Zuberec</a:t>
            </a:r>
            <a:r>
              <a:rPr lang="en-US" sz="1400" dirty="0"/>
              <a:t>, chapter 5 in </a:t>
            </a:r>
            <a:r>
              <a:rPr lang="en-US" sz="1400" i="1" dirty="0"/>
              <a:t>Information Appliances 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r>
              <a:rPr lang="en-US" sz="2400" dirty="0"/>
              <a:t>Studies: minimum target: stylus = 5.04mm</a:t>
            </a:r>
            <a:r>
              <a:rPr lang="en-US" sz="2400" baseline="30000" dirty="0"/>
              <a:t>2</a:t>
            </a:r>
            <a:r>
              <a:rPr lang="en-US" sz="2400" dirty="0"/>
              <a:t>, finger = 9.04mm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Drag between down and up for “tap” = 2mm</a:t>
            </a:r>
          </a:p>
          <a:p>
            <a:r>
              <a:rPr lang="en-US" sz="2400" dirty="0"/>
              <a:t>Many usage scenarios</a:t>
            </a:r>
          </a:p>
          <a:p>
            <a:r>
              <a:rPr lang="en-US" sz="2400" dirty="0"/>
              <a:t>User tests identified Tahoma 10 bold as best system font, but couldn’t be used because not enough content fit in the dialogs</a:t>
            </a:r>
          </a:p>
          <a:p>
            <a:pPr lvl="1"/>
            <a:r>
              <a:rPr lang="en-US" sz="2000" dirty="0"/>
              <a:t>So used Tahoma 9</a:t>
            </a:r>
          </a:p>
          <a:p>
            <a:r>
              <a:rPr lang="en-US" sz="2400" dirty="0"/>
              <a:t>Novice users did better with keyboard, but experts preferred character recognizer</a:t>
            </a:r>
          </a:p>
          <a:p>
            <a:r>
              <a:rPr lang="en-US" sz="2400" dirty="0"/>
              <a:t>Problem with initial designs: too many taps</a:t>
            </a:r>
          </a:p>
          <a:p>
            <a:pPr lvl="1"/>
            <a:r>
              <a:rPr lang="en-US" sz="2000" dirty="0"/>
              <a:t>Achieved “walk up and use” but too slow for experts</a:t>
            </a:r>
          </a:p>
          <a:p>
            <a:r>
              <a:rPr lang="en-US" sz="2400" dirty="0"/>
              <a:t>Double tap with stylus difficult and unnatural</a:t>
            </a:r>
          </a:p>
          <a:p>
            <a:pPr lvl="1"/>
            <a:r>
              <a:rPr lang="en-US" sz="2000" dirty="0"/>
              <a:t>“Consistency worked against learning and use.”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426"/>
            <a:ext cx="2895600" cy="275771"/>
          </a:xfrm>
        </p:spPr>
        <p:txBody>
          <a:bodyPr/>
          <a:lstStyle/>
          <a:p>
            <a:r>
              <a:rPr lang="en-US" altLang="en-US" dirty="0" smtClean="0"/>
              <a:t>© 2013 -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5991"/>
          </a:xfrm>
        </p:spPr>
        <p:txBody>
          <a:bodyPr/>
          <a:lstStyle/>
          <a:p>
            <a:r>
              <a:rPr lang="en-US" dirty="0" smtClean="0"/>
              <a:t>“Responsive Design”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71"/>
            <a:ext cx="8229600" cy="49348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Web sites adjust themselves based on size of screen</a:t>
            </a:r>
          </a:p>
          <a:p>
            <a:r>
              <a:rPr lang="en-US" dirty="0" smtClean="0"/>
              <a:t>Programmed into the html of each page</a:t>
            </a:r>
          </a:p>
          <a:p>
            <a:pPr lvl="1"/>
            <a:r>
              <a:rPr lang="en-US" dirty="0" smtClean="0"/>
              <a:t>Mobile vs. desktop versions</a:t>
            </a:r>
          </a:p>
          <a:p>
            <a:pPr lvl="1"/>
            <a:r>
              <a:rPr lang="en-US" dirty="0" smtClean="0"/>
              <a:t>Vs. providing </a:t>
            </a:r>
            <a:r>
              <a:rPr lang="en-US" i="1" dirty="0" smtClean="0"/>
              <a:t>different pages</a:t>
            </a:r>
            <a:r>
              <a:rPr lang="en-US" dirty="0" smtClean="0"/>
              <a:t> based on browser/device request</a:t>
            </a:r>
          </a:p>
          <a:p>
            <a:r>
              <a:rPr lang="en-US" dirty="0" smtClean="0"/>
              <a:t>Html and CSS have built-in features</a:t>
            </a:r>
          </a:p>
          <a:p>
            <a:r>
              <a:rPr lang="en-US" dirty="0" smtClean="0"/>
              <a:t>Dreamweaver, etc. let you design for different ranges of sizes</a:t>
            </a:r>
          </a:p>
          <a:p>
            <a:r>
              <a:rPr lang="en-US" dirty="0" smtClean="0"/>
              <a:t>Fewer options &amp; elements (faster downloading)</a:t>
            </a:r>
          </a:p>
          <a:p>
            <a:r>
              <a:rPr lang="en-US" dirty="0" smtClean="0"/>
              <a:t>Designed for smaller screen</a:t>
            </a:r>
          </a:p>
          <a:p>
            <a:r>
              <a:rPr lang="en-US" dirty="0" smtClean="0"/>
              <a:t>Responsive design works better for search-engine optimization (SEO) </a:t>
            </a:r>
            <a:r>
              <a:rPr lang="en-US" sz="2300" i="1" dirty="0" smtClean="0"/>
              <a:t>– </a:t>
            </a:r>
            <a:r>
              <a:rPr lang="en-US" sz="2300" i="1" dirty="0" smtClean="0">
                <a:hlinkClick r:id="rId2"/>
              </a:rPr>
              <a:t>cite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/>
              <a:t>Less than </a:t>
            </a:r>
            <a:r>
              <a:rPr lang="en-US" sz="2600" dirty="0" smtClean="0"/>
              <a:t>10</a:t>
            </a:r>
            <a:r>
              <a:rPr lang="en-US" sz="2600" dirty="0"/>
              <a:t>% of </a:t>
            </a:r>
            <a:r>
              <a:rPr lang="en-US" sz="2600" dirty="0" smtClean="0"/>
              <a:t>Internet </a:t>
            </a:r>
            <a:r>
              <a:rPr lang="en-US" sz="2600" dirty="0"/>
              <a:t>users in </a:t>
            </a:r>
            <a:r>
              <a:rPr lang="en-US" sz="2600" dirty="0" smtClean="0"/>
              <a:t>US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cite</a:t>
            </a:r>
            <a:r>
              <a:rPr lang="en-US" sz="1600" dirty="0" smtClean="0"/>
              <a:t>, slide 5)</a:t>
            </a:r>
            <a:endParaRPr lang="en-US" sz="2600" dirty="0"/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(In Danish, use </a:t>
            </a:r>
            <a:r>
              <a:rPr lang="en-US" sz="2200" i="1" dirty="0" err="1"/>
              <a:t>bord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tabel</a:t>
            </a:r>
            <a:r>
              <a:rPr lang="en-US" sz="2200" i="1" dirty="0"/>
              <a:t>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No baseball metaphors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Arbitrary </a:t>
            </a:r>
            <a:r>
              <a:rPr lang="en-US" sz="2600" dirty="0"/>
              <a:t>icons are even harder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p:oleObj spid="_x0000_s510980" name="Clip" r:id="rId4" imgW="766080" imgH="1871640" progId="">
              <p:embed/>
            </p:oleObj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114800" y="5580063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580063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93760" cy="4411662"/>
          </a:xfrm>
        </p:spPr>
        <p:txBody>
          <a:bodyPr/>
          <a:lstStyle/>
          <a:p>
            <a:r>
              <a:rPr lang="en-US" sz="2600" dirty="0"/>
              <a:t>Standard terms for “File”, “Edit”, etc. in each language</a:t>
            </a:r>
          </a:p>
          <a:p>
            <a:pPr lvl="1"/>
            <a:r>
              <a:rPr lang="en-US" sz="2200" dirty="0"/>
              <a:t>There are probably hundreds of computer words</a:t>
            </a:r>
          </a:p>
          <a:p>
            <a:r>
              <a:rPr lang="en-US" sz="2600" dirty="0"/>
              <a:t>What about “Viewport”, “Canvas”, “Front”</a:t>
            </a:r>
          </a:p>
          <a:p>
            <a:pPr lvl="1"/>
            <a:r>
              <a:rPr lang="en-US" sz="2200" dirty="0"/>
              <a:t>Across the industry, and in a company’s other products</a:t>
            </a:r>
          </a:p>
          <a:p>
            <a:pPr lvl="1"/>
            <a:r>
              <a:rPr lang="en-US" sz="2200" dirty="0"/>
              <a:t>Keep glossaries of words to be used</a:t>
            </a:r>
          </a:p>
          <a:p>
            <a:r>
              <a:rPr lang="en-US" sz="2600" dirty="0"/>
              <a:t>Often need to know the rationale behind why names were chosen</a:t>
            </a:r>
          </a:p>
          <a:p>
            <a:pPr lvl="1"/>
            <a:r>
              <a:rPr lang="en-US" sz="2200" dirty="0"/>
              <a:t>E.g. “Find” vs. “Find File” both translated to “</a:t>
            </a:r>
            <a:r>
              <a:rPr lang="en-US" sz="2200" dirty="0" err="1"/>
              <a:t>Rechercher</a:t>
            </a:r>
            <a:r>
              <a:rPr lang="en-US" sz="2200" dirty="0"/>
              <a:t>” in French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953770"/>
            <a:ext cx="8650288" cy="577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Supporting extra characters, like </a:t>
            </a:r>
            <a:r>
              <a:rPr lang="en-US" sz="18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“N/A” for not available or not applicable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Ask for child’s age not school grade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Which is which?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Also, sometimes, </a:t>
            </a:r>
            <a:r>
              <a:rPr lang="en-US" sz="2000" dirty="0" err="1">
                <a:cs typeface="Tahoma" charset="0"/>
              </a:rPr>
              <a:t>First+Last</a:t>
            </a:r>
            <a:r>
              <a:rPr lang="en-US" sz="2000" dirty="0">
                <a:cs typeface="Tahoma" charset="0"/>
              </a:rPr>
              <a:t> not very unique </a:t>
            </a:r>
            <a:r>
              <a:rPr lang="en-US" sz="1600" dirty="0">
                <a:cs typeface="Tahoma" charset="0"/>
              </a:rPr>
              <a:t>(12 “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, 2 “Min 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A4 vs. 8.5”x11” vs. 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48322"/>
          </a:xfrm>
        </p:spPr>
        <p:txBody>
          <a:bodyPr/>
          <a:lstStyle/>
          <a:p>
            <a:r>
              <a:rPr lang="en-US" dirty="0" smtClean="0"/>
              <a:t>Number issues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0400"/>
            <a:ext cx="8229600" cy="59871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Paying in international currency</a:t>
            </a:r>
          </a:p>
          <a:p>
            <a:pPr lvl="1"/>
            <a:r>
              <a:rPr lang="en-US" dirty="0" smtClean="0"/>
              <a:t>Currency symbols: $1000 (US, Canada), vs. ¥1000</a:t>
            </a:r>
          </a:p>
          <a:p>
            <a:r>
              <a:rPr lang="en-US" dirty="0" smtClean="0"/>
              <a:t>Weights and sizes and clothing sizes in metric and U.S. units</a:t>
            </a:r>
          </a:p>
          <a:p>
            <a:r>
              <a:rPr lang="en-US" dirty="0" smtClean="0"/>
              <a:t>Billion: thousand million or million </a:t>
            </a:r>
            <a:r>
              <a:rPr lang="en-US" dirty="0" err="1" smtClean="0"/>
              <a:t>million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Number formats: 4.567 vs. 4,567</a:t>
            </a:r>
          </a:p>
          <a:p>
            <a:pPr lvl="1"/>
            <a:r>
              <a:rPr lang="en-US" dirty="0" smtClean="0"/>
              <a:t>Ask if ambiguous (not “illegal number”)</a:t>
            </a:r>
          </a:p>
          <a:p>
            <a:r>
              <a:rPr lang="en-US" dirty="0" smtClean="0"/>
              <a:t>Time formats: 2:30 pm vs. 14:30; time zones: EDT</a:t>
            </a:r>
          </a:p>
          <a:p>
            <a:r>
              <a:rPr lang="en-US" dirty="0" smtClean="0"/>
              <a:t>Date formats: </a:t>
            </a:r>
            <a:r>
              <a:rPr lang="en-US" dirty="0" smtClean="0"/>
              <a:t>11/12/13? </a:t>
            </a:r>
            <a:r>
              <a:rPr lang="en-US" dirty="0" smtClean="0"/>
              <a:t>use </a:t>
            </a:r>
            <a:r>
              <a:rPr lang="en-US" dirty="0" smtClean="0"/>
              <a:t>November 12, 2013 </a:t>
            </a:r>
            <a:r>
              <a:rPr lang="en-US" dirty="0" smtClean="0"/>
              <a:t>instead</a:t>
            </a:r>
          </a:p>
          <a:p>
            <a:pPr lvl="1"/>
            <a:r>
              <a:rPr lang="en-US" dirty="0" smtClean="0"/>
              <a:t>Europeans say “Week 25”</a:t>
            </a:r>
          </a:p>
          <a:p>
            <a:r>
              <a:rPr lang="en-US" dirty="0" smtClean="0"/>
              <a:t>Telephone number formats</a:t>
            </a:r>
          </a:p>
          <a:p>
            <a:pPr lvl="1"/>
            <a:r>
              <a:rPr lang="en-US" dirty="0" smtClean="0"/>
              <a:t>+45 47 17 17 17   vs. (412) 268-5150  vs. 1-412-268-5150</a:t>
            </a:r>
          </a:p>
          <a:p>
            <a:pPr lvl="1"/>
            <a:r>
              <a:rPr lang="en-US" dirty="0" smtClean="0"/>
              <a:t>Allow +, (), -, . etc.</a:t>
            </a:r>
          </a:p>
          <a:p>
            <a:r>
              <a:rPr lang="en-US" dirty="0" smtClean="0"/>
              <a:t>Locations</a:t>
            </a:r>
            <a:r>
              <a:rPr lang="en-US" dirty="0" smtClean="0"/>
              <a:t>: </a:t>
            </a:r>
            <a:r>
              <a:rPr lang="en-US" dirty="0" err="1" smtClean="0"/>
              <a:t>Engla</a:t>
            </a:r>
            <a:r>
              <a:rPr lang="en-US" dirty="0" err="1" smtClean="0"/>
              <a:t>lnd</a:t>
            </a:r>
            <a:r>
              <a:rPr lang="en-US" dirty="0" smtClean="0"/>
              <a:t> </a:t>
            </a:r>
            <a:r>
              <a:rPr lang="en-US" dirty="0" smtClean="0"/>
              <a:t>is on both sides of 0° Longitude</a:t>
            </a:r>
          </a:p>
          <a:p>
            <a:pPr lvl="1"/>
            <a:r>
              <a:rPr lang="en-US" dirty="0" smtClean="0"/>
              <a:t>US software </a:t>
            </a:r>
            <a:r>
              <a:rPr lang="en-US" dirty="0" err="1" smtClean="0"/>
              <a:t>coudn’t</a:t>
            </a:r>
            <a:r>
              <a:rPr lang="en-US" dirty="0" smtClean="0"/>
              <a:t> </a:t>
            </a:r>
            <a:r>
              <a:rPr lang="en-US" dirty="0" smtClean="0"/>
              <a:t>deal </a:t>
            </a:r>
            <a:r>
              <a:rPr lang="en-US" dirty="0" smtClean="0"/>
              <a:t>with negative </a:t>
            </a:r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648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2013 -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13019</TotalTime>
  <Words>1895</Words>
  <Application>Microsoft Office PowerPoint</Application>
  <PresentationFormat>On-screen Show (4:3)</PresentationFormat>
  <Paragraphs>325</Paragraphs>
  <Slides>33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 template_polo</vt:lpstr>
      <vt:lpstr>Clip</vt:lpstr>
      <vt:lpstr>Lecture 11: International and Handheld User Interfaces</vt:lpstr>
      <vt:lpstr>Logistics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Number issues</vt:lpstr>
      <vt:lpstr>Localization</vt:lpstr>
      <vt:lpstr>Dialog Box Layouts: Print</vt:lpstr>
      <vt:lpstr>Dialog Box Layouts: Fonts</vt:lpstr>
      <vt:lpstr>Dialog Box Layouts: Paragraph</vt:lpstr>
      <vt:lpstr>Shipping Issues</vt:lpstr>
      <vt:lpstr>URL issues</vt:lpstr>
      <vt:lpstr>Implementation Issues</vt:lpstr>
      <vt:lpstr>Windows “Region and Language”</vt:lpstr>
      <vt:lpstr>International User testing</vt:lpstr>
      <vt:lpstr>Handheld User Interfaces</vt:lpstr>
      <vt:lpstr>Why Important?</vt:lpstr>
      <vt:lpstr>More Statistics</vt:lpstr>
      <vt:lpstr>“Computers”</vt:lpstr>
      <vt:lpstr>mCommerce Importance</vt:lpstr>
      <vt:lpstr>Usage Model Different for Handhelds than PCs or Web</vt:lpstr>
      <vt:lpstr>Design for Mobile First</vt:lpstr>
      <vt:lpstr>Focus on Navigation or Content?</vt:lpstr>
      <vt:lpstr>Issues with Handheld Designs</vt:lpstr>
      <vt:lpstr>Slide 28</vt:lpstr>
      <vt:lpstr>Many screen sizes</vt:lpstr>
      <vt:lpstr>Design for Small Devices</vt:lpstr>
      <vt:lpstr>Design for Small Devices, 2</vt:lpstr>
      <vt:lpstr>Studies for Original Windows CE</vt:lpstr>
      <vt:lpstr>“Responsive Design”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167</cp:revision>
  <cp:lastPrinted>1601-01-01T00:00:00Z</cp:lastPrinted>
  <dcterms:created xsi:type="dcterms:W3CDTF">2001-06-15T20:03:27Z</dcterms:created>
  <dcterms:modified xsi:type="dcterms:W3CDTF">2013-12-04T02:27:19Z</dcterms:modified>
</cp:coreProperties>
</file>