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7" r:id="rId1"/>
    <p:sldMasterId id="2147483736" r:id="rId2"/>
    <p:sldMasterId id="2147483748" r:id="rId3"/>
    <p:sldMasterId id="2147483760" r:id="rId4"/>
  </p:sldMasterIdLst>
  <p:notesMasterIdLst>
    <p:notesMasterId r:id="rId59"/>
  </p:notesMasterIdLst>
  <p:handoutMasterIdLst>
    <p:handoutMasterId r:id="rId60"/>
  </p:handoutMasterIdLst>
  <p:sldIdLst>
    <p:sldId id="282" r:id="rId5"/>
    <p:sldId id="342" r:id="rId6"/>
    <p:sldId id="283" r:id="rId7"/>
    <p:sldId id="293" r:id="rId8"/>
    <p:sldId id="294" r:id="rId9"/>
    <p:sldId id="284" r:id="rId10"/>
    <p:sldId id="296" r:id="rId11"/>
    <p:sldId id="343" r:id="rId12"/>
    <p:sldId id="292" r:id="rId13"/>
    <p:sldId id="297" r:id="rId14"/>
    <p:sldId id="287" r:id="rId15"/>
    <p:sldId id="304" r:id="rId16"/>
    <p:sldId id="315" r:id="rId17"/>
    <p:sldId id="298" r:id="rId18"/>
    <p:sldId id="301" r:id="rId19"/>
    <p:sldId id="344" r:id="rId20"/>
    <p:sldId id="345" r:id="rId21"/>
    <p:sldId id="346" r:id="rId22"/>
    <p:sldId id="347" r:id="rId23"/>
    <p:sldId id="348" r:id="rId24"/>
    <p:sldId id="349" r:id="rId25"/>
    <p:sldId id="350" r:id="rId26"/>
    <p:sldId id="351" r:id="rId27"/>
    <p:sldId id="352" r:id="rId28"/>
    <p:sldId id="353" r:id="rId29"/>
    <p:sldId id="354" r:id="rId30"/>
    <p:sldId id="355" r:id="rId31"/>
    <p:sldId id="356" r:id="rId32"/>
    <p:sldId id="357" r:id="rId33"/>
    <p:sldId id="358" r:id="rId34"/>
    <p:sldId id="359" r:id="rId35"/>
    <p:sldId id="360" r:id="rId36"/>
    <p:sldId id="361" r:id="rId37"/>
    <p:sldId id="367" r:id="rId38"/>
    <p:sldId id="368" r:id="rId39"/>
    <p:sldId id="369" r:id="rId40"/>
    <p:sldId id="370" r:id="rId41"/>
    <p:sldId id="371" r:id="rId42"/>
    <p:sldId id="372" r:id="rId43"/>
    <p:sldId id="373" r:id="rId44"/>
    <p:sldId id="374" r:id="rId45"/>
    <p:sldId id="375" r:id="rId46"/>
    <p:sldId id="376" r:id="rId47"/>
    <p:sldId id="377" r:id="rId48"/>
    <p:sldId id="378" r:id="rId49"/>
    <p:sldId id="379" r:id="rId50"/>
    <p:sldId id="380" r:id="rId51"/>
    <p:sldId id="381" r:id="rId52"/>
    <p:sldId id="382" r:id="rId53"/>
    <p:sldId id="362" r:id="rId54"/>
    <p:sldId id="363" r:id="rId55"/>
    <p:sldId id="364" r:id="rId56"/>
    <p:sldId id="365" r:id="rId57"/>
    <p:sldId id="366" r:id="rId58"/>
  </p:sldIdLst>
  <p:sldSz cx="13004800" cy="9753600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 Light"/>
        <a:ea typeface="+mn-ea"/>
        <a:cs typeface="+mn-cs"/>
        <a:sym typeface="Gill Sans Light"/>
      </a:defRPr>
    </a:lvl1pPr>
    <a:lvl2pPr marL="457200" algn="l" rtl="0" fontAlgn="base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 Light"/>
        <a:ea typeface="+mn-ea"/>
        <a:cs typeface="+mn-cs"/>
        <a:sym typeface="Gill Sans Light"/>
      </a:defRPr>
    </a:lvl2pPr>
    <a:lvl3pPr marL="914400" algn="l" rtl="0" fontAlgn="base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 Light"/>
        <a:ea typeface="+mn-ea"/>
        <a:cs typeface="+mn-cs"/>
        <a:sym typeface="Gill Sans Light"/>
      </a:defRPr>
    </a:lvl3pPr>
    <a:lvl4pPr marL="1371600" algn="l" rtl="0" fontAlgn="base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 Light"/>
        <a:ea typeface="+mn-ea"/>
        <a:cs typeface="+mn-cs"/>
        <a:sym typeface="Gill Sans Light"/>
      </a:defRPr>
    </a:lvl4pPr>
    <a:lvl5pPr marL="1828800" algn="l" rtl="0" fontAlgn="base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 Light"/>
        <a:ea typeface="+mn-ea"/>
        <a:cs typeface="+mn-cs"/>
        <a:sym typeface="Gill Sans Light"/>
      </a:defRPr>
    </a:lvl5pPr>
    <a:lvl6pPr marL="2286000" algn="l" defTabSz="914400" rtl="0" eaLnBrk="1" latinLnBrk="0" hangingPunct="1">
      <a:defRPr sz="3800" kern="1200">
        <a:solidFill>
          <a:srgbClr val="000000"/>
        </a:solidFill>
        <a:latin typeface="Gill Sans Light"/>
        <a:ea typeface="+mn-ea"/>
        <a:cs typeface="+mn-cs"/>
        <a:sym typeface="Gill Sans Light"/>
      </a:defRPr>
    </a:lvl6pPr>
    <a:lvl7pPr marL="2743200" algn="l" defTabSz="914400" rtl="0" eaLnBrk="1" latinLnBrk="0" hangingPunct="1">
      <a:defRPr sz="3800" kern="1200">
        <a:solidFill>
          <a:srgbClr val="000000"/>
        </a:solidFill>
        <a:latin typeface="Gill Sans Light"/>
        <a:ea typeface="+mn-ea"/>
        <a:cs typeface="+mn-cs"/>
        <a:sym typeface="Gill Sans Light"/>
      </a:defRPr>
    </a:lvl7pPr>
    <a:lvl8pPr marL="3200400" algn="l" defTabSz="914400" rtl="0" eaLnBrk="1" latinLnBrk="0" hangingPunct="1">
      <a:defRPr sz="3800" kern="1200">
        <a:solidFill>
          <a:srgbClr val="000000"/>
        </a:solidFill>
        <a:latin typeface="Gill Sans Light"/>
        <a:ea typeface="+mn-ea"/>
        <a:cs typeface="+mn-cs"/>
        <a:sym typeface="Gill Sans Light"/>
      </a:defRPr>
    </a:lvl8pPr>
    <a:lvl9pPr marL="3657600" algn="l" defTabSz="914400" rtl="0" eaLnBrk="1" latinLnBrk="0" hangingPunct="1">
      <a:defRPr sz="3800" kern="1200">
        <a:solidFill>
          <a:srgbClr val="000000"/>
        </a:solidFill>
        <a:latin typeface="Gill Sans Light"/>
        <a:ea typeface="+mn-ea"/>
        <a:cs typeface="+mn-cs"/>
        <a:sym typeface="Gill Sans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2" autoAdjust="0"/>
    <p:restoredTop sz="84741" autoAdjust="0"/>
  </p:normalViewPr>
  <p:slideViewPr>
    <p:cSldViewPr>
      <p:cViewPr varScale="1">
        <p:scale>
          <a:sx n="51" d="100"/>
          <a:sy n="51" d="100"/>
        </p:scale>
        <p:origin x="-312" y="-84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919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ts val="2000"/>
              </a:spcBef>
              <a:defRPr sz="1200">
                <a:latin typeface="Gill Sans Light" charset="0"/>
                <a:sym typeface="Gill Sans Light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ts val="2000"/>
              </a:spcBef>
              <a:defRPr sz="1200" smtClean="0">
                <a:latin typeface="Gill Sans Light" charset="0"/>
                <a:sym typeface="Gill Sans Light" charset="0"/>
              </a:defRPr>
            </a:lvl1pPr>
          </a:lstStyle>
          <a:p>
            <a:pPr>
              <a:defRPr/>
            </a:pPr>
            <a:fld id="{E592B2E2-6F66-4D45-8C07-640F0145D942}" type="datetimeFigureOut">
              <a:rPr lang="en-US"/>
              <a:pPr>
                <a:defRPr/>
              </a:pPr>
              <a:t>11/17/2013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ts val="2000"/>
              </a:spcBef>
              <a:defRPr sz="1200">
                <a:latin typeface="Gill Sans Light" charset="0"/>
                <a:sym typeface="Gill Sans Light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spcBef>
                <a:spcPts val="2000"/>
              </a:spcBef>
              <a:defRPr sz="1200" smtClean="0">
                <a:latin typeface="Gill Sans Light" charset="0"/>
                <a:sym typeface="Gill Sans Light" charset="0"/>
              </a:defRPr>
            </a:lvl1pPr>
          </a:lstStyle>
          <a:p>
            <a:pPr>
              <a:defRPr/>
            </a:pPr>
            <a:fld id="{4564A7D0-6340-4AB7-A7F0-AE22BA8C1A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Gill Sans Light" charset="0"/>
                <a:sym typeface="Gill Sans Light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Gill Sans Light" charset="0"/>
                <a:sym typeface="Gill Sans Light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10075"/>
            <a:ext cx="55880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Gill Sans Light" charset="0"/>
                <a:sym typeface="Gill Sans Light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Gill Sans Light" charset="0"/>
                <a:sym typeface="Gill Sans Light" charset="0"/>
              </a:defRPr>
            </a:lvl1pPr>
          </a:lstStyle>
          <a:p>
            <a:pPr>
              <a:defRPr/>
            </a:pPr>
            <a:fld id="{DE16BB78-2B27-4198-96A5-7145ED26E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 Light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 Light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 Light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 Light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 Light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4696AB-6316-4947-BDB0-9FF1FC0AF803}" type="slidenum">
              <a:rPr lang="en-US"/>
              <a:pPr/>
              <a:t>1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4167" y="696277"/>
            <a:ext cx="4656667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AE54A-D93D-2544-87A2-C2DDBBF5DCAF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1541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4167" y="696277"/>
            <a:ext cx="4656667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AE54A-D93D-2544-87A2-C2DDBBF5DCAF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15415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4167" y="696277"/>
            <a:ext cx="4656667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AE54A-D93D-2544-87A2-C2DDBBF5DCAF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1541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4167" y="696277"/>
            <a:ext cx="4656667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AE54A-D93D-2544-87A2-C2DDBBF5DCAF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15415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4167" y="696277"/>
            <a:ext cx="4656667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AE54A-D93D-2544-87A2-C2DDBBF5DCAF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15415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4167" y="696277"/>
            <a:ext cx="4656667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AE54A-D93D-2544-87A2-C2DDBBF5DCAF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15415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4167" y="696277"/>
            <a:ext cx="4656667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AE54A-D93D-2544-87A2-C2DDBBF5DCAF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15415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4167" y="696277"/>
            <a:ext cx="4656667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AE54A-D93D-2544-87A2-C2DDBBF5DCAF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15415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4167" y="696277"/>
            <a:ext cx="4656667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AE54A-D93D-2544-87A2-C2DDBBF5DCAF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15415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4167" y="696277"/>
            <a:ext cx="4656667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AE54A-D93D-2544-87A2-C2DDBBF5DCAF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1541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6BB78-2B27-4198-96A5-7145ED26EE5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4167" y="696277"/>
            <a:ext cx="4656667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AE54A-D93D-2544-87A2-C2DDBBF5DCAF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15415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4167" y="696277"/>
            <a:ext cx="4656667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AE54A-D93D-2544-87A2-C2DDBBF5DCAF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15415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E9D6B-36D4-7F44-ABA1-7D284BD8A4DD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31330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E9D6B-36D4-7F44-ABA1-7D284BD8A4DD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31330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E9D6B-36D4-7F44-ABA1-7D284BD8A4DD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31330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E9D6B-36D4-7F44-ABA1-7D284BD8A4DD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31330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E9D6B-36D4-7F44-ABA1-7D284BD8A4DD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31330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E9D6B-36D4-7F44-ABA1-7D284BD8A4DD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31330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E9D6B-36D4-7F44-ABA1-7D284BD8A4DD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31330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E9D6B-36D4-7F44-ABA1-7D284BD8A4DD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3133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6BB78-2B27-4198-96A5-7145ED26EE5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E9D6B-36D4-7F44-ABA1-7D284BD8A4DD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3133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0" dirty="0" smtClean="0"/>
              <a:t>Search for</a:t>
            </a:r>
            <a:r>
              <a:rPr lang="en-US" i="0" baseline="0" dirty="0" smtClean="0"/>
              <a:t> “</a:t>
            </a:r>
            <a:r>
              <a:rPr lang="en-US" sz="1200" b="0" i="0" kern="1200" dirty="0" smtClean="0">
                <a:solidFill>
                  <a:schemeClr val="tx1"/>
                </a:solidFill>
                <a:latin typeface="Gill Sans Light" charset="0"/>
                <a:ea typeface="+mn-ea"/>
                <a:cs typeface="+mn-cs"/>
              </a:rPr>
              <a:t>vitamins” on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Gill Sans Light" charset="0"/>
                <a:ea typeface="+mn-ea"/>
                <a:cs typeface="+mn-cs"/>
              </a:rPr>
              <a:t>Toffem</a:t>
            </a:r>
            <a:r>
              <a:rPr lang="en-US" sz="1200" b="0" i="0" kern="1200" dirty="0" smtClean="0">
                <a:solidFill>
                  <a:schemeClr val="tx1"/>
                </a:solidFill>
                <a:latin typeface="Gill Sans Light" charset="0"/>
                <a:ea typeface="+mn-ea"/>
                <a:cs typeface="+mn-cs"/>
              </a:rPr>
              <a:t> page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Gill Sans Light" charset="0"/>
                <a:ea typeface="+mn-ea"/>
                <a:cs typeface="+mn-cs"/>
              </a:rPr>
              <a:t>Note that all the buttons go to somewhere – most to the NIY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Gill Sans Light" charset="0"/>
                <a:ea typeface="+mn-ea"/>
                <a:cs typeface="+mn-cs"/>
              </a:rPr>
              <a:t> page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16BB78-2B27-4198-96A5-7145ED26EE5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4167" y="696277"/>
            <a:ext cx="4656667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AE54A-D93D-2544-87A2-C2DDBBF5DCAF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1541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4167" y="696277"/>
            <a:ext cx="4656667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AE54A-D93D-2544-87A2-C2DDBBF5DCAF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1541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AE54A-D93D-2544-87A2-C2DDBBF5DCAF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1541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4167" y="696277"/>
            <a:ext cx="4656667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AE54A-D93D-2544-87A2-C2DDBBF5DCAF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1541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4167" y="696277"/>
            <a:ext cx="4656667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AE54A-D93D-2544-87A2-C2DDBBF5DCAF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1541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 rot="5400000">
            <a:off x="-4219786" y="4219787"/>
            <a:ext cx="9753600" cy="1314027"/>
            <a:chOff x="0" y="0"/>
            <a:chExt cx="5760" cy="128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pic>
        <p:nvPicPr>
          <p:cNvPr id="9" name="Picture 12" descr="red_hcii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8774" y="5718952"/>
            <a:ext cx="1625600" cy="188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1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6579" y="2052321"/>
            <a:ext cx="11047306" cy="3034453"/>
          </a:xfrm>
        </p:spPr>
        <p:txBody>
          <a:bodyPr/>
          <a:lstStyle>
            <a:lvl1pPr>
              <a:defRPr sz="5100">
                <a:solidFill>
                  <a:schemeClr val="tx1"/>
                </a:solidFill>
              </a:defRPr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5344" y="6294685"/>
            <a:ext cx="8909191" cy="2298418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3639D-82AE-436C-9438-8AA9D6FDB2D6}" type="datetime1">
              <a:rPr lang="en-US" smtClean="0"/>
              <a:t>11/17/2013</a:t>
            </a:fld>
            <a:endParaRPr 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2013 - Brad Myers</a:t>
            </a:r>
            <a:endParaRPr lang="en-US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412A3-F801-400E-AD98-EE4ECE0EA7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B5272-D6F4-7A4F-8775-1430BAB447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769C4-7362-3641-BDF4-4BE26330BE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5100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3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023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B5272-D6F4-7A4F-8775-1430BAB447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769C4-7362-3641-BDF4-4BE26330BE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1246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2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42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B5272-D6F4-7A4F-8775-1430BAB447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769C4-7362-3641-BDF4-4BE26330BE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7837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3"/>
            <a:ext cx="5746045" cy="909885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1" y="2183273"/>
            <a:ext cx="5748302" cy="909885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1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B5272-D6F4-7A4F-8775-1430BAB447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769C4-7362-3641-BDF4-4BE26330BE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77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B5272-D6F4-7A4F-8775-1430BAB447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769C4-7362-3641-BDF4-4BE26330BE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1112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B5272-D6F4-7A4F-8775-1430BAB447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769C4-7362-3641-BDF4-4BE26330BE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4555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3" y="388337"/>
            <a:ext cx="4278490" cy="1652695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42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3" y="2041035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B5272-D6F4-7A4F-8775-1430BAB447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769C4-7362-3641-BDF4-4BE26330BE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9571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1"/>
            <a:ext cx="7802880" cy="806029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230" indent="0">
              <a:buNone/>
              <a:defRPr sz="4000"/>
            </a:lvl2pPr>
            <a:lvl3pPr marL="1300460" indent="0">
              <a:buNone/>
              <a:defRPr sz="3400"/>
            </a:lvl3pPr>
            <a:lvl4pPr marL="1950690" indent="0">
              <a:buNone/>
              <a:defRPr sz="2800"/>
            </a:lvl4pPr>
            <a:lvl5pPr marL="2600919" indent="0">
              <a:buNone/>
              <a:defRPr sz="2800"/>
            </a:lvl5pPr>
            <a:lvl6pPr marL="3251149" indent="0">
              <a:buNone/>
              <a:defRPr sz="2800"/>
            </a:lvl6pPr>
            <a:lvl7pPr marL="3901379" indent="0">
              <a:buNone/>
              <a:defRPr sz="2800"/>
            </a:lvl7pPr>
            <a:lvl8pPr marL="4551609" indent="0">
              <a:buNone/>
              <a:defRPr sz="2800"/>
            </a:lvl8pPr>
            <a:lvl9pPr marL="5201839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8"/>
            <a:ext cx="7802880" cy="1144694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B5272-D6F4-7A4F-8775-1430BAB447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769C4-7362-3641-BDF4-4BE26330BE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90212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B5272-D6F4-7A4F-8775-1430BAB447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769C4-7362-3641-BDF4-4BE26330BE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6147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598"/>
            <a:ext cx="2926080" cy="83221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598"/>
            <a:ext cx="8561493" cy="83221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B5272-D6F4-7A4F-8775-1430BAB447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769C4-7362-3641-BDF4-4BE26330BE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9437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596A3-85E8-4CD5-B496-9DA207D08541}" type="datetime1">
              <a:rPr lang="en-US" smtClean="0"/>
              <a:t>11/17/2013</a:t>
            </a:fld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2013 - Brad Myers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D4B02-72C2-4516-9A34-B477BE6076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1950721"/>
            <a:ext cx="11162453" cy="2740942"/>
          </a:xfrm>
        </p:spPr>
        <p:txBody>
          <a:bodyPr anchor="b">
            <a:noAutofit/>
          </a:bodyPr>
          <a:lstStyle>
            <a:lvl1pPr>
              <a:defRPr sz="77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5360" y="4985173"/>
            <a:ext cx="9103360" cy="2492587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A6DF-E480-F74B-8DEB-1F48AD72B5A8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A9B8-FB4F-E347-BF02-9CC00CB2050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75360" y="4833451"/>
            <a:ext cx="11162453" cy="225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A6DF-E480-F74B-8DEB-1F48AD72B5A8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A9B8-FB4F-E347-BF02-9CC00CB20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3359574"/>
            <a:ext cx="11054080" cy="3129280"/>
          </a:xfrm>
        </p:spPr>
        <p:txBody>
          <a:bodyPr anchor="b">
            <a:normAutofit/>
          </a:bodyPr>
          <a:lstStyle>
            <a:lvl1pPr algn="l">
              <a:defRPr sz="6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6580430"/>
            <a:ext cx="11054080" cy="2133599"/>
          </a:xfrm>
        </p:spPr>
        <p:txBody>
          <a:bodyPr anchor="t">
            <a:normAutofit/>
          </a:bodyPr>
          <a:lstStyle>
            <a:lvl1pPr marL="0" indent="0">
              <a:buNone/>
              <a:defRPr sz="3400">
                <a:solidFill>
                  <a:schemeClr val="tx2"/>
                </a:solidFill>
              </a:defRPr>
            </a:lvl1pPr>
            <a:lvl2pPr marL="65023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A6DF-E480-F74B-8DEB-1F48AD72B5A8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A9B8-FB4F-E347-BF02-9CC00CB2050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040384" y="6541415"/>
            <a:ext cx="11162453" cy="225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379878"/>
            <a:ext cx="5743787" cy="671047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379878"/>
            <a:ext cx="5743787" cy="671047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A6DF-E480-F74B-8DEB-1F48AD72B5A8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A9B8-FB4F-E347-BF02-9CC00CB20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384213"/>
            <a:ext cx="5592064" cy="909884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800" b="0">
                <a:solidFill>
                  <a:schemeClr val="tx2"/>
                </a:solidFill>
              </a:defRPr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467946"/>
            <a:ext cx="5592064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62496" y="2384213"/>
            <a:ext cx="5592064" cy="909884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8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62496" y="3467946"/>
            <a:ext cx="5592064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A6DF-E480-F74B-8DEB-1F48AD72B5A8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A9B8-FB4F-E347-BF02-9CC00CB2050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154229" y="5754060"/>
            <a:ext cx="6697472" cy="112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A6DF-E480-F74B-8DEB-1F48AD72B5A8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A9B8-FB4F-E347-BF02-9CC00CB20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A6DF-E480-F74B-8DEB-1F48AD72B5A8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A9B8-FB4F-E347-BF02-9CC00CB20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126514"/>
            <a:ext cx="3043123" cy="1794662"/>
          </a:xfrm>
        </p:spPr>
        <p:txBody>
          <a:bodyPr anchor="b">
            <a:noAutofit/>
          </a:bodyPr>
          <a:lstStyle>
            <a:lvl1pPr algn="l">
              <a:defRPr sz="3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6560" y="1126514"/>
            <a:ext cx="8128000" cy="7932928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2" y="3030119"/>
            <a:ext cx="3043123" cy="6035364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A6DF-E480-F74B-8DEB-1F48AD72B5A8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A9B8-FB4F-E347-BF02-9CC00CB2050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8654" y="5091849"/>
            <a:ext cx="7932928" cy="225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127083"/>
            <a:ext cx="3047367" cy="1798997"/>
          </a:xfrm>
        </p:spPr>
        <p:txBody>
          <a:bodyPr anchor="b">
            <a:normAutofit/>
          </a:bodyPr>
          <a:lstStyle>
            <a:lvl1pPr algn="l">
              <a:defRPr sz="3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65579" y="1192108"/>
            <a:ext cx="8397355" cy="7822871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4600"/>
            </a:lvl1pPr>
            <a:lvl2pPr marL="650230" indent="0">
              <a:buNone/>
              <a:defRPr sz="4000"/>
            </a:lvl2pPr>
            <a:lvl3pPr marL="1300460" indent="0">
              <a:buNone/>
              <a:defRPr sz="3400"/>
            </a:lvl3pPr>
            <a:lvl4pPr marL="1950690" indent="0">
              <a:buNone/>
              <a:defRPr sz="2800"/>
            </a:lvl4pPr>
            <a:lvl5pPr marL="2600919" indent="0">
              <a:buNone/>
              <a:defRPr sz="2800"/>
            </a:lvl5pPr>
            <a:lvl6pPr marL="3251149" indent="0">
              <a:buNone/>
              <a:defRPr sz="2800"/>
            </a:lvl6pPr>
            <a:lvl7pPr marL="3901379" indent="0">
              <a:buNone/>
              <a:defRPr sz="2800"/>
            </a:lvl7pPr>
            <a:lvl8pPr marL="4551609" indent="0">
              <a:buNone/>
              <a:defRPr sz="2800"/>
            </a:lvl8pPr>
            <a:lvl9pPr marL="5201839" indent="0">
              <a:buNone/>
              <a:defRPr sz="28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0" y="3034453"/>
            <a:ext cx="3043123" cy="6034227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A6DF-E480-F74B-8DEB-1F48AD72B5A8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A9B8-FB4F-E347-BF02-9CC00CB20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A6DF-E480-F74B-8DEB-1F48AD72B5A8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A9B8-FB4F-E347-BF02-9CC00CB20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</p:spPr>
        <p:txBody>
          <a:bodyPr anchor="b"/>
          <a:lstStyle>
            <a:lvl1pPr marL="0" indent="0">
              <a:buNone/>
              <a:defRPr sz="2800"/>
            </a:lvl1pPr>
            <a:lvl2pPr marL="650230" indent="0">
              <a:buNone/>
              <a:defRPr sz="2600"/>
            </a:lvl2pPr>
            <a:lvl3pPr marL="1300460" indent="0">
              <a:buNone/>
              <a:defRPr sz="2300"/>
            </a:lvl3pPr>
            <a:lvl4pPr marL="1950690" indent="0">
              <a:buNone/>
              <a:defRPr sz="2000"/>
            </a:lvl4pPr>
            <a:lvl5pPr marL="2600919" indent="0">
              <a:buNone/>
              <a:defRPr sz="2000"/>
            </a:lvl5pPr>
            <a:lvl6pPr marL="3251149" indent="0">
              <a:buNone/>
              <a:defRPr sz="2000"/>
            </a:lvl6pPr>
            <a:lvl7pPr marL="3901379" indent="0">
              <a:buNone/>
              <a:defRPr sz="2000"/>
            </a:lvl7pPr>
            <a:lvl8pPr marL="4551609" indent="0">
              <a:buNone/>
              <a:defRPr sz="2000"/>
            </a:lvl8pPr>
            <a:lvl9pPr marL="5201839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1CEDE-86AA-494F-99B3-9630B63C21AA}" type="datetime1">
              <a:rPr lang="en-US" smtClean="0"/>
              <a:t>11/17/2013</a:t>
            </a:fld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2013 - Brad Myers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6E7AB-C5EC-4C9C-8E03-75CA46F2D4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866987"/>
            <a:ext cx="2926080" cy="8344747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866987"/>
            <a:ext cx="8561493" cy="83447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A6DF-E480-F74B-8DEB-1F48AD72B5A8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5A9B8-FB4F-E347-BF02-9CC00CB20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39"/>
            <a:ext cx="11054080" cy="2090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0EA8-E508-7A43-BFC0-F9A0ED1CA0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E326-7379-E340-912A-03820CA84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20079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0EA8-E508-7A43-BFC0-F9A0ED1CA0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E326-7379-E340-912A-03820CA84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11002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023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0EA8-E508-7A43-BFC0-F9A0ED1CA0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E326-7379-E340-912A-03820CA84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81962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1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41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0EA8-E508-7A43-BFC0-F9A0ED1CA0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E326-7379-E340-912A-03820CA84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4392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59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59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0EA8-E508-7A43-BFC0-F9A0ED1CA0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E326-7379-E340-912A-03820CA84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48837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0EA8-E508-7A43-BFC0-F9A0ED1CA0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E326-7379-E340-912A-03820CA84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19249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0EA8-E508-7A43-BFC0-F9A0ED1CA0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E326-7379-E340-912A-03820CA84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14235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1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39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1" y="2041032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0EA8-E508-7A43-BFC0-F9A0ED1CA0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E326-7379-E340-912A-03820CA84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50796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230" indent="0">
              <a:buNone/>
              <a:defRPr sz="4000"/>
            </a:lvl2pPr>
            <a:lvl3pPr marL="1300460" indent="0">
              <a:buNone/>
              <a:defRPr sz="3400"/>
            </a:lvl3pPr>
            <a:lvl4pPr marL="1950690" indent="0">
              <a:buNone/>
              <a:defRPr sz="2800"/>
            </a:lvl4pPr>
            <a:lvl5pPr marL="2600919" indent="0">
              <a:buNone/>
              <a:defRPr sz="2800"/>
            </a:lvl5pPr>
            <a:lvl6pPr marL="3251149" indent="0">
              <a:buNone/>
              <a:defRPr sz="2800"/>
            </a:lvl6pPr>
            <a:lvl7pPr marL="3901379" indent="0">
              <a:buNone/>
              <a:defRPr sz="2800"/>
            </a:lvl7pPr>
            <a:lvl8pPr marL="4551609" indent="0">
              <a:buNone/>
              <a:defRPr sz="2800"/>
            </a:lvl8pPr>
            <a:lvl9pPr marL="5201839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0EA8-E508-7A43-BFC0-F9A0ED1CA0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E326-7379-E340-912A-03820CA84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5999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445174"/>
            <a:ext cx="5743787" cy="6274364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445174"/>
            <a:ext cx="5743787" cy="6274364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288DB-4EEE-418C-B551-0CE87CF23949}" type="datetime1">
              <a:rPr lang="en-US" smtClean="0"/>
              <a:t>11/17/2013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2013 - Brad Myers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3A060-9346-482C-903C-BB97744DCE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0EA8-E508-7A43-BFC0-F9A0ED1CA0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E326-7379-E340-912A-03820CA84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49581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597"/>
            <a:ext cx="2926080" cy="83221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597"/>
            <a:ext cx="8561493" cy="83221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A0EA8-E508-7A43-BFC0-F9A0ED1CA0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E326-7379-E340-912A-03820CA84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1375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59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59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E6B40-FA38-4A98-800E-A4C9EBDF596E}" type="datetime1">
              <a:rPr lang="en-US" smtClean="0"/>
              <a:t>11/17/2013</a:t>
            </a:fld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2013 - Brad Myers</a:t>
            </a: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B62D4-BB8F-46C2-9A0B-3A9D0C3057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2DD17-F69A-4974-85CF-A926AF30E34F}" type="datetime1">
              <a:rPr lang="en-US" smtClean="0"/>
              <a:t>11/17/2013</a:t>
            </a:fld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2013 - Brad Myers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0F318-EC0A-440B-8354-6415EE6571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A93A76-CEB9-4DD2-AF98-FBD2EE68CF47}" type="datetime1">
              <a:rPr lang="en-US" smtClean="0"/>
              <a:t>11/17/2013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2013 - Brad Myers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F463F4-4EF6-4029-91F4-E0F7FDF4BA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4978400" y="2819400"/>
            <a:ext cx="4724400" cy="2514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60971-9DA6-4920-938B-F183F73E719E}" type="datetime1">
              <a:rPr lang="en-US" smtClean="0"/>
              <a:t>11/17/2013</a:t>
            </a:fld>
            <a:endParaRPr lang="en-US" dirty="0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2013 - Brad Myers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4F5DA-2C37-42B6-8461-FAB2115096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B5272-D6F4-7A4F-8775-1430BAB447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769C4-7362-3641-BDF4-4BE26330BE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2394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d_hcii_log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412676" y="191912"/>
            <a:ext cx="3393439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1"/>
            <a:ext cx="13004800" cy="133210"/>
            <a:chOff x="0" y="0"/>
            <a:chExt cx="5760" cy="128"/>
          </a:xfrm>
        </p:grpSpPr>
        <p:sp>
          <p:nvSpPr>
            <p:cNvPr id="260100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60101" name="Rectangle 5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60102" name="Rectangle 6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60103" name="Rectangle 7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30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50240" y="173849"/>
            <a:ext cx="10728960" cy="1842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46" tIns="65023" rIns="130046" bIns="6502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240" y="2445174"/>
            <a:ext cx="11704320" cy="6274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6010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0240" y="8886613"/>
            <a:ext cx="3034453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478607E7-E471-4362-8360-8C99343E7559}" type="datetime1">
              <a:rPr lang="en-US" smtClean="0"/>
              <a:t>11/17/2013</a:t>
            </a:fld>
            <a:endParaRPr lang="en-US" dirty="0"/>
          </a:p>
        </p:txBody>
      </p:sp>
      <p:sp>
        <p:nvSpPr>
          <p:cNvPr id="26010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43307" y="8886613"/>
            <a:ext cx="4118187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© 2013 - Brad Myers</a:t>
            </a:r>
            <a:endParaRPr lang="en-US"/>
          </a:p>
        </p:txBody>
      </p:sp>
      <p:sp>
        <p:nvSpPr>
          <p:cNvPr id="26010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20107" y="8886613"/>
            <a:ext cx="3034453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40F463F4-4EF6-4029-91F4-E0F7FDF4BA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5" r:id="rId7"/>
    <p:sldLayoutId id="2147483734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5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5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5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500" b="1">
          <a:solidFill>
            <a:schemeClr val="tx2"/>
          </a:solidFill>
          <a:latin typeface="Arial" charset="0"/>
        </a:defRPr>
      </a:lvl5pPr>
      <a:lvl6pPr marL="650230" algn="l" rtl="0" eaLnBrk="1" fontAlgn="base" hangingPunct="1">
        <a:spcBef>
          <a:spcPct val="0"/>
        </a:spcBef>
        <a:spcAft>
          <a:spcPct val="0"/>
        </a:spcAft>
        <a:defRPr sz="5500" b="1">
          <a:solidFill>
            <a:schemeClr val="tx2"/>
          </a:solidFill>
          <a:latin typeface="Arial" charset="0"/>
        </a:defRPr>
      </a:lvl6pPr>
      <a:lvl7pPr marL="1300460" algn="l" rtl="0" eaLnBrk="1" fontAlgn="base" hangingPunct="1">
        <a:spcBef>
          <a:spcPct val="0"/>
        </a:spcBef>
        <a:spcAft>
          <a:spcPct val="0"/>
        </a:spcAft>
        <a:defRPr sz="5500" b="1">
          <a:solidFill>
            <a:schemeClr val="tx2"/>
          </a:solidFill>
          <a:latin typeface="Arial" charset="0"/>
        </a:defRPr>
      </a:lvl7pPr>
      <a:lvl8pPr marL="1950690" algn="l" rtl="0" eaLnBrk="1" fontAlgn="base" hangingPunct="1">
        <a:spcBef>
          <a:spcPct val="0"/>
        </a:spcBef>
        <a:spcAft>
          <a:spcPct val="0"/>
        </a:spcAft>
        <a:defRPr sz="5500" b="1">
          <a:solidFill>
            <a:schemeClr val="tx2"/>
          </a:solidFill>
          <a:latin typeface="Arial" charset="0"/>
        </a:defRPr>
      </a:lvl8pPr>
      <a:lvl9pPr marL="2600919" algn="l" rtl="0" eaLnBrk="1" fontAlgn="base" hangingPunct="1">
        <a:spcBef>
          <a:spcPct val="0"/>
        </a:spcBef>
        <a:spcAft>
          <a:spcPct val="0"/>
        </a:spcAft>
        <a:defRPr sz="5500" b="1">
          <a:solidFill>
            <a:schemeClr val="tx2"/>
          </a:solidFill>
          <a:latin typeface="Arial" charset="0"/>
        </a:defRPr>
      </a:lvl9pPr>
    </p:titleStyle>
    <p:bodyStyle>
      <a:lvl1pPr marL="487672" indent="-487672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4300">
          <a:solidFill>
            <a:schemeClr val="tx1"/>
          </a:solidFill>
          <a:latin typeface="+mn-lt"/>
          <a:ea typeface="+mn-ea"/>
          <a:cs typeface="+mn-cs"/>
        </a:defRPr>
      </a:lvl1pPr>
      <a:lvl2pPr marL="984376" indent="-494446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3700">
          <a:solidFill>
            <a:schemeClr val="tx1"/>
          </a:solidFill>
          <a:latin typeface="+mn-lt"/>
        </a:defRPr>
      </a:lvl2pPr>
      <a:lvl3pPr marL="1404316" indent="-41768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3300">
          <a:solidFill>
            <a:schemeClr val="tx1"/>
          </a:solidFill>
          <a:latin typeface="+mn-lt"/>
        </a:defRPr>
      </a:lvl3pPr>
      <a:lvl4pPr marL="1821999" indent="-4154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4pPr>
      <a:lvl5pPr marL="2273547" indent="-449291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5pPr>
      <a:lvl6pPr marL="2923777" indent="-449291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6pPr>
      <a:lvl7pPr marL="3574007" indent="-449291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7pPr>
      <a:lvl8pPr marL="4224237" indent="-449291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8pPr>
      <a:lvl9pPr marL="4874467" indent="-449291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8"/>
            <a:ext cx="11704320" cy="1625600"/>
          </a:xfrm>
          <a:prstGeom prst="rect">
            <a:avLst/>
          </a:prstGeom>
        </p:spPr>
        <p:txBody>
          <a:bodyPr vert="horz" lIns="130046" tIns="65023" rIns="130046" bIns="65023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275842"/>
            <a:ext cx="11704320" cy="6436925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9040144"/>
            <a:ext cx="303445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fld id="{E8CB5272-D6F4-7A4F-8775-1430BAB447E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50230" fontAlgn="auto">
                <a:spcBef>
                  <a:spcPts val="0"/>
                </a:spcBef>
                <a:spcAft>
                  <a:spcPts val="0"/>
                </a:spcAft>
              </a:pPr>
              <a:t>11/17/2013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7" y="9040144"/>
            <a:ext cx="4118187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7" y="9040144"/>
            <a:ext cx="303445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fld id="{C10769C4-7362-3641-BDF4-4BE26330BEF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5023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091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defTabSz="650230" rtl="0" eaLnBrk="1" latinLnBrk="0" hangingPunct="1">
        <a:spcBef>
          <a:spcPct val="0"/>
        </a:spcBef>
        <a:buNone/>
        <a:defRPr sz="5000" kern="1200" spc="0">
          <a:solidFill>
            <a:schemeClr val="tx1"/>
          </a:solidFill>
          <a:latin typeface="Helvetica Neue Thin"/>
          <a:ea typeface="+mj-ea"/>
          <a:cs typeface="Helvetica Neue Thin"/>
        </a:defRPr>
      </a:lvl1pPr>
    </p:titleStyle>
    <p:bodyStyle>
      <a:lvl1pPr marL="487672" indent="-487672" algn="l" defTabSz="650230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Helvetica Neue UltraLight"/>
          <a:ea typeface="+mn-ea"/>
          <a:cs typeface="Helvetica Neue UltraLight"/>
        </a:defRPr>
      </a:lvl1pPr>
      <a:lvl2pPr marL="1056623" indent="-406394" algn="l" defTabSz="65023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 Neue UltraLight"/>
          <a:ea typeface="+mn-ea"/>
          <a:cs typeface="Helvetica Neue UltraLight"/>
        </a:defRPr>
      </a:lvl2pPr>
      <a:lvl3pPr marL="1625575" indent="-325115" algn="l" defTabSz="65023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Helvetica Neue UltraLight"/>
          <a:ea typeface="+mn-ea"/>
          <a:cs typeface="Helvetica Neue UltraLight"/>
        </a:defRPr>
      </a:lvl3pPr>
      <a:lvl4pPr marL="2275804" indent="-325115" algn="l" defTabSz="650230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Helvetica Neue UltraLight"/>
          <a:ea typeface="+mn-ea"/>
          <a:cs typeface="Helvetica Neue UltraLight"/>
        </a:defRPr>
      </a:lvl4pPr>
      <a:lvl5pPr marL="2926034" indent="-325115" algn="l" defTabSz="650230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Helvetica Neue UltraLight"/>
          <a:ea typeface="+mn-ea"/>
          <a:cs typeface="Helvetica Neue UltraLight"/>
        </a:defRPr>
      </a:lvl5pPr>
      <a:lvl6pPr marL="357626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14007"/>
            <a:ext cx="13004800" cy="3251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758614"/>
            <a:ext cx="11704320" cy="1408853"/>
          </a:xfrm>
          <a:prstGeom prst="rect">
            <a:avLst/>
          </a:prstGeom>
        </p:spPr>
        <p:txBody>
          <a:bodyPr vert="horz" lIns="130046" tIns="65023" rIns="130046" bIns="6502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275840"/>
            <a:ext cx="11704320" cy="6935893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3004800" cy="5201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 defTabSz="650230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26010"/>
            <a:ext cx="4118187" cy="468173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l">
              <a:defRPr sz="1700">
                <a:solidFill>
                  <a:srgbClr val="FFFFFF"/>
                </a:solidFill>
              </a:defRPr>
            </a:lvl1pPr>
          </a:lstStyle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fld id="{9D93A6DF-E480-F74B-8DEB-1F48AD72B5A8}" type="datetimeFigureOut">
              <a:rPr lang="en-US" smtClean="0">
                <a:latin typeface="Arial"/>
              </a:rPr>
              <a:pPr defTabSz="650230" fontAlgn="auto">
                <a:spcBef>
                  <a:spcPts val="0"/>
                </a:spcBef>
                <a:spcAft>
                  <a:spcPts val="0"/>
                </a:spcAft>
              </a:pPr>
              <a:t>11/17/2013</a:t>
            </a:fld>
            <a:endParaRPr lang="en-US"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76800" y="26010"/>
            <a:ext cx="5852160" cy="468173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ctr">
              <a:defRPr sz="1700">
                <a:solidFill>
                  <a:srgbClr val="FFFFFF"/>
                </a:solidFill>
              </a:defRPr>
            </a:lvl1pPr>
          </a:lstStyle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endParaRPr lang="en-US"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26010"/>
            <a:ext cx="1517227" cy="468173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fld id="{15D5A9B8-FB4F-E347-BF02-9CC00CB20500}" type="slidenum">
              <a:rPr lang="en-US" smtClean="0">
                <a:latin typeface="Arial"/>
              </a:rPr>
              <a:pPr defTabSz="65023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1300460" rtl="0" eaLnBrk="1" latinLnBrk="0" hangingPunct="1">
        <a:spcBef>
          <a:spcPct val="0"/>
        </a:spcBef>
        <a:buNone/>
        <a:defRPr sz="5700" kern="1200" spc="-142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0092" indent="-260092" algn="l" defTabSz="130046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indent="-260092" algn="l" defTabSz="130046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040368" indent="-260092" algn="l" defTabSz="130046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430506" indent="-260092" algn="l" defTabSz="130046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690598" indent="-195069" algn="l" defTabSz="130046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950690" indent="-260092" algn="l" defTabSz="130046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210781" indent="-260092" algn="l" defTabSz="130046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470873" indent="-260092" algn="l" defTabSz="130046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730965" indent="-260092" algn="l" defTabSz="130046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130046" tIns="65023" rIns="130046" bIns="6502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275841"/>
            <a:ext cx="11704320" cy="6436925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fld id="{76FA0EA8-E508-7A43-BFC0-F9A0ED1CA06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50230" fontAlgn="auto">
                <a:spcBef>
                  <a:spcPts val="0"/>
                </a:spcBef>
                <a:spcAft>
                  <a:spcPts val="0"/>
                </a:spcAft>
              </a:pPr>
              <a:t>11/17/2013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50230" fontAlgn="auto">
              <a:spcBef>
                <a:spcPts val="0"/>
              </a:spcBef>
              <a:spcAft>
                <a:spcPts val="0"/>
              </a:spcAft>
            </a:pPr>
            <a:fld id="{DBD5E326-7379-E340-912A-03820CA8450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5023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097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defTabSz="65023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650230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650230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650230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65023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650230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uie.com/articles/prototyping_tools/?link=tips100318_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xesandarrows.com/person/1322-maureenkelly" TargetMode="External"/><Relationship Id="rId2" Type="http://schemas.openxmlformats.org/officeDocument/2006/relationships/hyperlink" Target="http://www.boxesandarrows.com/view/interactiv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bam@cs.cmu.edu?subject=want%20access%20to%20Balsamiq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axure.com/download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www.axure.com/free-software-for-student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xure.com/sample-prototype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www.axure.com/learn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bam/uicourse/2014inter/" TargetMode="External"/><Relationship Id="rId2" Type="http://schemas.openxmlformats.org/officeDocument/2006/relationships/hyperlink" Target="https://enr-apps.as.cmu.edu/open/SOC/SOCServlet?Formname=GET_CLASSES&amp;SUBMIT=Retrieve+Schedule&amp;SEMESTER=S14&amp;GRAD_UNDER=All&amp;MINI=NO&amp;DEPT=HCI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xure.com/learn/masters/basic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://www.axure.com/learn/dynamic-panels/basic" TargetMode="External"/><Relationship Id="rId4" Type="http://schemas.openxmlformats.org/officeDocument/2006/relationships/hyperlink" Target="http://www.axure.com/widgets/button-shape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9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xure.com/learn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4" Type="http://schemas.openxmlformats.org/officeDocument/2006/relationships/hyperlink" Target="mailto:awon@andrew.cmu.edu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1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2.xml"/><Relationship Id="rId6" Type="http://schemas.microsoft.com/office/2007/relationships/hdphoto" Target="../media/hdphoto1.wdp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ffemmedicines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foundation.zurb.com/" TargetMode="External"/><Relationship Id="rId2" Type="http://schemas.openxmlformats.org/officeDocument/2006/relationships/hyperlink" Target="http://getbootstrap.com/2.3.2/" TargetMode="External"/><Relationship Id="rId1" Type="http://schemas.openxmlformats.org/officeDocument/2006/relationships/slideLayout" Target="../slideLayouts/slideLayout21.xml"/><Relationship Id="rId4" Type="http://schemas.openxmlformats.org/officeDocument/2006/relationships/hyperlink" Target="http://www.99lime.com/elements/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" TargetMode="External"/><Relationship Id="rId2" Type="http://schemas.openxmlformats.org/officeDocument/2006/relationships/hyperlink" Target="http://www.google.com/webdesigner/" TargetMode="External"/><Relationship Id="rId1" Type="http://schemas.openxmlformats.org/officeDocument/2006/relationships/slideLayout" Target="../slideLayouts/slideLayout2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decademy.com/" TargetMode="External"/><Relationship Id="rId2" Type="http://schemas.openxmlformats.org/officeDocument/2006/relationships/hyperlink" Target="http://www.w3schools.com" TargetMode="Externa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xure.com/" TargetMode="External"/><Relationship Id="rId2" Type="http://schemas.openxmlformats.org/officeDocument/2006/relationships/hyperlink" Target="https://www.adobe.com/cfusion/tdrc/index.cfm?product=dreamweaver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moqups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ashable.com/2010/07/15/wireframing-tools/" TargetMode="External"/><Relationship Id="rId7" Type="http://schemas.openxmlformats.org/officeDocument/2006/relationships/hyperlink" Target="http://www.uie.com/articles/prototyping_tools/?link=tips100318_6" TargetMode="External"/><Relationship Id="rId2" Type="http://schemas.openxmlformats.org/officeDocument/2006/relationships/hyperlink" Target="http://www.cooper.com/journal/2013/07/designers-toolkit-proto-testing-for-prototypes?utm_source=Cooper&amp;utm_campaign=017b6536a1-Newsletter_Sept13&amp;utm_medium=email&amp;utm_term=0_162d77b95f-017b6536a1-8538165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xbooth.com/blog/15-desktop-online-wireframing-tools/" TargetMode="External"/><Relationship Id="rId5" Type="http://schemas.openxmlformats.org/officeDocument/2006/relationships/hyperlink" Target="http://www.creativebloq.com/wireframes/top-wireframing-tools-11121302" TargetMode="External"/><Relationship Id="rId4" Type="http://schemas.openxmlformats.org/officeDocument/2006/relationships/hyperlink" Target="http://www.fuelyourcreativity.com/17-great-wireframing-tools-for-web-designer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9D660E-C30B-4D1F-A5D1-71675C2B3451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8852" y="2167467"/>
            <a:ext cx="11595947" cy="2384213"/>
          </a:xfrm>
        </p:spPr>
        <p:txBody>
          <a:bodyPr/>
          <a:lstStyle/>
          <a:p>
            <a:r>
              <a:rPr lang="en-US" sz="4000" dirty="0" smtClean="0"/>
              <a:t>Lecture 7:</a:t>
            </a:r>
            <a:br>
              <a:rPr lang="en-US" sz="4000" dirty="0" smtClean="0"/>
            </a:br>
            <a:r>
              <a:rPr lang="en-US" sz="4800" dirty="0" smtClean="0"/>
              <a:t>Implementing a Prototype:</a:t>
            </a:r>
            <a:br>
              <a:rPr lang="en-US" sz="4800" dirty="0" smtClean="0"/>
            </a:br>
            <a:r>
              <a:rPr lang="en-US" sz="4000" dirty="0" smtClean="0"/>
              <a:t>Overview of Using PowerPoint, </a:t>
            </a:r>
            <a:r>
              <a:rPr lang="en-US" sz="4000" dirty="0" err="1" smtClean="0"/>
              <a:t>Balsamiq</a:t>
            </a:r>
            <a:r>
              <a:rPr lang="en-US" sz="4000" dirty="0" smtClean="0"/>
              <a:t>, </a:t>
            </a:r>
            <a:r>
              <a:rPr lang="en-US" sz="4000" dirty="0" err="1" smtClean="0"/>
              <a:t>Axure</a:t>
            </a:r>
            <a:r>
              <a:rPr lang="en-US" sz="4000" dirty="0" smtClean="0"/>
              <a:t>, </a:t>
            </a:r>
            <a:r>
              <a:rPr lang="en-US" sz="4000" dirty="0" smtClean="0"/>
              <a:t>html, etc.</a:t>
            </a:r>
            <a:endParaRPr lang="en-US" sz="3600" dirty="0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76320" y="4953000"/>
            <a:ext cx="8886613" cy="390144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Brad Myers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rgbClr val="6E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6E0000"/>
                </a:solidFill>
              </a:rPr>
              <a:t>05-863 / 08-763 / 46-863: Introduction to </a:t>
            </a:r>
            <a:br>
              <a:rPr lang="en-US" dirty="0" smtClean="0">
                <a:solidFill>
                  <a:srgbClr val="6E0000"/>
                </a:solidFill>
              </a:rPr>
            </a:br>
            <a:r>
              <a:rPr lang="en-US" dirty="0" smtClean="0">
                <a:solidFill>
                  <a:srgbClr val="6E0000"/>
                </a:solidFill>
              </a:rPr>
              <a:t>Human Computer Interaction for </a:t>
            </a:r>
            <a:br>
              <a:rPr lang="en-US" dirty="0" smtClean="0">
                <a:solidFill>
                  <a:srgbClr val="6E0000"/>
                </a:solidFill>
              </a:rPr>
            </a:br>
            <a:r>
              <a:rPr lang="en-US" dirty="0" smtClean="0">
                <a:solidFill>
                  <a:srgbClr val="6E0000"/>
                </a:solidFill>
              </a:rPr>
              <a:t>Technology Executives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rgbClr val="6E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i="1" dirty="0" smtClean="0">
                <a:solidFill>
                  <a:srgbClr val="6E0000"/>
                </a:solidFill>
              </a:rPr>
              <a:t>Fall, </a:t>
            </a:r>
            <a:r>
              <a:rPr lang="en-US" i="1" dirty="0" smtClean="0">
                <a:solidFill>
                  <a:srgbClr val="6E0000"/>
                </a:solidFill>
              </a:rPr>
              <a:t>2013, </a:t>
            </a:r>
            <a:r>
              <a:rPr lang="en-US" i="1" dirty="0" smtClean="0">
                <a:solidFill>
                  <a:srgbClr val="6E0000"/>
                </a:solidFill>
              </a:rPr>
              <a:t>Mini 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2013 - Brad Myers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2013 - Brad Myers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People</a:t>
            </a:r>
            <a:br>
              <a:rPr lang="en-US" dirty="0" smtClean="0"/>
            </a:br>
            <a:r>
              <a:rPr lang="en-US" dirty="0" smtClean="0"/>
              <a:t>Using?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2133600"/>
            <a:ext cx="7010400" cy="6274364"/>
          </a:xfrm>
        </p:spPr>
        <p:txBody>
          <a:bodyPr/>
          <a:lstStyle/>
          <a:p>
            <a:pPr marL="487672" lvl="1" indent="-487672">
              <a:buClr>
                <a:schemeClr val="tx2"/>
              </a:buClr>
            </a:pPr>
            <a:r>
              <a:rPr lang="en-US" sz="2800" dirty="0" smtClean="0">
                <a:hlinkClick r:id="rId2"/>
              </a:rPr>
              <a:t>http://www.uie.com/articles/prototyping_tools/?link=tips100318_6</a:t>
            </a:r>
            <a:r>
              <a:rPr lang="en-US" sz="2800" dirty="0" smtClean="0"/>
              <a:t> </a:t>
            </a:r>
          </a:p>
          <a:p>
            <a:pPr marL="907612" lvl="2" indent="-487672">
              <a:buClr>
                <a:schemeClr val="tx2"/>
              </a:buClr>
            </a:pPr>
            <a:r>
              <a:rPr lang="en-US" sz="2400" dirty="0" smtClean="0"/>
              <a:t>Mar 18, 2010	</a:t>
            </a:r>
          </a:p>
          <a:p>
            <a:pPr marL="487672" lvl="1" indent="-487672">
              <a:buClr>
                <a:schemeClr val="tx2"/>
              </a:buClr>
            </a:pPr>
            <a:r>
              <a:rPr lang="en-US" sz="2800" dirty="0" smtClean="0"/>
              <a:t>My survey results are similar (2007)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5800" y="1131945"/>
            <a:ext cx="5969000" cy="8443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 l="5724" t="2600" r="3703" b="4214"/>
          <a:stretch>
            <a:fillRect/>
          </a:stretch>
        </p:blipFill>
        <p:spPr bwMode="auto">
          <a:xfrm>
            <a:off x="0" y="4190999"/>
            <a:ext cx="6152602" cy="556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D4B02-72C2-4516-9A34-B477BE60760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52050" y="2209800"/>
            <a:ext cx="2952750" cy="315277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228600"/>
            <a:ext cx="10728960" cy="1045351"/>
          </a:xfrm>
        </p:spPr>
        <p:txBody>
          <a:bodyPr/>
          <a:lstStyle/>
          <a:p>
            <a:r>
              <a:rPr lang="en-US" dirty="0" smtClean="0"/>
              <a:t>Using PowerPoint to 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1219200"/>
            <a:ext cx="11704320" cy="6274364"/>
          </a:xfrm>
        </p:spPr>
        <p:txBody>
          <a:bodyPr/>
          <a:lstStyle/>
          <a:p>
            <a:r>
              <a:rPr lang="en-US" dirty="0" smtClean="0"/>
              <a:t>Add a shape, with a label</a:t>
            </a:r>
          </a:p>
          <a:p>
            <a:r>
              <a:rPr lang="en-US" dirty="0" smtClean="0"/>
              <a:t>Add a </a:t>
            </a:r>
            <a:r>
              <a:rPr lang="en-US" dirty="0" smtClean="0"/>
              <a:t>“Hyperlink”:</a:t>
            </a:r>
            <a:endParaRPr lang="en-US" dirty="0" smtClean="0"/>
          </a:p>
          <a:p>
            <a:pPr lvl="1"/>
            <a:r>
              <a:rPr lang="en-US" dirty="0" smtClean="0"/>
              <a:t>Select “Place in this document”</a:t>
            </a:r>
          </a:p>
          <a:p>
            <a:r>
              <a:rPr lang="en-US" dirty="0" smtClean="0"/>
              <a:t>Add an “Action”</a:t>
            </a:r>
          </a:p>
          <a:p>
            <a:pPr lvl="1"/>
            <a:r>
              <a:rPr lang="en-US" dirty="0" smtClean="0"/>
              <a:t>More options, including</a:t>
            </a:r>
            <a:br>
              <a:rPr lang="en-US" dirty="0" smtClean="0"/>
            </a:br>
            <a:r>
              <a:rPr lang="en-US" dirty="0" smtClean="0"/>
              <a:t>“last slide viewed”</a:t>
            </a:r>
          </a:p>
          <a:p>
            <a:pPr lvl="1"/>
            <a:r>
              <a:rPr lang="en-US" dirty="0" smtClean="0"/>
              <a:t>Useful for “under</a:t>
            </a:r>
            <a:br>
              <a:rPr lang="en-US" dirty="0" smtClean="0"/>
            </a:br>
            <a:r>
              <a:rPr lang="en-US" dirty="0" smtClean="0"/>
              <a:t>construction” page</a:t>
            </a:r>
          </a:p>
          <a:p>
            <a:r>
              <a:rPr lang="en-US" dirty="0" smtClean="0"/>
              <a:t>Create </a:t>
            </a:r>
            <a:r>
              <a:rPr lang="en-US" dirty="0" smtClean="0"/>
              <a:t>a slide for </a:t>
            </a:r>
            <a:r>
              <a:rPr lang="en-US" dirty="0" smtClean="0"/>
              <a:t>each</a:t>
            </a:r>
            <a:br>
              <a:rPr lang="en-US" dirty="0" smtClean="0"/>
            </a:br>
            <a:r>
              <a:rPr lang="en-US" dirty="0" smtClean="0"/>
              <a:t>mode </a:t>
            </a:r>
            <a:r>
              <a:rPr lang="en-US" dirty="0" smtClean="0"/>
              <a:t>of </a:t>
            </a:r>
            <a:r>
              <a:rPr lang="en-US" dirty="0" smtClean="0"/>
              <a:t>the application</a:t>
            </a:r>
            <a:endParaRPr lang="en-US" dirty="0" smtClean="0"/>
          </a:p>
          <a:p>
            <a:r>
              <a:rPr lang="en-US" dirty="0" smtClean="0"/>
              <a:t>Can add nice </a:t>
            </a:r>
            <a:r>
              <a:rPr lang="en-US" dirty="0" smtClean="0"/>
              <a:t>animations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Rounded Rectangle 4">
            <a:hlinkClick r:id="" action="ppaction://hlinkshowjump?jump=previousslide"/>
          </p:cNvPr>
          <p:cNvSpPr/>
          <p:nvPr/>
        </p:nvSpPr>
        <p:spPr bwMode="auto">
          <a:xfrm>
            <a:off x="7264400" y="1600200"/>
            <a:ext cx="1981200" cy="609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Go back</a:t>
            </a:r>
          </a:p>
        </p:txBody>
      </p:sp>
      <p:sp>
        <p:nvSpPr>
          <p:cNvPr id="7" name="Rounded Rectangle 6">
            <a:hlinkClick r:id="" action="ppaction://hlinkshowjump?jump=firstslide"/>
          </p:cNvPr>
          <p:cNvSpPr/>
          <p:nvPr/>
        </p:nvSpPr>
        <p:spPr bwMode="auto">
          <a:xfrm>
            <a:off x="7950200" y="2438400"/>
            <a:ext cx="1752600" cy="609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Go </a:t>
            </a:r>
            <a:r>
              <a:rPr kumimoji="0" lang="en-US" sz="18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first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D4B02-72C2-4516-9A34-B477BE60760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2013 - Brad Myers</a:t>
            </a:r>
            <a:endParaRPr lang="en-US"/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8200" y="6814500"/>
            <a:ext cx="5816600" cy="2939099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10" name="Rounded Rectangle 9">
            <a:hlinkClick r:id="" action="ppaction://hlinkshowjump?jump=lastslideviewed"/>
          </p:cNvPr>
          <p:cNvSpPr/>
          <p:nvPr/>
        </p:nvSpPr>
        <p:spPr bwMode="auto">
          <a:xfrm>
            <a:off x="5130800" y="3581400"/>
            <a:ext cx="1752600" cy="6096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chemeClr val="tx1"/>
                </a:solidFill>
                <a:latin typeface="Arial" charset="0"/>
              </a:rPr>
              <a:t>Return</a:t>
            </a:r>
            <a:endParaRPr kumimoji="0" lang="en-US" sz="1800" b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0600" y="3429000"/>
            <a:ext cx="2909888" cy="3215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Controls in PowerPoint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2057400"/>
            <a:ext cx="11704320" cy="6274364"/>
          </a:xfrm>
        </p:spPr>
        <p:txBody>
          <a:bodyPr/>
          <a:lstStyle/>
          <a:p>
            <a:r>
              <a:rPr lang="en-US" dirty="0" smtClean="0"/>
              <a:t>Turn on “Developer Toolbar”</a:t>
            </a:r>
          </a:p>
          <a:p>
            <a:pPr lvl="1"/>
            <a:r>
              <a:rPr lang="en-US" dirty="0" smtClean="0"/>
              <a:t>Can add buttons, text entry, etc.</a:t>
            </a:r>
          </a:p>
          <a:p>
            <a:pPr lvl="1"/>
            <a:r>
              <a:rPr lang="en-US" dirty="0" smtClean="0"/>
              <a:t>Script with VB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35859" y="2133600"/>
            <a:ext cx="416894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800" y="4306442"/>
            <a:ext cx="4191000" cy="5447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8000" y="3733800"/>
            <a:ext cx="5943600" cy="337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30800" y="7543800"/>
            <a:ext cx="6858000" cy="1850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D4B02-72C2-4516-9A34-B477BE60760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2013 - Brad Myers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73849"/>
            <a:ext cx="12100560" cy="1842347"/>
          </a:xfrm>
        </p:spPr>
        <p:txBody>
          <a:bodyPr/>
          <a:lstStyle/>
          <a:p>
            <a:r>
              <a:rPr lang="en-US" dirty="0" smtClean="0"/>
              <a:t>Use “Master” for Shared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2286000"/>
            <a:ext cx="11704320" cy="6274364"/>
          </a:xfrm>
        </p:spPr>
        <p:txBody>
          <a:bodyPr/>
          <a:lstStyle/>
          <a:p>
            <a:r>
              <a:rPr lang="en-US" dirty="0" smtClean="0"/>
              <a:t>If want controls on multiple pages, can put them on a “Master”</a:t>
            </a:r>
          </a:p>
          <a:p>
            <a:pPr lvl="1"/>
            <a:r>
              <a:rPr lang="en-US" dirty="0" smtClean="0"/>
              <a:t>“View / Slide Master”</a:t>
            </a:r>
          </a:p>
          <a:p>
            <a:pPr lvl="1"/>
            <a:r>
              <a:rPr lang="en-US" dirty="0" smtClean="0"/>
              <a:t>Create new master slide</a:t>
            </a:r>
            <a:br>
              <a:rPr lang="en-US" dirty="0" smtClean="0"/>
            </a:br>
            <a:r>
              <a:rPr lang="en-US" dirty="0" smtClean="0"/>
              <a:t>and edit as with any other slide</a:t>
            </a:r>
          </a:p>
          <a:p>
            <a:r>
              <a:rPr lang="en-US" dirty="0" smtClean="0"/>
              <a:t>Use that master for new slides</a:t>
            </a:r>
          </a:p>
          <a:p>
            <a:pPr lvl="1"/>
            <a:r>
              <a:rPr lang="en-US" dirty="0" smtClean="0"/>
              <a:t>Drop down from “New Slide”</a:t>
            </a:r>
          </a:p>
          <a:p>
            <a:r>
              <a:rPr lang="en-US" dirty="0" smtClean="0"/>
              <a:t>Controls like check boxes, text</a:t>
            </a:r>
            <a:br>
              <a:rPr lang="en-US" dirty="0" smtClean="0"/>
            </a:br>
            <a:r>
              <a:rPr lang="en-US" dirty="0" smtClean="0"/>
              <a:t>boxes in Master use </a:t>
            </a:r>
            <a:r>
              <a:rPr lang="en-US" i="1" dirty="0" smtClean="0"/>
              <a:t>same</a:t>
            </a:r>
            <a:r>
              <a:rPr lang="en-US" dirty="0" smtClean="0"/>
              <a:t> value</a:t>
            </a:r>
            <a:br>
              <a:rPr lang="en-US" dirty="0" smtClean="0"/>
            </a:br>
            <a:r>
              <a:rPr lang="en-US" dirty="0" smtClean="0"/>
              <a:t>across all slides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2013 - Brad Myers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D4B02-72C2-4516-9A34-B477BE60760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8200" y="3200400"/>
            <a:ext cx="5562600" cy="177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90075" y="5105400"/>
            <a:ext cx="309600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PowerPoint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133600"/>
            <a:ext cx="11704320" cy="6585938"/>
          </a:xfrm>
        </p:spPr>
        <p:txBody>
          <a:bodyPr/>
          <a:lstStyle/>
          <a:p>
            <a:r>
              <a:rPr lang="en-US" dirty="0" smtClean="0"/>
              <a:t>Great training in using PowerPoint:</a:t>
            </a:r>
          </a:p>
          <a:p>
            <a:pPr lvl="1"/>
            <a:r>
              <a:rPr lang="en-US" dirty="0" smtClean="0">
                <a:hlinkClick r:id="rId2"/>
              </a:rPr>
              <a:t>http://www.boxesandarrows.com/view/interactive</a:t>
            </a:r>
            <a:r>
              <a:rPr lang="en-US" dirty="0" smtClean="0"/>
              <a:t> </a:t>
            </a:r>
          </a:p>
          <a:p>
            <a:pPr lvl="2"/>
            <a:r>
              <a:rPr lang="fi-FI" b="1" dirty="0" smtClean="0"/>
              <a:t>by </a:t>
            </a:r>
            <a:r>
              <a:rPr lang="fi-FI" b="1" dirty="0" smtClean="0">
                <a:hlinkClick r:id="rId3"/>
              </a:rPr>
              <a:t>Maureen Kelly</a:t>
            </a:r>
            <a:r>
              <a:rPr lang="fi-FI" b="1" dirty="0" smtClean="0"/>
              <a:t> on 2007/08/06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6800" y="4669536"/>
            <a:ext cx="6096000" cy="508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D4B02-72C2-4516-9A34-B477BE60760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2013 - Brad Myers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TA-Run Demos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Axure</a:t>
            </a:r>
            <a:r>
              <a:rPr lang="en-US" dirty="0" smtClean="0"/>
              <a:t> RP - Agnes Won</a:t>
            </a:r>
          </a:p>
          <a:p>
            <a:pPr lvl="1"/>
            <a:r>
              <a:rPr lang="en-US" dirty="0" smtClean="0"/>
              <a:t>30 day trial, and free student license for those studying HCI</a:t>
            </a:r>
          </a:p>
          <a:p>
            <a:r>
              <a:rPr lang="en-US" dirty="0" err="1" smtClean="0"/>
              <a:t>Balsamiq</a:t>
            </a:r>
            <a:r>
              <a:rPr lang="en-US" dirty="0" smtClean="0"/>
              <a:t> &amp; </a:t>
            </a:r>
            <a:r>
              <a:rPr lang="en-US" dirty="0" err="1" smtClean="0"/>
              <a:t>Invision</a:t>
            </a:r>
            <a:r>
              <a:rPr lang="en-US" dirty="0" smtClean="0"/>
              <a:t> – Nina Xu</a:t>
            </a:r>
          </a:p>
          <a:p>
            <a:pPr lvl="1"/>
            <a:r>
              <a:rPr lang="en-US" dirty="0" smtClean="0"/>
              <a:t>Professor Myers can get free on-line accounts for </a:t>
            </a:r>
            <a:r>
              <a:rPr lang="en-US" dirty="0" err="1" smtClean="0"/>
              <a:t>Balsamiq</a:t>
            </a:r>
            <a:r>
              <a:rPr lang="en-US" dirty="0" smtClean="0"/>
              <a:t> online for anyone in class</a:t>
            </a:r>
            <a:br>
              <a:rPr lang="en-US" dirty="0" smtClean="0"/>
            </a:br>
            <a:r>
              <a:rPr lang="en-US" dirty="0" smtClean="0"/>
              <a:t> – </a:t>
            </a:r>
            <a:r>
              <a:rPr lang="en-US" dirty="0" smtClean="0">
                <a:hlinkClick r:id="rId2"/>
              </a:rPr>
              <a:t>send him an email</a:t>
            </a:r>
            <a:endParaRPr lang="en-US" dirty="0" smtClean="0"/>
          </a:p>
          <a:p>
            <a:r>
              <a:rPr lang="en-US" dirty="0" smtClean="0"/>
              <a:t>HTML prototyping – Rebecca Chen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2013 - Brad Myers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D4B02-72C2-4516-9A34-B477BE60760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B5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Helvetica Neue"/>
                <a:cs typeface="Helvetica Neue"/>
              </a:rPr>
              <a:t>Axure RP</a:t>
            </a:r>
            <a:endParaRPr lang="en-US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8396997"/>
            <a:ext cx="9103360" cy="103871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 err="1">
                <a:solidFill>
                  <a:schemeClr val="bg1">
                    <a:lumMod val="95000"/>
                  </a:schemeClr>
                </a:solidFill>
                <a:latin typeface="Helvetica Neue Thin"/>
                <a:cs typeface="Helvetica Neue Thin"/>
              </a:rPr>
              <a:t>a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  <a:latin typeface="Helvetica Neue Thin"/>
                <a:cs typeface="Helvetica Neue Thin"/>
              </a:rPr>
              <a:t>gnes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Helvetica Neue Thin"/>
                <a:cs typeface="Helvetica Neue Thin"/>
              </a:rPr>
              <a:t> won</a:t>
            </a:r>
          </a:p>
          <a:p>
            <a:pPr>
              <a:spcBef>
                <a:spcPts val="0"/>
              </a:spcBef>
            </a:pP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  <a:latin typeface="Helvetica Neue Thin"/>
                <a:cs typeface="Helvetica Neue Thin"/>
              </a:rPr>
              <a:t>awon@andrew.cmu.edu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Helvetica Neue Thin"/>
              <a:cs typeface="Helvetica Neue Thin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75360" y="4333408"/>
            <a:ext cx="11054080" cy="903004"/>
          </a:xfrm>
          <a:prstGeom prst="rect">
            <a:avLst/>
          </a:prstGeom>
        </p:spPr>
        <p:txBody>
          <a:bodyPr vert="horz" lIns="130039" tIns="65020" rIns="130039" bIns="650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spc="0">
                <a:solidFill>
                  <a:schemeClr val="tx1"/>
                </a:solidFill>
                <a:latin typeface="Helvetica Neue Thin"/>
                <a:ea typeface="+mj-ea"/>
                <a:cs typeface="Helvetica Neue Thin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dirty="0" smtClean="0">
                <a:solidFill>
                  <a:prstClr val="white"/>
                </a:solidFill>
              </a:rPr>
              <a:t>interactive wireframing &amp; prototyping tool</a:t>
            </a:r>
            <a:endParaRPr lang="en-US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222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487259"/>
            <a:ext cx="11704320" cy="1625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What is Axure RP?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373471"/>
            <a:ext cx="11704320" cy="6436925"/>
          </a:xfrm>
        </p:spPr>
        <p:txBody>
          <a:bodyPr>
            <a:normAutofit/>
          </a:bodyPr>
          <a:lstStyle/>
          <a:p>
            <a:pPr>
              <a:spcBef>
                <a:spcPts val="5262"/>
              </a:spcBef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Thin"/>
                <a:cs typeface="Helvetica Neue Thin"/>
              </a:rPr>
              <a:t>A wireframing &amp; rapid prototyping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Thin"/>
                <a:cs typeface="Helvetica Neue Thin"/>
              </a:rPr>
              <a:t>tool aimed at web and desktop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Thin"/>
                <a:cs typeface="Helvetica Neue Thin"/>
              </a:rPr>
              <a:t>applications</a:t>
            </a:r>
          </a:p>
          <a:p>
            <a:pPr>
              <a:spcBef>
                <a:spcPts val="5262"/>
              </a:spcBef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Thin"/>
                <a:cs typeface="Helvetica Neue Thin"/>
              </a:rPr>
              <a:t>Generate HTML wireframes, mockups, and prototypes without any coding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 Thin"/>
              <a:cs typeface="Helvetica Neue Thin"/>
            </a:endParaRPr>
          </a:p>
          <a:p>
            <a:pPr>
              <a:spcBef>
                <a:spcPts val="5262"/>
              </a:spcBef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Thin"/>
                <a:cs typeface="Helvetica Neue Thin"/>
              </a:rPr>
              <a:t>Mac &amp; PC Compatible with 30-day free trial</a:t>
            </a:r>
          </a:p>
          <a:p>
            <a:pPr>
              <a:spcBef>
                <a:spcPts val="5262"/>
              </a:spcBef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Thin"/>
                <a:cs typeface="Helvetica Neue Thin"/>
              </a:rPr>
              <a:t>You might be eligible for a free software!</a:t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Thin"/>
                <a:cs typeface="Helvetica Neue Thin"/>
              </a:rPr>
            </a:b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Thin"/>
                <a:cs typeface="Helvetica Neue Thin"/>
                <a:hlinkClick r:id="rId3"/>
              </a:rPr>
              <a:t>http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Thin"/>
                <a:cs typeface="Helvetica Neue Thin"/>
                <a:hlinkClick r:id="rId3"/>
              </a:rPr>
              <a:t>://axure.com/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Thin"/>
                <a:cs typeface="Helvetica Neue Thin"/>
                <a:hlinkClick r:id="rId3"/>
              </a:rPr>
              <a:t>download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Thin"/>
                <a:cs typeface="Helvetica Neue Thin"/>
              </a:rPr>
              <a:t/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Thin"/>
                <a:cs typeface="Helvetica Neue Thin"/>
              </a:rPr>
            </a:b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Thin"/>
                <a:cs typeface="Helvetica Neue Thin"/>
                <a:hlinkClick r:id="rId4"/>
              </a:rPr>
              <a:t>https://www.axure.com/free-software-for-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Thin"/>
                <a:cs typeface="Helvetica Neue Thin"/>
                <a:hlinkClick r:id="rId4"/>
              </a:rPr>
              <a:t>students</a:t>
            </a: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 Neue Thin"/>
              <a:cs typeface="Helvetica Neue Thi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60925" y="6223758"/>
            <a:ext cx="262697" cy="531426"/>
          </a:xfrm>
          <a:prstGeom prst="rect">
            <a:avLst/>
          </a:prstGeom>
          <a:noFill/>
        </p:spPr>
        <p:txBody>
          <a:bodyPr wrap="none" lIns="130039" tIns="65020" rIns="130039" bIns="65020" rtlCol="0">
            <a:spAutoFit/>
          </a:bodyPr>
          <a:lstStyle/>
          <a:p>
            <a:pPr defTabSz="650197" fontAlgn="auto">
              <a:spcBef>
                <a:spcPts val="0"/>
              </a:spcBef>
              <a:spcAft>
                <a:spcPts val="0"/>
              </a:spcAft>
            </a:pPr>
            <a:endParaRPr lang="en-US" sz="2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517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487259"/>
            <a:ext cx="11704320" cy="1625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Some Examples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373471"/>
            <a:ext cx="11704320" cy="6436925"/>
          </a:xfrm>
        </p:spPr>
        <p:txBody>
          <a:bodyPr>
            <a:normAutofit/>
          </a:bodyPr>
          <a:lstStyle/>
          <a:p>
            <a:pPr>
              <a:spcBef>
                <a:spcPts val="5262"/>
              </a:spcBef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Thin"/>
                <a:cs typeface="Helvetica Neue Thin"/>
              </a:rPr>
              <a:t>Demo</a:t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Thin"/>
                <a:cs typeface="Helvetica Neue Thin"/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Thin"/>
                <a:cs typeface="Helvetica Neue Thin"/>
                <a:hlinkClick r:id="rId3"/>
              </a:rPr>
              <a:t>http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Thin"/>
                <a:cs typeface="Helvetica Neue Thin"/>
                <a:hlinkClick r:id="rId3"/>
              </a:rPr>
              <a:t>://www.axure.com/sample-prototypes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 Thin"/>
              <a:cs typeface="Helvetica Neue Thin"/>
            </a:endParaRPr>
          </a:p>
          <a:p>
            <a:pPr>
              <a:spcBef>
                <a:spcPts val="5262"/>
              </a:spcBef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Thin"/>
                <a:cs typeface="Helvetica Neue Thin"/>
              </a:rPr>
              <a:t>Tutorials</a:t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Thin"/>
                <a:cs typeface="Helvetica Neue Thin"/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Thin"/>
                <a:cs typeface="Helvetica Neue Thin"/>
                <a:hlinkClick r:id="rId4"/>
              </a:rPr>
              <a:t>http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Thin"/>
                <a:cs typeface="Helvetica Neue Thin"/>
                <a:hlinkClick r:id="rId4"/>
              </a:rPr>
              <a:t>://www.axure.com/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Thin"/>
                <a:cs typeface="Helvetica Neue Thin"/>
                <a:hlinkClick r:id="rId4"/>
              </a:rPr>
              <a:t>learn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 Neue Thin"/>
              <a:cs typeface="Helvetica Neue Thi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60925" y="6223758"/>
            <a:ext cx="262697" cy="531426"/>
          </a:xfrm>
          <a:prstGeom prst="rect">
            <a:avLst/>
          </a:prstGeom>
          <a:noFill/>
        </p:spPr>
        <p:txBody>
          <a:bodyPr wrap="none" lIns="130039" tIns="65020" rIns="130039" bIns="65020" rtlCol="0">
            <a:spAutoFit/>
          </a:bodyPr>
          <a:lstStyle/>
          <a:p>
            <a:pPr defTabSz="650197" fontAlgn="auto">
              <a:spcBef>
                <a:spcPts val="0"/>
              </a:spcBef>
              <a:spcAft>
                <a:spcPts val="0"/>
              </a:spcAft>
            </a:pPr>
            <a:endParaRPr lang="en-US" sz="2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55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60925" y="6223758"/>
            <a:ext cx="262697" cy="531426"/>
          </a:xfrm>
          <a:prstGeom prst="rect">
            <a:avLst/>
          </a:prstGeom>
          <a:noFill/>
        </p:spPr>
        <p:txBody>
          <a:bodyPr wrap="none" lIns="130039" tIns="65020" rIns="130039" bIns="65020" rtlCol="0">
            <a:spAutoFit/>
          </a:bodyPr>
          <a:lstStyle/>
          <a:p>
            <a:pPr defTabSz="650197" fontAlgn="auto">
              <a:spcBef>
                <a:spcPts val="0"/>
              </a:spcBef>
              <a:spcAft>
                <a:spcPts val="0"/>
              </a:spcAft>
            </a:pPr>
            <a:endParaRPr lang="en-US" sz="2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Axure RP</a:t>
            </a:r>
            <a:endParaRPr lang="en-US" dirty="0"/>
          </a:p>
        </p:txBody>
      </p:sp>
      <p:pic>
        <p:nvPicPr>
          <p:cNvPr id="9" name="Picture 8" descr="Screen Shot 2013-11-17 at 3.34.49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8454" y="2016198"/>
            <a:ext cx="10698652" cy="715264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12918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73849"/>
            <a:ext cx="10728960" cy="1197751"/>
          </a:xfrm>
        </p:spPr>
        <p:txBody>
          <a:bodyPr/>
          <a:lstStyle/>
          <a:p>
            <a:r>
              <a:rPr lang="en-US" dirty="0" smtClean="0"/>
              <a:t>Spring’2014 HCI Courses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1524000"/>
            <a:ext cx="12354560" cy="7620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Some people are interested in </a:t>
            </a:r>
            <a:r>
              <a:rPr lang="en-US" i="1" dirty="0" smtClean="0"/>
              <a:t>more </a:t>
            </a:r>
            <a:r>
              <a:rPr lang="en-US" dirty="0" smtClean="0"/>
              <a:t>HCI classes</a:t>
            </a:r>
          </a:p>
          <a:p>
            <a:r>
              <a:rPr lang="en-US" dirty="0" smtClean="0"/>
              <a:t>Here is a partial list of some that might be available for non-majors (but there might be a waitlist) --  </a:t>
            </a:r>
            <a:r>
              <a:rPr lang="en-US" dirty="0" smtClean="0">
                <a:hlinkClick r:id="rId2"/>
              </a:rPr>
              <a:t>see full list</a:t>
            </a:r>
            <a:endParaRPr lang="en-US" dirty="0" smtClean="0"/>
          </a:p>
          <a:p>
            <a:pPr lvl="1"/>
            <a:r>
              <a:rPr lang="en-US" dirty="0" smtClean="0"/>
              <a:t>05-795 Applications </a:t>
            </a:r>
            <a:r>
              <a:rPr lang="en-US" dirty="0" smtClean="0"/>
              <a:t>of Cognitive </a:t>
            </a:r>
            <a:r>
              <a:rPr lang="en-US" dirty="0" smtClean="0"/>
              <a:t>Science</a:t>
            </a:r>
          </a:p>
          <a:p>
            <a:pPr lvl="2"/>
            <a:r>
              <a:rPr lang="en-US" dirty="0" smtClean="0"/>
              <a:t>Implications of how people perceive and think</a:t>
            </a:r>
            <a:endParaRPr lang="en-US" dirty="0" smtClean="0"/>
          </a:p>
          <a:p>
            <a:pPr lvl="1"/>
            <a:r>
              <a:rPr lang="en-US" dirty="0" smtClean="0"/>
              <a:t>05-818 Design of Educational Games</a:t>
            </a:r>
          </a:p>
          <a:p>
            <a:pPr lvl="1"/>
            <a:r>
              <a:rPr lang="en-US" dirty="0" smtClean="0"/>
              <a:t>05-833 Gadgets</a:t>
            </a:r>
            <a:r>
              <a:rPr lang="en-US" dirty="0" smtClean="0"/>
              <a:t>, Sensors and Activity Recognition in </a:t>
            </a:r>
            <a:r>
              <a:rPr lang="en-US" dirty="0" smtClean="0"/>
              <a:t>HCI</a:t>
            </a:r>
          </a:p>
          <a:p>
            <a:pPr lvl="2"/>
            <a:r>
              <a:rPr lang="en-US" dirty="0" smtClean="0"/>
              <a:t>Standalone small devices, cameras, etc. (not GUIs)</a:t>
            </a:r>
          </a:p>
          <a:p>
            <a:pPr lvl="1"/>
            <a:r>
              <a:rPr lang="en-US" dirty="0" smtClean="0"/>
              <a:t>05-834 Useable </a:t>
            </a:r>
            <a:r>
              <a:rPr lang="en-US" dirty="0" smtClean="0"/>
              <a:t>Privacy and </a:t>
            </a:r>
            <a:r>
              <a:rPr lang="en-US" dirty="0" smtClean="0"/>
              <a:t>Security</a:t>
            </a:r>
          </a:p>
          <a:p>
            <a:pPr lvl="1"/>
            <a:r>
              <a:rPr lang="en-US" dirty="0" smtClean="0"/>
              <a:t>05-837 Ubiquitous Computing</a:t>
            </a:r>
          </a:p>
          <a:p>
            <a:pPr lvl="2"/>
            <a:r>
              <a:rPr lang="en-US" dirty="0" smtClean="0"/>
              <a:t>Putting computation into everyday activities and devices</a:t>
            </a:r>
          </a:p>
          <a:p>
            <a:pPr lvl="1"/>
            <a:r>
              <a:rPr lang="en-US" dirty="0" smtClean="0"/>
              <a:t>05-839 The </a:t>
            </a:r>
            <a:r>
              <a:rPr lang="en-US" dirty="0" smtClean="0"/>
              <a:t>Big Data Pipeline: Collecting and Using Big Data for Interactive </a:t>
            </a:r>
            <a:r>
              <a:rPr lang="en-US" dirty="0" smtClean="0"/>
              <a:t>Systems</a:t>
            </a:r>
          </a:p>
          <a:p>
            <a:pPr lvl="1"/>
            <a:r>
              <a:rPr lang="en-US" dirty="0" smtClean="0"/>
              <a:t> 05-891 Designing </a:t>
            </a:r>
            <a:r>
              <a:rPr lang="en-US" dirty="0" smtClean="0"/>
              <a:t>Human Centered Software</a:t>
            </a:r>
          </a:p>
          <a:p>
            <a:pPr lvl="2"/>
            <a:r>
              <a:rPr lang="en-US" dirty="0" smtClean="0"/>
              <a:t>Similar to this course, but full semester; overview of HCI</a:t>
            </a:r>
          </a:p>
          <a:p>
            <a:pPr lvl="1"/>
            <a:r>
              <a:rPr lang="en-US" dirty="0" smtClean="0">
                <a:hlinkClick r:id="rId3"/>
              </a:rPr>
              <a:t>05-899A Interaction </a:t>
            </a:r>
            <a:r>
              <a:rPr lang="en-US" dirty="0" smtClean="0">
                <a:hlinkClick r:id="rId3"/>
              </a:rPr>
              <a:t>Techniques</a:t>
            </a:r>
            <a:r>
              <a:rPr lang="en-US" dirty="0" smtClean="0"/>
              <a:t>	</a:t>
            </a:r>
            <a:r>
              <a:rPr lang="en-US" dirty="0" smtClean="0"/>
              <a:t>-- </a:t>
            </a:r>
            <a:r>
              <a:rPr lang="en-US" i="1" dirty="0" smtClean="0"/>
              <a:t>my course!</a:t>
            </a:r>
          </a:p>
          <a:p>
            <a:pPr lvl="1"/>
            <a:r>
              <a:rPr lang="en-US" dirty="0" smtClean="0"/>
              <a:t>05-899B Mobile </a:t>
            </a:r>
            <a:r>
              <a:rPr lang="en-US" dirty="0" smtClean="0"/>
              <a:t>Service Innovation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43307" y="9144000"/>
            <a:ext cx="4118187" cy="65024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2013 - Brad Myers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D4B02-72C2-4516-9A34-B477BE60760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60925" y="6223758"/>
            <a:ext cx="262697" cy="531426"/>
          </a:xfrm>
          <a:prstGeom prst="rect">
            <a:avLst/>
          </a:prstGeom>
          <a:noFill/>
        </p:spPr>
        <p:txBody>
          <a:bodyPr wrap="none" lIns="130039" tIns="65020" rIns="130039" bIns="65020" rtlCol="0">
            <a:spAutoFit/>
          </a:bodyPr>
          <a:lstStyle/>
          <a:p>
            <a:pPr defTabSz="650197" fontAlgn="auto">
              <a:spcBef>
                <a:spcPts val="0"/>
              </a:spcBef>
              <a:spcAft>
                <a:spcPts val="0"/>
              </a:spcAft>
            </a:pPr>
            <a:endParaRPr lang="en-US" sz="2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Area</a:t>
            </a:r>
            <a:endParaRPr lang="en-US" dirty="0"/>
          </a:p>
        </p:txBody>
      </p:sp>
      <p:pic>
        <p:nvPicPr>
          <p:cNvPr id="9" name="Picture 8" descr="Screen Shot 2013-11-17 at 3.34.49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8454" y="2016198"/>
            <a:ext cx="10698652" cy="715264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3686255" y="3007816"/>
            <a:ext cx="5583164" cy="4127782"/>
          </a:xfrm>
          <a:prstGeom prst="rect">
            <a:avLst/>
          </a:prstGeom>
          <a:solidFill>
            <a:srgbClr val="F3B557">
              <a:alpha val="90000"/>
            </a:srgbClr>
          </a:solidFill>
          <a:ln w="19050" cmpd="sng">
            <a:solidFill>
              <a:srgbClr val="FFB7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39" tIns="65020" rIns="130039" bIns="65020" rtlCol="0" anchor="ctr"/>
          <a:lstStyle/>
          <a:p>
            <a:pPr algn="ctr" defTabSz="650197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Helvetica Neue Thin"/>
                <a:cs typeface="Helvetica Neue Thin"/>
              </a:rPr>
              <a:t>p</a:t>
            </a: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Helvetica Neue Thin"/>
                <a:cs typeface="Helvetica Neue Thin"/>
              </a:rPr>
              <a:t>age area</a:t>
            </a:r>
            <a:endParaRPr lang="en-US" sz="2800" dirty="0">
              <a:solidFill>
                <a:prstClr val="black">
                  <a:lumMod val="95000"/>
                  <a:lumOff val="5000"/>
                </a:prstClr>
              </a:solidFill>
              <a:latin typeface="Helvetica Neue Thin"/>
              <a:cs typeface="Helvetica Neue Thi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43852" y="5317010"/>
            <a:ext cx="4168742" cy="459607"/>
          </a:xfrm>
          <a:prstGeom prst="rect">
            <a:avLst/>
          </a:prstGeom>
          <a:noFill/>
        </p:spPr>
        <p:txBody>
          <a:bodyPr wrap="square" lIns="130039" tIns="65020" rIns="130039" bIns="65020" rtlCol="0">
            <a:spAutoFit/>
          </a:bodyPr>
          <a:lstStyle/>
          <a:p>
            <a:pPr algn="ctr" defTabSz="650197" fontAlgn="auto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solidFill>
                  <a:prstClr val="black">
                    <a:lumMod val="75000"/>
                    <a:lumOff val="25000"/>
                  </a:prstClr>
                </a:solidFill>
                <a:latin typeface="Helvetica Neue UltraLight"/>
                <a:cs typeface="Helvetica Neue UltraLight"/>
              </a:rPr>
              <a:t>a</a:t>
            </a:r>
            <a:r>
              <a:rPr lang="en-US" sz="2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Helvetica Neue UltraLight"/>
                <a:cs typeface="Helvetica Neue UltraLight"/>
              </a:rPr>
              <a:t>dd content here</a:t>
            </a:r>
            <a:endParaRPr lang="en-US" sz="2100" dirty="0">
              <a:solidFill>
                <a:prstClr val="black">
                  <a:lumMod val="75000"/>
                  <a:lumOff val="25000"/>
                </a:prstClr>
              </a:solidFill>
              <a:latin typeface="Helvetica Neue UltraLight"/>
              <a:cs typeface="Helvetica Neue Ultra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7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60925" y="6223758"/>
            <a:ext cx="262697" cy="531426"/>
          </a:xfrm>
          <a:prstGeom prst="rect">
            <a:avLst/>
          </a:prstGeom>
          <a:noFill/>
        </p:spPr>
        <p:txBody>
          <a:bodyPr wrap="none" lIns="130039" tIns="65020" rIns="130039" bIns="65020" rtlCol="0">
            <a:spAutoFit/>
          </a:bodyPr>
          <a:lstStyle/>
          <a:p>
            <a:pPr defTabSz="650197" fontAlgn="auto">
              <a:spcBef>
                <a:spcPts val="0"/>
              </a:spcBef>
              <a:spcAft>
                <a:spcPts val="0"/>
              </a:spcAft>
            </a:pPr>
            <a:endParaRPr lang="en-US" sz="2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Sitemap</a:t>
            </a:r>
            <a:endParaRPr lang="en-US" dirty="0"/>
          </a:p>
        </p:txBody>
      </p:sp>
      <p:pic>
        <p:nvPicPr>
          <p:cNvPr id="9" name="Picture 8" descr="Screen Shot 2013-11-17 at 3.34.49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8454" y="2016198"/>
            <a:ext cx="10698652" cy="715264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1138455" y="2998272"/>
            <a:ext cx="2547802" cy="2027520"/>
          </a:xfrm>
          <a:prstGeom prst="rect">
            <a:avLst/>
          </a:prstGeom>
          <a:solidFill>
            <a:srgbClr val="F3B557">
              <a:alpha val="90000"/>
            </a:srgbClr>
          </a:solidFill>
          <a:ln w="19050" cmpd="sng">
            <a:solidFill>
              <a:srgbClr val="FFB7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39" tIns="65020" rIns="130039" bIns="65020" rtlCol="0" anchor="ctr"/>
          <a:lstStyle/>
          <a:p>
            <a:pPr algn="ctr" defTabSz="650197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Helvetica Neue Thin"/>
                <a:cs typeface="Helvetica Neue Thin"/>
              </a:rPr>
              <a:t>sitemap</a:t>
            </a:r>
            <a:endParaRPr lang="en-US" sz="2800" dirty="0">
              <a:solidFill>
                <a:prstClr val="black">
                  <a:lumMod val="75000"/>
                  <a:lumOff val="25000"/>
                </a:prstClr>
              </a:solidFill>
              <a:latin typeface="Helvetica Neue Thin"/>
              <a:cs typeface="Helvetica Neue Thi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8455" y="4106568"/>
            <a:ext cx="2547802" cy="459607"/>
          </a:xfrm>
          <a:prstGeom prst="rect">
            <a:avLst/>
          </a:prstGeom>
          <a:noFill/>
        </p:spPr>
        <p:txBody>
          <a:bodyPr wrap="square" lIns="130039" tIns="65020" rIns="130039" bIns="65020" rtlCol="0">
            <a:spAutoFit/>
          </a:bodyPr>
          <a:lstStyle/>
          <a:p>
            <a:pPr algn="ctr" defTabSz="650197" fontAlgn="auto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solidFill>
                  <a:prstClr val="black">
                    <a:lumMod val="75000"/>
                    <a:lumOff val="25000"/>
                  </a:prstClr>
                </a:solidFill>
                <a:latin typeface="Helvetica Neue UltraLight"/>
                <a:cs typeface="Helvetica Neue UltraLight"/>
              </a:rPr>
              <a:t>o</a:t>
            </a:r>
            <a:r>
              <a:rPr lang="en-US" sz="2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Helvetica Neue UltraLight"/>
                <a:cs typeface="Helvetica Neue UltraLight"/>
              </a:rPr>
              <a:t>rganize content</a:t>
            </a:r>
            <a:endParaRPr lang="en-US" sz="2100" dirty="0">
              <a:solidFill>
                <a:prstClr val="black">
                  <a:lumMod val="75000"/>
                  <a:lumOff val="25000"/>
                </a:prstClr>
              </a:solidFill>
              <a:latin typeface="Helvetica Neue UltraLight"/>
              <a:cs typeface="Helvetica Neue Ultra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616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60925" y="6223758"/>
            <a:ext cx="262697" cy="531426"/>
          </a:xfrm>
          <a:prstGeom prst="rect">
            <a:avLst/>
          </a:prstGeom>
          <a:noFill/>
        </p:spPr>
        <p:txBody>
          <a:bodyPr wrap="none" lIns="130039" tIns="65020" rIns="130039" bIns="65020" rtlCol="0">
            <a:spAutoFit/>
          </a:bodyPr>
          <a:lstStyle/>
          <a:p>
            <a:pPr defTabSz="650197" fontAlgn="auto">
              <a:spcBef>
                <a:spcPts val="0"/>
              </a:spcBef>
              <a:spcAft>
                <a:spcPts val="0"/>
              </a:spcAft>
            </a:pPr>
            <a:endParaRPr lang="en-US" sz="2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Widgets</a:t>
            </a:r>
            <a:endParaRPr lang="en-US" dirty="0"/>
          </a:p>
        </p:txBody>
      </p:sp>
      <p:pic>
        <p:nvPicPr>
          <p:cNvPr id="9" name="Picture 8" descr="Screen Shot 2013-11-17 at 3.34.49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8454" y="2016198"/>
            <a:ext cx="10698652" cy="715264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1138455" y="5025792"/>
            <a:ext cx="2547802" cy="2027520"/>
          </a:xfrm>
          <a:prstGeom prst="rect">
            <a:avLst/>
          </a:prstGeom>
          <a:solidFill>
            <a:srgbClr val="F3B557">
              <a:alpha val="90000"/>
            </a:srgbClr>
          </a:solidFill>
          <a:ln w="19050" cmpd="sng">
            <a:solidFill>
              <a:srgbClr val="FFB7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39" tIns="65020" rIns="130039" bIns="65020" rtlCol="0" anchor="ctr"/>
          <a:lstStyle/>
          <a:p>
            <a:pPr algn="ctr" defTabSz="650197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Helvetica Neue Thin"/>
                <a:cs typeface="Helvetica Neue Thin"/>
              </a:rPr>
              <a:t>widgets</a:t>
            </a:r>
            <a:endParaRPr lang="en-US" sz="2800" dirty="0">
              <a:solidFill>
                <a:prstClr val="black">
                  <a:lumMod val="75000"/>
                  <a:lumOff val="25000"/>
                </a:prstClr>
              </a:solidFill>
              <a:latin typeface="Helvetica Neue Thin"/>
              <a:cs typeface="Helvetica Neue Thi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1849" y="6170577"/>
            <a:ext cx="2759462" cy="777641"/>
          </a:xfrm>
          <a:prstGeom prst="rect">
            <a:avLst/>
          </a:prstGeom>
          <a:noFill/>
        </p:spPr>
        <p:txBody>
          <a:bodyPr wrap="square" lIns="130039" tIns="65020" rIns="130039" bIns="65020" rtlCol="0">
            <a:spAutoFit/>
          </a:bodyPr>
          <a:lstStyle/>
          <a:p>
            <a:pPr algn="ctr" defTabSz="650197" fontAlgn="auto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solidFill>
                  <a:prstClr val="black">
                    <a:lumMod val="75000"/>
                    <a:lumOff val="25000"/>
                  </a:prstClr>
                </a:solidFill>
                <a:latin typeface="Helvetica Neue UltraLight"/>
                <a:cs typeface="Helvetica Neue UltraLight"/>
              </a:rPr>
              <a:t>d</a:t>
            </a:r>
            <a:r>
              <a:rPr lang="en-US" sz="2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Helvetica Neue UltraLight"/>
                <a:cs typeface="Helvetica Neue UltraLight"/>
              </a:rPr>
              <a:t>rag &amp; drop elements</a:t>
            </a:r>
            <a:endParaRPr lang="en-US" sz="2100" dirty="0">
              <a:solidFill>
                <a:prstClr val="black">
                  <a:lumMod val="75000"/>
                  <a:lumOff val="25000"/>
                </a:prstClr>
              </a:solidFill>
              <a:latin typeface="Helvetica Neue UltraLight"/>
              <a:cs typeface="Helvetica Neue Ultra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380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60925" y="6223758"/>
            <a:ext cx="262697" cy="531426"/>
          </a:xfrm>
          <a:prstGeom prst="rect">
            <a:avLst/>
          </a:prstGeom>
          <a:noFill/>
        </p:spPr>
        <p:txBody>
          <a:bodyPr wrap="none" lIns="130039" tIns="65020" rIns="130039" bIns="65020" rtlCol="0">
            <a:spAutoFit/>
          </a:bodyPr>
          <a:lstStyle/>
          <a:p>
            <a:pPr defTabSz="650197" fontAlgn="auto">
              <a:spcBef>
                <a:spcPts val="0"/>
              </a:spcBef>
              <a:spcAft>
                <a:spcPts val="0"/>
              </a:spcAft>
            </a:pPr>
            <a:endParaRPr lang="en-US" sz="2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Masters</a:t>
            </a:r>
            <a:endParaRPr lang="en-US" dirty="0"/>
          </a:p>
        </p:txBody>
      </p:sp>
      <p:pic>
        <p:nvPicPr>
          <p:cNvPr id="9" name="Picture 8" descr="Screen Shot 2013-11-17 at 3.34.49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8454" y="2016198"/>
            <a:ext cx="10698652" cy="715264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1138455" y="7053311"/>
            <a:ext cx="2547802" cy="2115526"/>
          </a:xfrm>
          <a:prstGeom prst="rect">
            <a:avLst/>
          </a:prstGeom>
          <a:solidFill>
            <a:srgbClr val="F3B557">
              <a:alpha val="89000"/>
            </a:srgbClr>
          </a:solidFill>
          <a:ln w="19050" cmpd="sng">
            <a:solidFill>
              <a:srgbClr val="FFB7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39" tIns="65020" rIns="130039" bIns="65020" rtlCol="0" anchor="ctr"/>
          <a:lstStyle/>
          <a:p>
            <a:pPr algn="ctr" defTabSz="650197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Helvetica Neue Thin"/>
                <a:cs typeface="Helvetica Neue Thin"/>
              </a:rPr>
              <a:t>masters</a:t>
            </a:r>
            <a:endParaRPr lang="en-US" sz="2800" dirty="0">
              <a:solidFill>
                <a:prstClr val="black">
                  <a:lumMod val="75000"/>
                  <a:lumOff val="25000"/>
                </a:prstClr>
              </a:solidFill>
              <a:latin typeface="Helvetica Neue Thin"/>
              <a:cs typeface="Helvetica Neue Thi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5614" y="8238349"/>
            <a:ext cx="2759462" cy="777641"/>
          </a:xfrm>
          <a:prstGeom prst="rect">
            <a:avLst/>
          </a:prstGeom>
          <a:noFill/>
        </p:spPr>
        <p:txBody>
          <a:bodyPr wrap="square" lIns="130039" tIns="65020" rIns="130039" bIns="65020" rtlCol="0">
            <a:spAutoFit/>
          </a:bodyPr>
          <a:lstStyle/>
          <a:p>
            <a:pPr algn="ctr" defTabSz="650197" fontAlgn="auto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solidFill>
                  <a:prstClr val="black">
                    <a:lumMod val="75000"/>
                    <a:lumOff val="25000"/>
                  </a:prstClr>
                </a:solidFill>
                <a:latin typeface="Helvetica Neue UltraLight"/>
                <a:cs typeface="Helvetica Neue UltraLight"/>
              </a:rPr>
              <a:t>c</a:t>
            </a:r>
            <a:r>
              <a:rPr lang="en-US" sz="2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Helvetica Neue UltraLight"/>
                <a:cs typeface="Helvetica Neue UltraLight"/>
              </a:rPr>
              <a:t>reate &amp; apply master</a:t>
            </a:r>
            <a:endParaRPr lang="en-US" sz="2100" dirty="0">
              <a:solidFill>
                <a:prstClr val="black">
                  <a:lumMod val="75000"/>
                  <a:lumOff val="25000"/>
                </a:prstClr>
              </a:solidFill>
              <a:latin typeface="Helvetica Neue UltraLight"/>
              <a:cs typeface="Helvetica Neue Ultra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731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60925" y="6223758"/>
            <a:ext cx="262697" cy="531426"/>
          </a:xfrm>
          <a:prstGeom prst="rect">
            <a:avLst/>
          </a:prstGeom>
          <a:noFill/>
        </p:spPr>
        <p:txBody>
          <a:bodyPr wrap="none" lIns="130039" tIns="65020" rIns="130039" bIns="65020" rtlCol="0">
            <a:spAutoFit/>
          </a:bodyPr>
          <a:lstStyle/>
          <a:p>
            <a:pPr defTabSz="650197" fontAlgn="auto">
              <a:spcBef>
                <a:spcPts val="0"/>
              </a:spcBef>
              <a:spcAft>
                <a:spcPts val="0"/>
              </a:spcAft>
            </a:pPr>
            <a:endParaRPr lang="en-US" sz="2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Notes &amp; Interactions</a:t>
            </a:r>
            <a:endParaRPr lang="en-US" dirty="0"/>
          </a:p>
        </p:txBody>
      </p:sp>
      <p:pic>
        <p:nvPicPr>
          <p:cNvPr id="9" name="Picture 8" descr="Screen Shot 2013-11-17 at 3.34.49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8454" y="2016198"/>
            <a:ext cx="10698652" cy="715264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3686255" y="7165454"/>
            <a:ext cx="5583164" cy="2003385"/>
          </a:xfrm>
          <a:prstGeom prst="rect">
            <a:avLst/>
          </a:prstGeom>
          <a:solidFill>
            <a:srgbClr val="F3B557">
              <a:alpha val="91000"/>
            </a:srgbClr>
          </a:solidFill>
          <a:ln w="19050" cmpd="sng">
            <a:solidFill>
              <a:srgbClr val="FFB7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39" tIns="65020" rIns="130039" bIns="65020" rtlCol="0" anchor="ctr"/>
          <a:lstStyle/>
          <a:p>
            <a:pPr algn="ctr" defTabSz="650197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Helvetica Neue Thin"/>
                <a:cs typeface="Helvetica Neue Thin"/>
              </a:rPr>
              <a:t>p</a:t>
            </a: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Helvetica Neue Thin"/>
                <a:cs typeface="Helvetica Neue Thin"/>
              </a:rPr>
              <a:t>age notes &amp; interactions</a:t>
            </a:r>
            <a:endParaRPr lang="en-US" sz="2800" dirty="0">
              <a:solidFill>
                <a:prstClr val="black">
                  <a:lumMod val="75000"/>
                  <a:lumOff val="25000"/>
                </a:prstClr>
              </a:solidFill>
              <a:latin typeface="Helvetica Neue Thin"/>
              <a:cs typeface="Helvetica Neue Thi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9018" y="8333421"/>
            <a:ext cx="3469531" cy="459607"/>
          </a:xfrm>
          <a:prstGeom prst="rect">
            <a:avLst/>
          </a:prstGeom>
          <a:noFill/>
        </p:spPr>
        <p:txBody>
          <a:bodyPr wrap="square" lIns="130039" tIns="65020" rIns="130039" bIns="65020" rtlCol="0">
            <a:spAutoFit/>
          </a:bodyPr>
          <a:lstStyle/>
          <a:p>
            <a:pPr algn="ctr" defTabSz="650197" fontAlgn="auto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solidFill>
                  <a:prstClr val="black">
                    <a:lumMod val="75000"/>
                    <a:lumOff val="25000"/>
                  </a:prstClr>
                </a:solidFill>
                <a:latin typeface="Helvetica Neue UltraLight"/>
                <a:cs typeface="Helvetica Neue UltraLight"/>
              </a:rPr>
              <a:t>a</a:t>
            </a:r>
            <a:r>
              <a:rPr lang="en-US" sz="2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Helvetica Neue UltraLight"/>
                <a:cs typeface="Helvetica Neue UltraLight"/>
              </a:rPr>
              <a:t>nnotate &amp; format pages</a:t>
            </a:r>
            <a:endParaRPr lang="en-US" sz="2100" dirty="0">
              <a:solidFill>
                <a:prstClr val="black">
                  <a:lumMod val="75000"/>
                  <a:lumOff val="25000"/>
                </a:prstClr>
              </a:solidFill>
              <a:latin typeface="Helvetica Neue UltraLight"/>
              <a:cs typeface="Helvetica Neue Ultra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530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60925" y="6223758"/>
            <a:ext cx="262697" cy="531426"/>
          </a:xfrm>
          <a:prstGeom prst="rect">
            <a:avLst/>
          </a:prstGeom>
          <a:noFill/>
        </p:spPr>
        <p:txBody>
          <a:bodyPr wrap="none" lIns="130039" tIns="65020" rIns="130039" bIns="65020" rtlCol="0">
            <a:spAutoFit/>
          </a:bodyPr>
          <a:lstStyle/>
          <a:p>
            <a:pPr defTabSz="650197" fontAlgn="auto">
              <a:spcBef>
                <a:spcPts val="0"/>
              </a:spcBef>
              <a:spcAft>
                <a:spcPts val="0"/>
              </a:spcAft>
            </a:pPr>
            <a:endParaRPr lang="en-US" sz="2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Widget Properties &amp; Interactions</a:t>
            </a:r>
            <a:endParaRPr lang="en-US" dirty="0"/>
          </a:p>
        </p:txBody>
      </p:sp>
      <p:pic>
        <p:nvPicPr>
          <p:cNvPr id="9" name="Picture 8" descr="Screen Shot 2013-11-17 at 3.34.49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8454" y="2016198"/>
            <a:ext cx="10698652" cy="715264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9299272" y="2985605"/>
            <a:ext cx="2537835" cy="6183235"/>
          </a:xfrm>
          <a:prstGeom prst="rect">
            <a:avLst/>
          </a:prstGeom>
          <a:solidFill>
            <a:srgbClr val="F3B557">
              <a:alpha val="90000"/>
            </a:srgbClr>
          </a:solidFill>
          <a:ln w="19050" cmpd="sng">
            <a:solidFill>
              <a:srgbClr val="FFB7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39" tIns="65020" rIns="130039" bIns="65020" rtlCol="0" anchor="ctr"/>
          <a:lstStyle/>
          <a:p>
            <a:pPr algn="ctr" defTabSz="650197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Helvetica Neue Thin"/>
                <a:cs typeface="Helvetica Neue Thin"/>
              </a:rPr>
              <a:t>w</a:t>
            </a: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Helvetica Neue Thin"/>
                <a:cs typeface="Helvetica Neue Thin"/>
              </a:rPr>
              <a:t>idget properties &amp; interactions</a:t>
            </a:r>
            <a:endParaRPr lang="en-US" sz="2800" dirty="0">
              <a:solidFill>
                <a:prstClr val="black">
                  <a:lumMod val="75000"/>
                  <a:lumOff val="25000"/>
                </a:prstClr>
              </a:solidFill>
              <a:latin typeface="Helvetica Neue Thin"/>
              <a:cs typeface="Helvetica Neue Thi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99272" y="6725263"/>
            <a:ext cx="2537835" cy="459607"/>
          </a:xfrm>
          <a:prstGeom prst="rect">
            <a:avLst/>
          </a:prstGeom>
          <a:noFill/>
        </p:spPr>
        <p:txBody>
          <a:bodyPr wrap="square" lIns="130039" tIns="65020" rIns="130039" bIns="65020" rtlCol="0">
            <a:spAutoFit/>
          </a:bodyPr>
          <a:lstStyle/>
          <a:p>
            <a:pPr algn="ctr" defTabSz="650197" fontAlgn="auto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solidFill>
                  <a:prstClr val="black">
                    <a:lumMod val="75000"/>
                    <a:lumOff val="25000"/>
                  </a:prstClr>
                </a:solidFill>
                <a:latin typeface="Helvetica Neue UltraLight"/>
                <a:cs typeface="Helvetica Neue UltraLight"/>
              </a:rPr>
              <a:t>t</a:t>
            </a:r>
            <a:r>
              <a:rPr lang="en-US" sz="2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Helvetica Neue UltraLight"/>
                <a:cs typeface="Helvetica Neue UltraLight"/>
              </a:rPr>
              <a:t>weak widgets</a:t>
            </a:r>
            <a:endParaRPr lang="en-US" sz="2100" dirty="0">
              <a:solidFill>
                <a:prstClr val="black">
                  <a:lumMod val="75000"/>
                  <a:lumOff val="25000"/>
                </a:prstClr>
              </a:solidFill>
              <a:latin typeface="Helvetica Neue UltraLight"/>
              <a:cs typeface="Helvetica Neue Ultra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077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487259"/>
            <a:ext cx="11704320" cy="1625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Useful Features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373471"/>
            <a:ext cx="11704320" cy="6436925"/>
          </a:xfrm>
        </p:spPr>
        <p:txBody>
          <a:bodyPr>
            <a:normAutofit/>
          </a:bodyPr>
          <a:lstStyle/>
          <a:p>
            <a:pPr>
              <a:spcBef>
                <a:spcPts val="5262"/>
              </a:spcBef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Thin"/>
                <a:cs typeface="Helvetica Neue Thin"/>
              </a:rPr>
              <a:t>Master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Thin"/>
                <a:cs typeface="Helvetica Neue Thin"/>
              </a:rPr>
              <a:t>Pages</a:t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Thin"/>
                <a:cs typeface="Helvetica Neue Thin"/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Thin"/>
                <a:cs typeface="Helvetica Neue Thin"/>
                <a:hlinkClick r:id="rId3"/>
              </a:rPr>
              <a:t>http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Thin"/>
                <a:cs typeface="Helvetica Neue Thin"/>
                <a:hlinkClick r:id="rId3"/>
              </a:rPr>
              <a:t>://www.axure.com/learn/masters/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Thin"/>
                <a:cs typeface="Helvetica Neue Thin"/>
                <a:hlinkClick r:id="rId3"/>
              </a:rPr>
              <a:t>basic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 Thin"/>
              <a:cs typeface="Helvetica Neue Thin"/>
            </a:endParaRPr>
          </a:p>
          <a:p>
            <a:pPr>
              <a:spcBef>
                <a:spcPts val="5262"/>
              </a:spcBef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Thin"/>
                <a:cs typeface="Helvetica Neue Thin"/>
              </a:rPr>
              <a:t>Buttons</a:t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Thin"/>
                <a:cs typeface="Helvetica Neue Thin"/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Thin"/>
                <a:cs typeface="Helvetica Neue Thin"/>
                <a:hlinkClick r:id="rId4"/>
              </a:rPr>
              <a:t>http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Thin"/>
                <a:cs typeface="Helvetica Neue Thin"/>
                <a:hlinkClick r:id="rId4"/>
              </a:rPr>
              <a:t>://www.axure.com/widgets/button-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Thin"/>
                <a:cs typeface="Helvetica Neue Thin"/>
                <a:hlinkClick r:id="rId4"/>
              </a:rPr>
              <a:t>shape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 Neue Thin"/>
              <a:cs typeface="Helvetica Neue Thin"/>
            </a:endParaRPr>
          </a:p>
          <a:p>
            <a:pPr>
              <a:spcBef>
                <a:spcPts val="5262"/>
              </a:spcBef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Thin"/>
                <a:cs typeface="Helvetica Neue Thin"/>
              </a:rPr>
              <a:t>Dynamic Panels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Thin"/>
                <a:cs typeface="Helvetica Neue Thin"/>
                <a:hlinkClick r:id="rId5"/>
              </a:rPr>
              <a:t>http://www.axure.com/learn/dynamic-panels/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Thin"/>
                <a:cs typeface="Helvetica Neue Thin"/>
                <a:hlinkClick r:id="rId5"/>
              </a:rPr>
              <a:t>basic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 Neue Thin"/>
              <a:cs typeface="Helvetica Neue Thin"/>
            </a:endParaRPr>
          </a:p>
          <a:p>
            <a:pPr>
              <a:spcBef>
                <a:spcPts val="5262"/>
              </a:spcBef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 Neue Thin"/>
              <a:cs typeface="Helvetica Neue Thi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60925" y="6223758"/>
            <a:ext cx="262697" cy="531426"/>
          </a:xfrm>
          <a:prstGeom prst="rect">
            <a:avLst/>
          </a:prstGeom>
          <a:noFill/>
        </p:spPr>
        <p:txBody>
          <a:bodyPr wrap="none" lIns="130039" tIns="65020" rIns="130039" bIns="65020" rtlCol="0">
            <a:spAutoFit/>
          </a:bodyPr>
          <a:lstStyle/>
          <a:p>
            <a:pPr defTabSz="650197" fontAlgn="auto">
              <a:spcBef>
                <a:spcPts val="0"/>
              </a:spcBef>
              <a:spcAft>
                <a:spcPts val="0"/>
              </a:spcAft>
            </a:pPr>
            <a:endParaRPr lang="en-US" sz="2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53741" y="2638196"/>
            <a:ext cx="262697" cy="531426"/>
          </a:xfrm>
          <a:prstGeom prst="rect">
            <a:avLst/>
          </a:prstGeom>
          <a:noFill/>
        </p:spPr>
        <p:txBody>
          <a:bodyPr wrap="none" lIns="130039" tIns="65020" rIns="130039" bIns="65020" rtlCol="0">
            <a:spAutoFit/>
          </a:bodyPr>
          <a:lstStyle/>
          <a:p>
            <a:pPr defTabSz="650197" fontAlgn="auto">
              <a:spcBef>
                <a:spcPts val="0"/>
              </a:spcBef>
              <a:spcAft>
                <a:spcPts val="0"/>
              </a:spcAft>
            </a:pPr>
            <a:endParaRPr lang="en-US" sz="2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07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487259"/>
            <a:ext cx="11704320" cy="1625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Master Pages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373471"/>
            <a:ext cx="11704320" cy="6436925"/>
          </a:xfrm>
        </p:spPr>
        <p:txBody>
          <a:bodyPr>
            <a:normAutofit/>
          </a:bodyPr>
          <a:lstStyle/>
          <a:p>
            <a:pPr>
              <a:spcBef>
                <a:spcPts val="5262"/>
              </a:spcBef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Thin"/>
                <a:cs typeface="Helvetica Neue Thin"/>
              </a:rPr>
              <a:t>Build reusable assets and quickly apply global changes to your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Thin"/>
                <a:cs typeface="Helvetica Neue Thin"/>
              </a:rPr>
              <a:t>wireframes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 Thin"/>
              <a:cs typeface="Helvetica Neue Thin"/>
            </a:endParaRPr>
          </a:p>
          <a:p>
            <a:pPr>
              <a:spcBef>
                <a:spcPts val="5262"/>
              </a:spcBef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Thin"/>
                <a:cs typeface="Helvetica Neue Thin"/>
              </a:rPr>
              <a:t>Great for placing recurring elements on multiple pages</a:t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Thin"/>
                <a:cs typeface="Helvetica Neue Thin"/>
              </a:rPr>
            </a:b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.g. Headers, footers, navigation, search bar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60925" y="6223758"/>
            <a:ext cx="262697" cy="531426"/>
          </a:xfrm>
          <a:prstGeom prst="rect">
            <a:avLst/>
          </a:prstGeom>
          <a:noFill/>
        </p:spPr>
        <p:txBody>
          <a:bodyPr wrap="none" lIns="130039" tIns="65020" rIns="130039" bIns="65020" rtlCol="0">
            <a:spAutoFit/>
          </a:bodyPr>
          <a:lstStyle/>
          <a:p>
            <a:pPr defTabSz="650197" fontAlgn="auto">
              <a:spcBef>
                <a:spcPts val="0"/>
              </a:spcBef>
              <a:spcAft>
                <a:spcPts val="0"/>
              </a:spcAft>
            </a:pPr>
            <a:endParaRPr lang="en-US" sz="2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 descr="Screen Shot 2013-11-17 at 1.31.39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9171" y="6247527"/>
            <a:ext cx="11054080" cy="414926"/>
          </a:xfrm>
          <a:prstGeom prst="rect">
            <a:avLst/>
          </a:prstGeom>
        </p:spPr>
      </p:pic>
      <p:pic>
        <p:nvPicPr>
          <p:cNvPr id="6" name="Picture 5" descr="Screen Shot 2013-11-17 at 1.33.46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9172" y="7487367"/>
            <a:ext cx="11054080" cy="127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625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138_normal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2417" y="5737603"/>
            <a:ext cx="5201920" cy="2861056"/>
          </a:xfrm>
          <a:prstGeom prst="rect">
            <a:avLst/>
          </a:prstGeom>
        </p:spPr>
      </p:pic>
      <p:pic>
        <p:nvPicPr>
          <p:cNvPr id="11" name="Picture 10" descr="u135_normal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0571" y="5737603"/>
            <a:ext cx="5201920" cy="28610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487259"/>
            <a:ext cx="11704320" cy="1625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Master Pages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373471"/>
            <a:ext cx="11704320" cy="6436925"/>
          </a:xfrm>
        </p:spPr>
        <p:txBody>
          <a:bodyPr>
            <a:normAutofit/>
          </a:bodyPr>
          <a:lstStyle/>
          <a:p>
            <a:pPr>
              <a:spcBef>
                <a:spcPts val="5262"/>
              </a:spcBef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Thin"/>
                <a:cs typeface="Helvetica Neue Thin"/>
              </a:rPr>
              <a:t>Can add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Thin"/>
                <a:cs typeface="Helvetica Neue Thin"/>
              </a:rPr>
              <a:t>masters to pages as well as other masters 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 Neue Thin"/>
              <a:cs typeface="Helvetica Neue Thin"/>
            </a:endParaRPr>
          </a:p>
          <a:p>
            <a:pPr>
              <a:spcBef>
                <a:spcPts val="5262"/>
              </a:spcBef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Thin"/>
                <a:cs typeface="Helvetica Neue Thin"/>
              </a:rPr>
              <a:t>C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Thin"/>
                <a:cs typeface="Helvetica Neue Thin"/>
              </a:rPr>
              <a:t>an apply multiple masters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Thin"/>
                <a:cs typeface="Helvetica Neue Thin"/>
              </a:rPr>
              <a:t>on a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Thin"/>
                <a:cs typeface="Helvetica Neue Thin"/>
              </a:rPr>
              <a:t>page</a:t>
            </a: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60925" y="6223758"/>
            <a:ext cx="262697" cy="531426"/>
          </a:xfrm>
          <a:prstGeom prst="rect">
            <a:avLst/>
          </a:prstGeom>
          <a:noFill/>
        </p:spPr>
        <p:txBody>
          <a:bodyPr wrap="none" lIns="130039" tIns="65020" rIns="130039" bIns="65020" rtlCol="0">
            <a:spAutoFit/>
          </a:bodyPr>
          <a:lstStyle/>
          <a:p>
            <a:pPr defTabSz="650197" fontAlgn="auto">
              <a:spcBef>
                <a:spcPts val="0"/>
              </a:spcBef>
              <a:spcAft>
                <a:spcPts val="0"/>
              </a:spcAft>
            </a:pPr>
            <a:endParaRPr lang="en-US" sz="2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301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487259"/>
            <a:ext cx="11704320" cy="1625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Buttons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373471"/>
            <a:ext cx="11704320" cy="6436925"/>
          </a:xfrm>
        </p:spPr>
        <p:txBody>
          <a:bodyPr>
            <a:normAutofit/>
          </a:bodyPr>
          <a:lstStyle/>
          <a:p>
            <a:pPr>
              <a:spcBef>
                <a:spcPts val="5262"/>
              </a:spcBef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Thin"/>
                <a:cs typeface="Helvetica Neue Thin"/>
              </a:rPr>
              <a:t>Create links to other pages, hide/show elements, initiate/stop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Thin"/>
                <a:cs typeface="Helvetica Neue Thin"/>
              </a:rPr>
              <a:t>action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 Neue Thin"/>
              <a:cs typeface="Helvetica Neue Thin"/>
            </a:endParaRPr>
          </a:p>
          <a:p>
            <a:pPr>
              <a:spcBef>
                <a:spcPts val="5262"/>
              </a:spcBef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Thin"/>
                <a:cs typeface="Helvetica Neue Thin"/>
              </a:rPr>
              <a:t>Create styled buttons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Thin"/>
                <a:cs typeface="Helvetica Neue Thin"/>
              </a:rPr>
              <a:t>or button shapes like rectangles &amp; circles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60925" y="6223758"/>
            <a:ext cx="262697" cy="531426"/>
          </a:xfrm>
          <a:prstGeom prst="rect">
            <a:avLst/>
          </a:prstGeom>
          <a:noFill/>
        </p:spPr>
        <p:txBody>
          <a:bodyPr wrap="none" lIns="130039" tIns="65020" rIns="130039" bIns="65020" rtlCol="0">
            <a:spAutoFit/>
          </a:bodyPr>
          <a:lstStyle/>
          <a:p>
            <a:pPr defTabSz="650197" fontAlgn="auto">
              <a:spcBef>
                <a:spcPts val="0"/>
              </a:spcBef>
              <a:spcAft>
                <a:spcPts val="0"/>
              </a:spcAft>
            </a:pPr>
            <a:endParaRPr lang="en-US" sz="2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 descr="u228_normal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0571" y="5737603"/>
            <a:ext cx="5201920" cy="2861056"/>
          </a:xfrm>
          <a:prstGeom prst="rect">
            <a:avLst/>
          </a:prstGeom>
        </p:spPr>
      </p:pic>
      <p:pic>
        <p:nvPicPr>
          <p:cNvPr id="8" name="Picture 7" descr="u218_normal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2417" y="5737603"/>
            <a:ext cx="5201920" cy="286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778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26249"/>
            <a:ext cx="10728960" cy="1121551"/>
          </a:xfrm>
        </p:spPr>
        <p:txBody>
          <a:bodyPr/>
          <a:lstStyle/>
          <a:p>
            <a:r>
              <a:rPr lang="en-US" dirty="0" smtClean="0"/>
              <a:t>Implementing your 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1371600"/>
            <a:ext cx="12100560" cy="7924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How “complete” an implementation for HW4?</a:t>
            </a:r>
          </a:p>
          <a:p>
            <a:pPr lvl="1"/>
            <a:r>
              <a:rPr lang="en-US" dirty="0" smtClean="0"/>
              <a:t>Screen transitions must work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All buttons should do something</a:t>
            </a:r>
            <a:r>
              <a:rPr lang="en-US" dirty="0" smtClean="0"/>
              <a:t>, even if go to a “not implemented yet” </a:t>
            </a:r>
            <a:r>
              <a:rPr lang="en-US" dirty="0" smtClean="0"/>
              <a:t>page – facilitates user testing</a:t>
            </a:r>
            <a:endParaRPr lang="en-US" dirty="0" smtClean="0"/>
          </a:p>
          <a:p>
            <a:pPr lvl="1"/>
            <a:r>
              <a:rPr lang="en-US" dirty="0" smtClean="0"/>
              <a:t>Search, other computation does </a:t>
            </a:r>
            <a:r>
              <a:rPr lang="en-US" i="1" dirty="0" smtClean="0"/>
              <a:t>not </a:t>
            </a:r>
            <a:r>
              <a:rPr lang="en-US" dirty="0" smtClean="0"/>
              <a:t>have to work</a:t>
            </a:r>
          </a:p>
          <a:p>
            <a:pPr lvl="1"/>
            <a:r>
              <a:rPr lang="en-US" dirty="0" smtClean="0"/>
              <a:t>“Click-through” level of </a:t>
            </a:r>
            <a:r>
              <a:rPr lang="en-US" dirty="0" smtClean="0"/>
              <a:t>behaviors</a:t>
            </a:r>
          </a:p>
          <a:p>
            <a:pPr lvl="1"/>
            <a:r>
              <a:rPr lang="en-US" dirty="0" smtClean="0"/>
              <a:t>Must show any external reactions</a:t>
            </a:r>
          </a:p>
          <a:p>
            <a:pPr lvl="2"/>
            <a:r>
              <a:rPr lang="en-US" dirty="0" smtClean="0"/>
              <a:t>E.g., taking a picture, starting microwave, making a copy…</a:t>
            </a:r>
          </a:p>
          <a:p>
            <a:pPr lvl="2"/>
            <a:r>
              <a:rPr lang="en-US" dirty="0" smtClean="0"/>
              <a:t>Pop-up a dialog box saying what’s happening…</a:t>
            </a:r>
            <a:endParaRPr lang="en-US" dirty="0" smtClean="0"/>
          </a:p>
          <a:p>
            <a:r>
              <a:rPr lang="en-US" dirty="0" smtClean="0"/>
              <a:t>Level of complexity required:</a:t>
            </a:r>
          </a:p>
          <a:p>
            <a:pPr lvl="1"/>
            <a:r>
              <a:rPr lang="en-US" dirty="0" smtClean="0"/>
              <a:t>(Same as listed on homework0 page)</a:t>
            </a:r>
          </a:p>
          <a:p>
            <a:pPr lvl="1"/>
            <a:r>
              <a:rPr lang="en-US" dirty="0" smtClean="0"/>
              <a:t>At least 30 “controls” (widgets: buttons, text fields)</a:t>
            </a:r>
          </a:p>
          <a:p>
            <a:pPr lvl="1"/>
            <a:r>
              <a:rPr lang="en-US" dirty="0" smtClean="0"/>
              <a:t>About 10 different screens/pages/windows/modes</a:t>
            </a:r>
          </a:p>
          <a:p>
            <a:r>
              <a:rPr lang="en-US" dirty="0" smtClean="0"/>
              <a:t>Must </a:t>
            </a:r>
            <a:r>
              <a:rPr lang="en-US" dirty="0" smtClean="0"/>
              <a:t>be done in one (1) week – </a:t>
            </a:r>
            <a:r>
              <a:rPr lang="en-US" i="1" dirty="0" smtClean="0">
                <a:solidFill>
                  <a:srgbClr val="FF0000"/>
                </a:solidFill>
              </a:rPr>
              <a:t>no extensions</a:t>
            </a:r>
            <a:r>
              <a:rPr lang="en-US" i="1" dirty="0" smtClean="0">
                <a:solidFill>
                  <a:srgbClr val="FF0000"/>
                </a:solidFill>
              </a:rPr>
              <a:t>!</a:t>
            </a:r>
          </a:p>
          <a:p>
            <a:pPr lvl="1"/>
            <a:r>
              <a:rPr lang="en-US" dirty="0" smtClean="0"/>
              <a:t>Will be given to your classmates for HW 5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D4B02-72C2-4516-9A34-B477BE60760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7" y="9220199"/>
            <a:ext cx="4118187" cy="31665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2013 -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487259"/>
            <a:ext cx="11704320" cy="1625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Buttons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373471"/>
            <a:ext cx="11704320" cy="6436925"/>
          </a:xfrm>
        </p:spPr>
        <p:txBody>
          <a:bodyPr>
            <a:normAutofit/>
          </a:bodyPr>
          <a:lstStyle/>
          <a:p>
            <a:pPr>
              <a:spcBef>
                <a:spcPts val="5262"/>
              </a:spcBef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Thin"/>
                <a:cs typeface="Helvetica Neue Thin"/>
              </a:rPr>
              <a:t>You can choose to set actions for different states</a:t>
            </a:r>
          </a:p>
          <a:p>
            <a:pPr marL="650197" lvl="1" indent="0">
              <a:buNone/>
            </a:pPr>
            <a:r>
              <a:rPr lang="en-US" dirty="0" err="1"/>
              <a:t>onClick</a:t>
            </a:r>
            <a:r>
              <a:rPr lang="en-US" dirty="0"/>
              <a:t> – when the user clicks on the button</a:t>
            </a:r>
          </a:p>
          <a:p>
            <a:pPr marL="650197" lvl="1" indent="0">
              <a:buNone/>
            </a:pPr>
            <a:r>
              <a:rPr lang="en-US" dirty="0" err="1"/>
              <a:t>onMouseEnter</a:t>
            </a:r>
            <a:r>
              <a:rPr lang="en-US" dirty="0"/>
              <a:t> – when the mouse is within the space the button occupies</a:t>
            </a:r>
          </a:p>
          <a:p>
            <a:pPr marL="650197" lvl="1" indent="0">
              <a:buNone/>
            </a:pPr>
            <a:r>
              <a:rPr lang="en-US" dirty="0" err="1"/>
              <a:t>onMouseOut</a:t>
            </a:r>
            <a:r>
              <a:rPr lang="en-US" dirty="0"/>
              <a:t> – when the mouse leaves the space </a:t>
            </a:r>
            <a:r>
              <a:rPr lang="en-US" dirty="0" smtClean="0"/>
              <a:t>the button </a:t>
            </a:r>
            <a:r>
              <a:rPr lang="en-US" dirty="0"/>
              <a:t>occupies</a:t>
            </a:r>
          </a:p>
          <a:p>
            <a:pPr>
              <a:spcBef>
                <a:spcPts val="5262"/>
              </a:spcBef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 Neue Thin"/>
              <a:cs typeface="Helvetica Neue Thi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60925" y="6223758"/>
            <a:ext cx="262697" cy="531426"/>
          </a:xfrm>
          <a:prstGeom prst="rect">
            <a:avLst/>
          </a:prstGeom>
          <a:noFill/>
        </p:spPr>
        <p:txBody>
          <a:bodyPr wrap="none" lIns="130039" tIns="65020" rIns="130039" bIns="65020" rtlCol="0">
            <a:spAutoFit/>
          </a:bodyPr>
          <a:lstStyle/>
          <a:p>
            <a:pPr defTabSz="650197" fontAlgn="auto">
              <a:spcBef>
                <a:spcPts val="0"/>
              </a:spcBef>
              <a:spcAft>
                <a:spcPts val="0"/>
              </a:spcAft>
            </a:pPr>
            <a:endParaRPr lang="en-US" sz="2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 descr="u223_normal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8867" y="5167182"/>
            <a:ext cx="7224889" cy="397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60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3-11-17 at 3.46.49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0571" y="5737605"/>
            <a:ext cx="5136896" cy="2885605"/>
          </a:xfrm>
          <a:prstGeom prst="rect">
            <a:avLst/>
          </a:prstGeom>
          <a:ln w="3175" cmpd="sng">
            <a:solidFill>
              <a:schemeClr val="bg1">
                <a:lumMod val="75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487259"/>
            <a:ext cx="11704320" cy="1625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Dynamic Panels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373471"/>
            <a:ext cx="11704320" cy="6436925"/>
          </a:xfrm>
        </p:spPr>
        <p:txBody>
          <a:bodyPr>
            <a:normAutofit/>
          </a:bodyPr>
          <a:lstStyle/>
          <a:p>
            <a:pPr>
              <a:spcBef>
                <a:spcPts val="5262"/>
              </a:spcBef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Thin"/>
                <a:cs typeface="Helvetica Neue Thin"/>
              </a:rPr>
              <a:t>Makes a portion of your page dynamic</a:t>
            </a:r>
          </a:p>
          <a:p>
            <a:pPr>
              <a:spcBef>
                <a:spcPts val="5262"/>
              </a:spcBef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Thin"/>
                <a:cs typeface="Helvetica Neue Thin"/>
              </a:rPr>
              <a:t>Allows you to hide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Thin"/>
                <a:cs typeface="Helvetica Neue Thin"/>
              </a:rPr>
              <a:t>, show, swap, and move content in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Thin"/>
                <a:cs typeface="Helvetica Neue Thin"/>
              </a:rPr>
              <a:t>wireframes</a:t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Thin"/>
                <a:cs typeface="Helvetica Neue Thin"/>
              </a:rPr>
            </a:b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e.g. Rotate images and content in image slider/carousel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60925" y="6223758"/>
            <a:ext cx="262697" cy="531426"/>
          </a:xfrm>
          <a:prstGeom prst="rect">
            <a:avLst/>
          </a:prstGeom>
          <a:noFill/>
        </p:spPr>
        <p:txBody>
          <a:bodyPr wrap="none" lIns="130039" tIns="65020" rIns="130039" bIns="65020" rtlCol="0">
            <a:spAutoFit/>
          </a:bodyPr>
          <a:lstStyle/>
          <a:p>
            <a:pPr defTabSz="650197" fontAlgn="auto">
              <a:spcBef>
                <a:spcPts val="0"/>
              </a:spcBef>
              <a:spcAft>
                <a:spcPts val="0"/>
              </a:spcAft>
            </a:pPr>
            <a:endParaRPr lang="en-US" sz="2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" name="Picture 10" descr="u210_normal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4248" y="5737603"/>
            <a:ext cx="4318575" cy="286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874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251_normal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2417" y="5737603"/>
            <a:ext cx="5201920" cy="2861056"/>
          </a:xfrm>
          <a:prstGeom prst="rect">
            <a:avLst/>
          </a:prstGeom>
        </p:spPr>
      </p:pic>
      <p:pic>
        <p:nvPicPr>
          <p:cNvPr id="5" name="Picture 4" descr="u9_normal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0571" y="5737603"/>
            <a:ext cx="5201920" cy="28610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487259"/>
            <a:ext cx="11704320" cy="1625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Dynamic Panels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373471"/>
            <a:ext cx="11704320" cy="6436925"/>
          </a:xfrm>
        </p:spPr>
        <p:txBody>
          <a:bodyPr>
            <a:normAutofit/>
          </a:bodyPr>
          <a:lstStyle/>
          <a:p>
            <a:pPr>
              <a:spcBef>
                <a:spcPts val="5262"/>
              </a:spcBef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Thin"/>
                <a:cs typeface="Helvetica Neue Thin"/>
              </a:rPr>
              <a:t>Add both basic and advanced interactions with dynamic panels</a:t>
            </a:r>
          </a:p>
          <a:p>
            <a:pPr>
              <a:spcBef>
                <a:spcPts val="5262"/>
              </a:spcBef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Thin"/>
                <a:cs typeface="Helvetica Neue Thin"/>
              </a:rPr>
              <a:t>You can demonstrate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Thin"/>
                <a:cs typeface="Helvetica Neue Thin"/>
              </a:rPr>
              <a:t>functionality in your prototype like custom tooltips,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Thin"/>
                <a:cs typeface="Helvetica Neue Thin"/>
              </a:rPr>
              <a:t>lightboxes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Thin"/>
                <a:cs typeface="Helvetica Neue Thin"/>
              </a:rPr>
              <a:t>, tab controls, and drag and drop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 Neue Thin"/>
              <a:cs typeface="Helvetica Neue Thi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60925" y="6223758"/>
            <a:ext cx="262697" cy="531426"/>
          </a:xfrm>
          <a:prstGeom prst="rect">
            <a:avLst/>
          </a:prstGeom>
          <a:noFill/>
        </p:spPr>
        <p:txBody>
          <a:bodyPr wrap="none" lIns="130039" tIns="65020" rIns="130039" bIns="65020" rtlCol="0">
            <a:spAutoFit/>
          </a:bodyPr>
          <a:lstStyle/>
          <a:p>
            <a:pPr defTabSz="650197" fontAlgn="auto">
              <a:spcBef>
                <a:spcPts val="0"/>
              </a:spcBef>
              <a:spcAft>
                <a:spcPts val="0"/>
              </a:spcAft>
            </a:pPr>
            <a:endParaRPr lang="en-US" sz="2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716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487259"/>
            <a:ext cx="11704320" cy="1625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For More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373471"/>
            <a:ext cx="11704320" cy="6436925"/>
          </a:xfrm>
        </p:spPr>
        <p:txBody>
          <a:bodyPr>
            <a:normAutofit/>
          </a:bodyPr>
          <a:lstStyle/>
          <a:p>
            <a:pPr>
              <a:spcBef>
                <a:spcPts val="5262"/>
              </a:spcBef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Thin"/>
                <a:cs typeface="Helvetica Neue Thin"/>
              </a:rPr>
              <a:t>Check out Axure Training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Thin"/>
                <a:cs typeface="Helvetica Neue Thin"/>
              </a:rPr>
              <a:t/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Thin"/>
                <a:cs typeface="Helvetica Neue Thin"/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Thin"/>
                <a:cs typeface="Helvetica Neue Thin"/>
                <a:hlinkClick r:id="rId3"/>
              </a:rPr>
              <a:t>http://www.axure.com/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Thin"/>
                <a:cs typeface="Helvetica Neue Thin"/>
                <a:hlinkClick r:id="rId3"/>
              </a:rPr>
              <a:t>learn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 Neue Thin"/>
              <a:cs typeface="Helvetica Neue Thin"/>
            </a:endParaRPr>
          </a:p>
          <a:p>
            <a:pPr>
              <a:spcBef>
                <a:spcPts val="5262"/>
              </a:spcBef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Thin"/>
                <a:cs typeface="Helvetica Neue Thin"/>
              </a:rPr>
              <a:t>Send me an email</a:t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Thin"/>
                <a:cs typeface="Helvetica Neue Thin"/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Thin"/>
                <a:cs typeface="Helvetica Neue Thin"/>
                <a:hlinkClick r:id="rId4"/>
              </a:rPr>
              <a:t>awon@andrew.cmu.edu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 Neue Thin"/>
              <a:cs typeface="Helvetica Neue Thi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60925" y="6223758"/>
            <a:ext cx="262697" cy="531426"/>
          </a:xfrm>
          <a:prstGeom prst="rect">
            <a:avLst/>
          </a:prstGeom>
          <a:noFill/>
        </p:spPr>
        <p:txBody>
          <a:bodyPr wrap="none" lIns="130039" tIns="65020" rIns="130039" bIns="65020" rtlCol="0">
            <a:spAutoFit/>
          </a:bodyPr>
          <a:lstStyle/>
          <a:p>
            <a:pPr defTabSz="650197" fontAlgn="auto">
              <a:spcBef>
                <a:spcPts val="0"/>
              </a:spcBef>
              <a:spcAft>
                <a:spcPts val="0"/>
              </a:spcAft>
            </a:pPr>
            <a:endParaRPr lang="en-US" sz="2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828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r="63648"/>
          <a:stretch/>
        </p:blipFill>
        <p:spPr>
          <a:xfrm>
            <a:off x="7846825" y="237087"/>
            <a:ext cx="5157976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0480" y="3277206"/>
            <a:ext cx="10403840" cy="2090702"/>
          </a:xfrm>
        </p:spPr>
        <p:txBody>
          <a:bodyPr>
            <a:normAutofit/>
          </a:bodyPr>
          <a:lstStyle/>
          <a:p>
            <a:pPr algn="l"/>
            <a:r>
              <a:rPr lang="en-US" sz="7700" b="1" dirty="0" err="1" smtClean="0">
                <a:solidFill>
                  <a:srgbClr val="C0392B"/>
                </a:solidFill>
                <a:latin typeface="Arial"/>
                <a:cs typeface="Arial"/>
              </a:rPr>
              <a:t>balsamiq</a:t>
            </a:r>
            <a:endParaRPr lang="en-US" sz="7700" b="1" dirty="0">
              <a:solidFill>
                <a:srgbClr val="C0392B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0480" y="4921227"/>
            <a:ext cx="9753600" cy="2492587"/>
          </a:xfrm>
        </p:spPr>
        <p:txBody>
          <a:bodyPr>
            <a:normAutofit/>
          </a:bodyPr>
          <a:lstStyle/>
          <a:p>
            <a:pPr algn="l"/>
            <a:r>
              <a:rPr lang="en-US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rPr>
              <a:t>Rapid </a:t>
            </a:r>
            <a:r>
              <a:rPr lang="en-US" sz="28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rPr>
              <a:t>W</a:t>
            </a:r>
            <a:r>
              <a:rPr lang="en-US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rPr>
              <a:t>ireframing</a:t>
            </a:r>
            <a:r>
              <a:rPr lang="en-US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rPr>
              <a:t> and </a:t>
            </a:r>
            <a:r>
              <a:rPr lang="en-US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rPr>
              <a:t>Mock-Up </a:t>
            </a:r>
            <a:r>
              <a:rPr lang="en-US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rPr>
              <a:t>Tool</a:t>
            </a:r>
          </a:p>
          <a:p>
            <a:pPr algn="l"/>
            <a:endParaRPr lang="en-US" sz="2800" i="1" dirty="0" smtClean="0">
              <a:solidFill>
                <a:schemeClr val="tx1">
                  <a:lumMod val="75000"/>
                  <a:lumOff val="25000"/>
                </a:schemeClr>
              </a:solidFill>
              <a:latin typeface="Cambria"/>
              <a:cs typeface="Cambria"/>
            </a:endParaRPr>
          </a:p>
          <a:p>
            <a:pPr algn="l"/>
            <a:r>
              <a:rPr lang="en-US" sz="2800" dirty="0" smtClean="0"/>
              <a:t>Nina Xu</a:t>
            </a:r>
            <a:endParaRPr lang="en-US" sz="2800" i="1" dirty="0">
              <a:solidFill>
                <a:schemeClr val="tx1">
                  <a:lumMod val="75000"/>
                  <a:lumOff val="25000"/>
                </a:schemeClr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670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/>
          <a:srcRect l="13148" b="27901"/>
          <a:stretch/>
        </p:blipFill>
        <p:spPr>
          <a:xfrm>
            <a:off x="1300482" y="2721377"/>
            <a:ext cx="11294909" cy="703222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300480" y="372047"/>
            <a:ext cx="10403840" cy="2090702"/>
          </a:xfrm>
          <a:prstGeom prst="rect">
            <a:avLst/>
          </a:prstGeom>
        </p:spPr>
        <p:txBody>
          <a:bodyPr vert="horz" lIns="130039" tIns="65020" rIns="130039" bIns="650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6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/>
                <a:cs typeface="Cambria"/>
              </a:rPr>
              <a:t>Low-fidelity prototypes, </a:t>
            </a:r>
          </a:p>
          <a:p>
            <a:pPr algn="l" fontAlgn="auto">
              <a:spcAft>
                <a:spcPts val="0"/>
              </a:spcAft>
            </a:pPr>
            <a:r>
              <a:rPr lang="en-US" sz="46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/>
                <a:cs typeface="Cambria"/>
              </a:rPr>
              <a:t>Sketchy look and feel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alphaModFix/>
          </a:blip>
          <a:srcRect l="3148" b="27901"/>
          <a:stretch/>
        </p:blipFill>
        <p:spPr>
          <a:xfrm>
            <a:off x="1" y="2721377"/>
            <a:ext cx="12595389" cy="7032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3167" b="96000" l="4875" r="45000">
                        <a14:foregroundMark x1="44125" y1="4167" x2="14625" y2="3167"/>
                        <a14:foregroundMark x1="14875" y1="4833" x2="13125" y2="34500"/>
                        <a14:foregroundMark x1="13125" y1="34500" x2="12625" y2="93667"/>
                        <a14:foregroundMark x1="41375" y1="96000" x2="43375" y2="96000"/>
                        <a14:foregroundMark x1="45000" y1="17000" x2="45000" y2="16000"/>
                        <a14:foregroundMark x1="41750" y1="16667" x2="15375" y2="17000"/>
                        <a14:foregroundMark x1="15625" y1="17500" x2="15250" y2="81833"/>
                        <a14:foregroundMark x1="15250" y1="81833" x2="41500" y2="81833"/>
                        <a14:foregroundMark x1="41500" y1="81833" x2="41375" y2="17167"/>
                        <a14:foregroundMark x1="39250" y1="21333" x2="18125" y2="79667"/>
                        <a14:foregroundMark x1="17500" y1="19667" x2="39250" y2="77167"/>
                        <a14:foregroundMark x1="25750" y1="21833" x2="30000" y2="41833"/>
                        <a14:foregroundMark x1="30750" y1="30333" x2="31500" y2="35000"/>
                        <a14:foregroundMark x1="24875" y1="29833" x2="25375" y2="36000"/>
                      </a14:backgroundRemoval>
                    </a14:imgEffect>
                  </a14:imgLayer>
                </a14:imgProps>
              </a:ext>
            </a:extLst>
          </a:blip>
          <a:srcRect r="51074"/>
          <a:stretch/>
        </p:blipFill>
        <p:spPr>
          <a:xfrm>
            <a:off x="6454120" y="553909"/>
            <a:ext cx="5842614" cy="89563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alphaModFix/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2000" b="98000" l="10000" r="48500">
                        <a14:foregroundMark x1="41000" y1="21167" x2="16000" y2="80667"/>
                        <a14:foregroundMark x1="15750" y1="19833" x2="41875" y2="81500"/>
                        <a14:foregroundMark x1="31875" y1="29167" x2="31875" y2="34333"/>
                        <a14:foregroundMark x1="25750" y1="28833" x2="25750" y2="34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02285" y="626159"/>
            <a:ext cx="11771738" cy="88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772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/>
          <a:srcRect b="16486"/>
          <a:stretch/>
        </p:blipFill>
        <p:spPr>
          <a:xfrm>
            <a:off x="8508133" y="968661"/>
            <a:ext cx="2259251" cy="170247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300480" y="372047"/>
            <a:ext cx="10403840" cy="2090702"/>
          </a:xfrm>
          <a:prstGeom prst="rect">
            <a:avLst/>
          </a:prstGeom>
        </p:spPr>
        <p:txBody>
          <a:bodyPr vert="horz" lIns="130039" tIns="65020" rIns="130039" bIns="650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6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/>
                <a:cs typeface="Cambria"/>
              </a:rPr>
              <a:t>Drag and drop UI libraries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/>
          <a:srcRect b="28068"/>
          <a:stretch/>
        </p:blipFill>
        <p:spPr>
          <a:xfrm>
            <a:off x="0" y="2740597"/>
            <a:ext cx="13004800" cy="701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773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00480" y="372047"/>
            <a:ext cx="10403840" cy="2090702"/>
          </a:xfrm>
          <a:prstGeom prst="rect">
            <a:avLst/>
          </a:prstGeom>
        </p:spPr>
        <p:txBody>
          <a:bodyPr vert="horz" lIns="130039" tIns="65020" rIns="130039" bIns="650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6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/>
                <a:cs typeface="Cambria"/>
              </a:rPr>
              <a:t>Collaborate and critique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/>
          <a:srcRect r="50000"/>
          <a:stretch/>
        </p:blipFill>
        <p:spPr>
          <a:xfrm>
            <a:off x="8047762" y="24082"/>
            <a:ext cx="4957040" cy="975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00480" y="2751744"/>
            <a:ext cx="6159218" cy="675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667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11-17 at 2.30.38 P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15" t="32817" r="3316" b="11181"/>
          <a:stretch/>
        </p:blipFill>
        <p:spPr>
          <a:xfrm>
            <a:off x="2" y="2990792"/>
            <a:ext cx="13033673" cy="571902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300480" y="372047"/>
            <a:ext cx="10403840" cy="2090702"/>
          </a:xfrm>
          <a:prstGeom prst="rect">
            <a:avLst/>
          </a:prstGeom>
        </p:spPr>
        <p:txBody>
          <a:bodyPr vert="horz" lIns="130039" tIns="65020" rIns="130039" bIns="650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6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/>
                <a:cs typeface="Cambria"/>
              </a:rPr>
              <a:t>Which version should I use?</a:t>
            </a:r>
          </a:p>
        </p:txBody>
      </p:sp>
      <p:sp>
        <p:nvSpPr>
          <p:cNvPr id="5" name="Rectangle 4"/>
          <p:cNvSpPr/>
          <p:nvPr/>
        </p:nvSpPr>
        <p:spPr>
          <a:xfrm>
            <a:off x="216748" y="4792509"/>
            <a:ext cx="12571307" cy="963319"/>
          </a:xfrm>
          <a:prstGeom prst="rect">
            <a:avLst/>
          </a:prstGeom>
          <a:solidFill>
            <a:srgbClr val="C0392B">
              <a:alpha val="10000"/>
            </a:srgbClr>
          </a:solidFill>
          <a:ln>
            <a:solidFill>
              <a:srgbClr val="C0392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039" tIns="65020" rIns="130039" bIns="65020" rtlCol="0" anchor="ctr"/>
          <a:lstStyle/>
          <a:p>
            <a:pPr algn="ctr" defTabSz="650197" fontAlgn="auto">
              <a:spcBef>
                <a:spcPts val="0"/>
              </a:spcBef>
              <a:spcAft>
                <a:spcPts val="0"/>
              </a:spcAft>
            </a:pPr>
            <a:endParaRPr lang="en-US" sz="2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842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00480" y="2695871"/>
            <a:ext cx="10403840" cy="2090702"/>
          </a:xfrm>
          <a:prstGeom prst="rect">
            <a:avLst/>
          </a:prstGeom>
        </p:spPr>
        <p:txBody>
          <a:bodyPr vert="horz" lIns="130039" tIns="65020" rIns="130039" bIns="650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b="1" dirty="0" smtClean="0">
                <a:solidFill>
                  <a:srgbClr val="C0392B"/>
                </a:solidFill>
                <a:latin typeface="Arial"/>
                <a:cs typeface="Arial"/>
              </a:rPr>
              <a:t>Drawbacks</a:t>
            </a:r>
            <a:endParaRPr lang="en-US" b="1" dirty="0">
              <a:solidFill>
                <a:srgbClr val="C0392B"/>
              </a:solidFill>
              <a:latin typeface="Arial"/>
              <a:cs typeface="Arial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00480" y="4426217"/>
            <a:ext cx="9753600" cy="2492587"/>
          </a:xfrm>
          <a:prstGeom prst="rect">
            <a:avLst/>
          </a:prstGeom>
        </p:spPr>
        <p:txBody>
          <a:bodyPr vert="horz" lIns="130039" tIns="65020" rIns="130039" bIns="650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/>
                <a:cs typeface="Cambria"/>
              </a:rPr>
              <a:t>Limited to low-fidelity</a:t>
            </a:r>
          </a:p>
          <a:p>
            <a:pPr fontAlgn="auto">
              <a:spcAft>
                <a:spcPts val="0"/>
              </a:spcAft>
            </a:pP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/>
                <a:cs typeface="Cambria"/>
              </a:rPr>
              <a:t>Cannot export as HTML</a:t>
            </a:r>
          </a:p>
          <a:p>
            <a:pPr fontAlgn="auto">
              <a:spcAft>
                <a:spcPts val="0"/>
              </a:spcAft>
            </a:pP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/>
                <a:cs typeface="Cambria"/>
              </a:rPr>
              <a:t>Does not support transitions or gesture effects</a:t>
            </a:r>
          </a:p>
          <a:p>
            <a:pPr fontAlgn="auto">
              <a:spcAft>
                <a:spcPts val="0"/>
              </a:spcAft>
            </a:pP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/>
                <a:cs typeface="Cambria"/>
              </a:rPr>
              <a:t>Rigid controls for complex elements</a:t>
            </a:r>
          </a:p>
          <a:p>
            <a:pPr fontAlgn="auto">
              <a:spcAft>
                <a:spcPts val="0"/>
              </a:spcAft>
            </a:pPr>
            <a:endParaRPr lang="en-US" sz="2800" dirty="0" smtClean="0">
              <a:solidFill>
                <a:prstClr val="black">
                  <a:lumMod val="75000"/>
                  <a:lumOff val="25000"/>
                </a:prstClr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00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46413" y="8886613"/>
            <a:ext cx="4118187" cy="650240"/>
          </a:xfrm>
        </p:spPr>
        <p:txBody>
          <a:bodyPr/>
          <a:lstStyle/>
          <a:p>
            <a:pPr>
              <a:defRPr/>
            </a:pPr>
            <a:r>
              <a:rPr lang="en-US" smtClean="0"/>
              <a:t>© 2013 - Brad Myers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73849"/>
            <a:ext cx="10728960" cy="1426351"/>
          </a:xfrm>
        </p:spPr>
        <p:txBody>
          <a:bodyPr/>
          <a:lstStyle/>
          <a:p>
            <a:r>
              <a:rPr lang="en-US" dirty="0" smtClean="0"/>
              <a:t>“Wireframe” Level 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752600"/>
            <a:ext cx="11704320" cy="6579164"/>
          </a:xfrm>
        </p:spPr>
        <p:txBody>
          <a:bodyPr/>
          <a:lstStyle/>
          <a:p>
            <a:r>
              <a:rPr lang="en-US" dirty="0" smtClean="0"/>
              <a:t>Outlines of the buttons and controls</a:t>
            </a:r>
          </a:p>
          <a:p>
            <a:r>
              <a:rPr lang="en-US" dirty="0" smtClean="0"/>
              <a:t>No need for final graphics</a:t>
            </a:r>
          </a:p>
          <a:p>
            <a:r>
              <a:rPr lang="en-US" dirty="0" smtClean="0"/>
              <a:t>Our requirement:</a:t>
            </a:r>
            <a:br>
              <a:rPr lang="en-US" dirty="0" smtClean="0"/>
            </a:br>
            <a:r>
              <a:rPr lang="en-US" dirty="0" smtClean="0"/>
              <a:t>sufficient</a:t>
            </a:r>
            <a:br>
              <a:rPr lang="en-US" dirty="0" smtClean="0"/>
            </a:br>
            <a:r>
              <a:rPr lang="en-US" dirty="0" smtClean="0"/>
              <a:t>functionality to</a:t>
            </a:r>
            <a:br>
              <a:rPr lang="en-US" dirty="0" smtClean="0"/>
            </a:br>
            <a:r>
              <a:rPr lang="en-US" dirty="0" smtClean="0"/>
              <a:t>support your tasks</a:t>
            </a:r>
          </a:p>
          <a:p>
            <a:r>
              <a:rPr lang="en-US" dirty="0" smtClean="0"/>
              <a:t>Labels should be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b="1" dirty="0" smtClean="0"/>
              <a:t>real ones</a:t>
            </a:r>
          </a:p>
          <a:p>
            <a:pPr lvl="1"/>
            <a:r>
              <a:rPr lang="en-US" dirty="0" smtClean="0"/>
              <a:t>So can test that</a:t>
            </a:r>
            <a:br>
              <a:rPr lang="en-US" dirty="0" smtClean="0"/>
            </a:br>
            <a:r>
              <a:rPr lang="en-US" dirty="0" smtClean="0"/>
              <a:t>users understand</a:t>
            </a:r>
            <a:br>
              <a:rPr lang="en-US" dirty="0" smtClean="0"/>
            </a:br>
            <a:r>
              <a:rPr lang="en-US" dirty="0" smtClean="0"/>
              <a:t>what they do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D4B02-72C2-4516-9A34-B477BE60760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8370" name="Picture 2" descr="Click Through Prototy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5275" y="3505200"/>
            <a:ext cx="7629525" cy="574357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553111" y="9324201"/>
            <a:ext cx="73500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http://support.balsamiq.com/customer/portal/articles/107999-specifying-interaction-with-mockups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00480" y="372047"/>
            <a:ext cx="10403840" cy="2090702"/>
          </a:xfrm>
          <a:prstGeom prst="rect">
            <a:avLst/>
          </a:prstGeom>
        </p:spPr>
        <p:txBody>
          <a:bodyPr vert="horz" lIns="130039" tIns="65020" rIns="130039" bIns="650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6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/>
                <a:cs typeface="Cambria"/>
              </a:rPr>
              <a:t>Get It Here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300480" y="3034455"/>
            <a:ext cx="10909582" cy="4359016"/>
          </a:xfrm>
          <a:prstGeom prst="rect">
            <a:avLst/>
          </a:prstGeom>
        </p:spPr>
        <p:txBody>
          <a:bodyPr vert="horz" lIns="130039" tIns="65020" rIns="130039" bIns="650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/>
                <a:cs typeface="Cambria"/>
              </a:rPr>
              <a:t>Sign Up or Download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fr-FR" sz="2800" dirty="0" err="1" smtClean="0">
                <a:solidFill>
                  <a:srgbClr val="C0392B"/>
                </a:solidFill>
                <a:latin typeface="Cambria"/>
                <a:cs typeface="Cambria"/>
              </a:rPr>
              <a:t>https</a:t>
            </a:r>
            <a:r>
              <a:rPr lang="fr-FR" sz="2800" dirty="0" smtClean="0">
                <a:solidFill>
                  <a:srgbClr val="C0392B"/>
                </a:solidFill>
                <a:latin typeface="Cambria"/>
                <a:cs typeface="Cambria"/>
              </a:rPr>
              <a:t>://</a:t>
            </a:r>
            <a:r>
              <a:rPr lang="fr-FR" sz="2800" dirty="0" err="1" smtClean="0">
                <a:solidFill>
                  <a:srgbClr val="C0392B"/>
                </a:solidFill>
                <a:latin typeface="Cambria"/>
                <a:cs typeface="Cambria"/>
              </a:rPr>
              <a:t>www.mybalsamiq.com</a:t>
            </a:r>
            <a:r>
              <a:rPr lang="fr-FR" sz="2800" dirty="0" smtClean="0">
                <a:solidFill>
                  <a:srgbClr val="C0392B"/>
                </a:solidFill>
                <a:latin typeface="Cambria"/>
                <a:cs typeface="Cambria"/>
              </a:rPr>
              <a:t>/</a:t>
            </a:r>
            <a:r>
              <a:rPr lang="fr-FR" sz="2800" dirty="0" err="1" smtClean="0">
                <a:solidFill>
                  <a:srgbClr val="C0392B"/>
                </a:solidFill>
                <a:latin typeface="Cambria"/>
                <a:cs typeface="Cambria"/>
              </a:rPr>
              <a:t>signup</a:t>
            </a:r>
            <a:endParaRPr lang="fr-FR" sz="2800" dirty="0" smtClean="0">
              <a:solidFill>
                <a:srgbClr val="C0392B"/>
              </a:solidFill>
              <a:latin typeface="Cambria"/>
              <a:cs typeface="Cambria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fr-FR" sz="2800" dirty="0" smtClean="0">
                <a:solidFill>
                  <a:srgbClr val="C0392B"/>
                </a:solidFill>
                <a:latin typeface="Cambria"/>
                <a:cs typeface="Cambria"/>
              </a:rPr>
              <a:t>http://</a:t>
            </a:r>
            <a:r>
              <a:rPr lang="fr-FR" sz="2800" dirty="0" err="1" smtClean="0">
                <a:solidFill>
                  <a:srgbClr val="C0392B"/>
                </a:solidFill>
                <a:latin typeface="Cambria"/>
                <a:cs typeface="Cambria"/>
              </a:rPr>
              <a:t>balsamiq.com</a:t>
            </a:r>
            <a:r>
              <a:rPr lang="fr-FR" sz="2800" dirty="0" smtClean="0">
                <a:solidFill>
                  <a:srgbClr val="C0392B"/>
                </a:solidFill>
                <a:latin typeface="Cambria"/>
                <a:cs typeface="Cambria"/>
              </a:rPr>
              <a:t>/</a:t>
            </a:r>
            <a:r>
              <a:rPr lang="fr-FR" sz="2800" dirty="0" err="1" smtClean="0">
                <a:solidFill>
                  <a:srgbClr val="C0392B"/>
                </a:solidFill>
                <a:latin typeface="Cambria"/>
                <a:cs typeface="Cambria"/>
              </a:rPr>
              <a:t>download</a:t>
            </a:r>
            <a:r>
              <a:rPr lang="fr-FR" sz="2800" dirty="0" smtClean="0">
                <a:solidFill>
                  <a:srgbClr val="C0392B"/>
                </a:solidFill>
                <a:latin typeface="Cambria"/>
                <a:cs typeface="Cambria"/>
              </a:rPr>
              <a:t>/</a:t>
            </a:r>
            <a:endParaRPr lang="en-US" sz="2800" b="1" dirty="0" smtClean="0">
              <a:solidFill>
                <a:prstClr val="black">
                  <a:lumMod val="75000"/>
                  <a:lumOff val="25000"/>
                </a:prstClr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443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00480" y="372047"/>
            <a:ext cx="10403840" cy="2090702"/>
          </a:xfrm>
          <a:prstGeom prst="rect">
            <a:avLst/>
          </a:prstGeom>
        </p:spPr>
        <p:txBody>
          <a:bodyPr vert="horz" lIns="130039" tIns="65020" rIns="130039" bIns="650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6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/>
                <a:cs typeface="Cambria"/>
              </a:rPr>
              <a:t>Additional Resources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300480" y="3034455"/>
            <a:ext cx="10909582" cy="4359016"/>
          </a:xfrm>
          <a:prstGeom prst="rect">
            <a:avLst/>
          </a:prstGeom>
        </p:spPr>
        <p:txBody>
          <a:bodyPr vert="horz" lIns="130039" tIns="65020" rIns="130039" bIns="650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/>
                <a:cs typeface="Cambria"/>
              </a:rPr>
              <a:t>Tutorials and Videos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fr-FR" sz="2800" dirty="0" smtClean="0">
                <a:solidFill>
                  <a:srgbClr val="C0392B"/>
                </a:solidFill>
                <a:latin typeface="Cambria"/>
                <a:cs typeface="Cambria"/>
              </a:rPr>
              <a:t>http://</a:t>
            </a:r>
            <a:r>
              <a:rPr lang="fr-FR" sz="2800" dirty="0" err="1" smtClean="0">
                <a:solidFill>
                  <a:srgbClr val="C0392B"/>
                </a:solidFill>
                <a:latin typeface="Cambria"/>
                <a:cs typeface="Cambria"/>
              </a:rPr>
              <a:t>support.balsamiq.com</a:t>
            </a:r>
            <a:r>
              <a:rPr lang="fr-FR" sz="2800" dirty="0" smtClean="0">
                <a:solidFill>
                  <a:srgbClr val="C0392B"/>
                </a:solidFill>
                <a:latin typeface="Cambria"/>
                <a:cs typeface="Cambria"/>
              </a:rPr>
              <a:t>/</a:t>
            </a:r>
            <a:r>
              <a:rPr lang="fr-FR" sz="2800" dirty="0" err="1" smtClean="0">
                <a:solidFill>
                  <a:srgbClr val="C0392B"/>
                </a:solidFill>
                <a:latin typeface="Cambria"/>
                <a:cs typeface="Cambria"/>
              </a:rPr>
              <a:t>customer</a:t>
            </a:r>
            <a:r>
              <a:rPr lang="fr-FR" sz="2800" dirty="0" smtClean="0">
                <a:solidFill>
                  <a:srgbClr val="C0392B"/>
                </a:solidFill>
                <a:latin typeface="Cambria"/>
                <a:cs typeface="Cambria"/>
              </a:rPr>
              <a:t>/portal/articles/1335124</a:t>
            </a:r>
            <a:endParaRPr lang="en-US" sz="2800" dirty="0" smtClean="0">
              <a:solidFill>
                <a:srgbClr val="C0392B"/>
              </a:solidFill>
              <a:latin typeface="Cambria"/>
              <a:cs typeface="Cambria"/>
            </a:endParaRPr>
          </a:p>
          <a:p>
            <a:pPr fontAlgn="auto">
              <a:spcAft>
                <a:spcPts val="0"/>
              </a:spcAft>
            </a:pPr>
            <a:endParaRPr lang="en-US" sz="2800" dirty="0" smtClean="0">
              <a:solidFill>
                <a:prstClr val="black">
                  <a:lumMod val="75000"/>
                  <a:lumOff val="25000"/>
                </a:prstClr>
              </a:solidFill>
              <a:latin typeface="Cambria"/>
              <a:cs typeface="Cambria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/>
                <a:cs typeface="Cambria"/>
              </a:rPr>
              <a:t>Additional UI Libraries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fr-FR" sz="2800" dirty="0" smtClean="0">
                <a:solidFill>
                  <a:srgbClr val="C0392B"/>
                </a:solidFill>
                <a:latin typeface="Cambria"/>
                <a:cs typeface="Cambria"/>
              </a:rPr>
              <a:t>http://</a:t>
            </a:r>
            <a:r>
              <a:rPr lang="fr-FR" sz="2800" dirty="0" err="1" smtClean="0">
                <a:solidFill>
                  <a:srgbClr val="C0392B"/>
                </a:solidFill>
                <a:latin typeface="Cambria"/>
                <a:cs typeface="Cambria"/>
              </a:rPr>
              <a:t>support.balsamiq.com</a:t>
            </a:r>
            <a:r>
              <a:rPr lang="fr-FR" sz="2800" dirty="0" smtClean="0">
                <a:solidFill>
                  <a:srgbClr val="C0392B"/>
                </a:solidFill>
                <a:latin typeface="Cambria"/>
                <a:cs typeface="Cambria"/>
              </a:rPr>
              <a:t>/</a:t>
            </a:r>
            <a:r>
              <a:rPr lang="fr-FR" sz="2800" dirty="0" err="1" smtClean="0">
                <a:solidFill>
                  <a:srgbClr val="C0392B"/>
                </a:solidFill>
                <a:latin typeface="Cambria"/>
                <a:cs typeface="Cambria"/>
              </a:rPr>
              <a:t>customer</a:t>
            </a:r>
            <a:r>
              <a:rPr lang="fr-FR" sz="2800" dirty="0" smtClean="0">
                <a:solidFill>
                  <a:srgbClr val="C0392B"/>
                </a:solidFill>
                <a:latin typeface="Cambria"/>
                <a:cs typeface="Cambria"/>
              </a:rPr>
              <a:t>/portal/articles/131430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sz="2800" dirty="0" smtClean="0">
              <a:solidFill>
                <a:prstClr val="black">
                  <a:lumMod val="75000"/>
                  <a:lumOff val="25000"/>
                </a:prstClr>
              </a:solidFill>
              <a:latin typeface="Cambria"/>
              <a:cs typeface="Cambria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/>
                <a:cs typeface="Cambria"/>
              </a:rPr>
              <a:t>User Testing with </a:t>
            </a:r>
            <a:r>
              <a:rPr lang="en-US" sz="28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/>
                <a:cs typeface="Cambria"/>
              </a:rPr>
              <a:t>myBalsamiq</a:t>
            </a:r>
            <a:r>
              <a:rPr lang="en-US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/>
                <a:cs typeface="Cambria"/>
              </a:rPr>
              <a:t> Prototypes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fr-FR" sz="2800" dirty="0" smtClean="0">
                <a:solidFill>
                  <a:srgbClr val="C0392B"/>
                </a:solidFill>
                <a:latin typeface="Cambria"/>
                <a:cs typeface="Cambria"/>
              </a:rPr>
              <a:t>http://</a:t>
            </a:r>
            <a:r>
              <a:rPr lang="fr-FR" sz="2800" dirty="0" err="1" smtClean="0">
                <a:solidFill>
                  <a:srgbClr val="C0392B"/>
                </a:solidFill>
                <a:latin typeface="Cambria"/>
                <a:cs typeface="Cambria"/>
              </a:rPr>
              <a:t>support.balsamiq.com</a:t>
            </a:r>
            <a:r>
              <a:rPr lang="fr-FR" sz="2800" dirty="0" smtClean="0">
                <a:solidFill>
                  <a:srgbClr val="C0392B"/>
                </a:solidFill>
                <a:latin typeface="Cambria"/>
                <a:cs typeface="Cambria"/>
              </a:rPr>
              <a:t>/</a:t>
            </a:r>
            <a:r>
              <a:rPr lang="fr-FR" sz="2800" dirty="0" err="1" smtClean="0">
                <a:solidFill>
                  <a:srgbClr val="C0392B"/>
                </a:solidFill>
                <a:latin typeface="Cambria"/>
                <a:cs typeface="Cambria"/>
              </a:rPr>
              <a:t>customer</a:t>
            </a:r>
            <a:r>
              <a:rPr lang="fr-FR" sz="2800" dirty="0" smtClean="0">
                <a:solidFill>
                  <a:srgbClr val="C0392B"/>
                </a:solidFill>
                <a:latin typeface="Cambria"/>
                <a:cs typeface="Cambria"/>
              </a:rPr>
              <a:t>/portal/articles/433253</a:t>
            </a:r>
            <a:endParaRPr lang="en-US" sz="2800" dirty="0" smtClean="0">
              <a:solidFill>
                <a:prstClr val="black">
                  <a:lumMod val="75000"/>
                  <a:lumOff val="25000"/>
                </a:prstClr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307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0480" y="3277206"/>
            <a:ext cx="10403840" cy="2090702"/>
          </a:xfrm>
        </p:spPr>
        <p:txBody>
          <a:bodyPr>
            <a:normAutofit/>
          </a:bodyPr>
          <a:lstStyle/>
          <a:p>
            <a:pPr algn="l"/>
            <a:r>
              <a:rPr lang="en-US" sz="7700" b="1" dirty="0" err="1" smtClean="0">
                <a:solidFill>
                  <a:srgbClr val="2ECC71"/>
                </a:solidFill>
                <a:latin typeface="Arial"/>
                <a:cs typeface="Arial"/>
              </a:rPr>
              <a:t>InVision</a:t>
            </a:r>
            <a:endParaRPr lang="en-US" sz="7700" b="1" dirty="0">
              <a:solidFill>
                <a:srgbClr val="2ECC71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0480" y="4921227"/>
            <a:ext cx="9753600" cy="2492587"/>
          </a:xfrm>
        </p:spPr>
        <p:txBody>
          <a:bodyPr>
            <a:normAutofit/>
          </a:bodyPr>
          <a:lstStyle/>
          <a:p>
            <a:pPr algn="l"/>
            <a:r>
              <a:rPr lang="en-US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rPr>
              <a:t>Collaborative </a:t>
            </a:r>
            <a:r>
              <a:rPr lang="en-US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rPr>
              <a:t>Prototyping </a:t>
            </a:r>
            <a:r>
              <a:rPr lang="en-US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/>
                <a:cs typeface="Cambria"/>
              </a:rPr>
              <a:t>Tool</a:t>
            </a:r>
          </a:p>
          <a:p>
            <a:pPr algn="l"/>
            <a:endParaRPr lang="en-US" sz="2800" i="1" dirty="0" smtClean="0">
              <a:solidFill>
                <a:schemeClr val="tx1">
                  <a:lumMod val="75000"/>
                  <a:lumOff val="25000"/>
                </a:schemeClr>
              </a:solidFill>
              <a:latin typeface="Cambria"/>
              <a:cs typeface="Cambria"/>
            </a:endParaRPr>
          </a:p>
          <a:p>
            <a:pPr algn="l"/>
            <a:r>
              <a:rPr lang="en-US" sz="2800" dirty="0" smtClean="0"/>
              <a:t>Nina </a:t>
            </a:r>
            <a:r>
              <a:rPr lang="en-US" sz="2800" dirty="0" smtClean="0"/>
              <a:t>Xu</a:t>
            </a:r>
            <a:endParaRPr lang="en-US" sz="2800" i="1" dirty="0" smtClean="0">
              <a:solidFill>
                <a:schemeClr val="tx1">
                  <a:lumMod val="75000"/>
                  <a:lumOff val="25000"/>
                </a:schemeClr>
              </a:solidFill>
              <a:latin typeface="Cambria"/>
              <a:cs typeface="Cambria"/>
            </a:endParaRPr>
          </a:p>
        </p:txBody>
      </p:sp>
      <p:grpSp>
        <p:nvGrpSpPr>
          <p:cNvPr id="5" name="Group 6"/>
          <p:cNvGrpSpPr/>
          <p:nvPr/>
        </p:nvGrpSpPr>
        <p:grpSpPr>
          <a:xfrm>
            <a:off x="6955757" y="237087"/>
            <a:ext cx="6049045" cy="9753600"/>
            <a:chOff x="5517298" y="166702"/>
            <a:chExt cx="4253235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/>
            <a:srcRect r="57368"/>
            <a:stretch/>
          </p:blipFill>
          <p:spPr>
            <a:xfrm>
              <a:off x="5517298" y="166702"/>
              <a:ext cx="4253235" cy="6858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/>
            <a:srcRect r="54338"/>
            <a:stretch/>
          </p:blipFill>
          <p:spPr>
            <a:xfrm>
              <a:off x="5960533" y="891203"/>
              <a:ext cx="3810000" cy="54291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10608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00479" y="372047"/>
            <a:ext cx="10885500" cy="2090702"/>
          </a:xfrm>
          <a:prstGeom prst="rect">
            <a:avLst/>
          </a:prstGeom>
        </p:spPr>
        <p:txBody>
          <a:bodyPr vert="horz" lIns="130039" tIns="65020" rIns="130039" bIns="650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6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/>
                <a:cs typeface="Cambria"/>
              </a:rPr>
              <a:t>Click-through prototypes,</a:t>
            </a:r>
          </a:p>
          <a:p>
            <a:pPr algn="l" fontAlgn="auto">
              <a:spcAft>
                <a:spcPts val="0"/>
              </a:spcAft>
            </a:pPr>
            <a:r>
              <a:rPr lang="en-US" sz="46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/>
                <a:cs typeface="Cambria"/>
              </a:rPr>
              <a:t>Generate a URL to display prototype online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/>
          <a:srcRect b="8837"/>
          <a:stretch/>
        </p:blipFill>
        <p:spPr>
          <a:xfrm>
            <a:off x="1300482" y="2880646"/>
            <a:ext cx="7539207" cy="6872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00482" y="2880647"/>
            <a:ext cx="7539207" cy="58698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27406" y="2880645"/>
            <a:ext cx="7512282" cy="64621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839689" y="2880644"/>
            <a:ext cx="3860885" cy="179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537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00479" y="372047"/>
            <a:ext cx="10885500" cy="2090702"/>
          </a:xfrm>
          <a:prstGeom prst="rect">
            <a:avLst/>
          </a:prstGeom>
        </p:spPr>
        <p:txBody>
          <a:bodyPr vert="horz" lIns="130039" tIns="65020" rIns="130039" bIns="650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6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/>
                <a:cs typeface="Cambria"/>
              </a:rPr>
              <a:t>Add transitions and gesture effects (NEW!)</a:t>
            </a:r>
          </a:p>
        </p:txBody>
      </p:sp>
      <p:pic>
        <p:nvPicPr>
          <p:cNvPr id="2" name="Picture 1" descr="Screen Shot 2013-11-17 at 5.09.48 P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741" t="34815" r="26111" b="20148"/>
          <a:stretch/>
        </p:blipFill>
        <p:spPr>
          <a:xfrm>
            <a:off x="674323" y="2679497"/>
            <a:ext cx="8934780" cy="5223408"/>
          </a:xfrm>
          <a:prstGeom prst="rect">
            <a:avLst/>
          </a:prstGeom>
        </p:spPr>
      </p:pic>
      <p:pic>
        <p:nvPicPr>
          <p:cNvPr id="7" name="Picture 6" descr="Screen Shot 2013-11-17 at 5.11.47 PM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285" t="34815" r="26111" b="20148"/>
          <a:stretch/>
        </p:blipFill>
        <p:spPr>
          <a:xfrm>
            <a:off x="7550008" y="4024446"/>
            <a:ext cx="4937008" cy="522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320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00480" y="372047"/>
            <a:ext cx="10403840" cy="2090702"/>
          </a:xfrm>
          <a:prstGeom prst="rect">
            <a:avLst/>
          </a:prstGeom>
        </p:spPr>
        <p:txBody>
          <a:bodyPr vert="horz" lIns="130039" tIns="65020" rIns="130039" bIns="650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6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/>
                <a:cs typeface="Cambria"/>
              </a:rPr>
              <a:t>Drag and</a:t>
            </a:r>
            <a:r>
              <a:rPr lang="en-US" sz="46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mbria"/>
                <a:cs typeface="Cambria"/>
              </a:rPr>
              <a:t> </a:t>
            </a:r>
            <a:r>
              <a:rPr lang="en-US" sz="46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/>
                <a:cs typeface="Cambria"/>
              </a:rPr>
              <a:t>drop interface for uploading designs and creating hotspots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r="6481" b="13376"/>
          <a:stretch/>
        </p:blipFill>
        <p:spPr>
          <a:xfrm>
            <a:off x="842903" y="2848078"/>
            <a:ext cx="12161897" cy="690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541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00480" y="372047"/>
            <a:ext cx="10403840" cy="2090702"/>
          </a:xfrm>
          <a:prstGeom prst="rect">
            <a:avLst/>
          </a:prstGeom>
        </p:spPr>
        <p:txBody>
          <a:bodyPr vert="horz" lIns="130039" tIns="65020" rIns="130039" bIns="650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6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/>
                <a:cs typeface="Cambria"/>
              </a:rPr>
              <a:t>Collaborate and get feedback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/>
          <a:srcRect r="6481" b="10466"/>
          <a:stretch/>
        </p:blipFill>
        <p:spPr>
          <a:xfrm>
            <a:off x="842903" y="2848077"/>
            <a:ext cx="12161897" cy="690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248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00480" y="2695871"/>
            <a:ext cx="10403840" cy="2090702"/>
          </a:xfrm>
          <a:prstGeom prst="rect">
            <a:avLst/>
          </a:prstGeom>
        </p:spPr>
        <p:txBody>
          <a:bodyPr vert="horz" lIns="130039" tIns="65020" rIns="130039" bIns="650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b="1" dirty="0" smtClean="0">
                <a:solidFill>
                  <a:srgbClr val="2ECC71"/>
                </a:solidFill>
                <a:latin typeface="Arial"/>
                <a:cs typeface="Arial"/>
              </a:rPr>
              <a:t>Drawbacks</a:t>
            </a:r>
            <a:endParaRPr lang="en-US" b="1" dirty="0">
              <a:solidFill>
                <a:srgbClr val="2ECC71"/>
              </a:solidFill>
              <a:latin typeface="Arial"/>
              <a:cs typeface="Arial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00480" y="4426217"/>
            <a:ext cx="9753600" cy="2492587"/>
          </a:xfrm>
          <a:prstGeom prst="rect">
            <a:avLst/>
          </a:prstGeom>
        </p:spPr>
        <p:txBody>
          <a:bodyPr vert="horz" lIns="130039" tIns="65020" rIns="130039" bIns="650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/>
                <a:cs typeface="Cambria"/>
              </a:rPr>
              <a:t>Cannot create or modify designs with tool</a:t>
            </a:r>
          </a:p>
          <a:p>
            <a:pPr fontAlgn="auto">
              <a:spcAft>
                <a:spcPts val="0"/>
              </a:spcAft>
            </a:pP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/>
                <a:cs typeface="Cambria"/>
              </a:rPr>
              <a:t>Mockups and screens must be imported</a:t>
            </a:r>
          </a:p>
          <a:p>
            <a:pPr fontAlgn="auto">
              <a:spcAft>
                <a:spcPts val="0"/>
              </a:spcAft>
            </a:pP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/>
                <a:cs typeface="Cambria"/>
              </a:rPr>
              <a:t>Supports limited file types (JPG, PNG, GIF)</a:t>
            </a:r>
          </a:p>
          <a:p>
            <a:pPr fontAlgn="auto">
              <a:spcAft>
                <a:spcPts val="0"/>
              </a:spcAft>
            </a:pP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/>
                <a:cs typeface="Cambria"/>
              </a:rPr>
              <a:t>Not as robust or powerful as other tools</a:t>
            </a:r>
          </a:p>
          <a:p>
            <a:pPr fontAlgn="auto">
              <a:spcAft>
                <a:spcPts val="0"/>
              </a:spcAft>
            </a:pPr>
            <a:endParaRPr lang="en-US" sz="2800" dirty="0" smtClean="0">
              <a:solidFill>
                <a:prstClr val="black">
                  <a:lumMod val="75000"/>
                  <a:lumOff val="25000"/>
                </a:prstClr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42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00480" y="372047"/>
            <a:ext cx="10403840" cy="2090702"/>
          </a:xfrm>
          <a:prstGeom prst="rect">
            <a:avLst/>
          </a:prstGeom>
        </p:spPr>
        <p:txBody>
          <a:bodyPr vert="horz" lIns="130039" tIns="65020" rIns="130039" bIns="650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6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/>
                <a:cs typeface="Cambria"/>
              </a:rPr>
              <a:t>Get It Here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300480" y="3034455"/>
            <a:ext cx="10909582" cy="4359016"/>
          </a:xfrm>
          <a:prstGeom prst="rect">
            <a:avLst/>
          </a:prstGeom>
        </p:spPr>
        <p:txBody>
          <a:bodyPr vert="horz" lIns="130039" tIns="65020" rIns="130039" bIns="650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mbria"/>
                <a:cs typeface="Cambria"/>
              </a:rPr>
              <a:t>Sign up free for one active project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pl-PL" sz="2800" dirty="0" smtClean="0">
                <a:solidFill>
                  <a:srgbClr val="27AE60"/>
                </a:solidFill>
                <a:latin typeface="Cambria"/>
                <a:cs typeface="Cambria"/>
              </a:rPr>
              <a:t>http://</a:t>
            </a:r>
            <a:r>
              <a:rPr lang="pl-PL" sz="2800" dirty="0" err="1" smtClean="0">
                <a:solidFill>
                  <a:srgbClr val="27AE60"/>
                </a:solidFill>
                <a:latin typeface="Cambria"/>
                <a:cs typeface="Cambria"/>
              </a:rPr>
              <a:t>www.invisionapp.com</a:t>
            </a:r>
            <a:r>
              <a:rPr lang="pl-PL" sz="2800" dirty="0" smtClean="0">
                <a:solidFill>
                  <a:srgbClr val="27AE60"/>
                </a:solidFill>
                <a:latin typeface="Cambria"/>
                <a:cs typeface="Cambria"/>
              </a:rPr>
              <a:t>/</a:t>
            </a:r>
            <a:r>
              <a:rPr lang="pl-PL" sz="2800" dirty="0" err="1" smtClean="0">
                <a:solidFill>
                  <a:srgbClr val="27AE60"/>
                </a:solidFill>
                <a:latin typeface="Cambria"/>
                <a:cs typeface="Cambria"/>
              </a:rPr>
              <a:t>plans</a:t>
            </a:r>
            <a:endParaRPr lang="en-US" sz="2800" b="1" dirty="0" smtClean="0">
              <a:solidFill>
                <a:srgbClr val="27AE6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522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00480" y="372047"/>
            <a:ext cx="10403840" cy="2090702"/>
          </a:xfrm>
          <a:prstGeom prst="rect">
            <a:avLst/>
          </a:prstGeom>
        </p:spPr>
        <p:txBody>
          <a:bodyPr vert="horz" lIns="130039" tIns="65020" rIns="130039" bIns="650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4600" i="1" dirty="0" smtClean="0">
                <a:solidFill>
                  <a:srgbClr val="FFFFFF"/>
                </a:solidFill>
                <a:latin typeface="Cambria"/>
                <a:cs typeface="Cambria"/>
              </a:rPr>
              <a:t>If you need any help…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300480" y="3973686"/>
            <a:ext cx="10909582" cy="3540196"/>
          </a:xfrm>
          <a:prstGeom prst="rect">
            <a:avLst/>
          </a:prstGeom>
        </p:spPr>
        <p:txBody>
          <a:bodyPr vert="horz" lIns="130039" tIns="65020" rIns="130039" bIns="650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3400" b="1" dirty="0" smtClean="0">
                <a:solidFill>
                  <a:srgbClr val="7190B0"/>
                </a:solidFill>
                <a:latin typeface="Cambria"/>
                <a:cs typeface="Cambria"/>
              </a:rPr>
              <a:t>Let me know at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</a:pPr>
            <a:r>
              <a:rPr lang="en-US" sz="5100" dirty="0" smtClean="0">
                <a:solidFill>
                  <a:srgbClr val="7190B0"/>
                </a:solidFill>
                <a:latin typeface="Cambria"/>
                <a:cs typeface="Cambria"/>
              </a:rPr>
              <a:t>ninax@andrew.cmu.edu</a:t>
            </a:r>
          </a:p>
        </p:txBody>
      </p:sp>
    </p:spTree>
    <p:extLst>
      <p:ext uri="{BB962C8B-B14F-4D97-AF65-F5344CB8AC3E}">
        <p14:creationId xmlns:p14="http://schemas.microsoft.com/office/powerpoint/2010/main" xmlns="" val="354404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2013 - Brad Myers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04800"/>
            <a:ext cx="12354560" cy="1426351"/>
          </a:xfrm>
        </p:spPr>
        <p:txBody>
          <a:bodyPr/>
          <a:lstStyle/>
          <a:p>
            <a:r>
              <a:rPr lang="en-US" sz="5400" dirty="0" smtClean="0"/>
              <a:t>Or, Produce Final-Looking Graphics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280" y="1752600"/>
            <a:ext cx="11704320" cy="6274364"/>
          </a:xfrm>
        </p:spPr>
        <p:txBody>
          <a:bodyPr/>
          <a:lstStyle/>
          <a:p>
            <a:r>
              <a:rPr lang="en-US" dirty="0" smtClean="0"/>
              <a:t>Alternatively, could use Photoshop, Illustrator, etc. and produce final graphics</a:t>
            </a:r>
          </a:p>
          <a:p>
            <a:pPr lvl="1"/>
            <a:r>
              <a:rPr lang="en-US" dirty="0" smtClean="0"/>
              <a:t>Designers want to show what real UI will look like</a:t>
            </a:r>
          </a:p>
          <a:p>
            <a:pPr lvl="1"/>
            <a:r>
              <a:rPr lang="en-US" dirty="0" smtClean="0"/>
              <a:t>Details of the “look”</a:t>
            </a:r>
          </a:p>
          <a:p>
            <a:r>
              <a:rPr lang="en-US" dirty="0" smtClean="0"/>
              <a:t>Web pages often use final graphics</a:t>
            </a:r>
          </a:p>
          <a:p>
            <a:pPr lvl="1"/>
            <a:r>
              <a:rPr lang="en-US" dirty="0" smtClean="0"/>
              <a:t>E.g., </a:t>
            </a:r>
            <a:r>
              <a:rPr lang="en-US" dirty="0" err="1" smtClean="0">
                <a:hlinkClick r:id="rId3"/>
              </a:rPr>
              <a:t>Toffem</a:t>
            </a:r>
            <a:r>
              <a:rPr lang="en-US" dirty="0" smtClean="0">
                <a:hlinkClick r:id="rId3"/>
              </a:rPr>
              <a:t> Medicines</a:t>
            </a:r>
            <a:endParaRPr lang="en-US" dirty="0" smtClean="0"/>
          </a:p>
          <a:p>
            <a:r>
              <a:rPr lang="en-US" dirty="0" smtClean="0"/>
              <a:t>Add “click-through”</a:t>
            </a:r>
            <a:br>
              <a:rPr lang="en-US" dirty="0" smtClean="0"/>
            </a:br>
            <a:r>
              <a:rPr lang="en-US" dirty="0" smtClean="0"/>
              <a:t>behaviors</a:t>
            </a:r>
          </a:p>
          <a:p>
            <a:pPr lvl="1"/>
            <a:r>
              <a:rPr lang="en-US" dirty="0" smtClean="0"/>
              <a:t>Usually limited mostly</a:t>
            </a:r>
            <a:br>
              <a:rPr lang="en-US" dirty="0" smtClean="0"/>
            </a:br>
            <a:r>
              <a:rPr lang="en-US" dirty="0" smtClean="0"/>
              <a:t>to screen transitions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D4B02-72C2-4516-9A34-B477BE60760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5444" y="5410200"/>
            <a:ext cx="6669356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HTML </a:t>
            </a:r>
            <a:r>
              <a:rPr lang="en-US" dirty="0" err="1" smtClean="0"/>
              <a:t>PrototypING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39800" y="5638800"/>
            <a:ext cx="10668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Rebecca Chen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124690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HTML Prototyping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Provides a more “real” experience</a:t>
            </a:r>
          </a:p>
          <a:p>
            <a:r>
              <a:rPr lang="en-US" dirty="0" smtClean="0"/>
              <a:t>Can be used for any fidelity</a:t>
            </a:r>
          </a:p>
          <a:p>
            <a:r>
              <a:rPr lang="en-US" dirty="0" smtClean="0"/>
              <a:t>Allows more control over styles</a:t>
            </a:r>
          </a:p>
          <a:p>
            <a:r>
              <a:rPr lang="en-US" dirty="0" smtClean="0"/>
              <a:t>Good for agile development</a:t>
            </a:r>
          </a:p>
          <a:p>
            <a:pPr lvl="1"/>
            <a:r>
              <a:rPr lang="en-US" dirty="0" smtClean="0"/>
              <a:t>Less time to make quick changes</a:t>
            </a:r>
          </a:p>
        </p:txBody>
      </p:sp>
    </p:spTree>
    <p:extLst>
      <p:ext uri="{BB962C8B-B14F-4D97-AF65-F5344CB8AC3E}">
        <p14:creationId xmlns:p14="http://schemas.microsoft.com/office/powerpoint/2010/main" xmlns="" val="24193981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Twitter Bootstrap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Foundation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HTML </a:t>
            </a:r>
            <a:r>
              <a:rPr lang="en-US" dirty="0" err="1" smtClean="0">
                <a:hlinkClick r:id="rId4"/>
              </a:rPr>
              <a:t>Kickstart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159188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use this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Adobe Photoshop, Adobe Illustrator</a:t>
            </a:r>
          </a:p>
          <a:p>
            <a:r>
              <a:rPr lang="en-US" dirty="0" smtClean="0"/>
              <a:t>Adobe Dreamweaver, </a:t>
            </a:r>
            <a:r>
              <a:rPr lang="en-US" dirty="0" err="1" smtClean="0"/>
              <a:t>iWeb</a:t>
            </a:r>
            <a:endParaRPr lang="en-US" dirty="0" smtClean="0"/>
          </a:p>
          <a:p>
            <a:r>
              <a:rPr lang="en-US" dirty="0" smtClean="0"/>
              <a:t>Text Editor</a:t>
            </a:r>
          </a:p>
          <a:p>
            <a:pPr lvl="1"/>
            <a:r>
              <a:rPr lang="en-US" dirty="0" err="1" smtClean="0"/>
              <a:t>TextMate</a:t>
            </a:r>
            <a:endParaRPr lang="en-US" dirty="0" smtClean="0"/>
          </a:p>
          <a:p>
            <a:pPr lvl="1"/>
            <a:r>
              <a:rPr lang="en-US" dirty="0" err="1" smtClean="0"/>
              <a:t>TextEdit</a:t>
            </a:r>
            <a:endParaRPr lang="en-US" dirty="0" smtClean="0"/>
          </a:p>
          <a:p>
            <a:pPr lvl="1"/>
            <a:r>
              <a:rPr lang="en-US" dirty="0" smtClean="0"/>
              <a:t>Notepad</a:t>
            </a:r>
          </a:p>
          <a:p>
            <a:pPr lvl="1"/>
            <a:r>
              <a:rPr lang="en-US" dirty="0" smtClean="0"/>
              <a:t>Sublime</a:t>
            </a:r>
          </a:p>
          <a:p>
            <a:r>
              <a:rPr lang="en-US" dirty="0" smtClean="0">
                <a:hlinkClick r:id="rId2"/>
              </a:rPr>
              <a:t>Google Web Designer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Google Sites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973092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 how to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W3schools</a:t>
            </a:r>
            <a:endParaRPr lang="en-US" dirty="0" smtClean="0"/>
          </a:p>
          <a:p>
            <a:r>
              <a:rPr lang="en-US" dirty="0" err="1" smtClean="0">
                <a:hlinkClick r:id="rId3"/>
              </a:rPr>
              <a:t>Codecademy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5481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402449"/>
            <a:ext cx="11567160" cy="1121551"/>
          </a:xfrm>
        </p:spPr>
        <p:txBody>
          <a:bodyPr/>
          <a:lstStyle/>
          <a:p>
            <a:r>
              <a:rPr lang="en-US" dirty="0" smtClean="0"/>
              <a:t>Implementation Options for HW4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600200"/>
            <a:ext cx="12446000" cy="7391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Pretty much any way you want</a:t>
            </a:r>
          </a:p>
          <a:p>
            <a:pPr lvl="1"/>
            <a:r>
              <a:rPr lang="en-US" dirty="0" smtClean="0"/>
              <a:t>Must “work” – not just paintings</a:t>
            </a:r>
          </a:p>
          <a:p>
            <a:pPr lvl="1"/>
            <a:r>
              <a:rPr lang="en-US" dirty="0" smtClean="0"/>
              <a:t>“Click-through prototypes”</a:t>
            </a:r>
          </a:p>
          <a:p>
            <a:r>
              <a:rPr lang="en-US" sz="4000" dirty="0" smtClean="0"/>
              <a:t>We </a:t>
            </a:r>
            <a:r>
              <a:rPr lang="en-US" sz="4000" dirty="0" smtClean="0"/>
              <a:t>recommend you do </a:t>
            </a:r>
            <a:r>
              <a:rPr lang="en-US" sz="4000" i="1" u="sng" dirty="0" smtClean="0"/>
              <a:t>not</a:t>
            </a:r>
            <a:r>
              <a:rPr lang="en-US" sz="4000" dirty="0" smtClean="0"/>
              <a:t> use Java, C++, Objective C (</a:t>
            </a:r>
            <a:r>
              <a:rPr lang="en-US" sz="4000" dirty="0" err="1" smtClean="0"/>
              <a:t>iPhone</a:t>
            </a:r>
            <a:r>
              <a:rPr lang="en-US" sz="4000" dirty="0" smtClean="0"/>
              <a:t>) or other “professional” language</a:t>
            </a:r>
          </a:p>
          <a:p>
            <a:r>
              <a:rPr lang="en-US" sz="4000" dirty="0" smtClean="0"/>
              <a:t>Note: you must be able to create software that is </a:t>
            </a:r>
            <a:r>
              <a:rPr lang="en-US" sz="4000" i="1" dirty="0" smtClean="0"/>
              <a:t>easy </a:t>
            </a:r>
            <a:r>
              <a:rPr lang="en-US" sz="4000" dirty="0" smtClean="0"/>
              <a:t>for others to </a:t>
            </a:r>
            <a:r>
              <a:rPr lang="en-US" sz="4000" i="1" dirty="0" smtClean="0"/>
              <a:t>run</a:t>
            </a:r>
          </a:p>
          <a:p>
            <a:pPr lvl="1"/>
            <a:r>
              <a:rPr lang="en-US" sz="3600" dirty="0" smtClean="0"/>
              <a:t>Output a set of web pages, or a </a:t>
            </a:r>
            <a:r>
              <a:rPr lang="en-US" sz="3600" dirty="0" err="1" smtClean="0"/>
              <a:t>pdf</a:t>
            </a:r>
            <a:r>
              <a:rPr lang="en-US" sz="3600" dirty="0" smtClean="0"/>
              <a:t> </a:t>
            </a:r>
            <a:r>
              <a:rPr lang="en-US" sz="3600" dirty="0" smtClean="0"/>
              <a:t>file</a:t>
            </a:r>
          </a:p>
          <a:p>
            <a:r>
              <a:rPr lang="en-US" sz="4200" dirty="0" smtClean="0"/>
              <a:t>Cannot </a:t>
            </a:r>
            <a:r>
              <a:rPr lang="en-US" sz="4200" dirty="0" smtClean="0"/>
              <a:t>use </a:t>
            </a:r>
            <a:r>
              <a:rPr lang="en-US" sz="4200" dirty="0" err="1" smtClean="0"/>
              <a:t>OmniGraffle</a:t>
            </a:r>
            <a:r>
              <a:rPr lang="en-US" sz="4200" dirty="0" smtClean="0"/>
              <a:t> (Mac only) or Visio (PC only) unless can output as clickable </a:t>
            </a:r>
            <a:r>
              <a:rPr lang="en-US" sz="4200" dirty="0" err="1" smtClean="0"/>
              <a:t>pdf</a:t>
            </a:r>
            <a:r>
              <a:rPr lang="en-US" sz="4200" dirty="0" smtClean="0"/>
              <a:t> or something.</a:t>
            </a:r>
            <a:endParaRPr lang="en-US" sz="4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D4B02-72C2-4516-9A34-B477BE60760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2013 - Brad Myers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73849"/>
            <a:ext cx="10728960" cy="1350151"/>
          </a:xfrm>
        </p:spPr>
        <p:txBody>
          <a:bodyPr/>
          <a:lstStyle/>
          <a:p>
            <a:r>
              <a:rPr lang="en-US" dirty="0" smtClean="0"/>
              <a:t>Recommended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71600"/>
            <a:ext cx="12598400" cy="6890738"/>
          </a:xfrm>
        </p:spPr>
        <p:txBody>
          <a:bodyPr/>
          <a:lstStyle/>
          <a:p>
            <a:r>
              <a:rPr lang="en-US" sz="4000" dirty="0" smtClean="0"/>
              <a:t>These are easiest to use:</a:t>
            </a:r>
          </a:p>
          <a:p>
            <a:pPr lvl="1"/>
            <a:r>
              <a:rPr lang="en-US" sz="3600" dirty="0" smtClean="0"/>
              <a:t>PowerPoint – Brad demo</a:t>
            </a:r>
          </a:p>
          <a:p>
            <a:pPr lvl="1"/>
            <a:r>
              <a:rPr lang="en-US" sz="3600" dirty="0" smtClean="0"/>
              <a:t>Html + </a:t>
            </a:r>
            <a:r>
              <a:rPr lang="en-US" sz="3600" dirty="0" err="1" smtClean="0"/>
              <a:t>Imagemaps</a:t>
            </a:r>
            <a:endParaRPr lang="en-US" sz="3600" dirty="0" smtClean="0"/>
          </a:p>
          <a:p>
            <a:pPr lvl="2"/>
            <a:r>
              <a:rPr lang="en-US" sz="3200" dirty="0" smtClean="0"/>
              <a:t>Using editor like Dreamweaver </a:t>
            </a:r>
            <a:r>
              <a:rPr lang="en-US" sz="3200" dirty="0" smtClean="0"/>
              <a:t>– demo</a:t>
            </a:r>
            <a:endParaRPr lang="en-US" sz="3200" dirty="0" smtClean="0"/>
          </a:p>
          <a:p>
            <a:pPr lvl="2"/>
            <a:r>
              <a:rPr lang="en-US" sz="3200" dirty="0" smtClean="0"/>
              <a:t>Dreamweaver has a </a:t>
            </a:r>
            <a:r>
              <a:rPr lang="en-US" sz="3200" dirty="0" smtClean="0">
                <a:hlinkClick r:id="rId2"/>
              </a:rPr>
              <a:t>free 30-day trial</a:t>
            </a:r>
            <a:endParaRPr lang="en-US" sz="3200" dirty="0" smtClean="0"/>
          </a:p>
          <a:p>
            <a:pPr lvl="1"/>
            <a:r>
              <a:rPr lang="en-US" sz="3600" dirty="0" smtClean="0"/>
              <a:t>Html + </a:t>
            </a:r>
            <a:r>
              <a:rPr lang="en-US" sz="3600" dirty="0" err="1" smtClean="0"/>
              <a:t>Javascript</a:t>
            </a:r>
            <a:r>
              <a:rPr lang="en-US" sz="3600" dirty="0" smtClean="0"/>
              <a:t> (more programming)</a:t>
            </a:r>
          </a:p>
          <a:p>
            <a:r>
              <a:rPr lang="en-US" sz="4000" dirty="0" err="1" smtClean="0"/>
              <a:t>Axure</a:t>
            </a:r>
            <a:r>
              <a:rPr lang="en-US" sz="4000" dirty="0" smtClean="0"/>
              <a:t> </a:t>
            </a:r>
            <a:r>
              <a:rPr lang="en-US" sz="4000" dirty="0" smtClean="0"/>
              <a:t>is a popular commercial tool </a:t>
            </a:r>
            <a:r>
              <a:rPr lang="en-US" sz="4000" dirty="0" smtClean="0"/>
              <a:t>– demo</a:t>
            </a:r>
            <a:endParaRPr lang="en-US" sz="4000" dirty="0" smtClean="0"/>
          </a:p>
          <a:p>
            <a:pPr lvl="1"/>
            <a:r>
              <a:rPr lang="en-US" sz="3600" dirty="0" smtClean="0">
                <a:ea typeface="+mn-ea"/>
                <a:cs typeface="+mn-cs"/>
                <a:hlinkClick r:id="rId3"/>
              </a:rPr>
              <a:t>www.axure.com</a:t>
            </a:r>
            <a:endParaRPr lang="en-US" sz="3600" dirty="0" smtClean="0">
              <a:ea typeface="+mn-ea"/>
              <a:cs typeface="+mn-cs"/>
            </a:endParaRPr>
          </a:p>
          <a:p>
            <a:pPr lvl="1"/>
            <a:r>
              <a:rPr lang="en-US" sz="3600" dirty="0" smtClean="0">
                <a:ea typeface="+mn-ea"/>
                <a:cs typeface="+mn-cs"/>
              </a:rPr>
              <a:t>Advantage – only one with components that can be used on multiple pages</a:t>
            </a:r>
            <a:endParaRPr lang="en-US" sz="3600" dirty="0" smtClean="0">
              <a:ea typeface="+mn-ea"/>
              <a:cs typeface="+mn-cs"/>
            </a:endParaRPr>
          </a:p>
          <a:p>
            <a:r>
              <a:rPr lang="en-US" sz="4200" dirty="0" smtClean="0"/>
              <a:t>Balsamic </a:t>
            </a:r>
            <a:r>
              <a:rPr lang="en-US" sz="4200" dirty="0" smtClean="0"/>
              <a:t>– demo</a:t>
            </a:r>
            <a:endParaRPr lang="en-US" sz="4200" dirty="0" smtClean="0"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D4B02-72C2-4516-9A34-B477BE60760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2013 - Brad Myers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Lots of other choices…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https://moqups.com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Adobe Flash</a:t>
            </a:r>
          </a:p>
          <a:p>
            <a:r>
              <a:rPr lang="en-US" dirty="0" smtClean="0"/>
              <a:t>Visual Basic</a:t>
            </a:r>
          </a:p>
          <a:p>
            <a:r>
              <a:rPr lang="en-US" dirty="0" smtClean="0"/>
              <a:t>Resource Editor tools that lay out widgets</a:t>
            </a:r>
          </a:p>
          <a:p>
            <a:r>
              <a:rPr lang="en-US" dirty="0" smtClean="0"/>
              <a:t>Old tools: </a:t>
            </a:r>
          </a:p>
          <a:p>
            <a:pPr lvl="1"/>
            <a:r>
              <a:rPr lang="en-US" dirty="0" smtClean="0"/>
              <a:t>HyperCard (1998) &amp; similar</a:t>
            </a:r>
          </a:p>
          <a:p>
            <a:pPr lvl="1"/>
            <a:r>
              <a:rPr lang="en-US" dirty="0" smtClean="0"/>
              <a:t>Flash Catalyst (2010)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2013 - Brad Myers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D4B02-72C2-4516-9A34-B477BE60760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73849"/>
            <a:ext cx="10728960" cy="1350151"/>
          </a:xfrm>
        </p:spPr>
        <p:txBody>
          <a:bodyPr/>
          <a:lstStyle/>
          <a:p>
            <a:r>
              <a:rPr lang="en-US" dirty="0" smtClean="0"/>
              <a:t>Lots of Lists of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1524000"/>
            <a:ext cx="12354560" cy="7391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Search for “Prototyping tools” or “</a:t>
            </a:r>
            <a:r>
              <a:rPr lang="en-US" dirty="0" err="1" smtClean="0"/>
              <a:t>Wireframing</a:t>
            </a:r>
            <a:r>
              <a:rPr lang="en-US" dirty="0" smtClean="0"/>
              <a:t> Tools”</a:t>
            </a:r>
          </a:p>
          <a:p>
            <a:pPr lvl="1"/>
            <a:r>
              <a:rPr lang="en-US" sz="2800" dirty="0" smtClean="0">
                <a:hlinkClick r:id="rId2"/>
              </a:rPr>
              <a:t>http</a:t>
            </a:r>
            <a:r>
              <a:rPr lang="en-US" sz="2800" dirty="0" smtClean="0">
                <a:hlinkClick r:id="rId2"/>
              </a:rPr>
              <a:t>://</a:t>
            </a:r>
            <a:r>
              <a:rPr lang="en-US" sz="2800" dirty="0" smtClean="0">
                <a:hlinkClick r:id="rId2"/>
              </a:rPr>
              <a:t>www.cooper.com/journal/2013/07/designers-toolkit-proto-testing-for-prototypes?utm_source=Cooper&amp;utm_campaign=017b6536a1-Newsletter_Sept13&amp;utm_medium=email&amp;utm_term=0_162d77b95f-017b6536a1-85381653</a:t>
            </a:r>
            <a:r>
              <a:rPr lang="en-US" sz="2800" dirty="0" smtClean="0"/>
              <a:t> (2013)</a:t>
            </a:r>
            <a:endParaRPr lang="en-US" sz="2800" dirty="0" smtClean="0">
              <a:hlinkClick r:id="rId3"/>
            </a:endParaRPr>
          </a:p>
          <a:p>
            <a:pPr lvl="1"/>
            <a:r>
              <a:rPr lang="en-US" sz="2800" dirty="0" smtClean="0">
                <a:hlinkClick r:id="rId4"/>
              </a:rPr>
              <a:t>http://www.fuelyourcreativity.com/17-great-wireframing-tools-for-web-designers/</a:t>
            </a:r>
            <a:r>
              <a:rPr lang="en-US" sz="2800" dirty="0" smtClean="0"/>
              <a:t> (2012)</a:t>
            </a:r>
            <a:endParaRPr lang="en-US" sz="2800" dirty="0" smtClean="0">
              <a:hlinkClick r:id="rId3"/>
            </a:endParaRPr>
          </a:p>
          <a:p>
            <a:pPr lvl="1"/>
            <a:r>
              <a:rPr lang="en-US" sz="2400" dirty="0" smtClean="0">
                <a:hlinkClick r:id="rId5"/>
              </a:rPr>
              <a:t>http://</a:t>
            </a:r>
            <a:r>
              <a:rPr lang="en-US" sz="2400" dirty="0" smtClean="0">
                <a:hlinkClick r:id="rId5"/>
              </a:rPr>
              <a:t>www.creativebloq.com/wireframes/top-wireframing-tools-11121302</a:t>
            </a:r>
            <a:r>
              <a:rPr lang="en-US" sz="2400" dirty="0" smtClean="0"/>
              <a:t> (2012)</a:t>
            </a:r>
            <a:endParaRPr lang="en-US" sz="2800" dirty="0" smtClean="0">
              <a:hlinkClick r:id="rId3"/>
            </a:endParaRPr>
          </a:p>
          <a:p>
            <a:pPr lvl="1"/>
            <a:r>
              <a:rPr lang="en-US" sz="2800" dirty="0" smtClean="0">
                <a:hlinkClick r:id="rId3"/>
              </a:rPr>
              <a:t>http</a:t>
            </a:r>
            <a:r>
              <a:rPr lang="en-US" sz="2800" dirty="0" smtClean="0">
                <a:hlinkClick r:id="rId3"/>
              </a:rPr>
              <a:t>://mashable.com/2010/07/15/wireframing-tools/</a:t>
            </a:r>
            <a:r>
              <a:rPr lang="en-US" sz="2800" dirty="0" smtClean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- </a:t>
            </a:r>
            <a:r>
              <a:rPr lang="en-US" sz="2800" dirty="0" smtClean="0"/>
              <a:t>“10 free </a:t>
            </a:r>
            <a:r>
              <a:rPr lang="en-US" sz="2800" dirty="0" err="1" smtClean="0"/>
              <a:t>wireframing</a:t>
            </a:r>
            <a:r>
              <a:rPr lang="en-US" sz="2800" dirty="0" smtClean="0"/>
              <a:t> tools</a:t>
            </a:r>
            <a:r>
              <a:rPr lang="en-US" sz="2800" dirty="0" smtClean="0"/>
              <a:t>” (2010)</a:t>
            </a:r>
            <a:endParaRPr lang="en-US" sz="2800" dirty="0" smtClean="0"/>
          </a:p>
          <a:p>
            <a:pPr lvl="1"/>
            <a:r>
              <a:rPr lang="en-US" sz="2800" dirty="0" smtClean="0">
                <a:hlinkClick r:id="rId6"/>
              </a:rPr>
              <a:t>http://www.uxbooth.com/blog/15-desktop-online-wireframing-tools</a:t>
            </a:r>
            <a:r>
              <a:rPr lang="en-US" sz="2800" dirty="0" smtClean="0">
                <a:hlinkClick r:id="rId6"/>
              </a:rPr>
              <a:t>/</a:t>
            </a:r>
            <a:r>
              <a:rPr lang="en-US" sz="2800" dirty="0" smtClean="0"/>
              <a:t> (2010)</a:t>
            </a:r>
            <a:endParaRPr lang="en-US" sz="2800" dirty="0" smtClean="0"/>
          </a:p>
          <a:p>
            <a:pPr lvl="1"/>
            <a:r>
              <a:rPr lang="en-US" sz="2800" dirty="0" smtClean="0">
                <a:hlinkClick r:id="rId7"/>
              </a:rPr>
              <a:t>http</a:t>
            </a:r>
            <a:r>
              <a:rPr lang="en-US" sz="2800" dirty="0" smtClean="0">
                <a:hlinkClick r:id="rId7"/>
              </a:rPr>
              <a:t>://www.uie.com/articles/prototyping_tools/?link=tips100318_6</a:t>
            </a:r>
            <a:r>
              <a:rPr lang="en-US" sz="2800" dirty="0" smtClean="0"/>
              <a:t> </a:t>
            </a:r>
            <a:r>
              <a:rPr lang="en-US" sz="2800" dirty="0" smtClean="0"/>
              <a:t> (2010)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D4B02-72C2-4516-9A34-B477BE60760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2013 - Brad Myers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B70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7287</TotalTime>
  <Pages>0</Pages>
  <Words>1390</Words>
  <Characters>0</Characters>
  <Application>Microsoft Office PowerPoint</Application>
  <PresentationFormat>Custom</PresentationFormat>
  <Lines>0</Lines>
  <Paragraphs>316</Paragraphs>
  <Slides>54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lecture template_polo</vt:lpstr>
      <vt:lpstr>Office Theme</vt:lpstr>
      <vt:lpstr>Clarity</vt:lpstr>
      <vt:lpstr>1_Office Theme</vt:lpstr>
      <vt:lpstr>Lecture 7: Implementing a Prototype: Overview of Using PowerPoint, Balsamiq, Axure, html, etc.</vt:lpstr>
      <vt:lpstr>Spring’2014 HCI Courses</vt:lpstr>
      <vt:lpstr>Implementing your Prototype</vt:lpstr>
      <vt:lpstr>“Wireframe” Level Prototype</vt:lpstr>
      <vt:lpstr>Or, Produce Final-Looking Graphics</vt:lpstr>
      <vt:lpstr>Implementation Options for HW4</vt:lpstr>
      <vt:lpstr>Recommended Options</vt:lpstr>
      <vt:lpstr>Lots of other choices…</vt:lpstr>
      <vt:lpstr>Lots of Lists of Tools</vt:lpstr>
      <vt:lpstr>What Are People Using?</vt:lpstr>
      <vt:lpstr>Using PowerPoint to Prototype</vt:lpstr>
      <vt:lpstr>Adding Controls in PowerPoint</vt:lpstr>
      <vt:lpstr>Use “Master” for Shared Controls</vt:lpstr>
      <vt:lpstr>PowerPoint examples</vt:lpstr>
      <vt:lpstr>TA-Run Demos</vt:lpstr>
      <vt:lpstr>Axure RP</vt:lpstr>
      <vt:lpstr>What is Axure RP?</vt:lpstr>
      <vt:lpstr>Some Examples</vt:lpstr>
      <vt:lpstr>Axure RP</vt:lpstr>
      <vt:lpstr>Page Area</vt:lpstr>
      <vt:lpstr>Sitemap</vt:lpstr>
      <vt:lpstr>Widgets</vt:lpstr>
      <vt:lpstr>Masters</vt:lpstr>
      <vt:lpstr>Page Notes &amp; Interactions</vt:lpstr>
      <vt:lpstr>Widget Properties &amp; Interactions</vt:lpstr>
      <vt:lpstr>Useful Features</vt:lpstr>
      <vt:lpstr>Master Pages</vt:lpstr>
      <vt:lpstr>Master Pages</vt:lpstr>
      <vt:lpstr>Buttons</vt:lpstr>
      <vt:lpstr>Buttons</vt:lpstr>
      <vt:lpstr>Dynamic Panels</vt:lpstr>
      <vt:lpstr>Dynamic Panels</vt:lpstr>
      <vt:lpstr>For More</vt:lpstr>
      <vt:lpstr>balsamiq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InVision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HTML PrototypING</vt:lpstr>
      <vt:lpstr>Benefits of HTML Prototyping</vt:lpstr>
      <vt:lpstr>Frameworks</vt:lpstr>
      <vt:lpstr>How to use this method</vt:lpstr>
      <vt:lpstr>Learn how to code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7: Implementing a Prototype: Overview of Using PowerPoint, Adobe Illustrator, Balsamiq, OmniGraffle, html, etc.</dc:title>
  <dc:creator>Brad Myers</dc:creator>
  <cp:lastModifiedBy>Brad Myers</cp:lastModifiedBy>
  <cp:revision>418</cp:revision>
  <dcterms:modified xsi:type="dcterms:W3CDTF">2013-11-18T15:47:17Z</dcterms:modified>
</cp:coreProperties>
</file>