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5"/>
  </p:notesMasterIdLst>
  <p:sldIdLst>
    <p:sldId id="256" r:id="rId2"/>
    <p:sldId id="332" r:id="rId3"/>
    <p:sldId id="335" r:id="rId4"/>
    <p:sldId id="341" r:id="rId5"/>
    <p:sldId id="257" r:id="rId6"/>
    <p:sldId id="334" r:id="rId7"/>
    <p:sldId id="336" r:id="rId8"/>
    <p:sldId id="337" r:id="rId9"/>
    <p:sldId id="339" r:id="rId10"/>
    <p:sldId id="340" r:id="rId11"/>
    <p:sldId id="338" r:id="rId12"/>
    <p:sldId id="272" r:id="rId13"/>
    <p:sldId id="316" r:id="rId14"/>
    <p:sldId id="317" r:id="rId15"/>
    <p:sldId id="318" r:id="rId16"/>
    <p:sldId id="328" r:id="rId17"/>
    <p:sldId id="321" r:id="rId18"/>
    <p:sldId id="322" r:id="rId19"/>
    <p:sldId id="323" r:id="rId20"/>
    <p:sldId id="324" r:id="rId21"/>
    <p:sldId id="325" r:id="rId22"/>
    <p:sldId id="319" r:id="rId23"/>
    <p:sldId id="320" r:id="rId24"/>
    <p:sldId id="315" r:id="rId25"/>
    <p:sldId id="276" r:id="rId26"/>
    <p:sldId id="275" r:id="rId27"/>
    <p:sldId id="274" r:id="rId28"/>
    <p:sldId id="278" r:id="rId29"/>
    <p:sldId id="279" r:id="rId30"/>
    <p:sldId id="330" r:id="rId31"/>
    <p:sldId id="282" r:id="rId32"/>
    <p:sldId id="280" r:id="rId33"/>
    <p:sldId id="34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45" autoAdjust="0"/>
    <p:restoredTop sz="90845" autoAdjust="0"/>
  </p:normalViewPr>
  <p:slideViewPr>
    <p:cSldViewPr>
      <p:cViewPr varScale="1">
        <p:scale>
          <a:sx n="90" d="100"/>
          <a:sy n="90" d="100"/>
        </p:scale>
        <p:origin x="-1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4.xml"/><Relationship Id="rId18" Type="http://schemas.openxmlformats.org/officeDocument/2006/relationships/slide" Target="slides/slide31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23.xml"/><Relationship Id="rId17" Type="http://schemas.openxmlformats.org/officeDocument/2006/relationships/slide" Target="slides/slide28.xml"/><Relationship Id="rId2" Type="http://schemas.openxmlformats.org/officeDocument/2006/relationships/slide" Target="slides/slide3.xml"/><Relationship Id="rId16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22.xml"/><Relationship Id="rId5" Type="http://schemas.openxmlformats.org/officeDocument/2006/relationships/slide" Target="slides/slide10.xml"/><Relationship Id="rId15" Type="http://schemas.openxmlformats.org/officeDocument/2006/relationships/slide" Target="slides/slide26.xml"/><Relationship Id="rId10" Type="http://schemas.openxmlformats.org/officeDocument/2006/relationships/slide" Target="slides/slide15.xml"/><Relationship Id="rId19" Type="http://schemas.openxmlformats.org/officeDocument/2006/relationships/slide" Target="slides/slide32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60D81DB2-7CB6-41A1-AEA5-E0FC63446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853C0-266C-498B-BBD2-EBA0D4A9ECAF}" type="slidenum">
              <a:rPr lang="en-US"/>
              <a:pPr/>
              <a:t>13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"My heart is in the work" (Andrew Carnegie)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56D1-D1A3-44A5-B68F-5F762155694C}" type="slidenum">
              <a:rPr lang="en-US"/>
              <a:pPr/>
              <a:t>14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87F6-01A9-41F2-A661-589E48E0468E}" type="slidenum">
              <a:rPr lang="en-US"/>
              <a:pPr/>
              <a:t>15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D27AC-C840-4AB9-B1C2-5F0D61B0EF95}" type="slidenum">
              <a:rPr lang="en-US"/>
              <a:pPr/>
              <a:t>16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AB2-F14F-46F1-A724-E3C0ADAAE6C7}" type="slidenum">
              <a:rPr lang="en-US"/>
              <a:pPr/>
              <a:t>17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8482-73F9-41E6-B13E-94DF6EE92252}" type="slidenum">
              <a:rPr lang="en-US"/>
              <a:pPr/>
              <a:t>18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BC2-ED8C-4678-A7B9-0A0B1ADE684F}" type="slidenum">
              <a:rPr lang="en-US"/>
              <a:pPr/>
              <a:t>19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8B616-9785-497F-B37E-66E8E56E49D1}" type="slidenum">
              <a:rPr lang="en-US"/>
              <a:pPr/>
              <a:t>20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787-6793-4CFD-A7F3-66991B79D8E9}" type="slidenum">
              <a:rPr lang="en-US"/>
              <a:pPr/>
              <a:t>21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FCA-BEC4-41F9-88F5-C81DE69D398F}" type="slidenum">
              <a:rPr lang="en-US"/>
              <a:pPr/>
              <a:t>22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32F0-0C4C-41C0-840D-E9A2C7EF5EB3}" type="slidenum">
              <a:rPr lang="en-US"/>
              <a:pPr/>
              <a:t>23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2749-5156-4BB7-91AD-1AD46331AF67}" type="slidenum">
              <a:rPr lang="en-US"/>
              <a:pPr/>
              <a:t>24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3F1FB-2450-455F-A542-9489835C276D}" type="slidenum">
              <a:rPr lang="en-US"/>
              <a:pPr/>
              <a:t>26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B304-E810-4B84-BAED-1B5F12E7D818}" type="slidenum">
              <a:rPr lang="en-US"/>
              <a:pPr/>
              <a:t>27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7DCE1-4249-45DF-B2F2-3DE7ED7738EE}" type="slidenum">
              <a:rPr lang="en-US"/>
              <a:pPr/>
              <a:t>28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F981-F152-40F6-9A1D-3E3F9D1DBEED}" type="slidenum">
              <a:rPr lang="en-US"/>
              <a:pPr/>
              <a:t>29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8385-1696-4207-900B-1D4B3B0EC7AF}" type="slidenum">
              <a:rPr lang="en-US"/>
              <a:pPr/>
              <a:t>30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1521-4409-4AAC-B522-5E97D36C7CFC}" type="slidenum">
              <a:rPr lang="en-US"/>
              <a:pPr/>
              <a:t>31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r>
              <a:rPr lang="en-US" baseline="0" dirty="0" smtClean="0"/>
              <a:t> at 1:29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326F-0E25-43B2-85C8-833501169A44}" type="slidenum">
              <a:rPr lang="en-US"/>
              <a:pPr/>
              <a:t>32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796A-8359-4740-9EF9-FEC408D13ACC}" type="slidenum">
              <a:rPr lang="en-US"/>
              <a:pPr/>
              <a:t>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1DEFB-06CE-473A-8CC0-1241765D674D}" type="slidenum">
              <a:rPr lang="en-US"/>
              <a:pPr/>
              <a:t>8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BD68-8B1E-4EE1-B2E3-3237176C50D3}" type="slidenum">
              <a:rPr lang="en-US"/>
              <a:pPr/>
              <a:t>12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ACA03-8641-4130-8C72-8FA8776FFB7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1540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540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D796-2750-42A3-B150-93EC4EECE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E317-F583-442E-8458-84C7E14B5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3CA4-AB13-4A6C-B6F0-9A8C4C08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94F7-A43D-430A-BE76-D1E200139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7384-5C40-4BE2-BB47-7641A1FE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427-AADC-4D7D-94E9-134E2BDF4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3CC-C724-42C8-8425-1F749CFE7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901E-00C2-45CF-8941-69183A2D9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9FB-8EF9-4B59-AF56-F46E31642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EC14-6AB5-4F36-9C25-167F7E82B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4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A23D60B-90AC-40CB-B79E-71490410F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esignthinking.ideo.com/?p=4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-svs5mQD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ej/us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4:</a:t>
            </a:r>
            <a:br>
              <a:rPr lang="en-US" sz="3200" dirty="0"/>
            </a:br>
            <a:r>
              <a:rPr lang="en-US" sz="4000" dirty="0" smtClean="0"/>
              <a:t>From Analysis to Design:</a:t>
            </a:r>
            <a:br>
              <a:rPr lang="en-US" sz="4000" dirty="0" smtClean="0"/>
            </a:br>
            <a:r>
              <a:rPr lang="en-US" sz="4000" dirty="0" smtClean="0"/>
              <a:t>Sketching </a:t>
            </a:r>
            <a:r>
              <a:rPr lang="en-US" sz="4000" dirty="0"/>
              <a:t>and Prototyping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2013, </a:t>
            </a:r>
            <a:r>
              <a:rPr lang="en-US" i="1" dirty="0">
                <a:solidFill>
                  <a:srgbClr val="6E0000"/>
                </a:solidFill>
              </a:rPr>
              <a:t>Mini </a:t>
            </a:r>
            <a:r>
              <a:rPr lang="en-US" i="1" dirty="0" smtClean="0">
                <a:solidFill>
                  <a:srgbClr val="6E0000"/>
                </a:solidFill>
              </a:rPr>
              <a:t>2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“Perceived and actual properties of the thing, primarily those fundamental properties that determine how the thing could possibly be used.” </a:t>
            </a:r>
            <a:r>
              <a:rPr lang="en-US" dirty="0" smtClean="0"/>
              <a:t>(Norman </a:t>
            </a:r>
            <a:r>
              <a:rPr lang="en-US" i="1" dirty="0" smtClean="0"/>
              <a:t>DOET</a:t>
            </a:r>
            <a:r>
              <a:rPr lang="en-US" dirty="0" smtClean="0"/>
              <a:t> book, p</a:t>
            </a:r>
            <a:r>
              <a:rPr lang="en-US" dirty="0"/>
              <a:t>. 9)</a:t>
            </a:r>
          </a:p>
          <a:p>
            <a:pPr lvl="1"/>
            <a:r>
              <a:rPr lang="en-US" dirty="0"/>
              <a:t>“When affordances are taken advantage of, the user knows what to do just by looking”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/>
              <a:t>Three Mile Island</a:t>
            </a:r>
          </a:p>
          <a:p>
            <a:pPr lvl="1"/>
            <a:r>
              <a:rPr lang="en-US" dirty="0"/>
              <a:t>Incorrect meaning of indicator light that a valve was closed, when it really meant that the valve was </a:t>
            </a:r>
            <a:r>
              <a:rPr lang="en-US" i="1" dirty="0"/>
              <a:t>told to </a:t>
            </a:r>
            <a:r>
              <a:rPr lang="en-US" dirty="0"/>
              <a:t>close</a:t>
            </a:r>
          </a:p>
          <a:p>
            <a:pPr lvl="2"/>
            <a:r>
              <a:rPr lang="en-US" dirty="0"/>
              <a:t>There was no actual indicator of the </a:t>
            </a:r>
            <a:r>
              <a:rPr lang="en-US" i="1" dirty="0"/>
              <a:t>status</a:t>
            </a:r>
            <a:r>
              <a:rPr lang="en-US" dirty="0"/>
              <a:t> of the valve</a:t>
            </a:r>
          </a:p>
          <a:p>
            <a:r>
              <a:rPr lang="en-US" dirty="0"/>
              <a:t>Aegis: Ascent vs. Descent</a:t>
            </a:r>
          </a:p>
          <a:p>
            <a:r>
              <a:rPr lang="en-US" sz="3400" b="1" dirty="0">
                <a:sym typeface="ZapfDingbats" pitchFamily="82" charset="2"/>
              </a:rPr>
              <a:t></a:t>
            </a:r>
            <a:r>
              <a:rPr lang="en-US" dirty="0"/>
              <a:t> Provide accurate and appropriate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115A-4365-4D32-AD63-B5182262FF0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Sketching and</a:t>
            </a:r>
            <a:br>
              <a:rPr lang="en-US" dirty="0"/>
            </a:br>
            <a:r>
              <a:rPr lang="en-US" dirty="0"/>
              <a:t>Early Prototypes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411662"/>
          </a:xfrm>
        </p:spPr>
        <p:txBody>
          <a:bodyPr/>
          <a:lstStyle/>
          <a:p>
            <a:r>
              <a:rPr lang="en-US" dirty="0"/>
              <a:t>Sketch – used to decide </a:t>
            </a:r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to design</a:t>
            </a:r>
            <a:endParaRPr lang="en-US" dirty="0"/>
          </a:p>
          <a:p>
            <a:r>
              <a:rPr lang="en-US" dirty="0"/>
              <a:t>“Prototype” – Simulation of interface</a:t>
            </a:r>
          </a:p>
          <a:p>
            <a:r>
              <a:rPr lang="en-US" dirty="0"/>
              <a:t>Buxton differentiates:</a:t>
            </a:r>
          </a:p>
          <a:p>
            <a:pPr lvl="1"/>
            <a:r>
              <a:rPr lang="en-US" i="1" dirty="0"/>
              <a:t>Getting the right design, vs. </a:t>
            </a:r>
            <a:br>
              <a:rPr lang="en-US" i="1" dirty="0"/>
            </a:br>
            <a:r>
              <a:rPr lang="en-US" i="1" dirty="0"/>
              <a:t>Getting the design right</a:t>
            </a:r>
          </a:p>
          <a:p>
            <a:r>
              <a:rPr lang="en-US" dirty="0"/>
              <a:t>Quick and cheap to create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 b="10450"/>
          <a:stretch>
            <a:fillRect/>
          </a:stretch>
        </p:blipFill>
        <p:spPr bwMode="auto">
          <a:xfrm>
            <a:off x="3473134" y="4463609"/>
            <a:ext cx="2165666" cy="2394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15" y="2819400"/>
            <a:ext cx="3405886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A5E-6F55-414C-9F05-9A45819C927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Sketches &amp; Ideation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Designers invent </a:t>
            </a:r>
            <a:r>
              <a:rPr lang="en-US" sz="2200" i="1" dirty="0"/>
              <a:t>while </a:t>
            </a:r>
            <a:r>
              <a:rPr lang="en-US" sz="2200" dirty="0"/>
              <a:t>sketching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Don’t have design in their head </a:t>
            </a:r>
            <a:br>
              <a:rPr lang="en-US" sz="2000" dirty="0"/>
            </a:br>
            <a:r>
              <a:rPr lang="en-US" sz="2000" dirty="0"/>
              <a:t>first and then transfer it to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Aristotle: “The things we have to learn </a:t>
            </a:r>
            <a:br>
              <a:rPr lang="en-US" sz="2000" dirty="0"/>
            </a:br>
            <a:r>
              <a:rPr lang="en-US" sz="2000" dirty="0"/>
              <a:t>before we do them, we learn by doing them”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Sketching aids the process of invention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accent2"/>
                </a:solidFill>
              </a:rPr>
              <a:t>Ideation --</a:t>
            </a:r>
            <a:endParaRPr lang="en-US" sz="2200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Coming up with ideas to help solve the design problems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Everyone sketches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Whiteboards,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collaboration and private investigations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have to be “artistic</a:t>
            </a:r>
            <a:r>
              <a:rPr lang="en-US" sz="22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Be creative!</a:t>
            </a:r>
            <a:endParaRPr lang="en-US" sz="2200" dirty="0"/>
          </a:p>
        </p:txBody>
      </p:sp>
      <p:pic>
        <p:nvPicPr>
          <p:cNvPr id="441349" name="Picture 5" descr="experiencedesig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971800" cy="236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pic>
        <p:nvPicPr>
          <p:cNvPr id="441351" name="Picture 7" descr="challenge_panel_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46221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9E69-B58B-410D-A049-BAD0B193B3A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Properties of Sketches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sz="1900"/>
              <a:t>From Buxton’s article and book</a:t>
            </a:r>
          </a:p>
          <a:p>
            <a:pPr>
              <a:buSzTx/>
              <a:buFont typeface="Wingdings" pitchFamily="2" charset="2"/>
              <a:buNone/>
            </a:pPr>
            <a:endParaRPr lang="en-US" sz="1900"/>
          </a:p>
          <a:p>
            <a:r>
              <a:rPr lang="en-US" sz="1900" b="1"/>
              <a:t>Quick</a:t>
            </a:r>
            <a:r>
              <a:rPr lang="en-US" sz="1900"/>
              <a:t>: to produce, so can do many</a:t>
            </a:r>
            <a:endParaRPr lang="en-US" sz="1900" b="1"/>
          </a:p>
          <a:p>
            <a:r>
              <a:rPr lang="en-US" sz="1900" b="1"/>
              <a:t>Timely</a:t>
            </a:r>
            <a:r>
              <a:rPr lang="en-US" sz="1900"/>
              <a:t>: provided when needed, done “in the moment”</a:t>
            </a:r>
          </a:p>
          <a:p>
            <a:r>
              <a:rPr lang="en-US" sz="1900" b="1"/>
              <a:t>Inexpensive</a:t>
            </a:r>
            <a:r>
              <a:rPr lang="en-US" sz="1900"/>
              <a:t>: so doesn’t inhibit exploration early in the design process.</a:t>
            </a:r>
          </a:p>
          <a:p>
            <a:r>
              <a:rPr lang="en-US" sz="1900" b="1"/>
              <a:t>Disposable</a:t>
            </a:r>
            <a:r>
              <a:rPr lang="en-US" sz="1900"/>
              <a:t>: no investment in the sketch itself</a:t>
            </a:r>
          </a:p>
          <a:p>
            <a:r>
              <a:rPr lang="en-US" sz="1900" b="1"/>
              <a:t>Plentiful</a:t>
            </a:r>
            <a:r>
              <a:rPr lang="en-US" sz="1900"/>
              <a:t>: both multiple sketches per idea, and multiple ideas</a:t>
            </a:r>
          </a:p>
          <a:p>
            <a:r>
              <a:rPr lang="en-US" sz="1900" b="1"/>
              <a:t>Clear vocabulary</a:t>
            </a:r>
            <a:r>
              <a:rPr lang="en-US" sz="1900"/>
              <a:t>: informal, common elements</a:t>
            </a:r>
          </a:p>
          <a:p>
            <a:r>
              <a:rPr lang="en-US" sz="1900" b="1"/>
              <a:t>Distinct Gesture</a:t>
            </a:r>
            <a:r>
              <a:rPr lang="en-US" sz="1900"/>
              <a:t>: open, free, “sketchy”</a:t>
            </a:r>
          </a:p>
          <a:p>
            <a:r>
              <a:rPr lang="en-US" sz="1900" b="1"/>
              <a:t>Constrained Resolution</a:t>
            </a:r>
            <a:r>
              <a:rPr lang="en-US" sz="1900"/>
              <a:t>: no higher than required to capture the concept</a:t>
            </a:r>
          </a:p>
          <a:p>
            <a:r>
              <a:rPr lang="en-US" sz="1900" b="1"/>
              <a:t>Appropriate Degree of Refinement</a:t>
            </a:r>
            <a:r>
              <a:rPr lang="en-US" sz="1900"/>
              <a:t>: don’t imply more finished</a:t>
            </a:r>
          </a:p>
          <a:p>
            <a:r>
              <a:rPr lang="en-US" sz="1900" b="1"/>
              <a:t>Ambiguity</a:t>
            </a:r>
            <a:r>
              <a:rPr lang="en-US" sz="1900"/>
              <a:t>: can be interpreted in different ways, and new relationships seen within them, even by the person who drew them.</a:t>
            </a:r>
          </a:p>
          <a:p>
            <a:r>
              <a:rPr lang="en-US" sz="1900" b="1"/>
              <a:t>Suggest &amp; explore rather than confirm</a:t>
            </a:r>
            <a:r>
              <a:rPr lang="en-US" sz="1900"/>
              <a:t>: foster collaborative exploration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pic>
        <p:nvPicPr>
          <p:cNvPr id="444420" name="Picture 4" descr="U8-060-edit1"/>
          <p:cNvPicPr>
            <a:picLocks noChangeAspect="1" noChangeArrowheads="1"/>
          </p:cNvPicPr>
          <p:nvPr/>
        </p:nvPicPr>
        <p:blipFill>
          <a:blip r:embed="rId3" cstate="print"/>
          <a:srcRect t="16116"/>
          <a:stretch>
            <a:fillRect/>
          </a:stretch>
        </p:blipFill>
        <p:spPr bwMode="auto">
          <a:xfrm>
            <a:off x="0" y="366236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6491-1A51-45A3-9524-A85752F23D8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7848600" cy="792162"/>
          </a:xfrm>
        </p:spPr>
        <p:txBody>
          <a:bodyPr/>
          <a:lstStyle/>
          <a:p>
            <a:r>
              <a:rPr lang="en-US"/>
              <a:t>Multiple Sketches, Annotations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r>
              <a:rPr lang="en-US" sz="2800" dirty="0" err="1"/>
              <a:t>Linus</a:t>
            </a:r>
            <a:r>
              <a:rPr lang="en-US" sz="2800" dirty="0"/>
              <a:t> Pauling: “The best way to a good idea is to have lots of ideas”</a:t>
            </a:r>
          </a:p>
          <a:p>
            <a:r>
              <a:rPr lang="en-US" sz="2800" dirty="0"/>
              <a:t>In our </a:t>
            </a:r>
            <a:r>
              <a:rPr lang="en-US" sz="2800" dirty="0" smtClean="0"/>
              <a:t>survey</a:t>
            </a:r>
            <a:r>
              <a:rPr lang="en-US" sz="2800" dirty="0"/>
              <a:t>, over 90% of designers explore multiple designs</a:t>
            </a:r>
          </a:p>
          <a:p>
            <a:r>
              <a:rPr lang="en-US" sz="2800" dirty="0"/>
              <a:t>Annotations are important for understanding intent, </a:t>
            </a:r>
            <a:r>
              <a:rPr lang="en-US" sz="2800" dirty="0" smtClean="0"/>
              <a:t>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811-A019-47ED-A5B4-C216D1394F9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7543800" cy="411162"/>
          </a:xfrm>
        </p:spPr>
        <p:txBody>
          <a:bodyPr/>
          <a:lstStyle/>
          <a:p>
            <a:r>
              <a:rPr lang="en-US" sz="3500"/>
              <a:t>Examples of Sketches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8163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8F4A-82BD-420C-8B36-B7DA33738FA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“Storyboards”</a:t>
            </a:r>
            <a:endParaRPr lang="en-US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r>
              <a:rPr lang="en-US" sz="2800" dirty="0" smtClean="0"/>
              <a:t>Multiple sketches of a behavior = “storyboards”</a:t>
            </a:r>
          </a:p>
          <a:p>
            <a:pPr lvl="1"/>
            <a:r>
              <a:rPr lang="en-US" sz="2400" dirty="0" smtClean="0"/>
              <a:t>Comic strip of what happens</a:t>
            </a:r>
          </a:p>
          <a:p>
            <a:r>
              <a:rPr lang="en-US" sz="2800" dirty="0" smtClean="0"/>
              <a:t>Example: from </a:t>
            </a:r>
            <a:r>
              <a:rPr lang="en-US" sz="2800" dirty="0"/>
              <a:t>M-HCI project on a photo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89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E7A2-4CDE-46B5-AF3A-693FE454A12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SRI M-HCI project</a:t>
            </a:r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0"/>
            <a:ext cx="299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621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055D-5C89-4030-A129-23D7036D858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Movie Ticket Kiosk,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r>
              <a:rPr lang="en-US"/>
              <a:t>3 different example designs</a:t>
            </a:r>
          </a:p>
        </p:txBody>
      </p:sp>
      <p:pic>
        <p:nvPicPr>
          <p:cNvPr id="460805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434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020762"/>
          </a:xfrm>
        </p:spPr>
        <p:txBody>
          <a:bodyPr/>
          <a:lstStyle/>
          <a:p>
            <a:r>
              <a:rPr lang="en-US" dirty="0" smtClean="0"/>
              <a:t>Going From Analysis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/>
          <a:lstStyle/>
          <a:p>
            <a:r>
              <a:rPr lang="en-US" sz="2400" dirty="0" smtClean="0"/>
              <a:t>Analysis produces lists of issues/problems = requirements</a:t>
            </a:r>
          </a:p>
          <a:p>
            <a:r>
              <a:rPr lang="en-US" sz="2400" dirty="0" smtClean="0"/>
              <a:t>Requirements also from elsewhere – e.g., marketing</a:t>
            </a:r>
          </a:p>
          <a:p>
            <a:r>
              <a:rPr lang="en-US" sz="2400" dirty="0" smtClean="0"/>
              <a:t>Text (</a:t>
            </a:r>
            <a:r>
              <a:rPr lang="en-US" sz="2400" dirty="0" err="1" smtClean="0"/>
              <a:t>ch</a:t>
            </a:r>
            <a:r>
              <a:rPr lang="en-US" sz="2400" dirty="0" smtClean="0"/>
              <a:t>. 5) discusses requirements specifications</a:t>
            </a:r>
          </a:p>
          <a:p>
            <a:pPr lvl="1"/>
            <a:r>
              <a:rPr lang="en-US" sz="2000" dirty="0" smtClean="0"/>
              <a:t>How deduce the requirements themselves</a:t>
            </a:r>
          </a:p>
          <a:p>
            <a:pPr lvl="1"/>
            <a:r>
              <a:rPr lang="en-US" sz="2000" dirty="0" smtClean="0"/>
              <a:t>Vague vs. specific requirements</a:t>
            </a:r>
          </a:p>
          <a:p>
            <a:pPr lvl="2"/>
            <a:r>
              <a:rPr lang="en-US" sz="1700" dirty="0" smtClean="0"/>
              <a:t>“User Friendly” vs. “</a:t>
            </a:r>
            <a:r>
              <a:rPr lang="en-US" sz="1400" dirty="0" smtClean="0"/>
              <a:t>ENTER </a:t>
            </a:r>
            <a:r>
              <a:rPr lang="en-US" sz="1700" dirty="0" smtClean="0"/>
              <a:t>key should work in all text fields”</a:t>
            </a:r>
          </a:p>
          <a:p>
            <a:pPr lvl="1"/>
            <a:r>
              <a:rPr lang="en-US" sz="2000" dirty="0" smtClean="0"/>
              <a:t>How to write up the specifications</a:t>
            </a:r>
          </a:p>
          <a:p>
            <a:pPr lvl="2"/>
            <a:r>
              <a:rPr lang="en-US" sz="1700" dirty="0" smtClean="0"/>
              <a:t>Not further covered in this course – ref. software engineering</a:t>
            </a:r>
          </a:p>
          <a:p>
            <a:r>
              <a:rPr lang="en-US" sz="2400" dirty="0" smtClean="0"/>
              <a:t>But not necessarily how to </a:t>
            </a:r>
            <a:r>
              <a:rPr lang="en-US" sz="2400" i="1" dirty="0" smtClean="0"/>
              <a:t>address </a:t>
            </a:r>
            <a:r>
              <a:rPr lang="en-US" sz="2400" dirty="0" smtClean="0"/>
              <a:t>those requirements</a:t>
            </a:r>
          </a:p>
          <a:p>
            <a:pPr lvl="1"/>
            <a:r>
              <a:rPr lang="en-US" sz="2000" dirty="0" smtClean="0"/>
              <a:t>Tradeoffs between conflicting goals</a:t>
            </a:r>
          </a:p>
          <a:p>
            <a:pPr lvl="1"/>
            <a:r>
              <a:rPr lang="en-US" sz="2000" dirty="0" smtClean="0"/>
              <a:t>Gap between Analysis and Design</a:t>
            </a:r>
          </a:p>
          <a:p>
            <a:r>
              <a:rPr lang="en-US" sz="2400" dirty="0" smtClean="0"/>
              <a:t>Note: design of UI, not design of the software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3B3C-5F54-43E4-87EC-2174828C381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2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1828" name="Picture 4" descr="MovieTick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91600" cy="4795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E7-698E-4992-BB82-9C93D83F117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3</a:t>
            </a:r>
          </a:p>
        </p:txBody>
      </p:sp>
      <p:pic>
        <p:nvPicPr>
          <p:cNvPr id="462852" name="Picture 4" descr="MovieTicke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915400" cy="437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3A5-A3F5-4DB3-A1C8-5159E3A9C78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64125"/>
          </a:xfrm>
        </p:spPr>
        <p:txBody>
          <a:bodyPr/>
          <a:lstStyle/>
          <a:p>
            <a:r>
              <a:rPr lang="en-US" sz="2600"/>
              <a:t>Different purposes:</a:t>
            </a:r>
          </a:p>
          <a:p>
            <a:pPr lvl="1"/>
            <a:r>
              <a:rPr lang="en-US" sz="2200"/>
              <a:t>Sketch for ideation, refinement</a:t>
            </a:r>
          </a:p>
          <a:p>
            <a:pPr lvl="1"/>
            <a:r>
              <a:rPr lang="en-US" sz="2200"/>
              <a:t>Prototypes for evaluation, usability</a:t>
            </a:r>
          </a:p>
          <a:p>
            <a:r>
              <a:rPr lang="en-US" sz="2600"/>
              <a:t>Prototypes: more investment, more “weight”</a:t>
            </a:r>
          </a:p>
          <a:p>
            <a:pPr lvl="1"/>
            <a:r>
              <a:rPr lang="en-US" sz="2200"/>
              <a:t>More difficult to change, but still </a:t>
            </a:r>
            <a:r>
              <a:rPr lang="en-US" sz="2200" i="1"/>
              <a:t>much </a:t>
            </a:r>
            <a:r>
              <a:rPr lang="en-US" sz="2200"/>
              <a:t>easier than real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4876800" cy="3414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Buxton</a:t>
            </a:r>
            <a:br>
              <a:rPr lang="en-US" sz="1200" dirty="0" smtClean="0"/>
            </a:br>
            <a:r>
              <a:rPr lang="en-US" sz="1200" dirty="0" smtClean="0"/>
              <a:t>book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957-50B0-45EA-B791-B079D3502EE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64125"/>
          </a:xfrm>
        </p:spPr>
        <p:txBody>
          <a:bodyPr/>
          <a:lstStyle/>
          <a:p>
            <a:r>
              <a:rPr lang="en-US" dirty="0"/>
              <a:t>Differences in </a:t>
            </a:r>
            <a:r>
              <a:rPr lang="en-US" i="1" dirty="0"/>
              <a:t>intent </a:t>
            </a:r>
            <a:r>
              <a:rPr lang="en-US" dirty="0"/>
              <a:t>and </a:t>
            </a:r>
            <a:r>
              <a:rPr lang="en-US" i="1" dirty="0"/>
              <a:t>purpose</a:t>
            </a:r>
            <a:endParaRPr lang="en-US" dirty="0"/>
          </a:p>
        </p:txBody>
      </p:sp>
      <p:graphicFrame>
        <p:nvGraphicFramePr>
          <p:cNvPr id="446501" name="Group 37"/>
          <p:cNvGraphicFramePr>
            <a:graphicFrameLocks noGrp="1"/>
          </p:cNvGraphicFramePr>
          <p:nvPr/>
        </p:nvGraphicFramePr>
        <p:xfrm>
          <a:off x="1524000" y="1676400"/>
          <a:ext cx="6096000" cy="44500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Sketch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Didactic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Suggest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Noncommittal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6E92-47FE-4BA9-93CD-C59F7EFFC3C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Don't worry about efficiency, robustness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Fake data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Might not need to implement anything – fake the system (no “back end”)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May not use "real" widgets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Just show what looks like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Storyboard of screens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Some support for behavior: typically changing screens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Like a movie of the interaction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Goal: see some of interface very quickly (hours)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D7E4-BF50-4CF1-8D73-41E547BF86F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700" b="1"/>
              <a:t>Paper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“Low fidelity prototyping”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Often surprisingly effective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Experimenter plays the computer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Drawn on paper </a:t>
            </a:r>
            <a:r>
              <a:rPr lang="en-US" sz="1500">
                <a:sym typeface="Wingdings" pitchFamily="2" charset="2"/>
              </a:rPr>
              <a:t> drawn on computer</a:t>
            </a:r>
            <a:endParaRPr lang="en-US" sz="1500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“Wizard of Oz”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User’s computer is “slave” to experimenter’s computer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Experimenter provides the computer’s output</a:t>
            </a:r>
            <a:endParaRPr lang="en-US" sz="1400" b="1"/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“Pay no attention to that man behind the curtain”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Especially for AI and other hard-to-implement systems 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Implemented Prototype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Visual Basic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Adobe (MacroMind) Flash and Director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Visio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PowerPoint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Web tools (even for non-web UIs)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Html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Scripting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(no database)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Real system</a:t>
            </a:r>
          </a:p>
          <a:p>
            <a:pPr marL="228600" indent="-228600">
              <a:lnSpc>
                <a:spcPct val="80000"/>
              </a:lnSpc>
            </a:pPr>
            <a:endParaRPr lang="en-US" sz="1700" b="1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Better if sketchier for early design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 paper or “sketchy” tools, not real widgets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People focus on wrong issues: colors, alignment, names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Rather than overall structure and fundamental design</a:t>
            </a:r>
            <a:r>
              <a:rPr lang="en-US" sz="1500" b="1"/>
              <a:t> </a:t>
            </a:r>
          </a:p>
        </p:txBody>
      </p:sp>
      <p:pic>
        <p:nvPicPr>
          <p:cNvPr id="351236" name="Picture 4" descr="WizardWi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200400" cy="2628900"/>
          </a:xfrm>
          <a:prstGeom prst="rect">
            <a:avLst/>
          </a:prstGeom>
          <a:noFill/>
        </p:spPr>
      </p:pic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685800"/>
            <a:ext cx="533400" cy="4495800"/>
          </a:xfrm>
          <a:prstGeom prst="downArrow">
            <a:avLst>
              <a:gd name="adj1" fmla="val 50000"/>
              <a:gd name="adj2" fmla="val 21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Increasing fidelity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52400"/>
          </a:xfrm>
        </p:spPr>
        <p:txBody>
          <a:bodyPr/>
          <a:lstStyle/>
          <a:p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E8A-2937-41C8-9844-A7CE1F139B7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743075"/>
          </a:xfrm>
        </p:spPr>
        <p:txBody>
          <a:bodyPr/>
          <a:lstStyle/>
          <a:p>
            <a:r>
              <a:rPr lang="en-US" sz="2600" b="1"/>
              <a:t>Fewer features = Vertical </a:t>
            </a:r>
          </a:p>
          <a:p>
            <a:pPr lvl="1"/>
            <a:r>
              <a:rPr lang="en-US" sz="2200" b="1"/>
              <a:t>Realistic on part </a:t>
            </a:r>
          </a:p>
          <a:p>
            <a:r>
              <a:rPr lang="en-US" sz="2600" b="1"/>
              <a:t>Less Level of functionality = Horizontal </a:t>
            </a:r>
          </a:p>
          <a:p>
            <a:pPr lvl="1"/>
            <a:r>
              <a:rPr lang="en-US" sz="2200" b="1"/>
              <a:t>Overview of all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359150" y="2041525"/>
            <a:ext cx="31242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 descr="Light vertical"/>
          <p:cNvSpPr>
            <a:spLocks noChangeArrowheads="1"/>
          </p:cNvSpPr>
          <p:nvPr/>
        </p:nvSpPr>
        <p:spPr bwMode="auto">
          <a:xfrm>
            <a:off x="3359150" y="2041525"/>
            <a:ext cx="3124200" cy="381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Rectangle 7" descr="Light horizontal"/>
          <p:cNvSpPr>
            <a:spLocks noChangeArrowheads="1"/>
          </p:cNvSpPr>
          <p:nvPr/>
        </p:nvSpPr>
        <p:spPr bwMode="auto">
          <a:xfrm>
            <a:off x="4502150" y="2041525"/>
            <a:ext cx="457200" cy="18288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Rectangle 8" descr="Small grid"/>
          <p:cNvSpPr>
            <a:spLocks noChangeArrowheads="1"/>
          </p:cNvSpPr>
          <p:nvPr/>
        </p:nvSpPr>
        <p:spPr bwMode="auto">
          <a:xfrm>
            <a:off x="4502150" y="2041525"/>
            <a:ext cx="457200" cy="381000"/>
          </a:xfrm>
          <a:prstGeom prst="rect">
            <a:avLst/>
          </a:prstGeom>
          <a:pattFill prst="smGrid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190875" y="136683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Horizontal Prototype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3740150" y="1660525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5167313" y="2776538"/>
            <a:ext cx="1370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Vertical</a:t>
            </a:r>
            <a:br>
              <a:rPr lang="en-US" sz="2000" b="1"/>
            </a:br>
            <a:r>
              <a:rPr lang="en-US" sz="2000" b="1"/>
              <a:t>Prototype</a:t>
            </a: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4806950" y="31083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2197100" y="3233738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Real</a:t>
            </a:r>
            <a:br>
              <a:rPr lang="en-US" sz="2000" b="1"/>
            </a:br>
            <a:r>
              <a:rPr lang="en-US" sz="2000" b="1"/>
              <a:t>System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901950" y="356552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/>
          <a:lstStyle/>
          <a:p>
            <a:r>
              <a:rPr lang="en-US" dirty="0" smtClean="0"/>
              <a:t>Uses of Prototypes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2"/>
          </a:xfrm>
        </p:spPr>
        <p:txBody>
          <a:bodyPr/>
          <a:lstStyle/>
          <a:p>
            <a:r>
              <a:rPr lang="en-US" sz="2400" b="1" dirty="0" smtClean="0"/>
              <a:t>What questions will the prototype help you answer? </a:t>
            </a:r>
          </a:p>
          <a:p>
            <a:r>
              <a:rPr lang="en-US" sz="2400" dirty="0" smtClean="0"/>
              <a:t>Is this approach a good idea? </a:t>
            </a:r>
          </a:p>
          <a:p>
            <a:pPr lvl="1"/>
            <a:r>
              <a:rPr lang="en-US" sz="2000" dirty="0" smtClean="0"/>
              <a:t>Usually only need to test a few people for test: </a:t>
            </a:r>
          </a:p>
          <a:p>
            <a:pPr lvl="1"/>
            <a:r>
              <a:rPr lang="en-US" sz="2000" dirty="0" smtClean="0"/>
              <a:t>Most results with first 3 people </a:t>
            </a:r>
          </a:p>
          <a:p>
            <a:pPr lvl="1"/>
            <a:r>
              <a:rPr lang="en-US" sz="2000" dirty="0" smtClean="0"/>
              <a:t>Can refine interface after each test </a:t>
            </a:r>
          </a:p>
          <a:p>
            <a:r>
              <a:rPr lang="en-US" sz="2400" dirty="0" smtClean="0"/>
              <a:t>Look what a cool design we have! </a:t>
            </a:r>
          </a:p>
          <a:p>
            <a:r>
              <a:rPr lang="en-US" sz="2400" dirty="0" smtClean="0"/>
              <a:t>Transfer design from UI specialists to programmers </a:t>
            </a:r>
          </a:p>
          <a:p>
            <a:pPr lvl="1"/>
            <a:r>
              <a:rPr lang="en-US" sz="2000" dirty="0" smtClean="0"/>
              <a:t>Often better than written specifications </a:t>
            </a:r>
          </a:p>
          <a:p>
            <a:r>
              <a:rPr lang="en-US" sz="2400" dirty="0" smtClean="0"/>
              <a:t>Design A versus Design B </a:t>
            </a:r>
          </a:p>
          <a:p>
            <a:pPr lvl="1"/>
            <a:r>
              <a:rPr lang="en-US" sz="2000" dirty="0" smtClean="0"/>
              <a:t>Rare, except in academic environments </a:t>
            </a:r>
          </a:p>
          <a:p>
            <a:r>
              <a:rPr lang="en-US" sz="2400" dirty="0" smtClean="0"/>
              <a:t>What are the real requirements and specifications?</a:t>
            </a:r>
          </a:p>
          <a:p>
            <a:r>
              <a:rPr lang="en-US" sz="2400" dirty="0" smtClean="0"/>
              <a:t>As a basis for “Participatory Design”</a:t>
            </a:r>
          </a:p>
          <a:p>
            <a:pPr lvl="1"/>
            <a:r>
              <a:rPr lang="en-US" sz="2000" dirty="0" smtClean="0"/>
              <a:t>Involve users in the </a:t>
            </a:r>
            <a:r>
              <a:rPr lang="en-US" sz="2000" i="1" dirty="0" smtClean="0"/>
              <a:t>design</a:t>
            </a:r>
            <a:r>
              <a:rPr lang="en-US" sz="2000" dirty="0" smtClean="0"/>
              <a:t> process, not just the evaluation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174-6612-492D-849E-0C5D9AB0B34C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928B-DB02-47D0-B040-72A4D1EEF8B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/>
              <a:t>Example of Full Prototype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11663"/>
          </a:xfrm>
        </p:spPr>
        <p:txBody>
          <a:bodyPr/>
          <a:lstStyle/>
          <a:p>
            <a:r>
              <a:rPr lang="en-US"/>
              <a:t>Prototype of interface for controlling the paths of a robot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81150"/>
            <a:ext cx="5005388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2190750"/>
            <a:ext cx="5005387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D4E-41C7-46A6-808D-287396D8D52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Prototype and</a:t>
            </a:r>
            <a:br>
              <a:rPr lang="en-US"/>
            </a:br>
            <a:r>
              <a:rPr lang="en-US"/>
              <a:t>Final Design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876800" cy="33512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71850"/>
            <a:ext cx="5029200" cy="34099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9825"/>
            <a:ext cx="8229600" cy="4411662"/>
          </a:xfrm>
        </p:spPr>
        <p:txBody>
          <a:bodyPr/>
          <a:lstStyle/>
          <a:p>
            <a:r>
              <a:rPr lang="en-US" dirty="0"/>
              <a:t>Design is 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Informed</a:t>
            </a:r>
          </a:p>
          <a:p>
            <a:pPr lvl="1"/>
            <a:r>
              <a:rPr lang="en-US" dirty="0"/>
              <a:t>Respectful</a:t>
            </a:r>
          </a:p>
          <a:p>
            <a:pPr lvl="1"/>
            <a:r>
              <a:rPr lang="en-US" dirty="0" smtClean="0"/>
              <a:t>Responsible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“Design Thinking”</a:t>
            </a:r>
            <a:endParaRPr lang="en-US" dirty="0"/>
          </a:p>
        </p:txBody>
      </p:sp>
      <p:pic>
        <p:nvPicPr>
          <p:cNvPr id="60418" name="Picture 2" descr="http://designthinking.ideo.com/wp-content/uploads/2008/09/des-fea-via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10000" cy="3228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556260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http://designthinking.ideo.com/?p=49</a:t>
            </a:r>
            <a:endParaRPr lang="en-US" dirty="0"/>
          </a:p>
        </p:txBody>
      </p:sp>
      <p:pic>
        <p:nvPicPr>
          <p:cNvPr id="60420" name="Picture 4" descr="http://www.redhat.com/g/magazine/019_coverMay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199"/>
            <a:ext cx="3333750" cy="2209801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EEB-447F-4581-AB28-3C3CE395FB3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8686800" cy="98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From </a:t>
            </a:r>
            <a:r>
              <a:rPr lang="en-US" sz="2600" dirty="0" err="1"/>
              <a:t>Jingjing</a:t>
            </a:r>
            <a:r>
              <a:rPr lang="en-US" sz="2600" dirty="0"/>
              <a:t> Xia in </a:t>
            </a:r>
            <a:r>
              <a:rPr lang="en-US" sz="2600" dirty="0" smtClean="0"/>
              <a:t>a previous year’s </a:t>
            </a:r>
            <a:r>
              <a:rPr lang="en-US" sz="2600" dirty="0"/>
              <a:t>class: washing machine done in PowerPoint (one of 7 screens)</a:t>
            </a:r>
          </a:p>
        </p:txBody>
      </p:sp>
      <p:pic>
        <p:nvPicPr>
          <p:cNvPr id="473097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209800"/>
            <a:ext cx="65532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14300" h="107950" prst="hardEdg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Default-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&gt;Temperature-&gt;Level-&gt;Mode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Do you want to use the default settings?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Temperature:	 Cold 10 ̊C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Level:		 Low 1/3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Wash Mode: 		 Delicate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Make sure you loaded clothes and added detergent.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73099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2600" y="4572001"/>
            <a:ext cx="1143000" cy="533399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Support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Settings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</a:p>
        </p:txBody>
      </p:sp>
      <p:grpSp>
        <p:nvGrpSpPr>
          <p:cNvPr id="473092" name="Group 16"/>
          <p:cNvGrpSpPr>
            <a:grpSpLocks/>
          </p:cNvGrpSpPr>
          <p:nvPr/>
        </p:nvGrpSpPr>
        <p:grpSpPr bwMode="auto">
          <a:xfrm>
            <a:off x="1452770" y="2096776"/>
            <a:ext cx="7305261" cy="4724646"/>
            <a:chOff x="1295400" y="1524000"/>
            <a:chExt cx="6858000" cy="4724400"/>
          </a:xfrm>
        </p:grpSpPr>
        <p:sp>
          <p:nvSpPr>
            <p:cNvPr id="19" name="TextBox 18"/>
            <p:cNvSpPr txBox="1"/>
            <p:nvPr/>
          </p:nvSpPr>
          <p:spPr>
            <a:xfrm>
              <a:off x="1447799" y="5763271"/>
              <a:ext cx="6638730" cy="36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Please contact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1-800-JNJ-WASH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for any questions or feedbacks.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1524000"/>
              <a:ext cx="6858000" cy="472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>
                <a:rot lat="0" lon="0" rev="189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8D5-BE38-4C59-84CB-2B034ADE713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Video of the process (4:55)</a:t>
            </a:r>
            <a:endParaRPr lang="en-US" dirty="0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Sketches into</a:t>
            </a:r>
            <a:br>
              <a:rPr lang="en-US" dirty="0" smtClean="0"/>
            </a:br>
            <a:r>
              <a:rPr lang="en-US" dirty="0" smtClean="0"/>
              <a:t>Working Prototypes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/>
              <a:t>(Homework 4)</a:t>
            </a:r>
          </a:p>
          <a:p>
            <a:r>
              <a:rPr lang="en-US" sz="2400" dirty="0" smtClean="0"/>
              <a:t>Make </a:t>
            </a:r>
            <a:r>
              <a:rPr lang="en-US" sz="2400" dirty="0" smtClean="0"/>
              <a:t>the controls actually work</a:t>
            </a:r>
          </a:p>
          <a:p>
            <a:r>
              <a:rPr lang="en-US" sz="2400" dirty="0" smtClean="0"/>
              <a:t>“Wireframe</a:t>
            </a:r>
            <a:r>
              <a:rPr lang="en-US" sz="2400" dirty="0" smtClean="0"/>
              <a:t>” prototype</a:t>
            </a:r>
          </a:p>
          <a:p>
            <a:pPr lvl="1"/>
            <a:r>
              <a:rPr lang="en-US" sz="2000" dirty="0" smtClean="0"/>
              <a:t>Just the outlines of the controls, not the “real look”</a:t>
            </a:r>
          </a:p>
          <a:p>
            <a:r>
              <a:rPr lang="en-US" sz="2400" dirty="0" smtClean="0"/>
              <a:t>But not the “back end”</a:t>
            </a:r>
          </a:p>
          <a:p>
            <a:r>
              <a:rPr lang="en-US" sz="2400" dirty="0" smtClean="0"/>
              <a:t>Use prototyping tools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Visual Basic</a:t>
            </a:r>
          </a:p>
          <a:p>
            <a:pPr lvl="1"/>
            <a:r>
              <a:rPr lang="en-US" sz="2000" dirty="0" smtClean="0"/>
              <a:t>PowerPoint</a:t>
            </a:r>
          </a:p>
          <a:p>
            <a:pPr lvl="1"/>
            <a:r>
              <a:rPr lang="en-US" sz="2000" dirty="0" smtClean="0"/>
              <a:t>Special-purpose tools: </a:t>
            </a:r>
            <a:r>
              <a:rPr lang="en-US" sz="2000" dirty="0" err="1" smtClean="0"/>
              <a:t>Axure</a:t>
            </a:r>
            <a:r>
              <a:rPr lang="en-US" sz="2000" dirty="0" smtClean="0"/>
              <a:t>, etc.</a:t>
            </a:r>
          </a:p>
          <a:p>
            <a:r>
              <a:rPr lang="en-US" sz="2400" dirty="0" smtClean="0"/>
              <a:t>Also, prototype final looks, graphics, design elements</a:t>
            </a:r>
          </a:p>
          <a:p>
            <a:pPr lvl="1"/>
            <a:r>
              <a:rPr lang="en-US" sz="2000" dirty="0" smtClean="0"/>
              <a:t>Often using Photoshop, etc.</a:t>
            </a:r>
          </a:p>
          <a:p>
            <a:r>
              <a:rPr lang="en-US" sz="2400" dirty="0" smtClean="0"/>
              <a:t>Handoff prototypes as part of the specification to implementation team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6569-8D87-46E5-B1F1-E61BEAE0DA1C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7543800" cy="639762"/>
          </a:xfrm>
        </p:spPr>
        <p:txBody>
          <a:bodyPr/>
          <a:lstStyle/>
          <a:p>
            <a:r>
              <a:rPr lang="en-US" dirty="0" smtClean="0"/>
              <a:t>Hand-off to Implementers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411662"/>
          </a:xfrm>
        </p:spPr>
        <p:txBody>
          <a:bodyPr/>
          <a:lstStyle/>
          <a:p>
            <a:r>
              <a:rPr lang="en-US" dirty="0" smtClean="0"/>
              <a:t>Annotated screenshots from </a:t>
            </a:r>
            <a:r>
              <a:rPr lang="en-US" dirty="0" smtClean="0"/>
              <a:t>sketches or prototype </a:t>
            </a:r>
            <a:r>
              <a:rPr lang="en-US" dirty="0" smtClean="0"/>
              <a:t>as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178"/>
          <a:stretch>
            <a:fillRect/>
          </a:stretch>
        </p:blipFill>
        <p:spPr bwMode="auto">
          <a:xfrm>
            <a:off x="1752600" y="1982821"/>
            <a:ext cx="7391400" cy="48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Cost</a:t>
            </a:r>
          </a:p>
          <a:p>
            <a:pPr>
              <a:lnSpc>
                <a:spcPct val="90000"/>
              </a:lnSpc>
            </a:pPr>
            <a:r>
              <a:rPr lang="en-US" dirty="0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 dirty="0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When usability is </a:t>
            </a:r>
            <a:r>
              <a:rPr lang="en-US" i="1" dirty="0"/>
              <a:t>not</a:t>
            </a:r>
            <a:r>
              <a:rPr lang="en-US" dirty="0"/>
              <a:t> desired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Uncomfortable </a:t>
            </a:r>
            <a:r>
              <a:rPr lang="en-US" dirty="0" smtClean="0"/>
              <a:t>chairs; exit here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 dirty="0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Creeping Featurism / “Bloat”</a:t>
            </a:r>
          </a:p>
        </p:txBody>
      </p:sp>
      <p:pic>
        <p:nvPicPr>
          <p:cNvPr id="1026" name="Picture 2" descr="C:\Users\bam\Pictures\iPhone bam Camera Roll Copy\IMG_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68367"/>
            <a:ext cx="3200400" cy="428483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Design?</a:t>
            </a: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Don’t know up front exactly what to design</a:t>
            </a:r>
          </a:p>
          <a:p>
            <a:pPr lvl="1"/>
            <a:r>
              <a:rPr lang="en-US" dirty="0" smtClean="0"/>
              <a:t>Don’t know real requirements</a:t>
            </a:r>
          </a:p>
          <a:p>
            <a:pPr lvl="1"/>
            <a:r>
              <a:rPr lang="en-US" dirty="0" smtClean="0"/>
              <a:t>Don’t know appropriate designs</a:t>
            </a:r>
          </a:p>
          <a:p>
            <a:pPr lvl="1"/>
            <a:r>
              <a:rPr lang="en-US" dirty="0" smtClean="0"/>
              <a:t>Can’t get perfect information from users</a:t>
            </a:r>
          </a:p>
          <a:p>
            <a:r>
              <a:rPr lang="en-US" dirty="0" smtClean="0"/>
              <a:t>Very little of the software is independent of the user interface</a:t>
            </a:r>
          </a:p>
          <a:p>
            <a:pPr lvl="1"/>
            <a:r>
              <a:rPr lang="en-US" dirty="0" smtClean="0"/>
              <a:t>Database design, data structures, architecture</a:t>
            </a:r>
          </a:p>
          <a:p>
            <a:pPr lvl="2"/>
            <a:r>
              <a:rPr lang="en-US" dirty="0" smtClean="0">
                <a:hlinkClick r:id="rId3"/>
              </a:rPr>
              <a:t>http://www.cs.cmu.edu/~bej/usa/</a:t>
            </a:r>
            <a:endParaRPr lang="en-US" dirty="0" smtClean="0"/>
          </a:p>
          <a:p>
            <a:r>
              <a:rPr lang="en-US" dirty="0" smtClean="0"/>
              <a:t>So need to build and test = Iterative Design</a:t>
            </a:r>
          </a:p>
          <a:p>
            <a:r>
              <a:rPr lang="en-US" dirty="0" smtClean="0"/>
              <a:t>But too expensive to build the real system and test it</a:t>
            </a:r>
          </a:p>
          <a:p>
            <a:pPr lvl="1"/>
            <a:r>
              <a:rPr lang="en-US" dirty="0" smtClean="0"/>
              <a:t>Too hard to redesign</a:t>
            </a:r>
          </a:p>
          <a:p>
            <a:pPr lvl="1"/>
            <a:r>
              <a:rPr lang="en-US" dirty="0" smtClean="0"/>
              <a:t>Too much is already unchangeable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8275-2B08-44F7-89E8-A71AFBE5349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Level vs. High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Need to design at multiple levels</a:t>
            </a:r>
          </a:p>
          <a:p>
            <a:pPr lvl="1"/>
            <a:r>
              <a:rPr lang="en-US" dirty="0" smtClean="0"/>
              <a:t>High level: Overall metaphors, styles, approaches</a:t>
            </a:r>
          </a:p>
          <a:p>
            <a:pPr lvl="1"/>
            <a:r>
              <a:rPr lang="en-US" dirty="0" smtClean="0"/>
              <a:t>Low level: Detailed interactions and content</a:t>
            </a:r>
          </a:p>
          <a:p>
            <a:r>
              <a:rPr lang="en-US" dirty="0" smtClean="0"/>
              <a:t>High level:</a:t>
            </a:r>
          </a:p>
          <a:p>
            <a:pPr lvl="1"/>
            <a:r>
              <a:rPr lang="en-US" dirty="0" smtClean="0"/>
              <a:t>Conceptual Models, Mental Models, Mappings</a:t>
            </a:r>
          </a:p>
          <a:p>
            <a:pPr lvl="1"/>
            <a:r>
              <a:rPr lang="en-US" dirty="0" smtClean="0"/>
              <a:t>Designer’s vision of the system</a:t>
            </a:r>
          </a:p>
          <a:p>
            <a:pPr lvl="1"/>
            <a:r>
              <a:rPr lang="en-US" dirty="0" smtClean="0"/>
              <a:t>Overall metaphors and organization</a:t>
            </a:r>
          </a:p>
          <a:p>
            <a:pPr lvl="1"/>
            <a:r>
              <a:rPr lang="en-US" dirty="0" smtClean="0"/>
              <a:t>Often inspired by other designs, e.g.</a:t>
            </a:r>
          </a:p>
          <a:p>
            <a:pPr lvl="2"/>
            <a:r>
              <a:rPr lang="en-US" dirty="0" smtClean="0"/>
              <a:t>“Folders like Outlook” (vs. Gmail’s search, later tags)</a:t>
            </a:r>
          </a:p>
          <a:p>
            <a:pPr lvl="2"/>
            <a:r>
              <a:rPr lang="en-US" dirty="0" smtClean="0"/>
              <a:t>“Scrolling like </a:t>
            </a:r>
            <a:r>
              <a:rPr lang="en-US" dirty="0" err="1" smtClean="0"/>
              <a:t>iPhone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90600"/>
          </a:xfrm>
        </p:spPr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401762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28495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364162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3916362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325562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29257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297362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068762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1FF-B1AB-428D-A83B-18F4C30E7A1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2238"/>
            <a:ext cx="7543800" cy="944562"/>
          </a:xfrm>
        </p:spPr>
        <p:txBody>
          <a:bodyPr/>
          <a:lstStyle/>
          <a:p>
            <a:r>
              <a:rPr lang="en-US" sz="3500"/>
              <a:t>Norman’s Refrigerator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 l="5109" r="2374" b="3545"/>
          <a:stretch>
            <a:fillRect/>
          </a:stretch>
        </p:blipFill>
        <p:spPr bwMode="auto">
          <a:xfrm>
            <a:off x="236538" y="1627188"/>
            <a:ext cx="4770437" cy="3836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1288"/>
            <a:ext cx="3833812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419475"/>
            <a:ext cx="3833812" cy="3333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56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5932488"/>
            <a:ext cx="8429625" cy="820737"/>
          </a:xfrm>
        </p:spPr>
        <p:txBody>
          <a:bodyPr/>
          <a:lstStyle/>
          <a:p>
            <a:r>
              <a:rPr lang="en-US" sz="2000" dirty="0"/>
              <a:t>pp. </a:t>
            </a:r>
            <a:r>
              <a:rPr lang="en-US" sz="2000" dirty="0" smtClean="0"/>
              <a:t>14-15, </a:t>
            </a:r>
            <a:r>
              <a:rPr lang="en-US" sz="2000" i="1" dirty="0" smtClean="0"/>
              <a:t>DOET</a:t>
            </a:r>
            <a:endParaRPr lang="en-US" sz="20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98668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3" cstate="print"/>
          <a:srcRect l="21053"/>
          <a:stretch>
            <a:fillRect/>
          </a:stretch>
        </p:blipFill>
        <p:spPr bwMode="auto">
          <a:xfrm>
            <a:off x="6858000" y="5334000"/>
            <a:ext cx="1143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30725"/>
          </a:xfrm>
        </p:spPr>
        <p:txBody>
          <a:bodyPr/>
          <a:lstStyle/>
          <a:p>
            <a:r>
              <a:rPr lang="en-US" sz="2800" dirty="0" smtClean="0"/>
              <a:t>How the specific Interactions work</a:t>
            </a:r>
          </a:p>
          <a:p>
            <a:r>
              <a:rPr lang="en-US" sz="2800" dirty="0" smtClean="0"/>
              <a:t>Widget Choice</a:t>
            </a:r>
          </a:p>
          <a:p>
            <a:pPr lvl="1"/>
            <a:r>
              <a:rPr lang="en-US" sz="2400" dirty="0" smtClean="0"/>
              <a:t>E.g., many types of menus</a:t>
            </a:r>
          </a:p>
          <a:p>
            <a:pPr lvl="2"/>
            <a:r>
              <a:rPr lang="en-US" sz="2000" dirty="0" smtClean="0"/>
              <a:t>Pull-down</a:t>
            </a:r>
          </a:p>
          <a:p>
            <a:pPr lvl="2"/>
            <a:r>
              <a:rPr lang="en-US" sz="2000" dirty="0" smtClean="0"/>
              <a:t>Cascading</a:t>
            </a:r>
          </a:p>
          <a:p>
            <a:pPr lvl="2"/>
            <a:r>
              <a:rPr lang="en-US" sz="2000" dirty="0" smtClean="0"/>
              <a:t>Tear off</a:t>
            </a:r>
          </a:p>
          <a:p>
            <a:pPr lvl="2"/>
            <a:r>
              <a:rPr lang="en-US" sz="2000" dirty="0" smtClean="0"/>
              <a:t>Pop-up menus</a:t>
            </a:r>
          </a:p>
          <a:p>
            <a:pPr lvl="2"/>
            <a:r>
              <a:rPr lang="en-US" sz="2000" dirty="0" smtClean="0"/>
              <a:t>Context menus</a:t>
            </a:r>
          </a:p>
          <a:p>
            <a:pPr lvl="1"/>
            <a:r>
              <a:rPr lang="en-US" sz="2400" dirty="0" smtClean="0"/>
              <a:t>Physical buttons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b="45116"/>
          <a:stretch>
            <a:fillRect/>
          </a:stretch>
        </p:blipFill>
        <p:spPr bwMode="auto">
          <a:xfrm>
            <a:off x="5892482" y="0"/>
            <a:ext cx="15751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54262"/>
          <a:stretch>
            <a:fillRect/>
          </a:stretch>
        </p:blipFill>
        <p:spPr bwMode="auto">
          <a:xfrm>
            <a:off x="7568883" y="838200"/>
            <a:ext cx="1575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5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9" name="Picture 9" descr="blackberry"/>
          <p:cNvPicPr>
            <a:picLocks noChangeAspect="1" noChangeArrowheads="1"/>
          </p:cNvPicPr>
          <p:nvPr/>
        </p:nvPicPr>
        <p:blipFill>
          <a:blip r:embed="rId6" cstate="print"/>
          <a:srcRect l="38261" t="14999" r="22609" b="39999"/>
          <a:stretch>
            <a:fillRect/>
          </a:stretch>
        </p:blipFill>
        <p:spPr bwMode="auto">
          <a:xfrm>
            <a:off x="7848600" y="5105400"/>
            <a:ext cx="1143000" cy="16002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8534400" y="5715000"/>
            <a:ext cx="381000" cy="685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13727</TotalTime>
  <Words>1524</Words>
  <Application>Microsoft Office PowerPoint</Application>
  <PresentationFormat>On-screen Show (4:3)</PresentationFormat>
  <Paragraphs>371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lecture template_polo</vt:lpstr>
      <vt:lpstr>Lecture 4: From Analysis to Design: Sketching and Prototyping</vt:lpstr>
      <vt:lpstr>Going From Analysis To Design</vt:lpstr>
      <vt:lpstr>Design</vt:lpstr>
      <vt:lpstr>Tradeoffs</vt:lpstr>
      <vt:lpstr>How Design?</vt:lpstr>
      <vt:lpstr>Low Level vs. High Level </vt:lpstr>
      <vt:lpstr>Encourage Accurate User Model</vt:lpstr>
      <vt:lpstr>Norman’s Refrigerator</vt:lpstr>
      <vt:lpstr>Low Level Design</vt:lpstr>
      <vt:lpstr>“Affordances”</vt:lpstr>
      <vt:lpstr>Incorrect assessments</vt:lpstr>
      <vt:lpstr>Answer: Sketching and Early Prototypes</vt:lpstr>
      <vt:lpstr>Sketches &amp; Ideation</vt:lpstr>
      <vt:lpstr>Properties of Sketches</vt:lpstr>
      <vt:lpstr>Multiple Sketches, Annotations</vt:lpstr>
      <vt:lpstr>Examples of Sketches</vt:lpstr>
      <vt:lpstr>“Storyboards”</vt:lpstr>
      <vt:lpstr>More Examples</vt:lpstr>
      <vt:lpstr>Movie Ticket Kiosk, 1</vt:lpstr>
      <vt:lpstr>Movie Ticket Kiosk, 2</vt:lpstr>
      <vt:lpstr>Movie Ticket Kiosk, 3</vt:lpstr>
      <vt:lpstr>Sketches vs. Prototypes</vt:lpstr>
      <vt:lpstr>Sketches vs. Prototypes</vt:lpstr>
      <vt:lpstr>Prototypes</vt:lpstr>
      <vt:lpstr>Types of Prototypes</vt:lpstr>
      <vt:lpstr>Types of Prototypes</vt:lpstr>
      <vt:lpstr>Uses of Prototypes</vt:lpstr>
      <vt:lpstr>Example of Full Prototype</vt:lpstr>
      <vt:lpstr>Resulting Prototype and Final Design</vt:lpstr>
      <vt:lpstr>Another Example</vt:lpstr>
      <vt:lpstr>Another example</vt:lpstr>
      <vt:lpstr>Evolve Sketches into Working Prototypes</vt:lpstr>
      <vt:lpstr>Hand-off to Implementers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137</cp:revision>
  <cp:lastPrinted>1601-01-01T00:00:00Z</cp:lastPrinted>
  <dcterms:created xsi:type="dcterms:W3CDTF">2001-06-15T20:03:27Z</dcterms:created>
  <dcterms:modified xsi:type="dcterms:W3CDTF">2013-11-06T00:43:21Z</dcterms:modified>
</cp:coreProperties>
</file>