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  <p:sldMasterId id="2147483736" r:id="rId2"/>
    <p:sldMasterId id="2147483748" r:id="rId3"/>
  </p:sldMasterIdLst>
  <p:notesMasterIdLst>
    <p:notesMasterId r:id="rId49"/>
  </p:notesMasterIdLst>
  <p:handoutMasterIdLst>
    <p:handoutMasterId r:id="rId50"/>
  </p:handoutMasterIdLst>
  <p:sldIdLst>
    <p:sldId id="282" r:id="rId4"/>
    <p:sldId id="314" r:id="rId5"/>
    <p:sldId id="283" r:id="rId6"/>
    <p:sldId id="293" r:id="rId7"/>
    <p:sldId id="294" r:id="rId8"/>
    <p:sldId id="284" r:id="rId9"/>
    <p:sldId id="296" r:id="rId10"/>
    <p:sldId id="285" r:id="rId11"/>
    <p:sldId id="292" r:id="rId12"/>
    <p:sldId id="297" r:id="rId13"/>
    <p:sldId id="287" r:id="rId14"/>
    <p:sldId id="304" r:id="rId15"/>
    <p:sldId id="315" r:id="rId16"/>
    <p:sldId id="298" r:id="rId17"/>
    <p:sldId id="288" r:id="rId18"/>
    <p:sldId id="289" r:id="rId19"/>
    <p:sldId id="290" r:id="rId20"/>
    <p:sldId id="299" r:id="rId21"/>
    <p:sldId id="301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</p:sldIdLst>
  <p:sldSz cx="13004800" cy="97536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84741" autoAdjust="0"/>
  </p:normalViewPr>
  <p:slideViewPr>
    <p:cSldViewPr>
      <p:cViewPr varScale="1">
        <p:scale>
          <a:sx n="55" d="100"/>
          <a:sy n="55" d="100"/>
        </p:scale>
        <p:origin x="-1038" y="-9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91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E592B2E2-6F66-4D45-8C07-640F0145D942}" type="datetimeFigureOut">
              <a:rPr lang="en-US"/>
              <a:pPr>
                <a:defRPr/>
              </a:pPr>
              <a:t>11/18/2012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4564A7D0-6340-4AB7-A7F0-AE22BA8C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DE16BB78-2B27-4198-96A5-7145ED26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96AB-6316-4947-BDB0-9FF1FC0AF803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 Say something about having</a:t>
            </a:r>
            <a:r>
              <a:rPr lang="en-US" baseline="0" dirty="0" smtClean="0"/>
              <a:t> something that shows external reactions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 Add that</a:t>
            </a:r>
            <a:r>
              <a:rPr lang="en-US" baseline="0" dirty="0" smtClean="0"/>
              <a:t> for the prototype for HW 5, need real data, not Album title 1 as above *** replace picture with one with filled in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Email these slides</a:t>
            </a:r>
            <a:r>
              <a:rPr lang="en-US" baseline="0" dirty="0" smtClean="0"/>
              <a:t>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FC8D-39D3-496E-8E72-D6EC15F1A02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is possible to get a student free trial possibly.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FC8D-39D3-496E-8E72-D6EC15F1A02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some demos: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FC8D-39D3-496E-8E72-D6EC15F1A02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-4219786" y="4219787"/>
            <a:ext cx="9753600" cy="1314027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774" y="5718952"/>
            <a:ext cx="1625600" cy="18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579" y="2052321"/>
            <a:ext cx="11047306" cy="3034453"/>
          </a:xfrm>
        </p:spPr>
        <p:txBody>
          <a:bodyPr/>
          <a:lstStyle>
            <a:lvl1pPr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5344" y="6294685"/>
            <a:ext cx="8909191" cy="229841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ADF4-937C-47A1-B3CF-DF5018FC3099}" type="datetime1">
              <a:rPr lang="en-US" smtClean="0"/>
              <a:pPr>
                <a:defRPr/>
              </a:pPr>
              <a:t>11/18/2012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12A3-F801-400E-AD98-EE4ECE0EA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3290" y="1459730"/>
            <a:ext cx="650240" cy="627662"/>
          </a:xfrm>
        </p:spPr>
        <p:txBody>
          <a:bodyPr/>
          <a:lstStyle/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9158" y="2171802"/>
            <a:ext cx="12094464" cy="650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788053" y="27093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16747" y="3251200"/>
            <a:ext cx="12562637" cy="4334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1082" y="202456"/>
            <a:ext cx="12562637" cy="3043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6206" y="3901441"/>
            <a:ext cx="9216247" cy="2379698"/>
          </a:xfrm>
        </p:spPr>
        <p:txBody>
          <a:bodyPr anchor="t"/>
          <a:lstStyle>
            <a:lvl1pPr marL="0" indent="0" algn="ctr">
              <a:buNone/>
              <a:defRPr sz="2300" b="1" cap="all" spc="356" baseline="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6747" y="216747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16747" y="3467947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68907" y="3008444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03290" y="3142827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7280" y="3128107"/>
            <a:ext cx="650240" cy="6276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758613"/>
            <a:ext cx="11054080" cy="2167467"/>
          </a:xfrm>
        </p:spPr>
        <p:txBody>
          <a:bodyPr anchor="b"/>
          <a:lstStyle>
            <a:lvl1pPr algn="ctr">
              <a:buNone/>
              <a:defRPr sz="60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9" y="325120"/>
            <a:ext cx="12137813" cy="107939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36374" y="9116365"/>
            <a:ext cx="4330598" cy="520192"/>
          </a:xfrm>
        </p:spPr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489714" y="2240928"/>
            <a:ext cx="12688" cy="685448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29158" y="1950720"/>
            <a:ext cx="5743787" cy="6658458"/>
          </a:xfr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27520" y="1950720"/>
            <a:ext cx="5743787" cy="6658458"/>
          </a:xfr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502400" y="3129280"/>
            <a:ext cx="0" cy="595619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3004800" cy="20590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747" y="1950720"/>
            <a:ext cx="12562637" cy="130048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7535" y="9090355"/>
            <a:ext cx="12562637" cy="4421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58" y="2167467"/>
            <a:ext cx="5746045" cy="104245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3100" b="1" dirty="0" smtClean="0">
                <a:solidFill>
                  <a:srgbClr val="FFFFFF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14337" y="2167467"/>
            <a:ext cx="5748302" cy="104038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3100" b="1"/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3493" y="9116365"/>
            <a:ext cx="5093547" cy="52019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16747" y="1820672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29158" y="3514856"/>
            <a:ext cx="5748122" cy="543061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827520" y="3514856"/>
            <a:ext cx="5743787" cy="543600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6068907" y="1359695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03290" y="1494078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77280" y="1482548"/>
            <a:ext cx="650240" cy="627662"/>
          </a:xfrm>
        </p:spPr>
        <p:txBody>
          <a:bodyPr/>
          <a:lstStyle>
            <a:lvl1pPr algn="ctr">
              <a:defRPr/>
            </a:lvl1pPr>
          </a:lstStyle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7280" y="1473451"/>
            <a:ext cx="650240" cy="627662"/>
          </a:xfrm>
        </p:spPr>
        <p:txBody>
          <a:bodyPr/>
          <a:lstStyle/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3004800" cy="2210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747" y="225416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68907" y="8994987"/>
            <a:ext cx="866987" cy="62766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71382E-D853-4AA0-8045-21E93E74E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6747" y="216747"/>
            <a:ext cx="12562637" cy="4334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004800" cy="1690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747" y="866987"/>
            <a:ext cx="3901440" cy="834474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300480"/>
            <a:ext cx="3359573" cy="1408853"/>
          </a:xfrm>
        </p:spPr>
        <p:txBody>
          <a:bodyPr anchor="b">
            <a:noAutofit/>
          </a:bodyPr>
          <a:lstStyle>
            <a:lvl1pPr algn="l">
              <a:buNone/>
              <a:defRPr sz="31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1867" y="2817708"/>
            <a:ext cx="3359573" cy="5895058"/>
          </a:xfrm>
        </p:spPr>
        <p:txBody>
          <a:bodyPr/>
          <a:lstStyle>
            <a:lvl1pPr marL="0" indent="0">
              <a:spcAft>
                <a:spcPts val="1422"/>
              </a:spcAft>
              <a:buNone/>
              <a:defRPr sz="2300">
                <a:solidFill>
                  <a:srgbClr val="FFFFFF"/>
                </a:solidFill>
              </a:defRPr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6747" y="216747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16747" y="758613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443307" y="975360"/>
            <a:ext cx="8019627" cy="769450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842347" y="325120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6730" y="459503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0" y="444784"/>
            <a:ext cx="650240" cy="6276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2412" y="9085704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9158" y="9117650"/>
            <a:ext cx="4811776" cy="520192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16747" y="758613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6747" y="216747"/>
            <a:ext cx="12562637" cy="4291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747" y="866987"/>
            <a:ext cx="3901440" cy="834474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42347" y="325120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6730" y="459503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0" y="444784"/>
            <a:ext cx="650240" cy="627662"/>
          </a:xfrm>
        </p:spPr>
        <p:txBody>
          <a:bodyPr/>
          <a:lstStyle/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7152640"/>
            <a:ext cx="8344747" cy="1733973"/>
          </a:xfrm>
        </p:spPr>
        <p:txBody>
          <a:bodyPr anchor="t">
            <a:noAutofit/>
          </a:bodyPr>
          <a:lstStyle>
            <a:lvl1pPr algn="l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866987"/>
            <a:ext cx="8344747" cy="6068907"/>
          </a:xfrm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7" y="1408853"/>
            <a:ext cx="3467947" cy="7477760"/>
          </a:xfrm>
        </p:spPr>
        <p:txBody>
          <a:bodyPr/>
          <a:lstStyle>
            <a:lvl1pPr marL="0" indent="0">
              <a:spcAft>
                <a:spcPts val="1422"/>
              </a:spcAft>
              <a:buFontTx/>
              <a:buNone/>
              <a:defRPr sz="2300">
                <a:solidFill>
                  <a:srgbClr val="FFFFFF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2412" y="9085704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32039" y="9109311"/>
            <a:ext cx="4330598" cy="520192"/>
          </a:xfrm>
        </p:spPr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9158" y="9117650"/>
            <a:ext cx="5097882" cy="5201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970347" y="0"/>
            <a:ext cx="3034453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3004800" cy="2210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5719945" y="4662221"/>
            <a:ext cx="888227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727590" y="4161085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861973" y="4295468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5964" y="4280749"/>
            <a:ext cx="650240" cy="627662"/>
          </a:xfrm>
        </p:spPr>
        <p:txBody>
          <a:bodyPr/>
          <a:lstStyle/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493" y="433493"/>
            <a:ext cx="9320107" cy="827927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12214" y="433495"/>
            <a:ext cx="2059093" cy="83221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84AA-A61D-4B37-8299-6DE53E3D335B}" type="datetime1">
              <a:rPr lang="en-US" smtClean="0"/>
              <a:pPr>
                <a:defRPr/>
              </a:pPr>
              <a:t>11/18/2012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2"/>
            <a:ext cx="520192" cy="9748560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0260" y="967790"/>
            <a:ext cx="65024" cy="52019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2682" y="967790"/>
            <a:ext cx="39014" cy="52019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84" y="967790"/>
            <a:ext cx="13005" cy="52019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5403" y="967790"/>
            <a:ext cx="13005" cy="52019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00480" y="6177280"/>
            <a:ext cx="11054080" cy="2809037"/>
          </a:xfrm>
        </p:spPr>
        <p:txBody>
          <a:bodyPr/>
          <a:lstStyle>
            <a:lvl1pPr marR="13005" algn="l">
              <a:defRPr sz="57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00480" y="4031488"/>
            <a:ext cx="11054080" cy="2145792"/>
          </a:xfrm>
        </p:spPr>
        <p:txBody>
          <a:bodyPr lIns="143051" tIns="65023" anchor="b"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63081" y="7178516"/>
            <a:ext cx="104038" cy="24058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3081" y="6822143"/>
            <a:ext cx="104038" cy="3251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63081" y="6595819"/>
            <a:ext cx="104038" cy="19507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3081" y="6460529"/>
            <a:ext cx="104038" cy="10403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867843" y="1527308"/>
            <a:ext cx="6147038" cy="82363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1863" y="0"/>
            <a:ext cx="7842896" cy="94084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346138" y="2110009"/>
            <a:ext cx="5852160" cy="169062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8453120" y="0"/>
            <a:ext cx="3901440" cy="60689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8453120" y="6068907"/>
            <a:ext cx="4551680" cy="162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8453120" y="0"/>
            <a:ext cx="1950720" cy="60689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8459895" y="6039557"/>
            <a:ext cx="2973493" cy="37140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8453120" y="6068907"/>
            <a:ext cx="2275840" cy="36846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8453120" y="1950720"/>
            <a:ext cx="4551680" cy="41181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8453120" y="2492587"/>
            <a:ext cx="4551680" cy="35763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408853" y="6068907"/>
            <a:ext cx="7044267" cy="36846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58614" y="6068907"/>
            <a:ext cx="7586133" cy="36846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21705" y="3467947"/>
            <a:ext cx="8019627" cy="2600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21705" y="3034454"/>
            <a:ext cx="8019627" cy="30344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502400" y="6068907"/>
            <a:ext cx="1950720" cy="36846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372" y="1922378"/>
            <a:ext cx="8132335" cy="1390202"/>
          </a:xfrm>
        </p:spPr>
        <p:txBody>
          <a:bodyPr lIns="117041" tIns="65023" bIns="0" anchor="t"/>
          <a:lstStyle>
            <a:lvl1pPr marL="7802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494" y="572109"/>
            <a:ext cx="12094464" cy="1260466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372" y="728269"/>
            <a:ext cx="11600282" cy="1105408"/>
          </a:xfrm>
        </p:spPr>
        <p:txBody>
          <a:bodyPr tIns="91032"/>
          <a:lstStyle>
            <a:lvl1pPr algn="l">
              <a:buNone/>
              <a:defRPr sz="5400" b="0" cap="none" spc="-213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528410" y="967790"/>
            <a:ext cx="39014" cy="52019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84689" y="967790"/>
            <a:ext cx="39014" cy="52019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37795" y="967790"/>
            <a:ext cx="13005" cy="52019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677976" y="967790"/>
            <a:ext cx="13005" cy="52019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791" y="967790"/>
            <a:ext cx="52019" cy="52019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728269"/>
            <a:ext cx="11704320" cy="130048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518047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0934" y="2518047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572111"/>
            <a:ext cx="12610958" cy="1260466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72" y="728269"/>
            <a:ext cx="11054080" cy="1300480"/>
          </a:xfrm>
        </p:spPr>
        <p:txBody>
          <a:bodyPr anchor="t"/>
          <a:lstStyle>
            <a:lvl1pPr>
              <a:defRPr sz="57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573867"/>
            <a:ext cx="5746045" cy="909884"/>
          </a:xfrm>
        </p:spPr>
        <p:txBody>
          <a:bodyPr anchor="ctr"/>
          <a:lstStyle>
            <a:lvl1pPr marL="104037" indent="0" algn="l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59" y="2573867"/>
            <a:ext cx="5748302" cy="909884"/>
          </a:xfrm>
        </p:spPr>
        <p:txBody>
          <a:bodyPr anchor="ctr"/>
          <a:lstStyle>
            <a:lvl1pPr marL="104037" indent="0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3497297"/>
            <a:ext cx="5746045" cy="563107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497297"/>
            <a:ext cx="5748302" cy="563107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857" y="967790"/>
            <a:ext cx="65024" cy="52019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78" y="967790"/>
            <a:ext cx="39014" cy="52019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181" y="967790"/>
            <a:ext cx="13005" cy="52019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967790"/>
            <a:ext cx="13005" cy="52019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213006" y="967790"/>
            <a:ext cx="39014" cy="52019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69285" y="967790"/>
            <a:ext cx="39014" cy="52019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22392" y="967790"/>
            <a:ext cx="13005" cy="52019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62573" y="967790"/>
            <a:ext cx="13005" cy="52019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388" y="967790"/>
            <a:ext cx="52019" cy="52019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80" y="728269"/>
            <a:ext cx="11054080" cy="1300480"/>
          </a:xfrm>
        </p:spPr>
        <p:txBody>
          <a:bodyPr/>
          <a:lstStyle>
            <a:lvl1pPr>
              <a:defRPr sz="57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388338"/>
            <a:ext cx="11704320" cy="1652693"/>
          </a:xfrm>
        </p:spPr>
        <p:txBody>
          <a:bodyPr anchor="ctr"/>
          <a:lstStyle>
            <a:lvl1pPr algn="l">
              <a:buNone/>
              <a:defRPr sz="5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75360" y="2041031"/>
            <a:ext cx="3576320" cy="6502400"/>
          </a:xfrm>
        </p:spPr>
        <p:txBody>
          <a:bodyPr/>
          <a:lstStyle>
            <a:lvl1pPr marL="78028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76800" y="2041031"/>
            <a:ext cx="7802880" cy="65024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3423" y="1"/>
            <a:ext cx="12484608" cy="2670986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6544" y="2680929"/>
            <a:ext cx="1249084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2109627" y="1733973"/>
            <a:ext cx="188818" cy="18270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300480" y="627558"/>
            <a:ext cx="9753600" cy="998043"/>
          </a:xfrm>
        </p:spPr>
        <p:txBody>
          <a:bodyPr anchor="b"/>
          <a:lstStyle>
            <a:lvl1pPr algn="l">
              <a:buNone/>
              <a:defRPr sz="3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423" y="2693377"/>
            <a:ext cx="12484608" cy="705442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300480" y="1635760"/>
            <a:ext cx="9753600" cy="975360"/>
          </a:xfrm>
        </p:spPr>
        <p:txBody>
          <a:bodyPr/>
          <a:lstStyle>
            <a:lvl1pPr marL="39014" indent="0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2326374" y="1950720"/>
            <a:ext cx="188818" cy="18270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833015" y="2097441"/>
            <a:ext cx="188818" cy="18270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11734" y="78933"/>
            <a:ext cx="3034453" cy="519289"/>
          </a:xfrm>
        </p:spPr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00480" y="78933"/>
            <a:ext cx="7911253" cy="519289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246187" y="78933"/>
            <a:ext cx="650240" cy="519289"/>
          </a:xfrm>
        </p:spPr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4CE4-9041-438B-9606-96B1B389BCD7}" type="datetime1">
              <a:rPr lang="en-US" smtClean="0"/>
              <a:pPr>
                <a:defRPr/>
              </a:pPr>
              <a:t>11/18/2012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E7AB-C5EC-4C9C-8E03-75CA46F2D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817707" cy="8322169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7" y="390598"/>
            <a:ext cx="8344747" cy="832216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F1F0-5B1A-C64F-A0CB-8DA309285130}" type="datetimeFigureOut">
              <a:rPr lang="en-US" smtClean="0">
                <a:solidFill>
                  <a:srgbClr val="D6ECFF"/>
                </a:solidFill>
              </a:rPr>
              <a:pPr/>
              <a:t>11/19/2012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4EE-8431-B343-A431-932F81D545C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880D-3D57-40C5-95C0-A817CA2F3849}" type="datetime1">
              <a:rPr lang="en-US" smtClean="0"/>
              <a:pPr>
                <a:defRPr/>
              </a:pPr>
              <a:t>11/18/2012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A060-9346-482C-903C-BB97744DC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C6A9-3A60-4DCD-BE84-DB581BF569D4}" type="datetime1">
              <a:rPr lang="en-US" smtClean="0"/>
              <a:pPr>
                <a:defRPr/>
              </a:pPr>
              <a:t>11/18/2012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62D4-BB8F-46C2-9A0B-3A9D0C305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0D2BF-8A35-407E-9C97-6B4871A5CCB9}" type="datetime1">
              <a:rPr lang="en-US" smtClean="0"/>
              <a:pPr>
                <a:defRPr/>
              </a:pPr>
              <a:t>11/18/2012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F318-EC0A-440B-8354-6415EE657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37932-670F-455C-9073-5EA88E253AF1}" type="datetime1">
              <a:rPr lang="en-US" smtClean="0"/>
              <a:pPr>
                <a:defRPr/>
              </a:pPr>
              <a:t>11/18/2012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978400" y="2819400"/>
            <a:ext cx="4724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3CB3-C146-4750-8878-2CA241EB6CBE}" type="datetime1">
              <a:rPr lang="en-US" smtClean="0"/>
              <a:pPr>
                <a:defRPr/>
              </a:pPr>
              <a:t>11/18/2012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F5DA-2C37-42B6-8461-FAB2115096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788053" y="4335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004800" cy="35763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4009813"/>
            <a:ext cx="9103360" cy="2492587"/>
          </a:xfrm>
        </p:spPr>
        <p:txBody>
          <a:bodyPr/>
          <a:lstStyle>
            <a:lvl1pPr marL="0" indent="0" algn="ctr">
              <a:buNone/>
              <a:defRPr sz="2300" b="1" cap="all" spc="356" baseline="0">
                <a:solidFill>
                  <a:schemeClr val="tx2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15B-0E66-4563-A048-E393BBFFB715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21082" y="3441937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6747" y="216747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68907" y="3008444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03290" y="3142827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177280" y="3128107"/>
            <a:ext cx="650240" cy="6276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75360" y="541866"/>
            <a:ext cx="11054080" cy="249258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12676" y="191912"/>
            <a:ext cx="339343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"/>
            <a:ext cx="13004800" cy="133210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173849"/>
            <a:ext cx="10728960" cy="1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445174"/>
            <a:ext cx="11704320" cy="627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96C37932-670F-455C-9073-5EA88E253AF1}" type="datetime1">
              <a:rPr lang="en-US" smtClean="0"/>
              <a:pPr>
                <a:defRPr/>
              </a:pPr>
              <a:t>11/18/2012</a:t>
            </a:fld>
            <a:endParaRPr lang="en-US" dirty="0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5" r:id="rId7"/>
    <p:sldLayoutId id="214748373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4376" indent="-494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3700">
          <a:solidFill>
            <a:schemeClr val="tx1"/>
          </a:solidFill>
          <a:latin typeface="+mn-lt"/>
        </a:defRPr>
      </a:lvl2pPr>
      <a:lvl3pPr marL="1404316" indent="-417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300">
          <a:solidFill>
            <a:schemeClr val="tx1"/>
          </a:solidFill>
          <a:latin typeface="+mn-lt"/>
        </a:defRPr>
      </a:lvl3pPr>
      <a:lvl4pPr marL="1821999" indent="-41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27354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5pPr>
      <a:lvl6pPr marL="292377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6pPr>
      <a:lvl7pPr marL="357400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7pPr>
      <a:lvl8pPr marL="422423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8pPr>
      <a:lvl9pPr marL="487446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3004800" cy="198168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12" y="9085704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36374" y="9109311"/>
            <a:ext cx="4330598" cy="520192"/>
          </a:xfrm>
          <a:prstGeom prst="rect">
            <a:avLst/>
          </a:prstGeom>
        </p:spPr>
        <p:txBody>
          <a:bodyPr vert="horz" lIns="130046" tIns="65023" rIns="130046" bIns="65023"/>
          <a:lstStyle>
            <a:lvl1pPr algn="r" eaLnBrk="1" latinLnBrk="0" hangingPunct="1">
              <a:defRPr kumimoji="0" sz="2000">
                <a:solidFill>
                  <a:srgbClr val="FFFFFF"/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45CCF15B-0E66-4563-A048-E393BBFFB715}" type="datetimeFigureOut">
              <a:rPr lang="en-US" smtClean="0">
                <a:latin typeface="Georgia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11/18/2012</a:t>
            </a:fld>
            <a:endParaRPr lang="en-US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3493" y="9117650"/>
            <a:ext cx="5093547" cy="520192"/>
          </a:xfrm>
          <a:prstGeom prst="rect">
            <a:avLst/>
          </a:prstGeom>
        </p:spPr>
        <p:txBody>
          <a:bodyPr vert="horz" lIns="130046" tIns="65023" rIns="130046" bIns="65023"/>
          <a:lstStyle>
            <a:lvl1pPr algn="l" eaLnBrk="1" latinLnBrk="0" hangingPunct="1">
              <a:defRPr kumimoji="0" sz="1700">
                <a:solidFill>
                  <a:srgbClr val="FFFFFF"/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16747" y="1815812"/>
            <a:ext cx="12562637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68907" y="1359695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03290" y="1494078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77280" y="1479359"/>
            <a:ext cx="650240" cy="627662"/>
          </a:xfrm>
          <a:prstGeom prst="rect">
            <a:avLst/>
          </a:prstGeom>
        </p:spPr>
        <p:txBody>
          <a:bodyPr vert="horz" lIns="65023" tIns="65023" rIns="65023" bIns="65023" anchor="ctr">
            <a:normAutofit/>
          </a:bodyPr>
          <a:lstStyle>
            <a:lvl1pPr algn="ctr" eaLnBrk="1" latinLnBrk="0" hangingPunct="1">
              <a:defRPr kumimoji="0" sz="23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EB71382E-D853-4AA0-8045-21E93E74E1DB}" type="slidenum">
              <a:rPr lang="en-US" smtClean="0">
                <a:solidFill>
                  <a:srgbClr val="EB641B">
                    <a:shade val="75000"/>
                  </a:srgbClr>
                </a:solidFill>
                <a:latin typeface="Georgia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29159" y="325120"/>
            <a:ext cx="12137813" cy="1079398"/>
          </a:xfrm>
          <a:prstGeom prst="rect">
            <a:avLst/>
          </a:prstGeom>
        </p:spPr>
        <p:txBody>
          <a:bodyPr vert="horz" lIns="130046" tIns="65023" rIns="130046" bIns="65023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9159" y="2167467"/>
            <a:ext cx="12137813" cy="6541414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7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90138" indent="-39013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80276" indent="-39013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170414" indent="-325115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2" indent="-325115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950690" indent="-325115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0827" indent="-26009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965" indent="-26009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91057" indent="-260092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381195" indent="-260092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20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"/>
            <a:ext cx="520192" cy="9748560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081" y="7178516"/>
            <a:ext cx="104038" cy="24058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081" y="6822143"/>
            <a:ext cx="104038" cy="3251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081" y="6595819"/>
            <a:ext cx="104038" cy="19507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081" y="6460529"/>
            <a:ext cx="104038" cy="10403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260" y="967790"/>
            <a:ext cx="65024" cy="52019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2682" y="967790"/>
            <a:ext cx="39014" cy="52019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584" y="967790"/>
            <a:ext cx="13005" cy="52019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5403" y="967790"/>
            <a:ext cx="13005" cy="52019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00480" y="728269"/>
            <a:ext cx="11054080" cy="1300480"/>
          </a:xfrm>
          <a:prstGeom prst="rect">
            <a:avLst/>
          </a:prstGeom>
        </p:spPr>
        <p:txBody>
          <a:bodyPr vert="horz" lIns="130046" tIns="65023" rIns="130046" bIns="65023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00480" y="2536619"/>
            <a:ext cx="11054080" cy="6502400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211734" y="9125938"/>
            <a:ext cx="3034453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952BF1F0-5B1A-C64F-A0CB-8DA309285130}" type="datetimeFigureOut">
              <a:rPr lang="en-US" smtClean="0">
                <a:solidFill>
                  <a:srgbClr val="D6ECFF"/>
                </a:solidFill>
                <a:latin typeface="Corbel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11/19/2012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00480" y="9125938"/>
            <a:ext cx="7911253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2246187" y="9125938"/>
            <a:ext cx="650240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0F7074EE-8431-B343-A431-932F81D545CE}" type="slidenum">
              <a:rPr lang="en-US" smtClean="0">
                <a:solidFill>
                  <a:srgbClr val="D6ECFF"/>
                </a:solidFill>
                <a:latin typeface="Corbel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 spc="-142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585207" indent="-487672" algn="l" rtl="0" eaLnBrk="1" latinLnBrk="0" hangingPunct="1">
        <a:spcBef>
          <a:spcPts val="996"/>
        </a:spcBef>
        <a:buClr>
          <a:schemeClr val="tx2"/>
        </a:buClr>
        <a:buSzPct val="95000"/>
        <a:buFont typeface="Wingdings"/>
        <a:buChar char="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372" indent="-40639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17501" indent="-325115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4634" indent="-325115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745" indent="-29910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1860" indent="-29910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956" indent="-26009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78053" indent="-26009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49" indent="-26009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ie.com/articles/prototyping_tools/?link=tips100318_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esandarrows.com/person/1322-maureenkelly" TargetMode="External"/><Relationship Id="rId2" Type="http://schemas.openxmlformats.org/officeDocument/2006/relationships/hyperlink" Target="http://www.boxesandarrows.com/view/inter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cfusion/tdrc/index.cfm?product=dreamweaver" TargetMode="External"/><Relationship Id="rId2" Type="http://schemas.openxmlformats.org/officeDocument/2006/relationships/hyperlink" Target="http://www.dreamspark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adobe.com/products/flash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downlo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sample-prototyp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axure.com/train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training" TargetMode="External"/><Relationship Id="rId2" Type="http://schemas.openxmlformats.org/officeDocument/2006/relationships/hyperlink" Target="http://www.axure.com/sample-prototypes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xure.com/dynamic-panels-basic" TargetMode="Externa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chow@cmu.edu" TargetMode="External"/><Relationship Id="rId2" Type="http://schemas.openxmlformats.org/officeDocument/2006/relationships/hyperlink" Target="http://www.axure.com/training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offemmedicine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cfusion/tdrc/index.cfm?product=flash" TargetMode="External"/><Relationship Id="rId2" Type="http://schemas.openxmlformats.org/officeDocument/2006/relationships/hyperlink" Target="https://www.adobe.com/cfusion/tdrc/index.cfm?product=dreamweav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xur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essing.org/" TargetMode="External"/><Relationship Id="rId2" Type="http://schemas.openxmlformats.org/officeDocument/2006/relationships/hyperlink" Target="https://www.dreamspark.com/Student/Software-Catalog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ise.com/" TargetMode="External"/><Relationship Id="rId5" Type="http://schemas.openxmlformats.org/officeDocument/2006/relationships/hyperlink" Target="http://popapp.in/" TargetMode="External"/><Relationship Id="rId4" Type="http://schemas.openxmlformats.org/officeDocument/2006/relationships/hyperlink" Target="http://mockupscreen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xbooth.com/blog/15-desktop-online-wireframing-tools/" TargetMode="External"/><Relationship Id="rId2" Type="http://schemas.openxmlformats.org/officeDocument/2006/relationships/hyperlink" Target="http://mashable.com/2010/07/15/wireframing-too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2.com/cgi/wiki?GuiPrototypingTools" TargetMode="External"/><Relationship Id="rId5" Type="http://schemas.openxmlformats.org/officeDocument/2006/relationships/hyperlink" Target="http://www.uie.com/articles/prototyping_tools/?link=tips100318_6" TargetMode="External"/><Relationship Id="rId4" Type="http://schemas.openxmlformats.org/officeDocument/2006/relationships/hyperlink" Target="http://www.tripwiremagazine.com/2010/04/15-best-wireframing-tools-for-designer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660E-C30B-4D1F-A5D1-71675C2B345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852" y="2167467"/>
            <a:ext cx="11595947" cy="2384213"/>
          </a:xfrm>
        </p:spPr>
        <p:txBody>
          <a:bodyPr/>
          <a:lstStyle/>
          <a:p>
            <a:r>
              <a:rPr lang="en-US" sz="4000" dirty="0" smtClean="0"/>
              <a:t>Lecture 7:</a:t>
            </a:r>
            <a:br>
              <a:rPr lang="en-US" sz="4000" dirty="0" smtClean="0"/>
            </a:br>
            <a:r>
              <a:rPr lang="en-US" sz="4800" dirty="0" smtClean="0"/>
              <a:t>Implementing a Prototype:</a:t>
            </a:r>
            <a:br>
              <a:rPr lang="en-US" sz="4800" dirty="0" smtClean="0"/>
            </a:br>
            <a:r>
              <a:rPr lang="en-US" sz="4000" dirty="0" smtClean="0"/>
              <a:t>Overview of Using PowerPoint, ***** html, etc.</a:t>
            </a:r>
            <a:endParaRPr lang="en-US" sz="36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6320" y="5635413"/>
            <a:ext cx="8886613" cy="3901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2012, Mini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People</a:t>
            </a:r>
            <a:br>
              <a:rPr lang="en-US" dirty="0" smtClean="0"/>
            </a:br>
            <a:r>
              <a:rPr lang="en-US" dirty="0" smtClean="0"/>
              <a:t>Using?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133600"/>
            <a:ext cx="7010400" cy="6274364"/>
          </a:xfrm>
        </p:spPr>
        <p:txBody>
          <a:bodyPr/>
          <a:lstStyle/>
          <a:p>
            <a:pPr marL="487672" lvl="1" indent="-487672">
              <a:buClr>
                <a:schemeClr val="tx2"/>
              </a:buClr>
            </a:pPr>
            <a:r>
              <a:rPr lang="en-US" sz="2800" dirty="0" smtClean="0">
                <a:hlinkClick r:id="rId2"/>
              </a:rPr>
              <a:t>http://www.uie.com/articles/prototyping_tools/?link=tips100318_6</a:t>
            </a:r>
            <a:r>
              <a:rPr lang="en-US" sz="2800" dirty="0" smtClean="0"/>
              <a:t> </a:t>
            </a:r>
          </a:p>
          <a:p>
            <a:pPr marL="907612" lvl="2" indent="-487672">
              <a:buClr>
                <a:schemeClr val="tx2"/>
              </a:buClr>
            </a:pPr>
            <a:r>
              <a:rPr lang="en-US" sz="2400" dirty="0" smtClean="0"/>
              <a:t>Mar 18, 2010	</a:t>
            </a:r>
          </a:p>
          <a:p>
            <a:pPr marL="487672" lvl="1" indent="-487672">
              <a:buClr>
                <a:schemeClr val="tx2"/>
              </a:buClr>
            </a:pPr>
            <a:r>
              <a:rPr lang="en-US" sz="2800" dirty="0" smtClean="0"/>
              <a:t>My survey results are similar (2007)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131945"/>
            <a:ext cx="5969000" cy="84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724" t="2600" r="3703" b="4214"/>
          <a:stretch>
            <a:fillRect/>
          </a:stretch>
        </p:blipFill>
        <p:spPr bwMode="auto">
          <a:xfrm>
            <a:off x="0" y="4190999"/>
            <a:ext cx="6152602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2050" y="2743200"/>
            <a:ext cx="2952750" cy="3152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Using PowerPoint to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00200"/>
            <a:ext cx="11704320" cy="6274364"/>
          </a:xfrm>
        </p:spPr>
        <p:txBody>
          <a:bodyPr/>
          <a:lstStyle/>
          <a:p>
            <a:r>
              <a:rPr lang="en-US" dirty="0" smtClean="0"/>
              <a:t>Add a shape, with a label</a:t>
            </a:r>
          </a:p>
          <a:p>
            <a:r>
              <a:rPr lang="en-US" dirty="0" smtClean="0"/>
              <a:t>Add a hyperlink:</a:t>
            </a:r>
          </a:p>
          <a:p>
            <a:r>
              <a:rPr lang="en-US" dirty="0" smtClean="0"/>
              <a:t>Select “Place in this document”</a:t>
            </a:r>
          </a:p>
          <a:p>
            <a:r>
              <a:rPr lang="en-US" dirty="0" smtClean="0"/>
              <a:t>Create a slide for each mode of the</a:t>
            </a:r>
            <a:br>
              <a:rPr lang="en-US" dirty="0" smtClean="0"/>
            </a:br>
            <a:r>
              <a:rPr lang="en-US" dirty="0" smtClean="0"/>
              <a:t>application</a:t>
            </a:r>
          </a:p>
          <a:p>
            <a:r>
              <a:rPr lang="en-US" dirty="0" smtClean="0"/>
              <a:t>Can add nice animations</a:t>
            </a:r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 bwMode="auto">
          <a:xfrm>
            <a:off x="7264400" y="1600200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back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775" y="6572250"/>
            <a:ext cx="6296025" cy="3181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Rounded Rectangle 6">
            <a:hlinkClick r:id="" action="ppaction://hlinkshowjump?jump=firstslide"/>
          </p:cNvPr>
          <p:cNvSpPr/>
          <p:nvPr/>
        </p:nvSpPr>
        <p:spPr bwMode="auto">
          <a:xfrm>
            <a:off x="7721600" y="2590800"/>
            <a:ext cx="1752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</a:t>
            </a:r>
            <a:r>
              <a:rPr kumimoji="0" lang="en-US" sz="1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Controls in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057400"/>
            <a:ext cx="11704320" cy="6274364"/>
          </a:xfrm>
        </p:spPr>
        <p:txBody>
          <a:bodyPr/>
          <a:lstStyle/>
          <a:p>
            <a:r>
              <a:rPr lang="en-US" dirty="0" smtClean="0"/>
              <a:t>Turn on “Developer Toolbar”</a:t>
            </a:r>
          </a:p>
          <a:p>
            <a:pPr lvl="1"/>
            <a:r>
              <a:rPr lang="en-US" dirty="0" smtClean="0"/>
              <a:t>Can add buttons, text entry, etc.</a:t>
            </a:r>
          </a:p>
          <a:p>
            <a:pPr lvl="1"/>
            <a:r>
              <a:rPr lang="en-US" dirty="0" smtClean="0"/>
              <a:t>Script with VB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5859" y="2133600"/>
            <a:ext cx="4168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4306442"/>
            <a:ext cx="4191000" cy="544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3733800"/>
            <a:ext cx="5943600" cy="33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800" y="7543800"/>
            <a:ext cx="6858000" cy="18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2100560" cy="1842347"/>
          </a:xfrm>
        </p:spPr>
        <p:txBody>
          <a:bodyPr/>
          <a:lstStyle/>
          <a:p>
            <a:r>
              <a:rPr lang="en-US" dirty="0" smtClean="0"/>
              <a:t>Use “Master” for Shared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286000"/>
            <a:ext cx="11704320" cy="6274364"/>
          </a:xfrm>
        </p:spPr>
        <p:txBody>
          <a:bodyPr/>
          <a:lstStyle/>
          <a:p>
            <a:r>
              <a:rPr lang="en-US" dirty="0" smtClean="0"/>
              <a:t>If want controls on multiple pages, can put them on a “Master”</a:t>
            </a:r>
          </a:p>
          <a:p>
            <a:pPr lvl="1"/>
            <a:r>
              <a:rPr lang="en-US" dirty="0" smtClean="0"/>
              <a:t>“View / Slide Master”</a:t>
            </a:r>
          </a:p>
          <a:p>
            <a:pPr lvl="1"/>
            <a:r>
              <a:rPr lang="en-US" dirty="0" smtClean="0"/>
              <a:t>Create new master slide</a:t>
            </a:r>
            <a:br>
              <a:rPr lang="en-US" dirty="0" smtClean="0"/>
            </a:br>
            <a:r>
              <a:rPr lang="en-US" dirty="0" smtClean="0"/>
              <a:t>and edit as with any other slide</a:t>
            </a:r>
          </a:p>
          <a:p>
            <a:r>
              <a:rPr lang="en-US" dirty="0" smtClean="0"/>
              <a:t>Use that master for new slides</a:t>
            </a:r>
          </a:p>
          <a:p>
            <a:pPr lvl="1"/>
            <a:r>
              <a:rPr lang="en-US" dirty="0" smtClean="0"/>
              <a:t>Drop down from “New Slide”</a:t>
            </a:r>
          </a:p>
          <a:p>
            <a:r>
              <a:rPr lang="en-US" dirty="0" smtClean="0"/>
              <a:t>Controls like check boxes, text</a:t>
            </a:r>
            <a:br>
              <a:rPr lang="en-US" dirty="0" smtClean="0"/>
            </a:br>
            <a:r>
              <a:rPr lang="en-US" dirty="0" smtClean="0"/>
              <a:t>boxes in Master use </a:t>
            </a:r>
            <a:r>
              <a:rPr lang="en-US" i="1" dirty="0" smtClean="0"/>
              <a:t>same</a:t>
            </a:r>
            <a:r>
              <a:rPr lang="en-US" dirty="0" smtClean="0"/>
              <a:t> value</a:t>
            </a:r>
            <a:br>
              <a:rPr lang="en-US" dirty="0" smtClean="0"/>
            </a:br>
            <a:r>
              <a:rPr lang="en-US" dirty="0" smtClean="0"/>
              <a:t>across all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3200400"/>
            <a:ext cx="5562600" cy="17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0075" y="5105400"/>
            <a:ext cx="30960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training in using PowerPoint:</a:t>
            </a:r>
          </a:p>
          <a:p>
            <a:pPr lvl="1"/>
            <a:r>
              <a:rPr lang="en-US" dirty="0" smtClean="0">
                <a:hlinkClick r:id="rId2"/>
              </a:rPr>
              <a:t>http://www.boxesandarrows.com/view/interactive</a:t>
            </a:r>
            <a:r>
              <a:rPr lang="en-US" dirty="0" smtClean="0"/>
              <a:t> </a:t>
            </a:r>
          </a:p>
          <a:p>
            <a:pPr lvl="2"/>
            <a:r>
              <a:rPr lang="fi-FI" b="1" dirty="0" smtClean="0"/>
              <a:t>by </a:t>
            </a:r>
            <a:r>
              <a:rPr lang="fi-FI" b="1" dirty="0" smtClean="0">
                <a:hlinkClick r:id="rId3"/>
              </a:rPr>
              <a:t>Maureen Kelly</a:t>
            </a:r>
            <a:r>
              <a:rPr lang="fi-FI" b="1" dirty="0" smtClean="0"/>
              <a:t> on 2007/08/06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800" y="4669536"/>
            <a:ext cx="6096000" cy="50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133600"/>
            <a:ext cx="12674600" cy="6274364"/>
          </a:xfrm>
        </p:spPr>
        <p:txBody>
          <a:bodyPr/>
          <a:lstStyle/>
          <a:p>
            <a:r>
              <a:rPr lang="en-US" dirty="0" smtClean="0"/>
              <a:t>Can use web editors to prototype any kind of interface</a:t>
            </a:r>
          </a:p>
          <a:p>
            <a:pPr lvl="1"/>
            <a:r>
              <a:rPr lang="en-US" dirty="0" smtClean="0"/>
              <a:t>Tricky for detailed layout</a:t>
            </a:r>
          </a:p>
          <a:p>
            <a:r>
              <a:rPr lang="en-US" dirty="0" smtClean="0"/>
              <a:t>Can edit html using</a:t>
            </a:r>
          </a:p>
          <a:p>
            <a:pPr lvl="1"/>
            <a:r>
              <a:rPr lang="en-US" dirty="0" smtClean="0"/>
              <a:t>Microsoft Word (not recommended)</a:t>
            </a:r>
          </a:p>
          <a:p>
            <a:pPr lvl="1"/>
            <a:r>
              <a:rPr lang="en-US" dirty="0" smtClean="0"/>
              <a:t>Microsoft Expression Web (Blend)</a:t>
            </a:r>
          </a:p>
          <a:p>
            <a:pPr lvl="2"/>
            <a:r>
              <a:rPr lang="en-US" dirty="0" smtClean="0"/>
              <a:t>free for students: </a:t>
            </a:r>
            <a:r>
              <a:rPr lang="en-US" sz="3200" dirty="0" smtClean="0">
                <a:hlinkClick r:id="rId2"/>
              </a:rPr>
              <a:t>www.dreamspark.com</a:t>
            </a:r>
            <a:endParaRPr lang="en-US" dirty="0" smtClean="0"/>
          </a:p>
          <a:p>
            <a:pPr lvl="1"/>
            <a:r>
              <a:rPr lang="en-US" dirty="0" smtClean="0"/>
              <a:t>Adobe Dreamweaver</a:t>
            </a:r>
          </a:p>
          <a:p>
            <a:pPr lvl="2"/>
            <a:r>
              <a:rPr lang="en-US" dirty="0" smtClean="0"/>
              <a:t>free trial: </a:t>
            </a:r>
            <a:r>
              <a:rPr lang="en-US" sz="2000" dirty="0" smtClean="0">
                <a:hlinkClick r:id="rId3"/>
              </a:rPr>
              <a:t>https://www.adobe.com/cfusion/tdrc/index.cfm?product=dreamweaver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Many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6400" y="2057400"/>
            <a:ext cx="11506200" cy="6274364"/>
          </a:xfrm>
        </p:spPr>
        <p:txBody>
          <a:bodyPr/>
          <a:lstStyle/>
          <a:p>
            <a:r>
              <a:rPr lang="en-US" dirty="0" smtClean="0"/>
              <a:t>Dreamweaver works a lot like Word</a:t>
            </a:r>
          </a:p>
          <a:p>
            <a:r>
              <a:rPr lang="en-US" dirty="0" smtClean="0"/>
              <a:t>Hint: use tables a lot for layout</a:t>
            </a:r>
          </a:p>
          <a:p>
            <a:r>
              <a:rPr lang="en-US" dirty="0" smtClean="0"/>
              <a:t>Hint: Controls are in “forms”</a:t>
            </a:r>
          </a:p>
          <a:p>
            <a:r>
              <a:rPr lang="en-US" dirty="0" smtClean="0"/>
              <a:t>Make use of the web for “how-to’s”</a:t>
            </a:r>
          </a:p>
          <a:p>
            <a:pPr lvl="1"/>
            <a:r>
              <a:rPr lang="en-US" dirty="0" smtClean="0"/>
              <a:t>E.g., “html button link”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Movie Kiosk</a:t>
            </a:r>
            <a:endParaRPr lang="en-US" dirty="0"/>
          </a:p>
        </p:txBody>
      </p:sp>
      <p:pic>
        <p:nvPicPr>
          <p:cNvPr id="4" name="Picture 5" descr="MovieTicket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94225" y="5687908"/>
            <a:ext cx="8410575" cy="40656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3A060-9346-482C-903C-BB97744DCE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121551"/>
          </a:xfrm>
        </p:spPr>
        <p:txBody>
          <a:bodyPr/>
          <a:lstStyle/>
          <a:p>
            <a:r>
              <a:rPr lang="en-US" dirty="0" smtClean="0"/>
              <a:t>Adobe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95400"/>
            <a:ext cx="12176760" cy="7424138"/>
          </a:xfrm>
        </p:spPr>
        <p:txBody>
          <a:bodyPr/>
          <a:lstStyle/>
          <a:p>
            <a:r>
              <a:rPr lang="en-US" dirty="0" smtClean="0"/>
              <a:t>Free trial: </a:t>
            </a:r>
            <a:r>
              <a:rPr lang="en-US" sz="4000" dirty="0" smtClean="0">
                <a:hlinkClick r:id="rId2"/>
              </a:rPr>
              <a:t>http://www.adobe.com/products/flash/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Originally an animation tool</a:t>
            </a:r>
          </a:p>
          <a:p>
            <a:pPr lvl="1"/>
            <a:r>
              <a:rPr lang="en-US" sz="3400" dirty="0" smtClean="0"/>
              <a:t>Interactive editor with timeline</a:t>
            </a:r>
          </a:p>
          <a:p>
            <a:r>
              <a:rPr lang="en-US" sz="4000" dirty="0" smtClean="0"/>
              <a:t>Also scripting in</a:t>
            </a:r>
            <a:br>
              <a:rPr lang="en-US" sz="4000" dirty="0" smtClean="0"/>
            </a:br>
            <a:r>
              <a:rPr lang="en-US" sz="4000" dirty="0" smtClean="0"/>
              <a:t>“</a:t>
            </a:r>
            <a:r>
              <a:rPr lang="en-US" sz="4000" dirty="0" err="1" smtClean="0"/>
              <a:t>ActionScript</a:t>
            </a:r>
            <a:r>
              <a:rPr lang="en-US" sz="4000" dirty="0" smtClean="0"/>
              <a:t>”</a:t>
            </a:r>
            <a:br>
              <a:rPr lang="en-US" sz="4000" dirty="0" smtClean="0"/>
            </a:br>
            <a:r>
              <a:rPr lang="en-US" sz="4000" dirty="0" smtClean="0"/>
              <a:t>(= JavaScript)</a:t>
            </a:r>
          </a:p>
          <a:p>
            <a:pPr lvl="1"/>
            <a:r>
              <a:rPr lang="en-US" sz="3400" dirty="0" smtClean="0"/>
              <a:t>Hint: </a:t>
            </a:r>
            <a:r>
              <a:rPr lang="en-US" sz="3600" dirty="0" err="1" smtClean="0"/>
              <a:t>ActionScript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v.2 much easier to</a:t>
            </a:r>
            <a:br>
              <a:rPr lang="en-US" sz="3400" dirty="0" smtClean="0"/>
            </a:br>
            <a:r>
              <a:rPr lang="en-US" sz="3400" dirty="0" smtClean="0"/>
              <a:t>use than v.3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4158525"/>
            <a:ext cx="7797800" cy="55950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197751"/>
          </a:xfrm>
        </p:spPr>
        <p:txBody>
          <a:bodyPr/>
          <a:lstStyle/>
          <a:p>
            <a:r>
              <a:rPr lang="en-US" dirty="0" smtClean="0"/>
              <a:t>Adobe Flash Catalyst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24000"/>
            <a:ext cx="11704320" cy="6655364"/>
          </a:xfrm>
        </p:spPr>
        <p:txBody>
          <a:bodyPr/>
          <a:lstStyle/>
          <a:p>
            <a:r>
              <a:rPr lang="en-US" dirty="0" smtClean="0"/>
              <a:t>Brand new tool in CS6</a:t>
            </a:r>
          </a:p>
          <a:p>
            <a:pPr lvl="1"/>
            <a:r>
              <a:rPr lang="en-US" dirty="0" smtClean="0"/>
              <a:t>(I consulted</a:t>
            </a:r>
            <a:r>
              <a:rPr lang="en-US" baseline="0" dirty="0" smtClean="0"/>
              <a:t> a little during its early design)</a:t>
            </a:r>
          </a:p>
          <a:p>
            <a:pPr lvl="1"/>
            <a:r>
              <a:rPr lang="en-US" dirty="0" smtClean="0"/>
              <a:t>De-emphasized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baseline="0" dirty="0" smtClean="0"/>
          </a:p>
          <a:p>
            <a:r>
              <a:rPr lang="en-US" dirty="0" smtClean="0"/>
              <a:t>Allows some of the behavior to be specified without scripting</a:t>
            </a:r>
          </a:p>
          <a:p>
            <a:pPr lvl="1"/>
            <a:r>
              <a:rPr lang="en-US" dirty="0" smtClean="0"/>
              <a:t>States &amp;</a:t>
            </a:r>
            <a:br>
              <a:rPr lang="en-US" dirty="0" smtClean="0"/>
            </a:br>
            <a:r>
              <a:rPr lang="en-US" dirty="0" smtClean="0"/>
              <a:t>animations</a:t>
            </a:r>
          </a:p>
          <a:p>
            <a:r>
              <a:rPr lang="en-US" dirty="0" smtClean="0"/>
              <a:t>Currently, no</a:t>
            </a:r>
            <a:br>
              <a:rPr lang="en-US" dirty="0" smtClean="0"/>
            </a:br>
            <a:r>
              <a:rPr lang="en-US" dirty="0" smtClean="0"/>
              <a:t>“round tripping”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293" y="4800600"/>
            <a:ext cx="815050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TA-Run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177062"/>
            <a:ext cx="11704320" cy="66621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Stephanie Chow</a:t>
            </a:r>
          </a:p>
          <a:p>
            <a:pPr lvl="1"/>
            <a:r>
              <a:rPr lang="en-US" dirty="0" err="1" smtClean="0"/>
              <a:t>Axure</a:t>
            </a:r>
            <a:endParaRPr lang="en-US" dirty="0" smtClean="0"/>
          </a:p>
          <a:p>
            <a:pPr lvl="2"/>
            <a:r>
              <a:rPr lang="en-US" dirty="0" smtClean="0"/>
              <a:t>30 day trial, and free student license for those studying HCI</a:t>
            </a:r>
          </a:p>
          <a:p>
            <a:r>
              <a:rPr lang="en-US" dirty="0" smtClean="0"/>
              <a:t>Jenny He (online tools)</a:t>
            </a:r>
          </a:p>
          <a:p>
            <a:pPr lvl="1"/>
            <a:r>
              <a:rPr lang="en-US" dirty="0" smtClean="0"/>
              <a:t>Fluid UI</a:t>
            </a:r>
          </a:p>
          <a:p>
            <a:pPr lvl="1"/>
            <a:r>
              <a:rPr lang="en-US" dirty="0" smtClean="0"/>
              <a:t>Balsamic</a:t>
            </a:r>
            <a:endParaRPr lang="en-US" dirty="0" smtClean="0"/>
          </a:p>
          <a:p>
            <a:pPr lvl="1"/>
            <a:r>
              <a:rPr lang="en-US" dirty="0" smtClean="0"/>
              <a:t>Also, from the Chrome app store:</a:t>
            </a:r>
          </a:p>
          <a:p>
            <a:pPr lvl="2"/>
            <a:r>
              <a:rPr lang="en-US" dirty="0" err="1" smtClean="0"/>
              <a:t>Moqups</a:t>
            </a:r>
            <a:endParaRPr lang="en-US" dirty="0" smtClean="0"/>
          </a:p>
          <a:p>
            <a:pPr lvl="2"/>
            <a:r>
              <a:rPr lang="en-US" dirty="0" smtClean="0"/>
              <a:t>Mockingbird</a:t>
            </a:r>
          </a:p>
          <a:p>
            <a:pPr lvl="2"/>
            <a:r>
              <a:rPr lang="en-US" dirty="0" err="1" smtClean="0"/>
              <a:t>FluidUI</a:t>
            </a:r>
            <a:endParaRPr lang="en-US" dirty="0" smtClean="0"/>
          </a:p>
          <a:p>
            <a:pPr lvl="2"/>
            <a:r>
              <a:rPr lang="en-US" dirty="0" err="1" smtClean="0"/>
              <a:t>Mockflow</a:t>
            </a:r>
            <a:endParaRPr lang="en-US" dirty="0" smtClean="0"/>
          </a:p>
          <a:p>
            <a:r>
              <a:rPr lang="en-US" dirty="0" smtClean="0"/>
              <a:t>Lynn Streja</a:t>
            </a:r>
          </a:p>
          <a:p>
            <a:pPr lvl="1"/>
            <a:r>
              <a:rPr lang="en-US" dirty="0" smtClean="0"/>
              <a:t>Keynote (exporting to clickable PDF)</a:t>
            </a:r>
          </a:p>
          <a:p>
            <a:pPr lvl="1"/>
            <a:r>
              <a:rPr lang="en-US" dirty="0" smtClean="0"/>
              <a:t>Photoshop (exporting to html)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2012 - Brad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B02-72C2-4516-9A34-B477BE6076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</a:t>
            </a:r>
            <a:br>
              <a:rPr lang="en-US" dirty="0" smtClean="0"/>
            </a:br>
            <a:r>
              <a:rPr lang="en-US" dirty="0" smtClean="0"/>
              <a:t>Thanksgiving!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class Wednesday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7" name="Picture 3" descr="C:\Users\bam\Documents\Downloads\MP90044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4199"/>
            <a:ext cx="6121400" cy="969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http://www.axure.com/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Stephanie </a:t>
            </a:r>
            <a:r>
              <a:rPr lang="en-US" dirty="0" smtClean="0"/>
              <a:t>Chow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Axure</a:t>
            </a:r>
            <a:r>
              <a:rPr lang="en-US" dirty="0" smtClean="0"/>
              <a:t> RP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Axure</a:t>
            </a:r>
            <a:r>
              <a:rPr lang="en-US" dirty="0" smtClean="0"/>
              <a:t> RP?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HTML Wireframes, mockups, and prototyping without coding</a:t>
            </a:r>
          </a:p>
          <a:p>
            <a:r>
              <a:rPr lang="en-US" dirty="0" smtClean="0"/>
              <a:t>Mac and PC compatible</a:t>
            </a:r>
          </a:p>
          <a:p>
            <a:r>
              <a:rPr lang="en-US" dirty="0" smtClean="0"/>
              <a:t>Free Trial for 30 days</a:t>
            </a:r>
          </a:p>
          <a:p>
            <a:pPr lvl="1"/>
            <a:r>
              <a:rPr lang="en-US" dirty="0" smtClean="0">
                <a:hlinkClick r:id="rId3"/>
              </a:rPr>
              <a:t>http://www.axure.com/download</a:t>
            </a:r>
            <a:endParaRPr lang="en-US" dirty="0" smtClean="0"/>
          </a:p>
          <a:p>
            <a:pPr lvl="1"/>
            <a:r>
              <a:rPr lang="en-US" dirty="0" smtClean="0"/>
              <a:t>Mac download: 28 </a:t>
            </a:r>
            <a:r>
              <a:rPr lang="en-US" dirty="0" err="1" smtClean="0"/>
              <a:t>mb</a:t>
            </a:r>
            <a:endParaRPr lang="en-US" dirty="0" smtClean="0"/>
          </a:p>
          <a:p>
            <a:pPr lvl="1"/>
            <a:r>
              <a:rPr lang="en-US" dirty="0" smtClean="0"/>
              <a:t>PC download: 60 </a:t>
            </a:r>
            <a:r>
              <a:rPr lang="en-US" dirty="0" err="1" smtClean="0"/>
              <a:t>mb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Axure</a:t>
            </a:r>
            <a:r>
              <a:rPr lang="en-US" dirty="0" smtClean="0"/>
              <a:t> RP capable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Demos: </a:t>
            </a:r>
            <a:r>
              <a:rPr lang="en-US" dirty="0" smtClean="0">
                <a:hlinkClick r:id="rId3"/>
              </a:rPr>
              <a:t>http://www.axure.com/sample-prototypes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Extensive Tutorials: </a:t>
            </a:r>
            <a:r>
              <a:rPr lang="en-US" dirty="0" smtClean="0">
                <a:hlinkClick r:id="rId4"/>
              </a:rPr>
              <a:t>http://www.axure.com/training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Axure</a:t>
            </a:r>
            <a:r>
              <a:rPr lang="en-US" dirty="0" smtClean="0"/>
              <a:t> RP capable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Demos: </a:t>
            </a:r>
            <a:r>
              <a:rPr lang="en-US" dirty="0" smtClean="0">
                <a:hlinkClick r:id="rId2"/>
              </a:rPr>
              <a:t>http://www.axure.com/sample-prototypes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Extensive Tutorials: </a:t>
            </a:r>
            <a:r>
              <a:rPr lang="en-US" dirty="0" smtClean="0">
                <a:hlinkClick r:id="rId3"/>
              </a:rPr>
              <a:t>http://www.axure.com/training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&gt;&gt; It is okay to stick with the basic features!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590"/>
          <a:stretch>
            <a:fillRect/>
          </a:stretch>
        </p:blipFill>
        <p:spPr bwMode="auto">
          <a:xfrm>
            <a:off x="325122" y="866988"/>
            <a:ext cx="12444486" cy="74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300480" y="2059095"/>
            <a:ext cx="758613" cy="433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840" y="2167469"/>
            <a:ext cx="3684693" cy="13316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0039" tIns="65020" rIns="130039" bIns="65020" rtlCol="0">
            <a:spAutoFit/>
          </a:bodyPr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white"/>
                </a:solidFill>
              </a:rPr>
              <a:t>All the pages you make will show up here, and you can create more</a:t>
            </a: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590"/>
          <a:stretch>
            <a:fillRect/>
          </a:stretch>
        </p:blipFill>
        <p:spPr bwMode="auto">
          <a:xfrm>
            <a:off x="325122" y="866988"/>
            <a:ext cx="12444486" cy="74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6827520" y="1625600"/>
            <a:ext cx="758613" cy="433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2880" y="1733975"/>
            <a:ext cx="3684693" cy="931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0039" tIns="65020" rIns="130039" bIns="65020" rtlCol="0">
            <a:spAutoFit/>
          </a:bodyPr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white"/>
                </a:solidFill>
              </a:rPr>
              <a:t>Pages you open will show up here</a:t>
            </a: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590"/>
          <a:stretch>
            <a:fillRect/>
          </a:stretch>
        </p:blipFill>
        <p:spPr bwMode="auto">
          <a:xfrm>
            <a:off x="325122" y="866988"/>
            <a:ext cx="12444486" cy="74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817707" y="4334935"/>
            <a:ext cx="758613" cy="433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3067" y="4443308"/>
            <a:ext cx="3684693" cy="931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0039" tIns="65020" rIns="130039" bIns="65020" rtlCol="0">
            <a:spAutoFit/>
          </a:bodyPr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white"/>
                </a:solidFill>
              </a:rPr>
              <a:t>Drag and drop widgets onto your page</a:t>
            </a: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helpful feature: Master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Helpful for creating parts of the prototype that stay the same always, for example:</a:t>
            </a:r>
          </a:p>
          <a:p>
            <a:pPr lvl="1"/>
            <a:r>
              <a:rPr lang="en-US" dirty="0" smtClean="0"/>
              <a:t>Header links or menus on a website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Hardware buttons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 descr="C:\Users\Stephanie\Desktop\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482" y="4226560"/>
            <a:ext cx="10092267" cy="866987"/>
          </a:xfrm>
          <a:prstGeom prst="rect">
            <a:avLst/>
          </a:prstGeom>
          <a:noFill/>
        </p:spPr>
      </p:pic>
      <p:pic>
        <p:nvPicPr>
          <p:cNvPr id="7" name="Picture 3" descr="C:\Users\Stephanie\Desktop\interfac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266" y="5743787"/>
            <a:ext cx="4288649" cy="2913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helpful feature: Master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Online Tutorial for Master Pages</a:t>
            </a:r>
          </a:p>
          <a:p>
            <a:pPr lvl="1"/>
            <a:r>
              <a:rPr lang="en-US" dirty="0" smtClean="0"/>
              <a:t>http://www.axure.com/masters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helpful feature: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Helpful for creating links to other pages, initiating actions, stopping actions, etc.</a:t>
            </a:r>
          </a:p>
          <a:p>
            <a:pPr lvl="1"/>
            <a:r>
              <a:rPr lang="en-US" dirty="0" smtClean="0"/>
              <a:t>Tutorial: http://www.axure.com/widgets/button-shape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Note: There are “Buttons”, and “Button Shapes”</a:t>
            </a:r>
          </a:p>
          <a:p>
            <a:pPr lvl="1"/>
            <a:r>
              <a:rPr lang="en-US" dirty="0" smtClean="0"/>
              <a:t>Button Shapes can be used to make invisible, and strange-looking buttons – basically they’re more customizable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121551"/>
          </a:xfrm>
        </p:spPr>
        <p:txBody>
          <a:bodyPr/>
          <a:lstStyle/>
          <a:p>
            <a:r>
              <a:rPr lang="en-US" dirty="0" smtClean="0"/>
              <a:t>Implementing your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371600"/>
            <a:ext cx="11704320" cy="6274364"/>
          </a:xfrm>
        </p:spPr>
        <p:txBody>
          <a:bodyPr/>
          <a:lstStyle/>
          <a:p>
            <a:r>
              <a:rPr lang="en-US" dirty="0" smtClean="0"/>
              <a:t>How “complete” an implementation for HW4?</a:t>
            </a:r>
          </a:p>
          <a:p>
            <a:pPr lvl="1"/>
            <a:r>
              <a:rPr lang="en-US" dirty="0" smtClean="0"/>
              <a:t>Screen transitions must work</a:t>
            </a:r>
          </a:p>
          <a:p>
            <a:pPr lvl="1"/>
            <a:r>
              <a:rPr lang="en-US" dirty="0" smtClean="0"/>
              <a:t>All buttons should do something, even if go to a “not implemented yet” page</a:t>
            </a:r>
          </a:p>
          <a:p>
            <a:pPr lvl="1"/>
            <a:r>
              <a:rPr lang="en-US" dirty="0" smtClean="0"/>
              <a:t>Search, other computation does </a:t>
            </a:r>
            <a:r>
              <a:rPr lang="en-US" i="1" dirty="0" smtClean="0"/>
              <a:t>not </a:t>
            </a:r>
            <a:r>
              <a:rPr lang="en-US" dirty="0" smtClean="0"/>
              <a:t>have to work</a:t>
            </a:r>
          </a:p>
          <a:p>
            <a:pPr lvl="1"/>
            <a:r>
              <a:rPr lang="en-US" dirty="0" smtClean="0"/>
              <a:t>“Click-through” level of behaviors</a:t>
            </a:r>
          </a:p>
          <a:p>
            <a:r>
              <a:rPr lang="en-US" dirty="0" smtClean="0"/>
              <a:t>Level of complexity required:</a:t>
            </a:r>
          </a:p>
          <a:p>
            <a:pPr lvl="1"/>
            <a:r>
              <a:rPr lang="en-US" dirty="0" smtClean="0"/>
              <a:t>(Same as listed on homework0 page)</a:t>
            </a:r>
          </a:p>
          <a:p>
            <a:pPr lvl="1"/>
            <a:r>
              <a:rPr lang="en-US" dirty="0" smtClean="0"/>
              <a:t>At least 30 “controls” (widgets: buttons, text fields)</a:t>
            </a:r>
          </a:p>
          <a:p>
            <a:pPr lvl="1"/>
            <a:r>
              <a:rPr lang="en-US" dirty="0" smtClean="0"/>
              <a:t>About 10 different screens/pages/windows/modes</a:t>
            </a:r>
          </a:p>
          <a:p>
            <a:pPr lvl="1"/>
            <a:r>
              <a:rPr lang="en-US" dirty="0" smtClean="0"/>
              <a:t>Must be done in one (1) week – no extensions!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helpful feature: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can choose to set actions for three situations:</a:t>
            </a:r>
          </a:p>
          <a:p>
            <a:pPr lvl="1"/>
            <a:r>
              <a:rPr lang="en-US" dirty="0" err="1" smtClean="0"/>
              <a:t>onClick</a:t>
            </a:r>
            <a:r>
              <a:rPr lang="en-US" dirty="0" smtClean="0"/>
              <a:t> – when the user clicks on the button</a:t>
            </a:r>
          </a:p>
          <a:p>
            <a:pPr lvl="1"/>
            <a:r>
              <a:rPr lang="en-US" dirty="0" err="1" smtClean="0"/>
              <a:t>onMouseEnter</a:t>
            </a:r>
            <a:r>
              <a:rPr lang="en-US" dirty="0" smtClean="0"/>
              <a:t> – when the mouse is within the space the button occupies</a:t>
            </a:r>
          </a:p>
          <a:p>
            <a:pPr lvl="1"/>
            <a:r>
              <a:rPr lang="en-US" dirty="0" err="1" smtClean="0"/>
              <a:t>onMouseOut</a:t>
            </a:r>
            <a:r>
              <a:rPr lang="en-US" dirty="0" smtClean="0"/>
              <a:t> – when the mouse leaves the space the        button occupies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helpful feature: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tephanie\Desktop\button 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95" y="2167467"/>
            <a:ext cx="12137813" cy="5457586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9103360" y="3467947"/>
            <a:ext cx="758613" cy="433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" y="365760"/>
            <a:ext cx="12435840" cy="90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142827" y="1842347"/>
            <a:ext cx="758613" cy="433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8187" y="1950721"/>
            <a:ext cx="3251200" cy="931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0039" tIns="65020" rIns="130039" bIns="65020" rtlCol="0">
            <a:spAutoFit/>
          </a:bodyPr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white"/>
                </a:solidFill>
              </a:rPr>
              <a:t>Useful for linking one page to another</a:t>
            </a: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" y="365760"/>
            <a:ext cx="12435840" cy="90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142827" y="2331974"/>
            <a:ext cx="758613" cy="433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8187" y="2440348"/>
            <a:ext cx="3684693" cy="13316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0039" tIns="65020" rIns="130039" bIns="65020" rtlCol="0">
            <a:spAutoFit/>
          </a:bodyPr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white"/>
                </a:solidFill>
              </a:rPr>
              <a:t>The page you select to show up will be a popup window</a:t>
            </a: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" y="365760"/>
            <a:ext cx="12435840" cy="90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09815" y="3684696"/>
            <a:ext cx="3684693" cy="13316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0039" tIns="65020" rIns="130039" bIns="65020" rtlCol="0">
            <a:spAutoFit/>
          </a:bodyPr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white"/>
                </a:solidFill>
              </a:rPr>
              <a:t>You can do lots of things with dynamic panels too</a:t>
            </a: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NOTE: besides buttons there are other widgets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094" y="3359575"/>
            <a:ext cx="8575040" cy="399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Helpful Feature: Dynamic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if you want everything on a page to stay the same, except for one part?</a:t>
            </a:r>
          </a:p>
        </p:txBody>
      </p:sp>
      <p:pic>
        <p:nvPicPr>
          <p:cNvPr id="5123" name="Picture 3" descr="C:\Users\Stephanie\Desktop\ip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" y="4009815"/>
            <a:ext cx="3142827" cy="4986216"/>
          </a:xfrm>
          <a:prstGeom prst="rect">
            <a:avLst/>
          </a:prstGeom>
          <a:noFill/>
        </p:spPr>
      </p:pic>
      <p:pic>
        <p:nvPicPr>
          <p:cNvPr id="5124" name="Picture 4" descr="C:\Users\Stephanie\Desktop\photo 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307" y="4009815"/>
            <a:ext cx="7363260" cy="4985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Helpful Feature: Dynamic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tephanie\Desktop\dynamic 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13" y="2411308"/>
            <a:ext cx="11595947" cy="6150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Helpful Feature: Dynamic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tephanie\Desktop\dynamic 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13" y="2411308"/>
            <a:ext cx="11595947" cy="6150187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7586135" y="7694507"/>
            <a:ext cx="758613" cy="433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Helpful Feature: Dynamic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19" y="2167467"/>
            <a:ext cx="11998214" cy="498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6413" y="8886613"/>
            <a:ext cx="4118187" cy="65024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2012 - Brad Myers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“Wireframe” Level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57400"/>
            <a:ext cx="11704320" cy="6274364"/>
          </a:xfrm>
        </p:spPr>
        <p:txBody>
          <a:bodyPr/>
          <a:lstStyle/>
          <a:p>
            <a:r>
              <a:rPr lang="en-US" dirty="0" smtClean="0"/>
              <a:t>Outlines of the buttons and controls</a:t>
            </a:r>
          </a:p>
          <a:p>
            <a:r>
              <a:rPr lang="en-US" dirty="0" smtClean="0"/>
              <a:t>No need for final graphics</a:t>
            </a:r>
          </a:p>
          <a:p>
            <a:r>
              <a:rPr lang="en-US" dirty="0" smtClean="0"/>
              <a:t>Our requirement:</a:t>
            </a:r>
            <a:br>
              <a:rPr lang="en-US" dirty="0" smtClean="0"/>
            </a:br>
            <a:r>
              <a:rPr lang="en-US" dirty="0" smtClean="0"/>
              <a:t>sufficient</a:t>
            </a:r>
            <a:br>
              <a:rPr lang="en-US" dirty="0" smtClean="0"/>
            </a:br>
            <a:r>
              <a:rPr lang="en-US" dirty="0" smtClean="0"/>
              <a:t>functionality to</a:t>
            </a:r>
            <a:br>
              <a:rPr lang="en-US" dirty="0" smtClean="0"/>
            </a:br>
            <a:r>
              <a:rPr lang="en-US" dirty="0" smtClean="0"/>
              <a:t>support your tasks</a:t>
            </a:r>
          </a:p>
          <a:p>
            <a:r>
              <a:rPr lang="en-US" dirty="0" smtClean="0"/>
              <a:t>Labels should be</a:t>
            </a:r>
            <a:br>
              <a:rPr lang="en-US" dirty="0" smtClean="0"/>
            </a:br>
            <a:r>
              <a:rPr lang="en-US" dirty="0" smtClean="0"/>
              <a:t>the real ones</a:t>
            </a:r>
          </a:p>
          <a:p>
            <a:pPr lvl="1"/>
            <a:r>
              <a:rPr lang="en-US" dirty="0" smtClean="0"/>
              <a:t>So can test that</a:t>
            </a:r>
            <a:br>
              <a:rPr lang="en-US" dirty="0" smtClean="0"/>
            </a:br>
            <a:r>
              <a:rPr lang="en-US" dirty="0" smtClean="0"/>
              <a:t>users understand</a:t>
            </a:r>
            <a:br>
              <a:rPr lang="en-US" dirty="0" smtClean="0"/>
            </a:br>
            <a:r>
              <a:rPr lang="en-US" dirty="0" smtClean="0"/>
              <a:t>what they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8370" name="Picture 2" descr="Click Through Prot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275" y="3505200"/>
            <a:ext cx="7629525" cy="5743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53111" y="9324201"/>
            <a:ext cx="7350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http://support.balsamiq.com/customer/portal/articles/107999-specifying-interaction-with-mockups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Helpful Feature: Dynamic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Stephanie\Desktop\dynamic 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0" y="2411308"/>
            <a:ext cx="11595947" cy="6150187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12029440" y="2817707"/>
            <a:ext cx="758613" cy="433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Helpful Feature: Dynamic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Tutorial: </a:t>
            </a:r>
            <a:r>
              <a:rPr lang="en-US" dirty="0" smtClean="0">
                <a:hlinkClick r:id="rId2"/>
              </a:rPr>
              <a:t>http://www.axure.com/dynamic-panels-basic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in doubt…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9159" y="2171802"/>
            <a:ext cx="6615108" cy="6502400"/>
          </a:xfrm>
        </p:spPr>
        <p:txBody>
          <a:bodyPr/>
          <a:lstStyle/>
          <a:p>
            <a:r>
              <a:rPr lang="en-US" dirty="0" smtClean="0"/>
              <a:t>Check out </a:t>
            </a:r>
            <a:r>
              <a:rPr lang="en-US" dirty="0" err="1" smtClean="0">
                <a:hlinkClick r:id="rId2"/>
              </a:rPr>
              <a:t>Axure</a:t>
            </a:r>
            <a:r>
              <a:rPr lang="en-US" dirty="0" smtClean="0">
                <a:hlinkClick r:id="rId2"/>
              </a:rPr>
              <a:t> Training</a:t>
            </a:r>
            <a:endParaRPr lang="en-US" dirty="0" smtClean="0"/>
          </a:p>
          <a:p>
            <a:r>
              <a:rPr lang="en-US" dirty="0" smtClean="0"/>
              <a:t>Email me at </a:t>
            </a:r>
            <a:r>
              <a:rPr lang="en-US" dirty="0" smtClean="0">
                <a:hlinkClick r:id="rId3"/>
              </a:rPr>
              <a:t>stephaniechow@cmu.edu</a:t>
            </a:r>
            <a:endParaRPr lang="en-US" dirty="0" smtClean="0"/>
          </a:p>
          <a:p>
            <a:r>
              <a:rPr lang="en-US" dirty="0" smtClean="0"/>
              <a:t>Set up a </a:t>
            </a:r>
            <a:r>
              <a:rPr lang="en-US" dirty="0" err="1" smtClean="0"/>
              <a:t>skype</a:t>
            </a:r>
            <a:r>
              <a:rPr lang="en-US" dirty="0" smtClean="0"/>
              <a:t> meeting with me @schow1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2640" y="2167468"/>
            <a:ext cx="5364480" cy="576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4772763"/>
            <a:ext cx="11054080" cy="2809037"/>
          </a:xfrm>
        </p:spPr>
        <p:txBody>
          <a:bodyPr/>
          <a:lstStyle/>
          <a:p>
            <a:pPr algn="ctr"/>
            <a:r>
              <a:rPr lang="en-US" b="0" dirty="0" smtClean="0">
                <a:latin typeface="Helvetica Light"/>
                <a:cs typeface="Helvetica Light"/>
              </a:rPr>
              <a:t>Online </a:t>
            </a:r>
            <a:r>
              <a:rPr lang="en-US" b="0" dirty="0" err="1" smtClean="0">
                <a:latin typeface="Helvetica Light"/>
                <a:cs typeface="Helvetica Light"/>
              </a:rPr>
              <a:t>Wireframing</a:t>
            </a:r>
            <a:r>
              <a:rPr lang="en-US" b="0" dirty="0" smtClean="0">
                <a:latin typeface="Helvetica Light"/>
                <a:cs typeface="Helvetica Light"/>
              </a:rPr>
              <a:t> Tools</a:t>
            </a:r>
            <a:br>
              <a:rPr lang="en-US" b="0" dirty="0" smtClean="0">
                <a:latin typeface="Helvetica Light"/>
                <a:cs typeface="Helvetica Light"/>
              </a:rPr>
            </a:br>
            <a:r>
              <a:rPr lang="en-US" b="0" dirty="0" smtClean="0">
                <a:latin typeface="Helvetica Light"/>
                <a:cs typeface="Helvetica Light"/>
              </a:rPr>
              <a:t/>
            </a:r>
            <a:br>
              <a:rPr lang="en-US" b="0" dirty="0" smtClean="0">
                <a:latin typeface="Helvetica Light"/>
                <a:cs typeface="Helvetica Light"/>
              </a:rPr>
            </a:br>
            <a:r>
              <a:rPr lang="en-US" b="0" dirty="0" smtClean="0">
                <a:latin typeface="Helvetica Light"/>
                <a:cs typeface="Helvetica Light"/>
              </a:rPr>
              <a:t>Jenny He</a:t>
            </a:r>
            <a:endParaRPr lang="en-US" b="0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Light"/>
                <a:cs typeface="Helvetica Light"/>
              </a:rPr>
              <a:t>Pros and Cons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Mostly free</a:t>
            </a:r>
          </a:p>
          <a:p>
            <a:r>
              <a:rPr lang="en-US" dirty="0" smtClean="0"/>
              <a:t>No downloads needed</a:t>
            </a:r>
          </a:p>
          <a:p>
            <a:r>
              <a:rPr lang="en-US" dirty="0" smtClean="0"/>
              <a:t>Access from any computer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Limited widget selection</a:t>
            </a:r>
          </a:p>
          <a:p>
            <a:r>
              <a:rPr lang="en-US" dirty="0" smtClean="0"/>
              <a:t>Mostly only good for website or mobile mockups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ckupto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9201" r="-19201"/>
          <a:stretch>
            <a:fillRect/>
          </a:stretch>
        </p:blipFill>
        <p:spPr>
          <a:xfrm>
            <a:off x="650241" y="463182"/>
            <a:ext cx="12540861" cy="852749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2012 - Brad Myers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4800"/>
            <a:ext cx="12354560" cy="1426351"/>
          </a:xfrm>
        </p:spPr>
        <p:txBody>
          <a:bodyPr/>
          <a:lstStyle/>
          <a:p>
            <a:r>
              <a:rPr lang="en-US" sz="5400" dirty="0" smtClean="0"/>
              <a:t>Or, Produce Final-Looking Graphics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" y="1752600"/>
            <a:ext cx="11704320" cy="6274364"/>
          </a:xfrm>
        </p:spPr>
        <p:txBody>
          <a:bodyPr/>
          <a:lstStyle/>
          <a:p>
            <a:r>
              <a:rPr lang="en-US" dirty="0" smtClean="0"/>
              <a:t>Alternatively, could use Photoshop, Illustrator, etc. and produce final graphics</a:t>
            </a:r>
          </a:p>
          <a:p>
            <a:pPr lvl="1"/>
            <a:r>
              <a:rPr lang="en-US" dirty="0" smtClean="0"/>
              <a:t>Designers want to show what real UI will look like</a:t>
            </a:r>
          </a:p>
          <a:p>
            <a:pPr lvl="1"/>
            <a:r>
              <a:rPr lang="en-US" dirty="0" smtClean="0"/>
              <a:t>Details of the “look”</a:t>
            </a:r>
          </a:p>
          <a:p>
            <a:r>
              <a:rPr lang="en-US" dirty="0" smtClean="0"/>
              <a:t>Web pages often use final graphics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hlinkClick r:id="rId2"/>
              </a:rPr>
              <a:t>Toffem</a:t>
            </a:r>
            <a:r>
              <a:rPr lang="en-US" dirty="0" smtClean="0">
                <a:hlinkClick r:id="rId2"/>
              </a:rPr>
              <a:t> Medicines</a:t>
            </a:r>
            <a:endParaRPr lang="en-US" dirty="0" smtClean="0"/>
          </a:p>
          <a:p>
            <a:r>
              <a:rPr lang="en-US" dirty="0" smtClean="0"/>
              <a:t>Add “click-through”</a:t>
            </a:r>
            <a:br>
              <a:rPr lang="en-US" dirty="0" smtClean="0"/>
            </a:b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Usually limited mostly</a:t>
            </a:r>
            <a:br>
              <a:rPr lang="en-US" dirty="0" smtClean="0"/>
            </a:br>
            <a:r>
              <a:rPr lang="en-US" dirty="0" smtClean="0"/>
              <a:t>to screen transitions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444" y="5410200"/>
            <a:ext cx="666935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02449"/>
            <a:ext cx="11567160" cy="1121551"/>
          </a:xfrm>
        </p:spPr>
        <p:txBody>
          <a:bodyPr/>
          <a:lstStyle/>
          <a:p>
            <a:r>
              <a:rPr lang="en-US" dirty="0" smtClean="0"/>
              <a:t>Implementation Options for 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00200"/>
            <a:ext cx="12192000" cy="7162800"/>
          </a:xfrm>
        </p:spPr>
        <p:txBody>
          <a:bodyPr/>
          <a:lstStyle/>
          <a:p>
            <a:r>
              <a:rPr lang="en-US" dirty="0" smtClean="0"/>
              <a:t>Pretty much any way you want</a:t>
            </a:r>
          </a:p>
          <a:p>
            <a:pPr lvl="1"/>
            <a:r>
              <a:rPr lang="en-US" dirty="0" smtClean="0"/>
              <a:t>Must “work” – not just paintings</a:t>
            </a:r>
          </a:p>
          <a:p>
            <a:pPr lvl="1"/>
            <a:r>
              <a:rPr lang="en-US" dirty="0" smtClean="0"/>
              <a:t>“Click-through prototypes”</a:t>
            </a:r>
          </a:p>
          <a:p>
            <a:pPr lvl="1"/>
            <a:r>
              <a:rPr lang="en-US" dirty="0" smtClean="0"/>
              <a:t>Note: TAs and </a:t>
            </a:r>
            <a:r>
              <a:rPr lang="en-US" dirty="0" err="1" smtClean="0"/>
              <a:t>prof</a:t>
            </a:r>
            <a:r>
              <a:rPr lang="en-US" dirty="0" smtClean="0"/>
              <a:t>. will probably </a:t>
            </a:r>
            <a:r>
              <a:rPr lang="en-US" i="1" dirty="0" smtClean="0"/>
              <a:t>not</a:t>
            </a:r>
            <a:r>
              <a:rPr lang="en-US" dirty="0" smtClean="0"/>
              <a:t> be able to help you with your code</a:t>
            </a:r>
          </a:p>
          <a:p>
            <a:r>
              <a:rPr lang="en-US" sz="4000" dirty="0" smtClean="0"/>
              <a:t>We recommend you do </a:t>
            </a:r>
            <a:r>
              <a:rPr lang="en-US" sz="4000" i="1" u="sng" dirty="0" smtClean="0"/>
              <a:t>not</a:t>
            </a:r>
            <a:r>
              <a:rPr lang="en-US" sz="4000" dirty="0" smtClean="0"/>
              <a:t> use Java, C++, Objective C (</a:t>
            </a:r>
            <a:r>
              <a:rPr lang="en-US" sz="4000" dirty="0" err="1" smtClean="0"/>
              <a:t>iPhone</a:t>
            </a:r>
            <a:r>
              <a:rPr lang="en-US" sz="4000" dirty="0" smtClean="0"/>
              <a:t>) or other “professional” language</a:t>
            </a:r>
          </a:p>
          <a:p>
            <a:r>
              <a:rPr lang="en-US" sz="4000" dirty="0" smtClean="0"/>
              <a:t>Note: you must be able to create software that is </a:t>
            </a:r>
            <a:r>
              <a:rPr lang="en-US" sz="4000" i="1" dirty="0" smtClean="0"/>
              <a:t>easy </a:t>
            </a:r>
            <a:r>
              <a:rPr lang="en-US" sz="4000" dirty="0" smtClean="0"/>
              <a:t>for others to </a:t>
            </a:r>
            <a:r>
              <a:rPr lang="en-US" sz="4000" i="1" dirty="0" smtClean="0"/>
              <a:t>run</a:t>
            </a:r>
          </a:p>
          <a:p>
            <a:pPr lvl="1"/>
            <a:r>
              <a:rPr lang="en-US" sz="3600" dirty="0" smtClean="0"/>
              <a:t>Output a set of web pages, or a </a:t>
            </a:r>
            <a:r>
              <a:rPr lang="en-US" sz="3600" dirty="0" err="1" smtClean="0"/>
              <a:t>pdf</a:t>
            </a:r>
            <a:r>
              <a:rPr lang="en-US" sz="3600" dirty="0" smtClean="0"/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Recommended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2598400" cy="6890738"/>
          </a:xfrm>
        </p:spPr>
        <p:txBody>
          <a:bodyPr/>
          <a:lstStyle/>
          <a:p>
            <a:r>
              <a:rPr lang="en-US" sz="4000" dirty="0" smtClean="0"/>
              <a:t>These are easiest to use:</a:t>
            </a:r>
          </a:p>
          <a:p>
            <a:pPr lvl="1"/>
            <a:r>
              <a:rPr lang="en-US" sz="3600" dirty="0" smtClean="0"/>
              <a:t>PowerPoint – Brad demo</a:t>
            </a:r>
          </a:p>
          <a:p>
            <a:pPr lvl="1"/>
            <a:r>
              <a:rPr lang="en-US" sz="3600" dirty="0" smtClean="0"/>
              <a:t>Html + </a:t>
            </a:r>
            <a:r>
              <a:rPr lang="en-US" sz="3600" dirty="0" err="1" smtClean="0"/>
              <a:t>Imagemaps</a:t>
            </a:r>
            <a:endParaRPr lang="en-US" sz="3600" dirty="0" smtClean="0"/>
          </a:p>
          <a:p>
            <a:pPr lvl="2"/>
            <a:r>
              <a:rPr lang="en-US" sz="3200" dirty="0" smtClean="0"/>
              <a:t>Using editor like Dreamweaver – Brad demo</a:t>
            </a:r>
          </a:p>
          <a:p>
            <a:pPr lvl="2"/>
            <a:r>
              <a:rPr lang="en-US" sz="3200" dirty="0" smtClean="0"/>
              <a:t>Dreamweaver has a </a:t>
            </a:r>
            <a:r>
              <a:rPr lang="en-US" sz="3200" dirty="0" smtClean="0">
                <a:hlinkClick r:id="rId2"/>
              </a:rPr>
              <a:t>free 30-day trial</a:t>
            </a:r>
            <a:endParaRPr lang="en-US" sz="3200" dirty="0" smtClean="0"/>
          </a:p>
          <a:p>
            <a:pPr lvl="1"/>
            <a:r>
              <a:rPr lang="en-US" sz="3600" dirty="0" smtClean="0"/>
              <a:t>Html + </a:t>
            </a:r>
            <a:r>
              <a:rPr lang="en-US" sz="3600" dirty="0" err="1" smtClean="0"/>
              <a:t>Javascript</a:t>
            </a:r>
            <a:r>
              <a:rPr lang="en-US" sz="3600" dirty="0" smtClean="0"/>
              <a:t> (more programming)</a:t>
            </a:r>
          </a:p>
          <a:p>
            <a:pPr lvl="1"/>
            <a:r>
              <a:rPr lang="en-US" sz="3600" dirty="0" smtClean="0"/>
              <a:t>Adobe Flash – </a:t>
            </a:r>
            <a:r>
              <a:rPr lang="en-US" sz="3600" dirty="0" smtClean="0">
                <a:hlinkClick r:id="rId3"/>
              </a:rPr>
              <a:t>free trial</a:t>
            </a:r>
          </a:p>
          <a:p>
            <a:r>
              <a:rPr lang="en-US" sz="4000" dirty="0" err="1" smtClean="0"/>
              <a:t>Axure</a:t>
            </a:r>
            <a:r>
              <a:rPr lang="en-US" sz="4000" dirty="0" smtClean="0"/>
              <a:t> is a popular commercial tool – Stephanie demo</a:t>
            </a:r>
          </a:p>
          <a:p>
            <a:pPr lvl="1"/>
            <a:r>
              <a:rPr lang="en-US" sz="3600" dirty="0" smtClean="0">
                <a:ea typeface="+mn-ea"/>
                <a:cs typeface="+mn-cs"/>
                <a:hlinkClick r:id="rId4"/>
              </a:rPr>
              <a:t>www.axure.com</a:t>
            </a:r>
            <a:endParaRPr lang="en-US" sz="3600" dirty="0" smtClean="0">
              <a:ea typeface="+mn-ea"/>
              <a:cs typeface="+mn-cs"/>
            </a:endParaRPr>
          </a:p>
          <a:p>
            <a:r>
              <a:rPr lang="en-US" sz="4200" dirty="0" smtClean="0"/>
              <a:t>Balsamic – Jenny demo</a:t>
            </a:r>
            <a:endParaRPr lang="en-US" sz="4200" dirty="0" smtClean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426351"/>
          </a:xfrm>
        </p:spPr>
        <p:txBody>
          <a:bodyPr/>
          <a:lstStyle/>
          <a:p>
            <a:r>
              <a:rPr lang="en-US" dirty="0" smtClean="0"/>
              <a:t>Many other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00200"/>
            <a:ext cx="11719560" cy="7086600"/>
          </a:xfrm>
        </p:spPr>
        <p:txBody>
          <a:bodyPr/>
          <a:lstStyle/>
          <a:p>
            <a:pPr lvl="1" rtl="0" eaLnBrk="1" fontAlgn="base" hangingPunct="1"/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 for </a:t>
            </a:r>
            <a:r>
              <a:rPr lang="en-US" sz="3600" dirty="0" smtClean="0">
                <a:ea typeface="+mn-ea"/>
                <a:cs typeface="+mn-cs"/>
              </a:rPr>
              <a:t>wireframes</a:t>
            </a:r>
          </a:p>
          <a:p>
            <a:pPr lvl="1" rtl="0" eaLnBrk="1" fontAlgn="base" hangingPunct="1"/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Expression Blend / </a:t>
            </a:r>
            <a:r>
              <a:rPr lang="en-US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Sketchflow</a:t>
            </a:r>
            <a:endParaRPr lang="en-US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en-US" sz="3200" dirty="0" smtClean="0"/>
              <a:t>Microsoft Visual Basic</a:t>
            </a:r>
          </a:p>
          <a:p>
            <a:pPr lvl="2"/>
            <a:r>
              <a:rPr lang="en-US" sz="3200" dirty="0" smtClean="0">
                <a:ea typeface="+mn-ea"/>
                <a:cs typeface="+mn-cs"/>
              </a:rPr>
              <a:t>Free for students from </a:t>
            </a:r>
            <a:r>
              <a:rPr lang="en-US" sz="2400" dirty="0" smtClean="0">
                <a:ea typeface="+mn-ea"/>
                <a:cs typeface="+mn-cs"/>
                <a:hlinkClick r:id="rId2"/>
              </a:rPr>
              <a:t>https://www.dreamspark.com/Student/Software-Catalog.aspx</a:t>
            </a:r>
            <a:endParaRPr lang="en-US" sz="3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3200" dirty="0" smtClean="0"/>
              <a:t>Processing (</a:t>
            </a:r>
            <a:r>
              <a:rPr lang="en-US" sz="3200" dirty="0" smtClean="0">
                <a:hlinkClick r:id="rId3"/>
              </a:rPr>
              <a:t>www.processing.org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Python, </a:t>
            </a:r>
            <a:r>
              <a:rPr lang="en-US" sz="3200" dirty="0" err="1" smtClean="0"/>
              <a:t>tcl</a:t>
            </a:r>
            <a:r>
              <a:rPr lang="en-US" sz="3200" dirty="0" smtClean="0"/>
              <a:t>/</a:t>
            </a:r>
            <a:r>
              <a:rPr lang="en-US" sz="3200" dirty="0" err="1" smtClean="0"/>
              <a:t>tk</a:t>
            </a:r>
            <a:r>
              <a:rPr lang="en-US" sz="3200" dirty="0" smtClean="0"/>
              <a:t>, … or other desktop programming tool</a:t>
            </a:r>
          </a:p>
          <a:p>
            <a:pPr lvl="1"/>
            <a:r>
              <a:rPr lang="en-US" sz="3200" dirty="0" smtClean="0"/>
              <a:t>Ruby on Rails, or any other web scripting system</a:t>
            </a:r>
          </a:p>
          <a:p>
            <a:pPr lvl="1"/>
            <a:r>
              <a:rPr lang="en-US" sz="3200" dirty="0" smtClean="0">
                <a:hlinkClick r:id="rId4"/>
              </a:rPr>
              <a:t>http://mockupscreens.com/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lvl="1"/>
            <a:r>
              <a:rPr lang="en-US" sz="3200" dirty="0" smtClean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popapp.in</a:t>
            </a:r>
            <a:r>
              <a:rPr lang="en-US" sz="3200" dirty="0" smtClean="0"/>
              <a:t> – </a:t>
            </a:r>
            <a:r>
              <a:rPr lang="en-US" sz="3200" dirty="0" err="1" smtClean="0"/>
              <a:t>iPhone</a:t>
            </a:r>
            <a:r>
              <a:rPr lang="en-US" sz="3200" dirty="0" smtClean="0"/>
              <a:t> mockups from photos of sketches or Photoshop</a:t>
            </a:r>
          </a:p>
          <a:p>
            <a:pPr lvl="1"/>
            <a:r>
              <a:rPr lang="en-US" sz="3200" dirty="0" err="1" smtClean="0"/>
              <a:t>iRise</a:t>
            </a:r>
            <a:r>
              <a:rPr lang="en-US" sz="3200" dirty="0" smtClean="0"/>
              <a:t>: </a:t>
            </a:r>
            <a:r>
              <a:rPr lang="en-US" sz="3200" dirty="0" smtClean="0">
                <a:hlinkClick r:id="rId6"/>
              </a:rPr>
              <a:t>http://www.irise.com</a:t>
            </a:r>
            <a:r>
              <a:rPr lang="en-US" sz="3200" dirty="0" smtClean="0">
                <a:hlinkClick r:id="rId6"/>
              </a:rPr>
              <a:t>/</a:t>
            </a:r>
            <a:r>
              <a:rPr lang="en-US" sz="3200" dirty="0" smtClean="0"/>
              <a:t> (visualization platform)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Lists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Tools”</a:t>
            </a:r>
          </a:p>
          <a:p>
            <a:pPr lvl="1"/>
            <a:r>
              <a:rPr lang="en-US" sz="2800" dirty="0" smtClean="0">
                <a:hlinkClick r:id="rId2"/>
              </a:rPr>
              <a:t>http://www.fuelyourcreativity.com/17-great-wireframing-tools-for-web-designers/</a:t>
            </a:r>
          </a:p>
          <a:p>
            <a:pPr lvl="1"/>
            <a:r>
              <a:rPr lang="en-US" sz="2800" dirty="0" smtClean="0">
                <a:hlinkClick r:id="rId2"/>
              </a:rPr>
              <a:t>http://mashable.com/2010/07/15/wireframing-tools/</a:t>
            </a:r>
            <a:r>
              <a:rPr lang="en-US" sz="2800" dirty="0" smtClean="0"/>
              <a:t> - “10 free </a:t>
            </a:r>
            <a:r>
              <a:rPr lang="en-US" sz="2800" dirty="0" err="1" smtClean="0"/>
              <a:t>wireframing</a:t>
            </a:r>
            <a:r>
              <a:rPr lang="en-US" sz="2800" dirty="0" smtClean="0"/>
              <a:t> tools”</a:t>
            </a:r>
          </a:p>
          <a:p>
            <a:pPr lvl="1"/>
            <a:r>
              <a:rPr lang="en-US" sz="2800" dirty="0" smtClean="0">
                <a:hlinkClick r:id="rId3"/>
              </a:rPr>
              <a:t>http://www.uxbooth.com/blog/15-desktop-online-wireframing-tools/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4"/>
              </a:rPr>
              <a:t>http://www.tripwiremagazine.com/2010/04/15-best-wireframing-tools-for-designers.html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>
                <a:hlinkClick r:id="rId5"/>
              </a:rPr>
              <a:t>http://www.uie.com/articles/prototyping_tools/?link=tips100318_6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>
                <a:hlinkClick r:id="rId6"/>
              </a:rPr>
              <a:t>http://c2.com/cgi/wiki?GuiPrototypingTools</a:t>
            </a:r>
            <a:r>
              <a:rPr lang="en-US" sz="28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6065</TotalTime>
  <Pages>0</Pages>
  <Words>1336</Words>
  <Characters>0</Characters>
  <Application>Microsoft Office PowerPoint</Application>
  <PresentationFormat>Custom</PresentationFormat>
  <Lines>0</Lines>
  <Paragraphs>263</Paragraphs>
  <Slides>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lecture template_polo</vt:lpstr>
      <vt:lpstr>Civic</vt:lpstr>
      <vt:lpstr>Metro</vt:lpstr>
      <vt:lpstr>Lecture 7: Implementing a Prototype: Overview of Using PowerPoint, ***** html, etc.</vt:lpstr>
      <vt:lpstr>Happy Thanksgiving!</vt:lpstr>
      <vt:lpstr>Implementing your Prototype</vt:lpstr>
      <vt:lpstr>“Wireframe” Level Prototype</vt:lpstr>
      <vt:lpstr>Or, Produce Final-Looking Graphics</vt:lpstr>
      <vt:lpstr>Implementation Options for HW4</vt:lpstr>
      <vt:lpstr>Recommended Options</vt:lpstr>
      <vt:lpstr>Many other choices</vt:lpstr>
      <vt:lpstr>Lots of Lists of Tools</vt:lpstr>
      <vt:lpstr>What Are People Using?</vt:lpstr>
      <vt:lpstr>Using PowerPoint to Prototype</vt:lpstr>
      <vt:lpstr>Adding Controls in PowerPoint</vt:lpstr>
      <vt:lpstr>Use “Master” for Shared Controls</vt:lpstr>
      <vt:lpstr>PowerPoint examples</vt:lpstr>
      <vt:lpstr>Html editing</vt:lpstr>
      <vt:lpstr>Example: Movie Kiosk</vt:lpstr>
      <vt:lpstr>Adobe Flash</vt:lpstr>
      <vt:lpstr>Adobe Flash Catalyst</vt:lpstr>
      <vt:lpstr>TA-Run Demos</vt:lpstr>
      <vt:lpstr>Axure RP</vt:lpstr>
      <vt:lpstr>What is Axure RP?</vt:lpstr>
      <vt:lpstr>What is Axure RP capable of?</vt:lpstr>
      <vt:lpstr>What is Axure RP capable of?</vt:lpstr>
      <vt:lpstr>Slide 24</vt:lpstr>
      <vt:lpstr>Slide 25</vt:lpstr>
      <vt:lpstr>Slide 26</vt:lpstr>
      <vt:lpstr>1st helpful feature: Master Pages</vt:lpstr>
      <vt:lpstr>1st helpful feature: Master Pages</vt:lpstr>
      <vt:lpstr>2nd helpful feature: Buttons</vt:lpstr>
      <vt:lpstr>2nd helpful feature: Buttons</vt:lpstr>
      <vt:lpstr>2nd helpful feature: Buttons</vt:lpstr>
      <vt:lpstr>Slide 32</vt:lpstr>
      <vt:lpstr>Slide 33</vt:lpstr>
      <vt:lpstr>Slide 34</vt:lpstr>
      <vt:lpstr>NOTE: besides buttons there are other widgets</vt:lpstr>
      <vt:lpstr>3rd Helpful Feature: Dynamic Panels</vt:lpstr>
      <vt:lpstr>3rd Helpful Feature: Dynamic Panels</vt:lpstr>
      <vt:lpstr>3rd Helpful Feature: Dynamic Panels</vt:lpstr>
      <vt:lpstr>3rd Helpful Feature: Dynamic Panels</vt:lpstr>
      <vt:lpstr>3rd Helpful Feature: Dynamic Panels</vt:lpstr>
      <vt:lpstr>3rd Helpful Feature: Dynamic Panels</vt:lpstr>
      <vt:lpstr>When in doubt…</vt:lpstr>
      <vt:lpstr>Online Wireframing Tools  Jenny He</vt:lpstr>
      <vt:lpstr>Pros and Cons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Implementing a Prototype: Overview of Using PowerPoint, Adobe Illustrator, Balsamiq, OmniGraffle, html, etc.</dc:title>
  <dc:creator>Brad Myers</dc:creator>
  <cp:lastModifiedBy>Brad Myers</cp:lastModifiedBy>
  <cp:revision>402</cp:revision>
  <dcterms:modified xsi:type="dcterms:W3CDTF">2012-11-19T15:19:04Z</dcterms:modified>
</cp:coreProperties>
</file>