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6"/>
  </p:notesMasterIdLst>
  <p:sldIdLst>
    <p:sldId id="256" r:id="rId2"/>
    <p:sldId id="343" r:id="rId3"/>
    <p:sldId id="332" r:id="rId4"/>
    <p:sldId id="335" r:id="rId5"/>
    <p:sldId id="341" r:id="rId6"/>
    <p:sldId id="257" r:id="rId7"/>
    <p:sldId id="334" r:id="rId8"/>
    <p:sldId id="336" r:id="rId9"/>
    <p:sldId id="337" r:id="rId10"/>
    <p:sldId id="339" r:id="rId11"/>
    <p:sldId id="340" r:id="rId12"/>
    <p:sldId id="338" r:id="rId13"/>
    <p:sldId id="272" r:id="rId14"/>
    <p:sldId id="316" r:id="rId15"/>
    <p:sldId id="317" r:id="rId16"/>
    <p:sldId id="318" r:id="rId17"/>
    <p:sldId id="328" r:id="rId18"/>
    <p:sldId id="321" r:id="rId19"/>
    <p:sldId id="322" r:id="rId20"/>
    <p:sldId id="323" r:id="rId21"/>
    <p:sldId id="324" r:id="rId22"/>
    <p:sldId id="325" r:id="rId23"/>
    <p:sldId id="319" r:id="rId24"/>
    <p:sldId id="320" r:id="rId25"/>
    <p:sldId id="315" r:id="rId26"/>
    <p:sldId id="276" r:id="rId27"/>
    <p:sldId id="275" r:id="rId28"/>
    <p:sldId id="274" r:id="rId29"/>
    <p:sldId id="278" r:id="rId30"/>
    <p:sldId id="279" r:id="rId31"/>
    <p:sldId id="330" r:id="rId32"/>
    <p:sldId id="282" r:id="rId33"/>
    <p:sldId id="280" r:id="rId34"/>
    <p:sldId id="34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5" autoAdjust="0"/>
    <p:restoredTop sz="90845" autoAdjust="0"/>
  </p:normalViewPr>
  <p:slideViewPr>
    <p:cSldViewPr>
      <p:cViewPr varScale="1">
        <p:scale>
          <a:sx n="67" d="100"/>
          <a:sy n="67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5.xml"/><Relationship Id="rId18" Type="http://schemas.openxmlformats.org/officeDocument/2006/relationships/slide" Target="slides/slide32.xml"/><Relationship Id="rId3" Type="http://schemas.openxmlformats.org/officeDocument/2006/relationships/slide" Target="slides/slide5.xml"/><Relationship Id="rId7" Type="http://schemas.openxmlformats.org/officeDocument/2006/relationships/slide" Target="slides/slide13.xml"/><Relationship Id="rId12" Type="http://schemas.openxmlformats.org/officeDocument/2006/relationships/slide" Target="slides/slide24.xml"/><Relationship Id="rId17" Type="http://schemas.openxmlformats.org/officeDocument/2006/relationships/slide" Target="slides/slide29.xml"/><Relationship Id="rId2" Type="http://schemas.openxmlformats.org/officeDocument/2006/relationships/slide" Target="slides/slide4.xml"/><Relationship Id="rId16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3.xml"/><Relationship Id="rId5" Type="http://schemas.openxmlformats.org/officeDocument/2006/relationships/slide" Target="slides/slide11.xml"/><Relationship Id="rId15" Type="http://schemas.openxmlformats.org/officeDocument/2006/relationships/slide" Target="slides/slide27.xml"/><Relationship Id="rId10" Type="http://schemas.openxmlformats.org/officeDocument/2006/relationships/slide" Target="slides/slide16.xml"/><Relationship Id="rId19" Type="http://schemas.openxmlformats.org/officeDocument/2006/relationships/slide" Target="slides/slide33.xml"/><Relationship Id="rId4" Type="http://schemas.openxmlformats.org/officeDocument/2006/relationships/slide" Target="slides/slide6.xml"/><Relationship Id="rId9" Type="http://schemas.openxmlformats.org/officeDocument/2006/relationships/slide" Target="slides/slide15.xml"/><Relationship Id="rId14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m\Documents\UICOURSE\08-763fall12\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Val val="1"/>
          </c:dLbls>
          <c:cat>
            <c:strRef>
              <c:f>enrolled!$B$104:$B$115</c:f>
              <c:strCache>
                <c:ptCount val="12"/>
                <c:pt idx="0">
                  <c:v>CFA-DES</c:v>
                </c:pt>
                <c:pt idx="1">
                  <c:v>CIT-CEE</c:v>
                </c:pt>
                <c:pt idx="2">
                  <c:v>CIT-ECE</c:v>
                </c:pt>
                <c:pt idx="3">
                  <c:v>CIT-INI</c:v>
                </c:pt>
                <c:pt idx="4">
                  <c:v>CIT-MEG</c:v>
                </c:pt>
                <c:pt idx="5">
                  <c:v>HC -IPM</c:v>
                </c:pt>
                <c:pt idx="6">
                  <c:v>HC -ISM</c:v>
                </c:pt>
                <c:pt idx="7">
                  <c:v>HC -ITM</c:v>
                </c:pt>
                <c:pt idx="8">
                  <c:v>SCS-ISR</c:v>
                </c:pt>
                <c:pt idx="9">
                  <c:v>SCS-SE</c:v>
                </c:pt>
                <c:pt idx="10">
                  <c:v>TSB-IA</c:v>
                </c:pt>
                <c:pt idx="11">
                  <c:v>TSB-IA3</c:v>
                </c:pt>
              </c:strCache>
            </c:strRef>
          </c:cat>
          <c:val>
            <c:numRef>
              <c:f>enrolled!$C$104:$C$115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21</c:v>
                </c:pt>
                <c:pt idx="4">
                  <c:v>1</c:v>
                </c:pt>
                <c:pt idx="5">
                  <c:v>3</c:v>
                </c:pt>
                <c:pt idx="6">
                  <c:v>9</c:v>
                </c:pt>
                <c:pt idx="7">
                  <c:v>5</c:v>
                </c:pt>
                <c:pt idx="8">
                  <c:v>8</c:v>
                </c:pt>
                <c:pt idx="9">
                  <c:v>2</c:v>
                </c:pt>
                <c:pt idx="10">
                  <c:v>18</c:v>
                </c:pt>
                <c:pt idx="11">
                  <c:v>1</c:v>
                </c:pt>
              </c:numCache>
            </c:numRef>
          </c:val>
        </c:ser>
        <c:shape val="box"/>
        <c:axId val="132130304"/>
        <c:axId val="132131840"/>
        <c:axId val="0"/>
      </c:bar3DChart>
      <c:catAx>
        <c:axId val="13213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32131840"/>
        <c:crosses val="autoZero"/>
        <c:auto val="1"/>
        <c:lblAlgn val="ctr"/>
        <c:lblOffset val="100"/>
      </c:catAx>
      <c:valAx>
        <c:axId val="132131840"/>
        <c:scaling>
          <c:orientation val="minMax"/>
        </c:scaling>
        <c:axPos val="l"/>
        <c:majorGridlines/>
        <c:numFmt formatCode="General" sourceLinked="1"/>
        <c:tickLblPos val="nextTo"/>
        <c:crossAx val="13213030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"My heart is in the work" (Andrew Carnegie)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17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18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19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20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21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23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32F0-0C4C-41C0-840D-E9A2C7EF5EB3}" type="slidenum">
              <a:rPr lang="en-US"/>
              <a:pPr/>
              <a:t>24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27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28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29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30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31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32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at 1:29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26F-0E25-43B2-85C8-833501169A44}" type="slidenum">
              <a:rPr lang="en-US"/>
              <a:pPr/>
              <a:t>33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6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8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-svs5mQD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signthinking.ideo.com/?p=4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2012, </a:t>
            </a:r>
            <a:r>
              <a:rPr lang="en-US" i="1" dirty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</a:t>
            </a:r>
            <a:r>
              <a:rPr lang="en-US" i="1" dirty="0" smtClean="0"/>
              <a:t>DOET</a:t>
            </a:r>
            <a:r>
              <a:rPr lang="en-US" dirty="0" smtClean="0"/>
              <a:t>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/>
              <a:t>Three Mile Island</a:t>
            </a:r>
          </a:p>
          <a:p>
            <a:pPr lvl="1"/>
            <a:r>
              <a:rPr lang="en-US" dirty="0"/>
              <a:t>Incorrect meaning of indicator light that a valve was closed, when it really meant that the valve was </a:t>
            </a:r>
            <a:r>
              <a:rPr lang="en-US" i="1" dirty="0"/>
              <a:t>told to </a:t>
            </a:r>
            <a:r>
              <a:rPr lang="en-US" dirty="0"/>
              <a:t>close</a:t>
            </a:r>
          </a:p>
          <a:p>
            <a:pPr lvl="2"/>
            <a:r>
              <a:rPr lang="en-US" dirty="0"/>
              <a:t>There was no actual indicator of the </a:t>
            </a:r>
            <a:r>
              <a:rPr lang="en-US" i="1" dirty="0"/>
              <a:t>status</a:t>
            </a:r>
            <a:r>
              <a:rPr lang="en-US" dirty="0"/>
              <a:t> of the valve</a:t>
            </a:r>
          </a:p>
          <a:p>
            <a:r>
              <a:rPr lang="en-US" dirty="0"/>
              <a:t>Aegis: Ascent vs. Descent</a:t>
            </a:r>
          </a:p>
          <a:p>
            <a:r>
              <a:rPr lang="en-US" sz="3400" b="1" dirty="0">
                <a:sym typeface="ZapfDingbats" pitchFamily="82" charset="2"/>
              </a:rPr>
              <a:t></a:t>
            </a:r>
            <a:r>
              <a:rPr lang="en-US" dirty="0"/>
              <a:t> Provide accurate and appropriate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/>
              <a:t>while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pic>
        <p:nvPicPr>
          <p:cNvPr id="444420" name="Picture 4" descr="U8-060-edit1"/>
          <p:cNvPicPr>
            <a:picLocks noChangeAspect="1" noChangeArrowheads="1"/>
          </p:cNvPicPr>
          <p:nvPr/>
        </p:nvPicPr>
        <p:blipFill>
          <a:blip r:embed="rId3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/>
              <a:t>Multiple Sketches, Annotations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</a:t>
            </a:r>
            <a:r>
              <a:rPr lang="en-US" sz="2800" dirty="0" smtClean="0"/>
              <a:t>survey</a:t>
            </a:r>
            <a:r>
              <a:rPr lang="en-US" sz="2800" dirty="0"/>
              <a:t>, over 90% of designers explore multiple designs</a:t>
            </a:r>
          </a:p>
          <a:p>
            <a:r>
              <a:rPr lang="en-US" sz="2800" dirty="0"/>
              <a:t>Annotations are important for understanding intent, </a:t>
            </a:r>
            <a:r>
              <a:rPr lang="en-US" sz="2800" dirty="0" smtClean="0"/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Current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r>
              <a:rPr lang="en-US" dirty="0" smtClean="0"/>
              <a:t>71 students</a:t>
            </a:r>
          </a:p>
          <a:p>
            <a:r>
              <a:rPr lang="en-US" dirty="0" smtClean="0"/>
              <a:t>All Masters, except for 2 undergrads</a:t>
            </a:r>
          </a:p>
          <a:p>
            <a:r>
              <a:rPr lang="en-US" dirty="0" smtClean="0"/>
              <a:t>CFA 1, CIT 24, HC 17, SCS 10, TSB 19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274320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64125"/>
          </a:xfrm>
        </p:spPr>
        <p:txBody>
          <a:bodyPr/>
          <a:lstStyle/>
          <a:p>
            <a:r>
              <a:rPr lang="en-US" sz="2600"/>
              <a:t>Different purposes:</a:t>
            </a:r>
          </a:p>
          <a:p>
            <a:pPr lvl="1"/>
            <a:r>
              <a:rPr lang="en-US" sz="2200"/>
              <a:t>Sketch for ideation, refinement</a:t>
            </a:r>
          </a:p>
          <a:p>
            <a:pPr lvl="1"/>
            <a:r>
              <a:rPr lang="en-US" sz="2200"/>
              <a:t>Prototypes for evaluation, usability</a:t>
            </a:r>
          </a:p>
          <a:p>
            <a:r>
              <a:rPr lang="en-US" sz="2600"/>
              <a:t>Prototypes: more investment, more “weight”</a:t>
            </a:r>
          </a:p>
          <a:p>
            <a:pPr lvl="1"/>
            <a:r>
              <a:rPr lang="en-US" sz="2200"/>
              <a:t>More difficult to change, but still </a:t>
            </a:r>
            <a:r>
              <a:rPr lang="en-US" sz="2200" i="1"/>
              <a:t>much </a:t>
            </a:r>
            <a:r>
              <a:rPr lang="en-US" sz="2200"/>
              <a:t>easier than real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4876800" cy="3414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1722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Buxton</a:t>
            </a:r>
            <a:br>
              <a:rPr lang="en-US" sz="1200" dirty="0" smtClean="0"/>
            </a:br>
            <a:r>
              <a:rPr lang="en-US" sz="1200" dirty="0" smtClean="0"/>
              <a:t>book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957-50B0-45EA-B791-B079D3502EE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64125"/>
          </a:xfrm>
        </p:spPr>
        <p:txBody>
          <a:bodyPr/>
          <a:lstStyle/>
          <a:p>
            <a:r>
              <a:rPr lang="en-US" dirty="0"/>
              <a:t>Differences in </a:t>
            </a:r>
            <a:r>
              <a:rPr lang="en-US" i="1" dirty="0"/>
              <a:t>intent </a:t>
            </a:r>
            <a:r>
              <a:rPr lang="en-US" dirty="0"/>
              <a:t>and </a:t>
            </a:r>
            <a:r>
              <a:rPr lang="en-US" i="1" dirty="0"/>
              <a:t>purpose</a:t>
            </a:r>
            <a:endParaRPr lang="en-US" dirty="0"/>
          </a:p>
        </p:txBody>
      </p:sp>
      <p:graphicFrame>
        <p:nvGraphicFramePr>
          <p:cNvPr id="446501" name="Group 37"/>
          <p:cNvGraphicFramePr>
            <a:graphicFrameLocks noGrp="1"/>
          </p:cNvGraphicFramePr>
          <p:nvPr/>
        </p:nvGraphicFramePr>
        <p:xfrm>
          <a:off x="1524000" y="1676400"/>
          <a:ext cx="6096000" cy="44500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Storyboard of screens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Goal: see some of interface very quickly (hours)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2"/>
          </a:xfrm>
        </p:spPr>
        <p:txBody>
          <a:bodyPr/>
          <a:lstStyle/>
          <a:p>
            <a:r>
              <a:rPr lang="en-US" sz="2400" b="1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86868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From </a:t>
            </a:r>
            <a:r>
              <a:rPr lang="en-US" sz="2600" dirty="0" err="1"/>
              <a:t>Jingjing</a:t>
            </a:r>
            <a:r>
              <a:rPr lang="en-US" sz="2600" dirty="0"/>
              <a:t> Xia in </a:t>
            </a:r>
            <a:r>
              <a:rPr lang="en-US" sz="2600" dirty="0" smtClean="0"/>
              <a:t>a previous year’s </a:t>
            </a:r>
            <a:r>
              <a:rPr lang="en-US" sz="2600" dirty="0"/>
              <a:t>class: washing machine done in PowerPoint (one of 7 screens)</a:t>
            </a:r>
          </a:p>
        </p:txBody>
      </p: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5532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452770" y="2096776"/>
            <a:ext cx="7305261" cy="4724646"/>
            <a:chOff x="1295400" y="1524000"/>
            <a:chExt cx="6858000" cy="4724400"/>
          </a:xfrm>
        </p:grpSpPr>
        <p:sp>
          <p:nvSpPr>
            <p:cNvPr id="19" name="TextBox 18"/>
            <p:cNvSpPr txBox="1"/>
            <p:nvPr/>
          </p:nvSpPr>
          <p:spPr>
            <a:xfrm>
              <a:off x="1447799" y="5763271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1524000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of the process (4:55)</a:t>
            </a:r>
            <a:endParaRPr lang="en-US" dirty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Sketches into</a:t>
            </a:r>
            <a:br>
              <a:rPr lang="en-US" dirty="0" smtClean="0"/>
            </a:br>
            <a:r>
              <a:rPr lang="en-US" dirty="0" smtClean="0"/>
              <a:t>Working Prototypes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648200"/>
          </a:xfrm>
        </p:spPr>
        <p:txBody>
          <a:bodyPr/>
          <a:lstStyle/>
          <a:p>
            <a:r>
              <a:rPr lang="en-US" sz="2400" dirty="0" smtClean="0"/>
              <a:t>Make the controls actually work</a:t>
            </a:r>
          </a:p>
          <a:p>
            <a:r>
              <a:rPr lang="en-US" sz="2400" dirty="0" smtClean="0"/>
              <a:t>“Wireframe” prototype</a:t>
            </a:r>
          </a:p>
          <a:p>
            <a:pPr lvl="1"/>
            <a:r>
              <a:rPr lang="en-US" sz="2000" dirty="0" smtClean="0"/>
              <a:t>Just the outlines of the controls, not the “real look”</a:t>
            </a:r>
          </a:p>
          <a:p>
            <a:r>
              <a:rPr lang="en-US" sz="2400" dirty="0" smtClean="0"/>
              <a:t>But not the “back end”</a:t>
            </a:r>
          </a:p>
          <a:p>
            <a:r>
              <a:rPr lang="en-US" sz="2400" dirty="0" smtClean="0"/>
              <a:t>Use prototyping tools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Visual Basic</a:t>
            </a:r>
          </a:p>
          <a:p>
            <a:pPr lvl="1"/>
            <a:r>
              <a:rPr lang="en-US" sz="2000" dirty="0" smtClean="0"/>
              <a:t>PowerPoint</a:t>
            </a:r>
          </a:p>
          <a:p>
            <a:pPr lvl="1"/>
            <a:r>
              <a:rPr lang="en-US" sz="2000" dirty="0" smtClean="0"/>
              <a:t>Special-purpose tools: </a:t>
            </a:r>
            <a:r>
              <a:rPr lang="en-US" sz="2000" dirty="0" err="1" smtClean="0"/>
              <a:t>Axure</a:t>
            </a:r>
            <a:r>
              <a:rPr lang="en-US" sz="2000" dirty="0" smtClean="0"/>
              <a:t>, etc.</a:t>
            </a:r>
          </a:p>
          <a:p>
            <a:r>
              <a:rPr lang="en-US" sz="2400" dirty="0" smtClean="0"/>
              <a:t>Also, prototype final looks, graphics, design elements</a:t>
            </a:r>
          </a:p>
          <a:p>
            <a:pPr lvl="1"/>
            <a:r>
              <a:rPr lang="en-US" sz="2000" dirty="0" smtClean="0"/>
              <a:t>Often using Photoshop, etc.</a:t>
            </a:r>
          </a:p>
          <a:p>
            <a:r>
              <a:rPr lang="en-US" sz="2400" dirty="0" smtClean="0"/>
              <a:t>Handoff prototypes as part of the specification to implementation team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6569-8D87-46E5-B1F1-E61BEAE0DA1C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prototype 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4411662"/>
          </a:xfrm>
        </p:spPr>
        <p:txBody>
          <a:bodyPr/>
          <a:lstStyle/>
          <a:p>
            <a:r>
              <a:rPr lang="en-US" dirty="0"/>
              <a:t>Design is 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Respectful</a:t>
            </a:r>
          </a:p>
          <a:p>
            <a:pPr lvl="1"/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“Design Thinking”</a:t>
            </a:r>
            <a:endParaRPr lang="en-US" dirty="0"/>
          </a:p>
        </p:txBody>
      </p:sp>
      <p:pic>
        <p:nvPicPr>
          <p:cNvPr id="60418" name="Picture 2" descr="http://designthinking.ideo.com/wp-content/uploads/2008/09/des-fea-via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55626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http://designthinking.ideo.com/?p=49</a:t>
            </a:r>
            <a:endParaRPr lang="en-US" dirty="0"/>
          </a:p>
        </p:txBody>
      </p:sp>
      <p:pic>
        <p:nvPicPr>
          <p:cNvPr id="60420" name="Picture 4" descr="http://www.redhat.com/g/magazine/019_coverMay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199"/>
            <a:ext cx="3333750" cy="22098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/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chairs;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1026" name="Picture 2" descr="C:\Users\bam\Pictures\iPhone bam Camera Roll Copy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68367"/>
            <a:ext cx="3200400" cy="428483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Design?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know up front exactly what to design</a:t>
            </a:r>
          </a:p>
          <a:p>
            <a:pPr lvl="1"/>
            <a:r>
              <a:rPr lang="en-US" dirty="0" smtClean="0"/>
              <a:t>Don’t know real requirements</a:t>
            </a:r>
          </a:p>
          <a:p>
            <a:pPr lvl="1"/>
            <a:r>
              <a:rPr lang="en-US" dirty="0" smtClean="0"/>
              <a:t>Don’t know appropriate designs</a:t>
            </a:r>
          </a:p>
          <a:p>
            <a:pPr lvl="1"/>
            <a:r>
              <a:rPr lang="en-US" dirty="0" smtClean="0"/>
              <a:t>Can’t get perfect information from users</a:t>
            </a:r>
          </a:p>
          <a:p>
            <a:r>
              <a:rPr lang="en-US" dirty="0" smtClean="0"/>
              <a:t>Very little of the software is independent of the user interface</a:t>
            </a:r>
          </a:p>
          <a:p>
            <a:pPr lvl="1"/>
            <a:r>
              <a:rPr lang="en-US" dirty="0" smtClean="0"/>
              <a:t>Database design, data structures, architecture</a:t>
            </a:r>
          </a:p>
          <a:p>
            <a:pPr lvl="2"/>
            <a:r>
              <a:rPr lang="en-US" dirty="0" smtClean="0">
                <a:hlinkClick r:id="rId3"/>
              </a:rPr>
              <a:t>http://www.cs.cmu.edu/~bej/usa/</a:t>
            </a:r>
            <a:endParaRPr lang="en-US" dirty="0" smtClean="0"/>
          </a:p>
          <a:p>
            <a:r>
              <a:rPr lang="en-US" dirty="0" smtClean="0"/>
              <a:t>So need to build and test = Iterative Design</a:t>
            </a:r>
          </a:p>
          <a:p>
            <a:r>
              <a:rPr lang="en-US" dirty="0" smtClean="0"/>
              <a:t>But too expensive to build the real system and test it</a:t>
            </a:r>
          </a:p>
          <a:p>
            <a:pPr lvl="1"/>
            <a:r>
              <a:rPr lang="en-US" dirty="0" smtClean="0"/>
              <a:t>Too hard to redesign</a:t>
            </a:r>
          </a:p>
          <a:p>
            <a:pPr lvl="1"/>
            <a:r>
              <a:rPr lang="en-US" dirty="0" smtClean="0"/>
              <a:t>Too much is already unchangeable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90600"/>
          </a:xfrm>
        </p:spPr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401762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28495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364162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3916362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325562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29257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297362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068762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 sz="2000" dirty="0"/>
              <a:t>pp. </a:t>
            </a:r>
            <a:r>
              <a:rPr lang="en-US" sz="2000" dirty="0" smtClean="0"/>
              <a:t>14-15, </a:t>
            </a:r>
            <a:r>
              <a:rPr lang="en-US" sz="2000" i="1" dirty="0" smtClean="0"/>
              <a:t>DOET</a:t>
            </a:r>
            <a:endParaRPr lang="en-US" sz="20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13719</TotalTime>
  <Words>1528</Words>
  <Application>Microsoft Office PowerPoint</Application>
  <PresentationFormat>On-screen Show (4:3)</PresentationFormat>
  <Paragraphs>371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lecture template_polo</vt:lpstr>
      <vt:lpstr>Lecture 4: From Analysis to Design: Sketching and Prototyping</vt:lpstr>
      <vt:lpstr>Current Enrollment</vt:lpstr>
      <vt:lpstr>Going From Analysis To Design</vt:lpstr>
      <vt:lpstr>Design</vt:lpstr>
      <vt:lpstr>Tradeoffs</vt:lpstr>
      <vt:lpstr>How Design?</vt:lpstr>
      <vt:lpstr>Low Level vs. High Level </vt:lpstr>
      <vt:lpstr>Encourage Accurate User Model</vt:lpstr>
      <vt:lpstr>Norman’s Refrigerator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Sketches,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Sketches vs. Prototypes</vt:lpstr>
      <vt:lpstr>Prototypes</vt:lpstr>
      <vt:lpstr>Types of Prototypes</vt:lpstr>
      <vt:lpstr>Types of Prototypes</vt:lpstr>
      <vt:lpstr>Uses of Prototypes</vt:lpstr>
      <vt:lpstr>Example of Full Prototype</vt:lpstr>
      <vt:lpstr>Resulting Prototype and Final Design</vt:lpstr>
      <vt:lpstr>Another Example</vt:lpstr>
      <vt:lpstr>Another example</vt:lpstr>
      <vt:lpstr>Evolve Sketches into Working Prototypes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136</cp:revision>
  <cp:lastPrinted>1601-01-01T00:00:00Z</cp:lastPrinted>
  <dcterms:created xsi:type="dcterms:W3CDTF">2001-06-15T20:03:27Z</dcterms:created>
  <dcterms:modified xsi:type="dcterms:W3CDTF">2012-11-06T19:59:38Z</dcterms:modified>
</cp:coreProperties>
</file>