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30"/>
  </p:notesMasterIdLst>
  <p:sldIdLst>
    <p:sldId id="256" r:id="rId2"/>
    <p:sldId id="304" r:id="rId3"/>
    <p:sldId id="296" r:id="rId4"/>
    <p:sldId id="295" r:id="rId5"/>
    <p:sldId id="257" r:id="rId6"/>
    <p:sldId id="259" r:id="rId7"/>
    <p:sldId id="260" r:id="rId8"/>
    <p:sldId id="261" r:id="rId9"/>
    <p:sldId id="263" r:id="rId10"/>
    <p:sldId id="305" r:id="rId11"/>
    <p:sldId id="281" r:id="rId12"/>
    <p:sldId id="264" r:id="rId13"/>
    <p:sldId id="282" r:id="rId14"/>
    <p:sldId id="283" r:id="rId15"/>
    <p:sldId id="301" r:id="rId16"/>
    <p:sldId id="302" r:id="rId17"/>
    <p:sldId id="303" r:id="rId18"/>
    <p:sldId id="274" r:id="rId19"/>
    <p:sldId id="279" r:id="rId20"/>
    <p:sldId id="280" r:id="rId21"/>
    <p:sldId id="306" r:id="rId22"/>
    <p:sldId id="278" r:id="rId23"/>
    <p:sldId id="292" r:id="rId24"/>
    <p:sldId id="293" r:id="rId25"/>
    <p:sldId id="300" r:id="rId26"/>
    <p:sldId id="294" r:id="rId27"/>
    <p:sldId id="284" r:id="rId28"/>
    <p:sldId id="285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6E0000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4" autoAdjust="0"/>
    <p:restoredTop sz="94618" autoAdjust="0"/>
  </p:normalViewPr>
  <p:slideViewPr>
    <p:cSldViewPr>
      <p:cViewPr varScale="1">
        <p:scale>
          <a:sx n="100" d="100"/>
          <a:sy n="100" d="100"/>
        </p:scale>
        <p:origin x="-2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1.xml"/><Relationship Id="rId13" Type="http://schemas.openxmlformats.org/officeDocument/2006/relationships/slide" Target="slides/slide16.xml"/><Relationship Id="rId18" Type="http://schemas.openxmlformats.org/officeDocument/2006/relationships/slide" Target="slides/slide21.xml"/><Relationship Id="rId3" Type="http://schemas.openxmlformats.org/officeDocument/2006/relationships/slide" Target="slides/slide6.xml"/><Relationship Id="rId21" Type="http://schemas.openxmlformats.org/officeDocument/2006/relationships/slide" Target="slides/slide26.xml"/><Relationship Id="rId7" Type="http://schemas.openxmlformats.org/officeDocument/2006/relationships/slide" Target="slides/slide10.xml"/><Relationship Id="rId12" Type="http://schemas.openxmlformats.org/officeDocument/2006/relationships/slide" Target="slides/slide15.xml"/><Relationship Id="rId17" Type="http://schemas.openxmlformats.org/officeDocument/2006/relationships/slide" Target="slides/slide20.xml"/><Relationship Id="rId2" Type="http://schemas.openxmlformats.org/officeDocument/2006/relationships/slide" Target="slides/slide5.xml"/><Relationship Id="rId16" Type="http://schemas.openxmlformats.org/officeDocument/2006/relationships/slide" Target="slides/slide19.xml"/><Relationship Id="rId20" Type="http://schemas.openxmlformats.org/officeDocument/2006/relationships/slide" Target="slides/slide24.xml"/><Relationship Id="rId1" Type="http://schemas.openxmlformats.org/officeDocument/2006/relationships/slide" Target="slides/slide1.xml"/><Relationship Id="rId6" Type="http://schemas.openxmlformats.org/officeDocument/2006/relationships/slide" Target="slides/slide9.xml"/><Relationship Id="rId11" Type="http://schemas.openxmlformats.org/officeDocument/2006/relationships/slide" Target="slides/slide14.xml"/><Relationship Id="rId5" Type="http://schemas.openxmlformats.org/officeDocument/2006/relationships/slide" Target="slides/slide8.xml"/><Relationship Id="rId15" Type="http://schemas.openxmlformats.org/officeDocument/2006/relationships/slide" Target="slides/slide18.xml"/><Relationship Id="rId23" Type="http://schemas.openxmlformats.org/officeDocument/2006/relationships/slide" Target="slides/slide28.xml"/><Relationship Id="rId10" Type="http://schemas.openxmlformats.org/officeDocument/2006/relationships/slide" Target="slides/slide13.xml"/><Relationship Id="rId19" Type="http://schemas.openxmlformats.org/officeDocument/2006/relationships/slide" Target="slides/slide22.xml"/><Relationship Id="rId4" Type="http://schemas.openxmlformats.org/officeDocument/2006/relationships/slide" Target="slides/slide7.xml"/><Relationship Id="rId9" Type="http://schemas.openxmlformats.org/officeDocument/2006/relationships/slide" Target="slides/slide12.xml"/><Relationship Id="rId14" Type="http://schemas.openxmlformats.org/officeDocument/2006/relationships/slide" Target="slides/slide17.xml"/><Relationship Id="rId22" Type="http://schemas.openxmlformats.org/officeDocument/2006/relationships/slide" Target="slides/slide2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7161A007-6EC5-46E6-819F-9BC79E03DE6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F3DCCB-4F84-4874-A470-D35C282B304B}" type="slidenum">
              <a:rPr lang="en-US"/>
              <a:pPr/>
              <a:t>1</a:t>
            </a:fld>
            <a:endParaRPr lang="en-US"/>
          </a:p>
        </p:txBody>
      </p:sp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823E32-6641-4FE6-8FC2-99223ACC7D66}" type="slidenum">
              <a:rPr lang="en-US"/>
              <a:pPr/>
              <a:t>10</a:t>
            </a:fld>
            <a:endParaRPr lang="en-US"/>
          </a:p>
        </p:txBody>
      </p:sp>
      <p:sp>
        <p:nvSpPr>
          <p:cNvPr id="1771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17EA2E-15B4-47DD-AEBF-DBDB99FB89B8}" type="slidenum">
              <a:rPr lang="en-US"/>
              <a:pPr/>
              <a:t>11</a:t>
            </a:fld>
            <a:endParaRPr lang="en-US"/>
          </a:p>
        </p:txBody>
      </p:sp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B0152C-BD92-4AC8-B87E-C2766F83165F}" type="slidenum">
              <a:rPr lang="en-US"/>
              <a:pPr/>
              <a:t>12</a:t>
            </a:fld>
            <a:endParaRPr lang="en-US"/>
          </a:p>
        </p:txBody>
      </p:sp>
      <p:sp>
        <p:nvSpPr>
          <p:cNvPr id="1751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D91894-8F2D-475C-A469-460E81AA61BD}" type="slidenum">
              <a:rPr lang="en-US"/>
              <a:pPr/>
              <a:t>13</a:t>
            </a:fld>
            <a:endParaRPr lang="en-US"/>
          </a:p>
        </p:txBody>
      </p:sp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72E89E-B01E-4D08-8E6E-C51F90AA4B1B}" type="slidenum">
              <a:rPr lang="en-US"/>
              <a:pPr/>
              <a:t>14</a:t>
            </a:fld>
            <a:endParaRPr lang="en-US"/>
          </a:p>
        </p:txBody>
      </p:sp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A111AB-4F2C-4320-8A37-9742151D38A8}" type="slidenum">
              <a:rPr lang="en-US"/>
              <a:pPr/>
              <a:t>15</a:t>
            </a:fld>
            <a:endParaRPr lang="en-US"/>
          </a:p>
        </p:txBody>
      </p:sp>
      <p:sp>
        <p:nvSpPr>
          <p:cNvPr id="1792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B2C656-CDFC-4D31-84B6-3F5761D56381}" type="slidenum">
              <a:rPr lang="en-US"/>
              <a:pPr/>
              <a:t>16</a:t>
            </a:fld>
            <a:endParaRPr lang="en-US"/>
          </a:p>
        </p:txBody>
      </p:sp>
      <p:sp>
        <p:nvSpPr>
          <p:cNvPr id="1812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F3EA81-D17E-417A-AF13-7ACC934CF2A3}" type="slidenum">
              <a:rPr lang="en-US"/>
              <a:pPr/>
              <a:t>17</a:t>
            </a:fld>
            <a:endParaRPr lang="en-US"/>
          </a:p>
        </p:txBody>
      </p:sp>
      <p:sp>
        <p:nvSpPr>
          <p:cNvPr id="1832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E2F5AC-C5E8-49BC-B1D3-C2AB157CE9BB}" type="slidenum">
              <a:rPr lang="en-US"/>
              <a:pPr/>
              <a:t>18</a:t>
            </a:fld>
            <a:endParaRPr lang="en-US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EA6313-C898-4823-BCD9-A118BA02E3FF}" type="slidenum">
              <a:rPr lang="en-US"/>
              <a:pPr/>
              <a:t>19</a:t>
            </a:fld>
            <a:endParaRPr lang="en-US"/>
          </a:p>
        </p:txBody>
      </p:sp>
      <p:sp>
        <p:nvSpPr>
          <p:cNvPr id="22425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D291BB-4BC4-4E58-9FBD-0ECE43887956}" type="slidenum">
              <a:rPr lang="en-US"/>
              <a:pPr/>
              <a:t>2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297B2F-804F-4AFC-AA7A-BA270075BB09}" type="slidenum">
              <a:rPr lang="en-US"/>
              <a:pPr/>
              <a:t>20</a:t>
            </a:fld>
            <a:endParaRPr lang="en-U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BBE007-4681-4D11-B451-70674DD04BD2}" type="slidenum">
              <a:rPr lang="en-US"/>
              <a:pPr/>
              <a:t>21</a:t>
            </a:fld>
            <a:endParaRPr lang="en-US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FFEA2B-87E2-4731-BF17-FEB153D4875B}" type="slidenum">
              <a:rPr lang="en-US"/>
              <a:pPr/>
              <a:t>22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2C4DC6-8BEC-4907-A92A-87FA2291D968}" type="slidenum">
              <a:rPr lang="en-US"/>
              <a:pPr/>
              <a:t>23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E8E0A4-3E68-46B7-8A7A-D3C64AB1A258}" type="slidenum">
              <a:rPr lang="en-US"/>
              <a:pPr/>
              <a:t>24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1A007-6EC5-46E6-819F-9BC79E03DE64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A949CF-700C-48D9-B2A7-71FE038A7DB2}" type="slidenum">
              <a:rPr lang="en-US"/>
              <a:pPr/>
              <a:t>26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514630-F89F-42F6-92F6-2FEA4634FD28}" type="slidenum">
              <a:rPr lang="en-US"/>
              <a:pPr/>
              <a:t>27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B34D88-4655-4BCC-A919-87113E5AF5E0}" type="slidenum">
              <a:rPr lang="en-US"/>
              <a:pPr/>
              <a:t>28</a:t>
            </a:fld>
            <a:endParaRPr lang="en-US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25A60C-E30E-4D9D-8A9C-B4128788481B}" type="slidenum">
              <a:rPr lang="en-US"/>
              <a:pPr/>
              <a:t>3</a:t>
            </a:fld>
            <a:endParaRPr lang="en-US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6E8313-C1F8-4C63-8802-A38A012CAB14}" type="slidenum">
              <a:rPr lang="en-US"/>
              <a:pPr/>
              <a:t>4</a:t>
            </a:fld>
            <a:endParaRPr lang="en-US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7D6BF5-0105-4688-AC74-2A51F6E5A971}" type="slidenum">
              <a:rPr lang="en-US"/>
              <a:pPr/>
              <a:t>5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1D8668-742A-44A8-BBA6-78E9D63934BD}" type="slidenum">
              <a:rPr lang="en-US"/>
              <a:pPr/>
              <a:t>6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E5B0C9-CE89-4189-972F-AE04FD0CD410}" type="slidenum">
              <a:rPr lang="en-US"/>
              <a:pPr/>
              <a:t>7</a:t>
            </a:fld>
            <a:endParaRPr lang="en-US"/>
          </a:p>
        </p:txBody>
      </p:sp>
      <p:sp>
        <p:nvSpPr>
          <p:cNvPr id="16691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F46CC8-F7D0-4AC1-97C9-E079647EC40C}" type="slidenum">
              <a:rPr lang="en-US"/>
              <a:pPr/>
              <a:t>8</a:t>
            </a:fld>
            <a:endParaRPr lang="en-US"/>
          </a:p>
        </p:txBody>
      </p:sp>
      <p:sp>
        <p:nvSpPr>
          <p:cNvPr id="16896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AE50CF-05FB-4A2E-9572-A7E7ED63BFC0}" type="slidenum">
              <a:rPr lang="en-US"/>
              <a:pPr/>
              <a:t>9</a:t>
            </a:fld>
            <a:endParaRPr lang="en-US"/>
          </a:p>
        </p:txBody>
      </p:sp>
      <p:sp>
        <p:nvSpPr>
          <p:cNvPr id="17305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261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C6CD3B0-2F26-4444-A79A-8AD52A22ED00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61127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261128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29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0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1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61132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3DE156-3B79-4D4B-B6D7-8938A87B1D2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D6E956-9D55-4958-95DA-6A5A7C8C380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4B181-924F-40E2-BC0B-CD1FC0E7A1B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AE2E9D-C771-47E7-98CA-234452B90B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C5FCC-1C91-48E0-95C9-BC2B4F47C47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D7F963-E752-410E-94ED-9E6BF368C4F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62AC05-3B4F-478D-9F12-CF76563BBA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2B301C-ABCB-4147-B8AB-DBB934F643A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DBED8-DE67-4476-B9BB-474CB7BC377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E0E2D-DBEB-4CFD-BE15-7B2F056F091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0098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260099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010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6010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B3ED06C2-D964-4D57-B56D-769EBEF4F1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bam/uicourse/EHCIcontexualinquiry.mpg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bam/uicourse/EHCIcontexualinquiryScreens.ppt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on.com/exec/obidos/ISBN=1558604111/r/002-3065935-1926428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ncent.com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E06ADC0E-9362-4AC0-A198-2DB5308C8CB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457200"/>
            <a:ext cx="8229600" cy="2667000"/>
          </a:xfrm>
        </p:spPr>
        <p:txBody>
          <a:bodyPr/>
          <a:lstStyle/>
          <a:p>
            <a:pPr algn="ctr"/>
            <a:r>
              <a:rPr lang="en-US" sz="3200" dirty="0"/>
              <a:t>Lecture 2:</a:t>
            </a:r>
            <a:br>
              <a:rPr lang="en-US" sz="3200" dirty="0"/>
            </a:br>
            <a:r>
              <a:rPr lang="en-US" b="0" dirty="0"/>
              <a:t>Discovering what people can't tell you:</a:t>
            </a:r>
            <a:br>
              <a:rPr lang="en-US" b="0" dirty="0"/>
            </a:br>
            <a:r>
              <a:rPr lang="en-US" b="0" dirty="0"/>
              <a:t>Contextual Inquiry and </a:t>
            </a:r>
            <a:r>
              <a:rPr lang="en-US" b="0" dirty="0" smtClean="0"/>
              <a:t>Analysis</a:t>
            </a:r>
            <a:br>
              <a:rPr lang="en-US" b="0" dirty="0" smtClean="0"/>
            </a:br>
            <a:r>
              <a:rPr lang="en-US" b="0" dirty="0" smtClean="0"/>
              <a:t>Methodology</a:t>
            </a:r>
            <a:endParaRPr lang="en-US" b="0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810000"/>
            <a:ext cx="6019800" cy="2057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Brad Myers</a:t>
            </a:r>
          </a:p>
          <a:p>
            <a:pPr>
              <a:lnSpc>
                <a:spcPct val="80000"/>
              </a:lnSpc>
            </a:pPr>
            <a:endParaRPr lang="en-US" sz="2000" dirty="0">
              <a:solidFill>
                <a:srgbClr val="6E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6E0000"/>
                </a:solidFill>
              </a:rPr>
              <a:t>05-863 / 08-763 / 46-863: Introduction to </a:t>
            </a:r>
            <a:br>
              <a:rPr lang="en-US" sz="2000" dirty="0">
                <a:solidFill>
                  <a:srgbClr val="6E0000"/>
                </a:solidFill>
              </a:rPr>
            </a:br>
            <a:r>
              <a:rPr lang="en-US" sz="2000" dirty="0">
                <a:solidFill>
                  <a:srgbClr val="6E0000"/>
                </a:solidFill>
              </a:rPr>
              <a:t>Human Computer Interaction for </a:t>
            </a:r>
            <a:br>
              <a:rPr lang="en-US" sz="2000" dirty="0">
                <a:solidFill>
                  <a:srgbClr val="6E0000"/>
                </a:solidFill>
              </a:rPr>
            </a:br>
            <a:r>
              <a:rPr lang="en-US" sz="2000" dirty="0">
                <a:solidFill>
                  <a:srgbClr val="6E0000"/>
                </a:solidFill>
              </a:rPr>
              <a:t>Technology Executives</a:t>
            </a:r>
          </a:p>
          <a:p>
            <a:pPr>
              <a:lnSpc>
                <a:spcPct val="80000"/>
              </a:lnSpc>
            </a:pPr>
            <a:endParaRPr lang="en-US" sz="2000" dirty="0">
              <a:solidFill>
                <a:srgbClr val="6E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000" i="1" dirty="0">
                <a:solidFill>
                  <a:srgbClr val="6E0000"/>
                </a:solidFill>
              </a:rPr>
              <a:t>Fall, </a:t>
            </a:r>
            <a:r>
              <a:rPr lang="en-US" sz="2000" i="1" dirty="0" smtClean="0">
                <a:solidFill>
                  <a:srgbClr val="6E0000"/>
                </a:solidFill>
              </a:rPr>
              <a:t>2012, </a:t>
            </a:r>
            <a:r>
              <a:rPr lang="en-US" sz="2000" i="1" dirty="0">
                <a:solidFill>
                  <a:srgbClr val="6E0000"/>
                </a:solidFill>
              </a:rPr>
              <a:t>Mini 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D835A-CBA4-4CBF-98DD-0AB3B31B9A82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543800" cy="12954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Elements of User's Context: Pay Attention to all of these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44688"/>
            <a:ext cx="8226425" cy="4532312"/>
          </a:xfrm>
          <a:noFill/>
          <a:ln/>
        </p:spPr>
        <p:txBody>
          <a:bodyPr lIns="90487" tIns="44450" rIns="90487" bIns="44450"/>
          <a:lstStyle/>
          <a:p>
            <a:r>
              <a:rPr lang="en-US" sz="2600" dirty="0"/>
              <a:t>User's work space</a:t>
            </a:r>
          </a:p>
          <a:p>
            <a:r>
              <a:rPr lang="en-US" sz="2600" dirty="0"/>
              <a:t>User's </a:t>
            </a:r>
            <a:r>
              <a:rPr lang="en-US" sz="2600" dirty="0" smtClean="0"/>
              <a:t>work</a:t>
            </a:r>
          </a:p>
          <a:p>
            <a:r>
              <a:rPr lang="en-US" sz="2600" dirty="0" smtClean="0"/>
              <a:t>User’s workarounds</a:t>
            </a:r>
            <a:endParaRPr lang="en-US" sz="2600" dirty="0"/>
          </a:p>
          <a:p>
            <a:r>
              <a:rPr lang="en-US" sz="2600" dirty="0"/>
              <a:t>User's work intentions</a:t>
            </a:r>
          </a:p>
          <a:p>
            <a:r>
              <a:rPr lang="en-US" sz="2600" dirty="0"/>
              <a:t>User's </a:t>
            </a:r>
            <a:r>
              <a:rPr lang="en-US" sz="2600" dirty="0" smtClean="0"/>
              <a:t>words (language used)</a:t>
            </a:r>
            <a:endParaRPr lang="en-US" sz="2600" dirty="0"/>
          </a:p>
          <a:p>
            <a:r>
              <a:rPr lang="en-US" sz="2600" dirty="0"/>
              <a:t>Tools used</a:t>
            </a:r>
          </a:p>
          <a:p>
            <a:r>
              <a:rPr lang="en-US" sz="2600" dirty="0"/>
              <a:t>How people work together</a:t>
            </a:r>
          </a:p>
          <a:p>
            <a:r>
              <a:rPr lang="en-US" sz="2600" dirty="0"/>
              <a:t>Business goals</a:t>
            </a:r>
          </a:p>
          <a:p>
            <a:r>
              <a:rPr lang="en-US" sz="2600" dirty="0"/>
              <a:t>Organizational and cultural structure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6BBFA-BC6A-48D9-A820-D82105E61F5F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Why Context?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Design complete work process</a:t>
            </a:r>
          </a:p>
          <a:p>
            <a:pPr lvl="1"/>
            <a:r>
              <a:rPr lang="en-US"/>
              <a:t>Fits into “fabric” of entire operations</a:t>
            </a:r>
          </a:p>
          <a:p>
            <a:pPr lvl="1"/>
            <a:r>
              <a:rPr lang="en-US"/>
              <a:t>Not just “point solutions” to specific problems</a:t>
            </a:r>
          </a:p>
          <a:p>
            <a:r>
              <a:rPr lang="en-US">
                <a:solidFill>
                  <a:srgbClr val="0000CC"/>
                </a:solidFill>
              </a:rPr>
              <a:t>Integration!</a:t>
            </a:r>
          </a:p>
          <a:p>
            <a:pPr lvl="1"/>
            <a:r>
              <a:rPr lang="en-US"/>
              <a:t>Consistency, effectiveness, efficiency, coherent</a:t>
            </a:r>
          </a:p>
          <a:p>
            <a:r>
              <a:rPr lang="en-US"/>
              <a:t>Design from data</a:t>
            </a:r>
          </a:p>
          <a:p>
            <a:pPr lvl="1"/>
            <a:r>
              <a:rPr lang="en-US"/>
              <a:t>Not just opinions, negotiation</a:t>
            </a:r>
          </a:p>
          <a:p>
            <a:pPr lvl="1"/>
            <a:r>
              <a:rPr lang="en-US"/>
              <a:t>Not just a list of features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79F7-68A6-48C1-B2E3-BCF789DE9AE2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153400" cy="8636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 dirty="0"/>
              <a:t>Key distinctions about </a:t>
            </a:r>
            <a:r>
              <a:rPr lang="en-US" b="0" dirty="0" smtClean="0"/>
              <a:t>CIs</a:t>
            </a:r>
            <a:endParaRPr lang="en-US" b="0" dirty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066800"/>
            <a:ext cx="4419600" cy="5334000"/>
          </a:xfrm>
          <a:noFill/>
          <a:ln/>
        </p:spPr>
        <p:txBody>
          <a:bodyPr lIns="90487" tIns="44450" rIns="90487" bIns="44450"/>
          <a:lstStyle/>
          <a:p>
            <a:pPr>
              <a:buFont typeface="Wingdings" pitchFamily="2" charset="2"/>
              <a:buNone/>
            </a:pPr>
            <a:r>
              <a:rPr lang="en-US" sz="2200" b="1" dirty="0">
                <a:solidFill>
                  <a:srgbClr val="0000CC"/>
                </a:solidFill>
              </a:rPr>
              <a:t>Interviews, Surveys, Focus Groups</a:t>
            </a:r>
            <a:endParaRPr lang="en-US" sz="2200" b="1" dirty="0"/>
          </a:p>
          <a:p>
            <a:pPr>
              <a:buFont typeface="Wingdings" pitchFamily="2" charset="2"/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r>
              <a:rPr lang="en-US" sz="2200" dirty="0" smtClean="0"/>
              <a:t>Summary </a:t>
            </a:r>
            <a:r>
              <a:rPr lang="en-US" sz="2200" dirty="0"/>
              <a:t>data &amp; abstractions</a:t>
            </a:r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None/>
            </a:pPr>
            <a:r>
              <a:rPr lang="en-US" sz="2200" dirty="0" smtClean="0"/>
              <a:t>What customers </a:t>
            </a:r>
            <a:r>
              <a:rPr lang="en-US" sz="2200" b="1" dirty="0" smtClean="0"/>
              <a:t>say</a:t>
            </a:r>
          </a:p>
          <a:p>
            <a:pPr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r>
              <a:rPr lang="en-US" sz="2200" b="1" i="1" dirty="0" smtClean="0"/>
              <a:t>Subjective</a:t>
            </a:r>
            <a:endParaRPr lang="en-US" sz="2200" b="1" i="1" dirty="0"/>
          </a:p>
          <a:p>
            <a:pPr>
              <a:buFont typeface="Wingdings" pitchFamily="2" charset="2"/>
              <a:buNone/>
            </a:pPr>
            <a:endParaRPr lang="en-US" sz="2200" b="1" dirty="0"/>
          </a:p>
          <a:p>
            <a:pPr>
              <a:buFont typeface="Wingdings" pitchFamily="2" charset="2"/>
              <a:buNone/>
            </a:pPr>
            <a:r>
              <a:rPr lang="en-US" sz="2200" dirty="0"/>
              <a:t>Limited by reliability of human </a:t>
            </a:r>
            <a:r>
              <a:rPr lang="en-US" sz="2200" dirty="0" smtClean="0"/>
              <a:t>memory</a:t>
            </a:r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Font typeface="Wingdings" pitchFamily="2" charset="2"/>
              <a:buNone/>
            </a:pPr>
            <a:r>
              <a:rPr lang="en-US" sz="2200" dirty="0" smtClean="0"/>
              <a:t>What </a:t>
            </a:r>
            <a:r>
              <a:rPr lang="en-US" sz="2200" dirty="0"/>
              <a:t>customers </a:t>
            </a:r>
            <a:r>
              <a:rPr lang="en-US" sz="2200" b="1" dirty="0" smtClean="0"/>
              <a:t>think</a:t>
            </a:r>
            <a:r>
              <a:rPr lang="en-US" sz="2200" dirty="0" smtClean="0"/>
              <a:t> they want</a:t>
            </a: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81600" y="1066800"/>
            <a:ext cx="3657600" cy="5334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200" b="1" dirty="0">
                <a:solidFill>
                  <a:srgbClr val="0000CC"/>
                </a:solidFill>
              </a:rPr>
              <a:t>Contextual Inquiry</a:t>
            </a:r>
            <a:r>
              <a:rPr lang="en-US" sz="2600" dirty="0">
                <a:solidFill>
                  <a:srgbClr val="0000CC"/>
                </a:solidFill>
              </a:rPr>
              <a:t/>
            </a:r>
            <a:br>
              <a:rPr lang="en-US" sz="2600" dirty="0">
                <a:solidFill>
                  <a:srgbClr val="0000CC"/>
                </a:solidFill>
              </a:rPr>
            </a:br>
            <a:endParaRPr lang="en-US" sz="2600" dirty="0"/>
          </a:p>
          <a:p>
            <a:pPr>
              <a:buFont typeface="Wingdings" pitchFamily="2" charset="2"/>
              <a:buNone/>
            </a:pPr>
            <a:r>
              <a:rPr lang="en-US" sz="2200" dirty="0"/>
              <a:t>Ongoing experience &amp; concrete data</a:t>
            </a:r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None/>
            </a:pPr>
            <a:r>
              <a:rPr lang="en-US" sz="2200" dirty="0" smtClean="0"/>
              <a:t>What users </a:t>
            </a:r>
            <a:r>
              <a:rPr lang="en-US" sz="2200" b="1" dirty="0" smtClean="0"/>
              <a:t>do</a:t>
            </a:r>
          </a:p>
          <a:p>
            <a:pPr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r>
              <a:rPr lang="en-US" sz="2200" b="1" i="1" dirty="0" smtClean="0"/>
              <a:t>Objective</a:t>
            </a:r>
            <a:r>
              <a:rPr lang="en-US" sz="2200" dirty="0" smtClean="0"/>
              <a:t> </a:t>
            </a:r>
            <a:endParaRPr lang="en-US" sz="2200" dirty="0"/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Font typeface="Wingdings" pitchFamily="2" charset="2"/>
              <a:buNone/>
            </a:pPr>
            <a:r>
              <a:rPr lang="en-US" sz="2200" dirty="0"/>
              <a:t>Spontaneous, as it happens</a:t>
            </a:r>
          </a:p>
          <a:p>
            <a:pPr>
              <a:buFont typeface="Wingdings" pitchFamily="2" charset="2"/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Font typeface="Wingdings" pitchFamily="2" charset="2"/>
              <a:buNone/>
            </a:pPr>
            <a:r>
              <a:rPr lang="en-US" sz="2200" dirty="0" smtClean="0"/>
              <a:t>What users actually </a:t>
            </a:r>
            <a:r>
              <a:rPr lang="en-US" sz="2200" b="1" dirty="0" smtClean="0"/>
              <a:t>need</a:t>
            </a:r>
          </a:p>
          <a:p>
            <a:endParaRPr lang="en-US" sz="2000" dirty="0"/>
          </a:p>
        </p:txBody>
      </p:sp>
      <p:sp>
        <p:nvSpPr>
          <p:cNvPr id="174085" name="Line 5"/>
          <p:cNvSpPr>
            <a:spLocks noChangeShapeType="1"/>
          </p:cNvSpPr>
          <p:nvPr/>
        </p:nvSpPr>
        <p:spPr bwMode="auto">
          <a:xfrm>
            <a:off x="838200" y="2362200"/>
            <a:ext cx="7696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74086" name="Line 6"/>
          <p:cNvSpPr>
            <a:spLocks noChangeShapeType="1"/>
          </p:cNvSpPr>
          <p:nvPr/>
        </p:nvSpPr>
        <p:spPr bwMode="auto">
          <a:xfrm>
            <a:off x="4800600" y="1600200"/>
            <a:ext cx="0" cy="4953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C47BD-B593-4B44-9E98-822457C20A88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543800" cy="838200"/>
          </a:xfrm>
        </p:spPr>
        <p:txBody>
          <a:bodyPr/>
          <a:lstStyle/>
          <a:p>
            <a:r>
              <a:rPr lang="en-US" b="0" dirty="0"/>
              <a:t>Who?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96962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Users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Between 6 – 20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Representative of different roles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Note: may </a:t>
            </a:r>
            <a:r>
              <a:rPr lang="en-US" i="1" dirty="0" smtClean="0"/>
              <a:t>not</a:t>
            </a:r>
            <a:r>
              <a:rPr lang="en-US" dirty="0" smtClean="0"/>
              <a:t> be people who will be doing the purchasing of the system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E.g., if for an enterprise; public kiosk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Interviewers</a:t>
            </a:r>
            <a:r>
              <a:rPr lang="en-US" dirty="0"/>
              <a:t>: “Cross-functional” team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Designers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UI specialists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Product managers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Marketing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Technical </a:t>
            </a:r>
            <a:r>
              <a:rPr lang="en-US" dirty="0" smtClean="0"/>
              <a:t>people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0A71-AF1B-4B30-80A5-99EC16E7200A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Where?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Design is a group activity</a:t>
            </a:r>
          </a:p>
          <a:p>
            <a:pPr lvl="1"/>
            <a:r>
              <a:rPr lang="en-US" dirty="0"/>
              <a:t>Shared across different groups</a:t>
            </a:r>
          </a:p>
          <a:p>
            <a:r>
              <a:rPr lang="en-US" dirty="0"/>
              <a:t>Useful to have a designated, long-term space for the project team</a:t>
            </a:r>
          </a:p>
          <a:p>
            <a:pPr lvl="2"/>
            <a:endParaRPr lang="en-US" dirty="0"/>
          </a:p>
          <a:p>
            <a:r>
              <a:rPr lang="en-US" dirty="0"/>
              <a:t>Interviews at </a:t>
            </a:r>
            <a:r>
              <a:rPr lang="en-US" dirty="0" smtClean="0"/>
              <a:t>user site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0C2F1-9883-4DD1-846C-0714AA82836B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04800"/>
            <a:ext cx="7793037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Partnership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7" tIns="44450" rIns="90487" bIns="44450"/>
          <a:lstStyle/>
          <a:p>
            <a:r>
              <a:rPr lang="en-US" sz="2600"/>
              <a:t>Definition:</a:t>
            </a:r>
          </a:p>
          <a:p>
            <a:pPr lvl="1"/>
            <a:r>
              <a:rPr lang="en-US"/>
              <a:t>A relationship characterized by close cooperation</a:t>
            </a:r>
          </a:p>
          <a:p>
            <a:r>
              <a:rPr lang="en-US" sz="2600"/>
              <a:t>Build an equitable relationship with the user</a:t>
            </a:r>
          </a:p>
          <a:p>
            <a:r>
              <a:rPr lang="en-US" sz="2600"/>
              <a:t>Suspend your assumptions and beliefs</a:t>
            </a:r>
          </a:p>
          <a:p>
            <a:r>
              <a:rPr lang="en-US" sz="2600"/>
              <a:t>Invite the user into the inquiry process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7BAD1-B2C6-42FF-ADE7-86FFA3EC66BE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93038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Why is Partnership Important?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87488"/>
            <a:ext cx="8650288" cy="4532312"/>
          </a:xfrm>
          <a:noFill/>
          <a:ln/>
        </p:spPr>
        <p:txBody>
          <a:bodyPr lIns="90487" tIns="44450" rIns="90487" bIns="44450"/>
          <a:lstStyle/>
          <a:p>
            <a:r>
              <a:rPr lang="en-US" sz="2600" dirty="0"/>
              <a:t>Information is obtained through a </a:t>
            </a:r>
            <a:r>
              <a:rPr lang="en-US" sz="2600" i="1" dirty="0"/>
              <a:t>dialog</a:t>
            </a:r>
            <a:endParaRPr lang="en-US" sz="2600" dirty="0"/>
          </a:p>
          <a:p>
            <a:r>
              <a:rPr lang="en-US" sz="2600" dirty="0"/>
              <a:t>The user is the </a:t>
            </a:r>
            <a:r>
              <a:rPr lang="en-US" sz="2600" i="1" dirty="0"/>
              <a:t>expert</a:t>
            </a:r>
            <a:r>
              <a:rPr lang="en-US" sz="2600" dirty="0"/>
              <a:t>.</a:t>
            </a:r>
          </a:p>
          <a:p>
            <a:r>
              <a:rPr lang="en-US" sz="2600" dirty="0"/>
              <a:t>Not a conventional </a:t>
            </a:r>
            <a:r>
              <a:rPr lang="en-US" sz="2600" dirty="0" smtClean="0"/>
              <a:t>interview or consultant relationship</a:t>
            </a:r>
            <a:endParaRPr lang="en-US" sz="2600" dirty="0"/>
          </a:p>
          <a:p>
            <a:endParaRPr lang="en-US" sz="2600" dirty="0"/>
          </a:p>
          <a:p>
            <a:r>
              <a:rPr lang="en-US" sz="2600" dirty="0"/>
              <a:t>Alternative way to view the relationship:</a:t>
            </a:r>
            <a:br>
              <a:rPr lang="en-US" sz="2600" dirty="0"/>
            </a:br>
            <a:r>
              <a:rPr lang="en-US" sz="2600" i="1" dirty="0">
                <a:solidFill>
                  <a:schemeClr val="accent2"/>
                </a:solidFill>
              </a:rPr>
              <a:t>Master/Apprentice</a:t>
            </a:r>
            <a:endParaRPr lang="en-US" sz="2600" dirty="0">
              <a:solidFill>
                <a:schemeClr val="accent2"/>
              </a:solidFill>
            </a:endParaRPr>
          </a:p>
          <a:p>
            <a:r>
              <a:rPr lang="en-US" sz="2600" dirty="0"/>
              <a:t>The user is the “master craftsman” at his/her work</a:t>
            </a:r>
          </a:p>
          <a:p>
            <a:r>
              <a:rPr lang="en-US" sz="2600" dirty="0"/>
              <a:t>You are the apprentice trying to learn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2640-4880-4F47-ABD0-2FB7AC1EAEE6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93038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Establishing Partnership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3713" y="1639888"/>
            <a:ext cx="8650287" cy="4532312"/>
          </a:xfrm>
          <a:noFill/>
          <a:ln/>
        </p:spPr>
        <p:txBody>
          <a:bodyPr lIns="90487" tIns="44450" rIns="90487" bIns="44450"/>
          <a:lstStyle/>
          <a:p>
            <a:r>
              <a:rPr lang="en-US" sz="2600"/>
              <a:t>Share control</a:t>
            </a:r>
          </a:p>
          <a:p>
            <a:r>
              <a:rPr lang="en-US" sz="2600"/>
              <a:t>Use open-ended questions that invite users to talk:</a:t>
            </a:r>
          </a:p>
          <a:p>
            <a:pPr lvl="1"/>
            <a:r>
              <a:rPr lang="en-US"/>
              <a:t>"What are you doing?"</a:t>
            </a:r>
          </a:p>
          <a:p>
            <a:pPr lvl="1"/>
            <a:r>
              <a:rPr lang="en-US"/>
              <a:t>"Is that what you expect?"</a:t>
            </a:r>
          </a:p>
          <a:p>
            <a:pPr lvl="1"/>
            <a:r>
              <a:rPr lang="en-US"/>
              <a:t>"Why are you doing...?"</a:t>
            </a:r>
          </a:p>
          <a:p>
            <a:r>
              <a:rPr lang="en-US" sz="2600"/>
              <a:t>Let the user lead the conversation</a:t>
            </a:r>
          </a:p>
          <a:p>
            <a:r>
              <a:rPr lang="en-US" sz="2600"/>
              <a:t>Listen!</a:t>
            </a:r>
          </a:p>
          <a:p>
            <a:r>
              <a:rPr lang="en-US" sz="2600"/>
              <a:t>Pay attention to communication that is non-verbal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1611-BF15-4B0F-A505-513928E06C1B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543800" cy="12954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 dirty="0"/>
              <a:t>Standard Contextual Inquiry:</a:t>
            </a:r>
            <a:br>
              <a:rPr lang="en-US" b="0" dirty="0"/>
            </a:br>
            <a:r>
              <a:rPr lang="en-US" b="0" dirty="0"/>
              <a:t>Work-based Interview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345488" cy="4532313"/>
          </a:xfrm>
          <a:noFill/>
          <a:ln/>
        </p:spPr>
        <p:txBody>
          <a:bodyPr lIns="90487" tIns="44450" rIns="90487" bIns="44450"/>
          <a:lstStyle/>
          <a:p>
            <a:pPr>
              <a:buFont typeface="Wingdings" pitchFamily="2" charset="2"/>
              <a:buNone/>
            </a:pPr>
            <a:r>
              <a:rPr lang="en-US" sz="2600" b="1" dirty="0"/>
              <a:t>Use when:</a:t>
            </a:r>
          </a:p>
          <a:p>
            <a:r>
              <a:rPr lang="en-US" sz="2600" dirty="0"/>
              <a:t>Product or process already exists</a:t>
            </a:r>
          </a:p>
          <a:p>
            <a:pPr lvl="1"/>
            <a:r>
              <a:rPr lang="en-US" dirty="0"/>
              <a:t>Or a near competitor’s</a:t>
            </a:r>
          </a:p>
          <a:p>
            <a:r>
              <a:rPr lang="en-US" sz="2600" dirty="0"/>
              <a:t>User is able to complete a task while you observe</a:t>
            </a:r>
          </a:p>
          <a:p>
            <a:r>
              <a:rPr lang="en-US" sz="2600" dirty="0"/>
              <a:t>Work can be </a:t>
            </a:r>
            <a:r>
              <a:rPr lang="en-US" sz="2600" dirty="0" smtClean="0"/>
              <a:t>interrupted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28308-3616-40CF-9072-D719D8CBA101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793038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Reasons for variation on the standard work-based interview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191000"/>
          </a:xfrm>
          <a:noFill/>
          <a:ln/>
        </p:spPr>
        <p:txBody>
          <a:bodyPr lIns="90487" tIns="44450" rIns="90487" bIns="44450"/>
          <a:lstStyle/>
          <a:p>
            <a:pPr>
              <a:spcBef>
                <a:spcPct val="0"/>
              </a:spcBef>
            </a:pPr>
            <a:r>
              <a:rPr lang="en-US" sz="2600"/>
              <a:t>Different goals</a:t>
            </a:r>
          </a:p>
          <a:p>
            <a:pPr lvl="1">
              <a:spcBef>
                <a:spcPct val="0"/>
              </a:spcBef>
            </a:pPr>
            <a:r>
              <a:rPr lang="en-US" sz="2000"/>
              <a:t>Designing a known product</a:t>
            </a:r>
          </a:p>
          <a:p>
            <a:pPr lvl="2">
              <a:spcBef>
                <a:spcPct val="0"/>
              </a:spcBef>
            </a:pPr>
            <a:r>
              <a:rPr lang="en-US" sz="2100"/>
              <a:t>Know the competition</a:t>
            </a:r>
          </a:p>
          <a:p>
            <a:pPr lvl="1">
              <a:spcBef>
                <a:spcPct val="0"/>
              </a:spcBef>
            </a:pPr>
            <a:r>
              <a:rPr lang="en-US" sz="2000"/>
              <a:t>Addressing a new work domain</a:t>
            </a:r>
          </a:p>
          <a:p>
            <a:pPr lvl="2">
              <a:spcBef>
                <a:spcPct val="0"/>
              </a:spcBef>
            </a:pPr>
            <a:r>
              <a:rPr lang="en-US" sz="2100"/>
              <a:t>Study what replacing</a:t>
            </a:r>
          </a:p>
          <a:p>
            <a:pPr lvl="1">
              <a:spcBef>
                <a:spcPct val="0"/>
              </a:spcBef>
            </a:pPr>
            <a:r>
              <a:rPr lang="en-US" sz="2000"/>
              <a:t>Designing for a new technology</a:t>
            </a:r>
          </a:p>
          <a:p>
            <a:pPr lvl="2">
              <a:spcBef>
                <a:spcPct val="0"/>
              </a:spcBef>
            </a:pPr>
            <a:endParaRPr lang="en-US"/>
          </a:p>
          <a:p>
            <a:pPr>
              <a:spcBef>
                <a:spcPct val="0"/>
              </a:spcBef>
            </a:pPr>
            <a:r>
              <a:rPr lang="en-US" sz="2600"/>
              <a:t>Types of tasks that make work-based inquiry impractical</a:t>
            </a:r>
          </a:p>
          <a:p>
            <a:pPr lvl="1">
              <a:spcBef>
                <a:spcPct val="0"/>
              </a:spcBef>
            </a:pPr>
            <a:r>
              <a:rPr lang="en-US" sz="2000"/>
              <a:t>Intermittent – instrument or keep logs</a:t>
            </a:r>
          </a:p>
          <a:p>
            <a:pPr lvl="1">
              <a:spcBef>
                <a:spcPct val="0"/>
              </a:spcBef>
            </a:pPr>
            <a:r>
              <a:rPr lang="en-US" sz="2000"/>
              <a:t>Uninterruptible – video and review later</a:t>
            </a:r>
          </a:p>
          <a:p>
            <a:pPr lvl="1">
              <a:spcBef>
                <a:spcPct val="0"/>
              </a:spcBef>
            </a:pPr>
            <a:r>
              <a:rPr lang="en-US" sz="2000"/>
              <a:t>Extremely long – point sample and review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Happy Halloween!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228600" y="5867400"/>
            <a:ext cx="8229600" cy="796925"/>
          </a:xfrm>
        </p:spPr>
        <p:txBody>
          <a:bodyPr/>
          <a:lstStyle/>
          <a:p>
            <a:r>
              <a:rPr lang="en-US" dirty="0" smtClean="0"/>
              <a:t>Take 2 candies!</a:t>
            </a:r>
            <a:endParaRPr lang="en-US" dirty="0"/>
          </a:p>
        </p:txBody>
      </p:sp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A6865-2F3A-4590-A837-E7F2F61EDC5F}" type="slidenum">
              <a:rPr lang="en-US" altLang="en-US" smtClean="0"/>
              <a:pPr/>
              <a:t>2</a:t>
            </a:fld>
            <a:endParaRPr lang="en-US" altLang="en-US"/>
          </a:p>
        </p:txBody>
      </p:sp>
      <p:pic>
        <p:nvPicPr>
          <p:cNvPr id="4100" name="Picture 5" descr="trick-or-tre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762000"/>
            <a:ext cx="4191000" cy="500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6" descr="MCj0436113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7400" y="1676400"/>
            <a:ext cx="18637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7" descr="MCj0398663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895600"/>
            <a:ext cx="2667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8" descr="MCj0409889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67000" y="3810000"/>
            <a:ext cx="18161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A9441-5E1B-449D-85C1-3902CE26FFB5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793038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Some Alternative Contextual Inquiry Interview Methods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7" tIns="44450" rIns="90487" bIns="44450"/>
          <a:lstStyle/>
          <a:p>
            <a:r>
              <a:rPr lang="en-US" sz="2100"/>
              <a:t>For intermittent tasks</a:t>
            </a:r>
          </a:p>
          <a:p>
            <a:pPr lvl="1"/>
            <a:r>
              <a:rPr lang="en-US" sz="2000"/>
              <a:t>In-context cued recall</a:t>
            </a:r>
          </a:p>
          <a:p>
            <a:pPr lvl="1"/>
            <a:r>
              <a:rPr lang="en-US" sz="2000"/>
              <a:t>Activity logs</a:t>
            </a:r>
          </a:p>
          <a:p>
            <a:r>
              <a:rPr lang="en-US" sz="2100"/>
              <a:t>For uninterruptible tasks</a:t>
            </a:r>
            <a:r>
              <a:rPr lang="en-US" sz="2600"/>
              <a:t> </a:t>
            </a:r>
          </a:p>
          <a:p>
            <a:pPr lvl="1"/>
            <a:r>
              <a:rPr lang="en-US" sz="2000"/>
              <a:t>Post-observation inquiry</a:t>
            </a:r>
          </a:p>
          <a:p>
            <a:r>
              <a:rPr lang="en-US" sz="2100"/>
              <a:t>For extremely long or multi-person tasks</a:t>
            </a:r>
          </a:p>
          <a:p>
            <a:pPr lvl="1"/>
            <a:r>
              <a:rPr lang="en-US" sz="2000"/>
              <a:t>Artifact walkthrough</a:t>
            </a:r>
          </a:p>
          <a:p>
            <a:r>
              <a:rPr lang="en-US" sz="2100"/>
              <a:t>New technology within current work</a:t>
            </a:r>
          </a:p>
          <a:p>
            <a:pPr lvl="1"/>
            <a:r>
              <a:rPr lang="en-US" sz="2000"/>
              <a:t>Future Scenario</a:t>
            </a:r>
          </a:p>
          <a:p>
            <a:r>
              <a:rPr lang="en-US" sz="2100"/>
              <a:t>Prototype or prior version exists</a:t>
            </a:r>
          </a:p>
          <a:p>
            <a:pPr lvl="1"/>
            <a:r>
              <a:rPr lang="en-US" sz="2000"/>
              <a:t>Prototype/Test drive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E2B9-7503-4808-B44B-EB44584AB424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772400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sz="3500" b="0" dirty="0"/>
              <a:t>Interview </a:t>
            </a:r>
            <a:r>
              <a:rPr lang="en-US" sz="3500" b="0" dirty="0" smtClean="0"/>
              <a:t>Recording and Note-Taking</a:t>
            </a:r>
            <a:endParaRPr lang="en-US" sz="3500" b="0" dirty="0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763000" cy="5181600"/>
          </a:xfrm>
          <a:noFill/>
          <a:ln/>
        </p:spPr>
        <p:txBody>
          <a:bodyPr lIns="90487" tIns="44450" rIns="90487" bIns="44450"/>
          <a:lstStyle/>
          <a:p>
            <a:r>
              <a:rPr lang="en-US" sz="2600" i="1" dirty="0" smtClean="0">
                <a:solidFill>
                  <a:srgbClr val="C00000"/>
                </a:solidFill>
              </a:rPr>
              <a:t>Do</a:t>
            </a:r>
            <a:r>
              <a:rPr lang="en-US" sz="2600" dirty="0" smtClean="0"/>
              <a:t> record interview</a:t>
            </a:r>
          </a:p>
          <a:p>
            <a:pPr lvl="1"/>
            <a:r>
              <a:rPr lang="en-US" sz="2200" dirty="0" smtClean="0"/>
              <a:t>Video recordings</a:t>
            </a:r>
          </a:p>
          <a:p>
            <a:pPr lvl="1"/>
            <a:r>
              <a:rPr lang="en-US" sz="2200" dirty="0" smtClean="0"/>
              <a:t>Screen capture software with laptop microphone for user</a:t>
            </a:r>
          </a:p>
          <a:p>
            <a:r>
              <a:rPr lang="en-US" sz="2600" dirty="0" smtClean="0"/>
              <a:t>When </a:t>
            </a:r>
            <a:r>
              <a:rPr lang="en-US" sz="2600" dirty="0"/>
              <a:t>to take notes?</a:t>
            </a:r>
          </a:p>
          <a:p>
            <a:pPr lvl="1"/>
            <a:r>
              <a:rPr lang="en-US" sz="2200" dirty="0" smtClean="0"/>
              <a:t>Note </a:t>
            </a:r>
            <a:r>
              <a:rPr lang="en-US" sz="2200" dirty="0"/>
              <a:t>taking can help you pay</a:t>
            </a:r>
            <a:r>
              <a:rPr lang="en-US" altLang="ko-KR" sz="2200" dirty="0">
                <a:ea typeface="굴림" charset="-127"/>
              </a:rPr>
              <a:t> c</a:t>
            </a:r>
            <a:r>
              <a:rPr lang="en-US" sz="2200" dirty="0"/>
              <a:t>loser attention</a:t>
            </a:r>
          </a:p>
          <a:p>
            <a:pPr lvl="1"/>
            <a:r>
              <a:rPr lang="en-US" sz="2200" dirty="0"/>
              <a:t>Notes lead to faster turn-around</a:t>
            </a:r>
          </a:p>
          <a:p>
            <a:pPr lvl="1"/>
            <a:r>
              <a:rPr lang="en-US" sz="2200" dirty="0"/>
              <a:t>Do not let it interfere with </a:t>
            </a:r>
            <a:r>
              <a:rPr lang="en-US" sz="2200" dirty="0" smtClean="0"/>
              <a:t>interviewing</a:t>
            </a:r>
          </a:p>
          <a:p>
            <a:pPr lvl="2"/>
            <a:r>
              <a:rPr lang="en-US" altLang="ko-KR" sz="1800" dirty="0" smtClean="0">
                <a:ea typeface="굴림" charset="-127"/>
              </a:rPr>
              <a:t>Usually would use a second person</a:t>
            </a:r>
            <a:endParaRPr lang="en-US" sz="2200" dirty="0"/>
          </a:p>
          <a:p>
            <a:r>
              <a:rPr lang="en-US" sz="2600" dirty="0"/>
              <a:t>How to record?</a:t>
            </a:r>
          </a:p>
          <a:p>
            <a:pPr lvl="1"/>
            <a:r>
              <a:rPr lang="en-US" sz="2200" dirty="0"/>
              <a:t>What the user says – in quotes</a:t>
            </a:r>
          </a:p>
          <a:p>
            <a:pPr lvl="1"/>
            <a:r>
              <a:rPr lang="en-US" sz="2200" dirty="0"/>
              <a:t>What the user does – plain text</a:t>
            </a:r>
          </a:p>
          <a:p>
            <a:pPr lvl="1"/>
            <a:r>
              <a:rPr lang="en-US" sz="2200" dirty="0"/>
              <a:t>Your interpretation – in parentheses</a:t>
            </a:r>
          </a:p>
          <a:p>
            <a:pPr lvl="1"/>
            <a:r>
              <a:rPr lang="en-US" sz="2200" dirty="0"/>
              <a:t>Write fast!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6286-D018-4B68-B1AC-485183E1A82B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1" y="304800"/>
            <a:ext cx="8382000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 dirty="0"/>
              <a:t>Analysis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11662"/>
          </a:xfrm>
          <a:noFill/>
          <a:ln/>
        </p:spPr>
        <p:txBody>
          <a:bodyPr lIns="90487" tIns="44450" rIns="90487" bIns="44450"/>
          <a:lstStyle/>
          <a:p>
            <a:r>
              <a:rPr lang="en-US" sz="2600"/>
              <a:t>In the moment:</a:t>
            </a:r>
            <a:br>
              <a:rPr lang="en-US" sz="2600"/>
            </a:br>
            <a:r>
              <a:rPr lang="en-US" sz="2600"/>
              <a:t>Simultaneous data collection and analysis during interview</a:t>
            </a:r>
          </a:p>
          <a:p>
            <a:r>
              <a:rPr lang="en-US" sz="2600"/>
              <a:t>Post interview:</a:t>
            </a:r>
            <a:r>
              <a:rPr lang="en-US" altLang="ko-KR" sz="2600">
                <a:ea typeface="굴림" charset="-127"/>
              </a:rPr>
              <a:t> </a:t>
            </a:r>
          </a:p>
          <a:p>
            <a:pPr lvl="1"/>
            <a:r>
              <a:rPr lang="en-US" sz="2200"/>
              <a:t>Using notes, tapes, and transcripts</a:t>
            </a:r>
          </a:p>
          <a:p>
            <a:r>
              <a:rPr lang="en-US" sz="2600"/>
              <a:t>Analysis by a group:</a:t>
            </a:r>
          </a:p>
          <a:p>
            <a:pPr lvl="1"/>
            <a:r>
              <a:rPr lang="en-US" sz="2200"/>
              <a:t>Integrates multiple perspectives</a:t>
            </a:r>
          </a:p>
          <a:p>
            <a:pPr lvl="1"/>
            <a:r>
              <a:rPr lang="en-US" sz="2200"/>
              <a:t>Creates shared vision</a:t>
            </a:r>
          </a:p>
          <a:p>
            <a:pPr lvl="1"/>
            <a:r>
              <a:rPr lang="en-US" sz="2200"/>
              <a:t>Creates shared focus</a:t>
            </a:r>
          </a:p>
          <a:p>
            <a:pPr lvl="1"/>
            <a:r>
              <a:rPr lang="en-US" sz="2200"/>
              <a:t>Builds teams</a:t>
            </a:r>
          </a:p>
          <a:p>
            <a:pPr lvl="1"/>
            <a:r>
              <a:rPr lang="en-US" sz="2200"/>
              <a:t>Saves time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CD8BA-DDC5-4F87-89EF-0AEADEA465BC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Defining the Tasks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a real Contextual Inquiry, </a:t>
            </a:r>
            <a:r>
              <a:rPr lang="en-US" i="1"/>
              <a:t>user</a:t>
            </a:r>
            <a:r>
              <a:rPr lang="en-US"/>
              <a:t> decides the tasks</a:t>
            </a:r>
          </a:p>
          <a:p>
            <a:pPr lvl="1"/>
            <a:r>
              <a:rPr lang="en-US"/>
              <a:t>Investigate real-world tasks, needs, context</a:t>
            </a:r>
          </a:p>
          <a:p>
            <a:r>
              <a:rPr lang="en-US"/>
              <a:t>But you still must decide the </a:t>
            </a:r>
            <a:r>
              <a:rPr lang="en-US" i="1"/>
              <a:t>focus</a:t>
            </a:r>
          </a:p>
          <a:p>
            <a:pPr lvl="1"/>
            <a:r>
              <a:rPr lang="en-US"/>
              <a:t>What tasks you want to observe</a:t>
            </a:r>
          </a:p>
          <a:p>
            <a:pPr lvl="1"/>
            <a:r>
              <a:rPr lang="en-US"/>
              <a:t>That are relevant to your product plan</a:t>
            </a:r>
          </a:p>
          <a:p>
            <a:r>
              <a:rPr lang="en-US"/>
              <a:t>But for Assignment 1, you will have to invent some tasks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EF88-2B0E-4D12-AE30-2FF09770099E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Test Tasks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763000" cy="4532313"/>
          </a:xfrm>
        </p:spPr>
        <p:txBody>
          <a:bodyPr/>
          <a:lstStyle/>
          <a:p>
            <a:r>
              <a:rPr lang="en-US" sz="2600" dirty="0"/>
              <a:t>Task design is difficult part of usability testing</a:t>
            </a:r>
          </a:p>
          <a:p>
            <a:r>
              <a:rPr lang="en-US" sz="2600" dirty="0"/>
              <a:t>Representative of “real” tasks</a:t>
            </a:r>
          </a:p>
          <a:p>
            <a:pPr lvl="1"/>
            <a:r>
              <a:rPr lang="en-US" sz="2200" dirty="0"/>
              <a:t>Sufficiently realistic and compelling so users are motivated to finish</a:t>
            </a:r>
          </a:p>
          <a:p>
            <a:pPr lvl="1"/>
            <a:r>
              <a:rPr lang="en-US" sz="2200" dirty="0"/>
              <a:t>Can let users create their own tasks if relevant</a:t>
            </a:r>
          </a:p>
          <a:p>
            <a:r>
              <a:rPr lang="en-US" sz="2600" dirty="0"/>
              <a:t>Appropriate difficulty and coverage</a:t>
            </a:r>
          </a:p>
          <a:p>
            <a:pPr lvl="1"/>
            <a:r>
              <a:rPr lang="en-US" sz="2200" dirty="0"/>
              <a:t>Should last about 2 </a:t>
            </a:r>
            <a:r>
              <a:rPr lang="en-US" sz="2200" dirty="0" smtClean="0"/>
              <a:t>min. </a:t>
            </a:r>
            <a:r>
              <a:rPr lang="en-US" sz="2200" dirty="0"/>
              <a:t>for expert, less than </a:t>
            </a:r>
            <a:r>
              <a:rPr lang="en-US" sz="2200" dirty="0" smtClean="0"/>
              <a:t>30 min. </a:t>
            </a:r>
            <a:r>
              <a:rPr lang="en-US" sz="2200" dirty="0"/>
              <a:t>for novice</a:t>
            </a:r>
          </a:p>
          <a:p>
            <a:pPr lvl="1"/>
            <a:r>
              <a:rPr lang="en-US" sz="2200" dirty="0"/>
              <a:t>Short enough to be finished, but not trivial</a:t>
            </a:r>
          </a:p>
          <a:p>
            <a:r>
              <a:rPr lang="en-US" sz="2600" dirty="0"/>
              <a:t>Tasks </a:t>
            </a:r>
            <a:r>
              <a:rPr lang="en-US" sz="2600" i="1" dirty="0"/>
              <a:t>not</a:t>
            </a:r>
            <a:r>
              <a:rPr lang="en-US" sz="2600" dirty="0"/>
              <a:t> humorous, frivolous, or offensive</a:t>
            </a:r>
          </a:p>
          <a:p>
            <a:r>
              <a:rPr lang="en-US" sz="2600" dirty="0"/>
              <a:t>Easy task first, progressively harder</a:t>
            </a:r>
          </a:p>
          <a:p>
            <a:pPr lvl="1"/>
            <a:r>
              <a:rPr lang="en-US" sz="2200" dirty="0"/>
              <a:t>But better if </a:t>
            </a:r>
            <a:r>
              <a:rPr lang="en-US" sz="2200" dirty="0" smtClean="0"/>
              <a:t>independent</a:t>
            </a:r>
          </a:p>
          <a:p>
            <a:r>
              <a:rPr lang="en-US" sz="2600" dirty="0" smtClean="0"/>
              <a:t>Remember: </a:t>
            </a:r>
            <a:r>
              <a:rPr lang="en-US" sz="2600" i="1" dirty="0" smtClean="0"/>
              <a:t>Not</a:t>
            </a:r>
            <a:r>
              <a:rPr lang="en-US" sz="2600" dirty="0" smtClean="0"/>
              <a:t> asking their opinions</a:t>
            </a:r>
            <a:endParaRPr lang="en-US" sz="2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Initial Questions for the Users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out the </a:t>
            </a:r>
            <a:r>
              <a:rPr lang="en-US" i="1" dirty="0" smtClean="0">
                <a:solidFill>
                  <a:srgbClr val="C00000"/>
                </a:solidFill>
              </a:rPr>
              <a:t>context</a:t>
            </a:r>
            <a:r>
              <a:rPr lang="en-US" dirty="0" smtClean="0"/>
              <a:t> through initial questions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</a:rPr>
              <a:t>When</a:t>
            </a:r>
            <a:r>
              <a:rPr lang="en-US" dirty="0" smtClean="0"/>
              <a:t> would you normally do this kind of task?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</a:rPr>
              <a:t>Who</a:t>
            </a:r>
            <a:r>
              <a:rPr lang="en-US" i="1" dirty="0" smtClean="0"/>
              <a:t> </a:t>
            </a:r>
            <a:r>
              <a:rPr lang="en-US" dirty="0" smtClean="0"/>
              <a:t>would be involved in making the decisions?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</a:rPr>
              <a:t>What</a:t>
            </a:r>
            <a:r>
              <a:rPr lang="en-US" dirty="0" smtClean="0"/>
              <a:t> would influence any decisions?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</a:rPr>
              <a:t>How</a:t>
            </a:r>
            <a:r>
              <a:rPr lang="en-US" i="1" dirty="0" smtClean="0"/>
              <a:t> </a:t>
            </a:r>
            <a:r>
              <a:rPr lang="en-US" dirty="0" smtClean="0"/>
              <a:t>would you know what to do?</a:t>
            </a:r>
          </a:p>
          <a:p>
            <a:pPr lvl="2"/>
            <a:r>
              <a:rPr lang="en-US" dirty="0" smtClean="0"/>
              <a:t>What </a:t>
            </a:r>
            <a:r>
              <a:rPr lang="en-US" dirty="0" smtClean="0">
                <a:solidFill>
                  <a:srgbClr val="C00000"/>
                </a:solidFill>
              </a:rPr>
              <a:t>information</a:t>
            </a:r>
            <a:r>
              <a:rPr lang="en-US" dirty="0" smtClean="0"/>
              <a:t> would you use to help decide?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4B181-924F-40E2-BC0B-CD1FC0E7A1B8}" type="slidenum">
              <a:rPr lang="en-US" altLang="en-US" smtClean="0"/>
              <a:pPr/>
              <a:t>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EE716-CDB2-4DEC-973B-25C834A9E298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Test Script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5029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Useful to have a script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Make sure say everything you want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Make sure all users get same instructions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Should read instructions out loud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Ask if users have any questions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Make sure instructions provide goals only in a general way, and doesn’t give away information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Describe the </a:t>
            </a:r>
            <a:r>
              <a:rPr lang="en-US" sz="2200" i="1" dirty="0"/>
              <a:t>result</a:t>
            </a:r>
            <a:r>
              <a:rPr lang="en-US" sz="2200" dirty="0"/>
              <a:t> and not the </a:t>
            </a:r>
            <a:r>
              <a:rPr lang="en-US" sz="2200" i="1" dirty="0"/>
              <a:t>steps</a:t>
            </a: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Avoid product names and technical terms that appear on the web site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Don’t give away the </a:t>
            </a:r>
            <a:r>
              <a:rPr lang="en-US" i="1" dirty="0"/>
              <a:t>vocabulary</a:t>
            </a:r>
          </a:p>
          <a:p>
            <a:pPr>
              <a:lnSpc>
                <a:spcPct val="80000"/>
              </a:lnSpc>
            </a:pPr>
            <a:r>
              <a:rPr lang="en-US" sz="2700" dirty="0"/>
              <a:t>Example:</a:t>
            </a:r>
          </a:p>
          <a:p>
            <a:pPr lvl="1">
              <a:lnSpc>
                <a:spcPct val="80000"/>
              </a:lnSpc>
            </a:pPr>
            <a:r>
              <a:rPr lang="en-US" sz="2300" dirty="0"/>
              <a:t>“The clock should have the right time”;  </a:t>
            </a:r>
            <a:br>
              <a:rPr lang="en-US" sz="2300" dirty="0"/>
            </a:br>
            <a:r>
              <a:rPr lang="en-US" sz="2300" i="1" dirty="0"/>
              <a:t>not:</a:t>
            </a:r>
            <a:r>
              <a:rPr lang="en-US" sz="2300" dirty="0"/>
              <a:t> “Use the hours and minutes buttons to set the time”</a:t>
            </a:r>
          </a:p>
        </p:txBody>
      </p:sp>
      <p:sp>
        <p:nvSpPr>
          <p:cNvPr id="266244" name="Line 4"/>
          <p:cNvSpPr>
            <a:spLocks noChangeShapeType="1"/>
          </p:cNvSpPr>
          <p:nvPr/>
        </p:nvSpPr>
        <p:spPr bwMode="auto">
          <a:xfrm>
            <a:off x="1600200" y="6096000"/>
            <a:ext cx="6781800" cy="0"/>
          </a:xfrm>
          <a:prstGeom prst="line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81000"/>
          </a:xfrm>
        </p:spPr>
        <p:txBody>
          <a:bodyPr/>
          <a:lstStyle/>
          <a:p>
            <a:r>
              <a:rPr lang="en-US" altLang="en-US" dirty="0" smtClean="0"/>
              <a:t>© 2012 - Brad Myers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E8D9-E1BB-457E-B114-CF2F45643F09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98563" y="76200"/>
            <a:ext cx="7793037" cy="1143000"/>
          </a:xfrm>
        </p:spPr>
        <p:txBody>
          <a:bodyPr/>
          <a:lstStyle/>
          <a:p>
            <a:r>
              <a:rPr lang="en-US" b="0" dirty="0"/>
              <a:t>Example of CI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1219200"/>
            <a:ext cx="8650287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Video of sample session with a </a:t>
            </a:r>
            <a:r>
              <a:rPr lang="en-US" sz="2600" dirty="0" err="1"/>
              <a:t>eCommerce</a:t>
            </a:r>
            <a:r>
              <a:rPr lang="en-US" sz="2600" dirty="0"/>
              <a:t> site: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 dirty="0">
                <a:hlinkClick r:id="rId3"/>
              </a:rPr>
              <a:t>http://www.cs.cmu.edu/~bam/uicourse/EHCIcontexualinquiry.mpg</a:t>
            </a:r>
            <a:endParaRPr lang="en-US" sz="1500" dirty="0"/>
          </a:p>
          <a:p>
            <a:pPr>
              <a:lnSpc>
                <a:spcPct val="90000"/>
              </a:lnSpc>
            </a:pPr>
            <a:r>
              <a:rPr lang="en-US" sz="2600" dirty="0"/>
              <a:t>Issues to observe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Interview of work in progress, in “context”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Actual session of doing a task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Not an interview asking about possible tasks, etc</a:t>
            </a:r>
            <a:r>
              <a:rPr lang="en-US" sz="2100" dirty="0" smtClean="0"/>
              <a:t>.</a:t>
            </a:r>
          </a:p>
          <a:p>
            <a:pPr lvl="2">
              <a:lnSpc>
                <a:spcPct val="90000"/>
              </a:lnSpc>
            </a:pPr>
            <a:r>
              <a:rPr lang="en-US" sz="2100" dirty="0" smtClean="0"/>
              <a:t>Note that focusing on </a:t>
            </a:r>
            <a:r>
              <a:rPr lang="en-US" sz="2100" i="1" dirty="0" smtClean="0"/>
              <a:t>expert  </a:t>
            </a:r>
            <a:r>
              <a:rPr lang="en-US" sz="2100" dirty="0" smtClean="0"/>
              <a:t>behavior &amp; breakdowns</a:t>
            </a:r>
            <a:endParaRPr lang="en-US" sz="2100" i="1" dirty="0"/>
          </a:p>
          <a:p>
            <a:pPr lvl="1">
              <a:lnSpc>
                <a:spcPct val="90000"/>
              </a:lnSpc>
            </a:pPr>
            <a:r>
              <a:rPr lang="en-US" sz="2200" dirty="0"/>
              <a:t>Questions to clarify about routine, motivations</a:t>
            </a:r>
          </a:p>
          <a:p>
            <a:pPr lvl="2">
              <a:lnSpc>
                <a:spcPct val="90000"/>
              </a:lnSpc>
            </a:pPr>
            <a:r>
              <a:rPr lang="en-US" sz="2100" i="1" dirty="0"/>
              <a:t>Why</a:t>
            </a:r>
            <a:r>
              <a:rPr lang="en-US" sz="2100" dirty="0"/>
              <a:t> do certain actions: need </a:t>
            </a:r>
            <a:r>
              <a:rPr lang="en-US" sz="2100" i="1" dirty="0"/>
              <a:t>intent</a:t>
            </a:r>
            <a:r>
              <a:rPr lang="en-US" sz="2100" dirty="0"/>
              <a:t> for actions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Notice problems (“breakdowns”)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Notice what happens that causes users to do something (“triggers”)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E.g. appearance of error messages, other feedback, external events (phone ringing), etc.</a:t>
            </a:r>
            <a:endParaRPr lang="en-U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© 2012 - Brad Myers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DF7E7-49B2-4A52-A5BF-60702FD4A87D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 anchor="ctr" anchorCtr="1"/>
          <a:lstStyle/>
          <a:p>
            <a:r>
              <a:rPr lang="en-US" sz="3500" b="0"/>
              <a:t>Screen shots of important points in video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913" y="1447800"/>
            <a:ext cx="8955087" cy="453231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1900">
                <a:hlinkClick r:id="rId3"/>
              </a:rPr>
              <a:t>http://www.cs.cmu.edu/~bam/uicourse/EHCIcontexualinquiryScreens.ppt</a:t>
            </a:r>
            <a:endParaRPr lang="en-US" sz="1900"/>
          </a:p>
          <a:p>
            <a:pPr>
              <a:buFont typeface="Wingdings" pitchFamily="2" charset="2"/>
              <a:buNone/>
            </a:pPr>
            <a:endParaRPr lang="en-US" sz="1900"/>
          </a:p>
          <a:p>
            <a:endParaRPr lang="en-US" sz="34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B5C43-BA13-4104-BE45-BE742BCA6C14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001000" cy="1295400"/>
          </a:xfrm>
        </p:spPr>
        <p:txBody>
          <a:bodyPr/>
          <a:lstStyle/>
          <a:p>
            <a:r>
              <a:rPr lang="en-US" sz="3600" dirty="0" smtClean="0"/>
              <a:t>Resolve Devices </a:t>
            </a:r>
            <a:r>
              <a:rPr lang="en-US" sz="3600" dirty="0"/>
              <a:t>for Assignments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 the </a:t>
            </a:r>
            <a:r>
              <a:rPr lang="en-US" dirty="0" err="1" smtClean="0"/>
              <a:t>GoogleDoc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0530E-C65E-4B7E-9E46-60C99EDA945F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Usability Methods</a:t>
            </a:r>
          </a:p>
        </p:txBody>
      </p:sp>
      <p:sp>
        <p:nvSpPr>
          <p:cNvPr id="26931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52599"/>
            <a:ext cx="4267200" cy="43783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Contextual Inquiry</a:t>
            </a: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Contextual </a:t>
            </a:r>
            <a:r>
              <a:rPr lang="en-US" sz="2200" dirty="0" smtClean="0">
                <a:solidFill>
                  <a:schemeClr val="accent2"/>
                </a:solidFill>
              </a:rPr>
              <a:t>Analysis (Design)</a:t>
            </a:r>
            <a:endParaRPr lang="en-US" sz="22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Paper prototypes</a:t>
            </a: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Think-aloud protocols</a:t>
            </a: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Heuristic Evaluation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Affinity diagrams (WAAD)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Personas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Wizard of Oz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Task analysis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Cognitive </a:t>
            </a:r>
            <a:r>
              <a:rPr lang="en-US" sz="2200" dirty="0"/>
              <a:t>Walkthrough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KLM and </a:t>
            </a:r>
            <a:r>
              <a:rPr lang="en-US" sz="2200" dirty="0" smtClean="0"/>
              <a:t>GOMS (</a:t>
            </a:r>
            <a:r>
              <a:rPr lang="en-US" sz="2200" dirty="0" err="1" smtClean="0"/>
              <a:t>CogTool</a:t>
            </a:r>
            <a:r>
              <a:rPr lang="en-US" sz="2200" dirty="0" smtClean="0"/>
              <a:t>)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en-US" sz="2200" dirty="0" smtClean="0"/>
              <a:t>Video prototyping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Body storming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Expert interviews</a:t>
            </a:r>
            <a:endParaRPr lang="en-US" sz="2200" dirty="0"/>
          </a:p>
        </p:txBody>
      </p:sp>
      <p:sp>
        <p:nvSpPr>
          <p:cNvPr id="26931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719263"/>
            <a:ext cx="4038600" cy="46815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200" dirty="0" smtClean="0"/>
              <a:t>Questionnaires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Surveys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Interaction Relabeling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0000"/>
                </a:solidFill>
              </a:rPr>
              <a:t>Log analysis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Focus groups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Card </a:t>
            </a:r>
            <a:r>
              <a:rPr lang="en-US" sz="2200" dirty="0"/>
              <a:t>sorting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Diary studies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Improvisation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Use cases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Scenarios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Cognitive </a:t>
            </a:r>
            <a:r>
              <a:rPr lang="en-US" sz="2200" dirty="0" smtClean="0"/>
              <a:t>Dimensions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“Speed Dating”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en-US" sz="2200" dirty="0"/>
              <a:t>…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268E-08C1-42A2-A7B4-37322934FC69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077200" cy="1173162"/>
          </a:xfrm>
        </p:spPr>
        <p:txBody>
          <a:bodyPr/>
          <a:lstStyle/>
          <a:p>
            <a:r>
              <a:rPr lang="en-US" sz="3500" b="0" dirty="0"/>
              <a:t>Contextual Inquiry and </a:t>
            </a:r>
            <a:r>
              <a:rPr lang="en-US" sz="3500" b="0" dirty="0" smtClean="0"/>
              <a:t>Analysis/Design</a:t>
            </a:r>
            <a:endParaRPr lang="en-US" sz="3500" b="0" dirty="0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955088" cy="45323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One method for organizing the development process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We teach it to our MS and BS students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Seems to be very </a:t>
            </a:r>
            <a:r>
              <a:rPr lang="en-US" sz="2600" dirty="0" smtClean="0"/>
              <a:t>successful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Hartson-Pyla text: Chapters 3-6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(doing things in a different order than text)</a:t>
            </a:r>
          </a:p>
          <a:p>
            <a:pPr>
              <a:lnSpc>
                <a:spcPct val="80000"/>
              </a:lnSpc>
            </a:pPr>
            <a:r>
              <a:rPr lang="en-US" sz="2600" dirty="0" smtClean="0"/>
              <a:t>Also described </a:t>
            </a:r>
            <a:r>
              <a:rPr lang="en-US" sz="2600" dirty="0"/>
              <a:t>in </a:t>
            </a:r>
            <a:r>
              <a:rPr lang="en-US" sz="2600" dirty="0" smtClean="0"/>
              <a:t>this classic book</a:t>
            </a:r>
            <a:r>
              <a:rPr lang="en-US" sz="2600" dirty="0"/>
              <a:t>: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H. Beyer and K. Holtzblatt. 1998. </a:t>
            </a:r>
            <a:r>
              <a:rPr lang="en-US" sz="2200" dirty="0">
                <a:hlinkClick r:id="rId3"/>
              </a:rPr>
              <a:t>Contextual Design: Defining Customer-Centered Systems</a:t>
            </a:r>
            <a:r>
              <a:rPr lang="en-US" sz="2200" dirty="0"/>
              <a:t>. San Francisco, </a:t>
            </a:r>
            <a:r>
              <a:rPr lang="en-US" sz="2200" dirty="0" err="1"/>
              <a:t>CA:Morgan</a:t>
            </a:r>
            <a:r>
              <a:rPr lang="en-US" sz="2200" dirty="0"/>
              <a:t> Kaufmann Publishers, Inc. ISBN: 1558604111.</a:t>
            </a:r>
          </a:p>
          <a:p>
            <a:pPr lvl="1">
              <a:lnSpc>
                <a:spcPct val="80000"/>
              </a:lnSpc>
            </a:pPr>
            <a:r>
              <a:rPr lang="en-US" sz="2200" dirty="0">
                <a:hlinkClick r:id="rId4"/>
              </a:rPr>
              <a:t>http://www.incent.com</a:t>
            </a:r>
            <a:r>
              <a:rPr lang="en-US" sz="2200" dirty="0" smtClean="0">
                <a:hlinkClick r:id="rId4"/>
              </a:rPr>
              <a:t>/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619D7-2B46-4738-9C7A-6455510C34A5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152400"/>
            <a:ext cx="7793037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sz="3000" b="0" dirty="0"/>
              <a:t>User </a:t>
            </a:r>
            <a:r>
              <a:rPr lang="en-US" sz="3000" b="0" dirty="0" smtClean="0"/>
              <a:t>Research Methods</a:t>
            </a:r>
            <a:r>
              <a:rPr lang="en-US" sz="3000" b="0" dirty="0"/>
              <a:t/>
            </a:r>
            <a:br>
              <a:rPr lang="en-US" sz="3000" b="0" dirty="0"/>
            </a:br>
            <a:r>
              <a:rPr lang="en-US" sz="3000" b="0" dirty="0"/>
              <a:t>&amp; the different fields they come from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833937"/>
          </a:xfrm>
          <a:noFill/>
          <a:ln/>
        </p:spPr>
        <p:txBody>
          <a:bodyPr lIns="90487" tIns="44450" rIns="90487" bIns="44450"/>
          <a:lstStyle/>
          <a:p>
            <a:r>
              <a:rPr lang="en-US" sz="2500" dirty="0"/>
              <a:t>Questionnaires, Interviews</a:t>
            </a:r>
          </a:p>
          <a:p>
            <a:pPr lvl="1"/>
            <a:r>
              <a:rPr lang="en-US" sz="2400" dirty="0"/>
              <a:t>Social Psychology</a:t>
            </a:r>
          </a:p>
          <a:p>
            <a:r>
              <a:rPr lang="en-US" sz="2500" dirty="0"/>
              <a:t>Focus Groups</a:t>
            </a:r>
          </a:p>
          <a:p>
            <a:pPr lvl="1"/>
            <a:r>
              <a:rPr lang="en-US" sz="2400" dirty="0"/>
              <a:t>Business, marketing technique</a:t>
            </a:r>
          </a:p>
          <a:p>
            <a:r>
              <a:rPr lang="en-US" sz="2500" dirty="0"/>
              <a:t>Laboratory studies</a:t>
            </a:r>
          </a:p>
          <a:p>
            <a:pPr lvl="1"/>
            <a:r>
              <a:rPr lang="en-US" sz="2400" dirty="0"/>
              <a:t>Experimental Psychology</a:t>
            </a:r>
          </a:p>
          <a:p>
            <a:r>
              <a:rPr lang="en-US" sz="2500" dirty="0"/>
              <a:t>Think-aloud protocols</a:t>
            </a:r>
          </a:p>
          <a:p>
            <a:pPr lvl="1"/>
            <a:r>
              <a:rPr lang="en-US" sz="2400" dirty="0"/>
              <a:t>Cognitive Psychology</a:t>
            </a:r>
          </a:p>
          <a:p>
            <a:r>
              <a:rPr lang="en-US" sz="2500" dirty="0"/>
              <a:t>Participant/observer ethnographic studies</a:t>
            </a:r>
          </a:p>
          <a:p>
            <a:pPr lvl="1"/>
            <a:r>
              <a:rPr lang="en-US" sz="2400" dirty="0"/>
              <a:t>Anthropology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Contextual Inquiry &amp; Analysis/Design</a:t>
            </a:r>
            <a:endParaRPr lang="en-US" sz="3200" dirty="0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r>
              <a:rPr lang="en-US" dirty="0" smtClean="0"/>
              <a:t>Contextual Inquiry</a:t>
            </a:r>
          </a:p>
          <a:p>
            <a:pPr lvl="1"/>
            <a:r>
              <a:rPr lang="en-US" dirty="0" smtClean="0"/>
              <a:t>A kind of “ethnographic” or “participatory design” method</a:t>
            </a:r>
          </a:p>
          <a:p>
            <a:pPr lvl="1"/>
            <a:r>
              <a:rPr lang="en-US" dirty="0" smtClean="0"/>
              <a:t>Combines aspects of other methods:</a:t>
            </a:r>
          </a:p>
          <a:p>
            <a:pPr lvl="2"/>
            <a:r>
              <a:rPr lang="en-US" dirty="0" smtClean="0"/>
              <a:t>Interviewing, think-aloud protocols, participant/observer in the context of the work</a:t>
            </a:r>
          </a:p>
          <a:p>
            <a:r>
              <a:rPr lang="en-US" dirty="0" smtClean="0"/>
              <a:t>Afterwards: Contextual Analysis (Hartson-Pyla term)</a:t>
            </a:r>
          </a:p>
          <a:p>
            <a:pPr lvl="1"/>
            <a:r>
              <a:rPr lang="en-US" dirty="0" smtClean="0"/>
              <a:t>Beyer-Holtzblatt call it “Contextual Design”</a:t>
            </a:r>
          </a:p>
          <a:p>
            <a:pPr lvl="1"/>
            <a:r>
              <a:rPr lang="en-US" dirty="0" smtClean="0"/>
              <a:t>Also includes diagrams (“models”) to describe results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24C22-D4D3-4B6F-95D6-104469F2F1FB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“Contextual Inquiry”</a:t>
            </a:r>
            <a:endParaRPr lang="en-US"/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Interpretive field research method</a:t>
            </a:r>
          </a:p>
          <a:p>
            <a:r>
              <a:rPr lang="en-US" dirty="0" smtClean="0"/>
              <a:t>Depends on conversations with users in the context of their work</a:t>
            </a:r>
          </a:p>
          <a:p>
            <a:r>
              <a:rPr lang="en-US" dirty="0" smtClean="0"/>
              <a:t>Used to define requirements, plans and designs.</a:t>
            </a:r>
          </a:p>
          <a:p>
            <a:pPr lvl="1"/>
            <a:r>
              <a:rPr lang="en-US" dirty="0" smtClean="0"/>
              <a:t>Discover the </a:t>
            </a:r>
            <a:r>
              <a:rPr lang="en-US" i="1" dirty="0" smtClean="0">
                <a:solidFill>
                  <a:srgbClr val="C00000"/>
                </a:solidFill>
              </a:rPr>
              <a:t>real</a:t>
            </a:r>
            <a:r>
              <a:rPr lang="en-US" dirty="0" smtClean="0"/>
              <a:t> requirements of the work</a:t>
            </a:r>
          </a:p>
          <a:p>
            <a:r>
              <a:rPr lang="en-US" dirty="0" smtClean="0"/>
              <a:t>Drives the creative process:</a:t>
            </a:r>
          </a:p>
          <a:p>
            <a:pPr lvl="1"/>
            <a:r>
              <a:rPr lang="en-US" dirty="0" smtClean="0"/>
              <a:t>In original design</a:t>
            </a:r>
          </a:p>
          <a:p>
            <a:pPr lvl="1"/>
            <a:r>
              <a:rPr lang="en-US" dirty="0" smtClean="0"/>
              <a:t>In considering new features or functionality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2CC88-E414-4C35-87BA-259FA4CD2425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E0813-A6E8-48D6-8848-17935B38D80B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6629400" cy="1143000"/>
          </a:xfrm>
          <a:noFill/>
          <a:ln/>
        </p:spPr>
        <p:txBody>
          <a:bodyPr lIns="90487" tIns="44450" rIns="90487" bIns="44450" anchor="ctr"/>
          <a:lstStyle/>
          <a:p>
            <a:pPr algn="ctr"/>
            <a:r>
              <a:rPr lang="en-US" b="0" dirty="0"/>
              <a:t>Context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05400"/>
          </a:xfrm>
          <a:noFill/>
          <a:ln/>
        </p:spPr>
        <p:txBody>
          <a:bodyPr lIns="90487" tIns="44450" rIns="90487" bIns="44450"/>
          <a:lstStyle/>
          <a:p>
            <a:pPr>
              <a:lnSpc>
                <a:spcPct val="90000"/>
              </a:lnSpc>
            </a:pPr>
            <a:r>
              <a:rPr lang="en-US" sz="2500" dirty="0"/>
              <a:t>Definition: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C00000"/>
                </a:solidFill>
              </a:rPr>
              <a:t>“The </a:t>
            </a:r>
            <a:r>
              <a:rPr lang="en-US" dirty="0">
                <a:solidFill>
                  <a:srgbClr val="C00000"/>
                </a:solidFill>
              </a:rPr>
              <a:t>interrelated conditions within which something occurs or </a:t>
            </a:r>
            <a:r>
              <a:rPr lang="en-US" dirty="0" smtClean="0">
                <a:solidFill>
                  <a:srgbClr val="C00000"/>
                </a:solidFill>
              </a:rPr>
              <a:t>exists”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500" dirty="0" smtClean="0"/>
              <a:t>Understand </a:t>
            </a:r>
            <a:r>
              <a:rPr lang="en-US" sz="2500" dirty="0"/>
              <a:t>work in its natural environment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Go to the user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Observe real work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Use real examples and artifacts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“Artifact”: An object created by human workmanship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Interview while she/he is </a:t>
            </a:r>
            <a:r>
              <a:rPr lang="en-US" dirty="0" smtClean="0"/>
              <a:t>working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More reliable than asking them</a:t>
            </a:r>
          </a:p>
          <a:p>
            <a:pPr>
              <a:lnSpc>
                <a:spcPct val="90000"/>
              </a:lnSpc>
            </a:pPr>
            <a:r>
              <a:rPr lang="en-US" sz="2500" dirty="0" smtClean="0"/>
              <a:t>Context exists even when not a “work” activity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/>
              <a:t>Use “work” here just to mean “doing something”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/>
              <a:t>Can be home, entertainment, etc.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2012 -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13761</TotalTime>
  <Words>1483</Words>
  <Application>Microsoft Office PowerPoint</Application>
  <PresentationFormat>On-screen Show (4:3)</PresentationFormat>
  <Paragraphs>361</Paragraphs>
  <Slides>28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lecture template_polo</vt:lpstr>
      <vt:lpstr>Lecture 2: Discovering what people can't tell you: Contextual Inquiry and Analysis Methodology</vt:lpstr>
      <vt:lpstr>Happy Halloween!</vt:lpstr>
      <vt:lpstr>Resolve Devices for Assignments</vt:lpstr>
      <vt:lpstr>Some Usability Methods</vt:lpstr>
      <vt:lpstr>Contextual Inquiry and Analysis/Design</vt:lpstr>
      <vt:lpstr>User Research Methods &amp; the different fields they come from</vt:lpstr>
      <vt:lpstr>Contextual Inquiry &amp; Analysis/Design</vt:lpstr>
      <vt:lpstr>“Contextual Inquiry”</vt:lpstr>
      <vt:lpstr>Context</vt:lpstr>
      <vt:lpstr>Elements of User's Context: Pay Attention to all of these</vt:lpstr>
      <vt:lpstr>Why Context?</vt:lpstr>
      <vt:lpstr>Key distinctions about CIs</vt:lpstr>
      <vt:lpstr>Who?</vt:lpstr>
      <vt:lpstr>Where?</vt:lpstr>
      <vt:lpstr>Partnership</vt:lpstr>
      <vt:lpstr>Why is Partnership Important?</vt:lpstr>
      <vt:lpstr>Establishing Partnership</vt:lpstr>
      <vt:lpstr>Standard Contextual Inquiry: Work-based Interview</vt:lpstr>
      <vt:lpstr>Reasons for variation on the standard work-based interview</vt:lpstr>
      <vt:lpstr>Some Alternative Contextual Inquiry Interview Methods</vt:lpstr>
      <vt:lpstr>Interview Recording and Note-Taking</vt:lpstr>
      <vt:lpstr>Analysis</vt:lpstr>
      <vt:lpstr>Defining the Tasks</vt:lpstr>
      <vt:lpstr>Test Tasks</vt:lpstr>
      <vt:lpstr>Initial Questions for the Users</vt:lpstr>
      <vt:lpstr>Test Script</vt:lpstr>
      <vt:lpstr>Example of CI</vt:lpstr>
      <vt:lpstr>Screen shots of important points in video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Human-Computer Interaction in eCommerce</dc:title>
  <dc:creator>Brad Myers</dc:creator>
  <cp:lastModifiedBy>Brad Myers</cp:lastModifiedBy>
  <cp:revision>232</cp:revision>
  <cp:lastPrinted>1601-01-01T00:00:00Z</cp:lastPrinted>
  <dcterms:created xsi:type="dcterms:W3CDTF">2001-06-15T20:03:27Z</dcterms:created>
  <dcterms:modified xsi:type="dcterms:W3CDTF">2012-10-31T01:51:26Z</dcterms:modified>
</cp:coreProperties>
</file>