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3" r:id="rId3"/>
    <p:sldId id="282" r:id="rId4"/>
    <p:sldId id="284" r:id="rId5"/>
    <p:sldId id="286" r:id="rId6"/>
    <p:sldId id="285" r:id="rId7"/>
    <p:sldId id="301" r:id="rId8"/>
    <p:sldId id="287" r:id="rId9"/>
    <p:sldId id="288" r:id="rId10"/>
    <p:sldId id="294" r:id="rId11"/>
    <p:sldId id="289" r:id="rId12"/>
    <p:sldId id="290" r:id="rId13"/>
    <p:sldId id="296" r:id="rId14"/>
    <p:sldId id="298" r:id="rId15"/>
    <p:sldId id="300" r:id="rId16"/>
    <p:sldId id="302" r:id="rId17"/>
    <p:sldId id="297" r:id="rId18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  <a:srgbClr val="6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1764" autoAdjust="0"/>
  </p:normalViewPr>
  <p:slideViewPr>
    <p:cSldViewPr snapToGrid="0">
      <p:cViewPr varScale="1">
        <p:scale>
          <a:sx n="79" d="100"/>
          <a:sy n="79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595C2D6C-2654-48F1-87D9-390D16E37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ahoma" charset="0"/>
              </a:defRPr>
            </a:lvl1pPr>
          </a:lstStyle>
          <a:p>
            <a:fld id="{ACB11D62-3E4B-49FC-94FA-2FFC6E40EB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5BB54-F979-40CC-864E-643123202866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48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138806-F3A8-4BE9-8433-807DDCD6BDE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483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0484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84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0484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436B-F477-45A4-9019-FD8190519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36DD-3420-4860-977D-14BC3B094A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66D26-3273-436B-9479-7EF0BD5022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AFD67-E814-4927-9CA9-5A03B50C2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23918-5576-48F6-8A2F-51677709F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8B5C-E40F-474B-A10F-11D9AEA1B7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D480-EA9B-4608-A291-813A70E00F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9980-44E1-4274-8DC3-61EFDEDB6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FA8A-E489-4969-BB1D-3A4583C1DB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904F-E83D-4499-9273-702D07C9EC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50381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0381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81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38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381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38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5038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5038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D504EC7-F204-4FE0-A75E-70E172AF80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0TIV8F_o_E" TargetMode="External"/><Relationship Id="rId2" Type="http://schemas.openxmlformats.org/officeDocument/2006/relationships/hyperlink" Target="file:///C:\Users\bam\Documents\Advisor\-%20old\PoloChau\Feldspar\feldspar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ui.is.s.u-tokyo.ac.jp/~takeo/video/teddy.avi" TargetMode="External"/><Relationship Id="rId2" Type="http://schemas.openxmlformats.org/officeDocument/2006/relationships/hyperlink" Target="file:///C:\Users\bam\Documents\UICOURSE\08-763fall10\cool%20interaction%20techniques\teddy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citrine/citrinevideo.mov" TargetMode="External"/><Relationship Id="rId2" Type="http://schemas.openxmlformats.org/officeDocument/2006/relationships/hyperlink" Target="http://www.cs.cmu.edu/~citri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s.cmu.edu/~NatProg/movies/Crystal.m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../Advisor/Kerry%20Shih-Ping%20Chang/WebCrystalCHISubmission.mov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youtube.com/watch?v=Va7kl3VCVq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am\Documents\papers\natprog\Apatite\p1331-eisenberg-apatite-CHI.mov" TargetMode="External"/><Relationship Id="rId2" Type="http://schemas.openxmlformats.org/officeDocument/2006/relationships/hyperlink" Target="http://www.cs.cmu.edu/~apati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pper.cmu.edu/current-students/current-graduate-students/academic-information/course-evaluation/index.aspx" TargetMode="External"/><Relationship Id="rId7" Type="http://schemas.openxmlformats.org/officeDocument/2006/relationships/hyperlink" Target="http://www.surveymonkey.com/s/3N279K5" TargetMode="External"/><Relationship Id="rId2" Type="http://schemas.openxmlformats.org/officeDocument/2006/relationships/hyperlink" Target="http://cmu.onlinecourseevaluatio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rveymonkey.com/s/6MNQ96R" TargetMode="External"/><Relationship Id="rId5" Type="http://schemas.openxmlformats.org/officeDocument/2006/relationships/hyperlink" Target="http://spreadsheets.google.com/viewform?formkey=dDRmLXNuZFRRTmhSZ2NuNEtlNGI0Qmc6MQ" TargetMode="External"/><Relationship Id="rId4" Type="http://schemas.openxmlformats.org/officeDocument/2006/relationships/hyperlink" Target="http://www.cs.cmu.edu/~bam/uicourse/08763fall10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bam/uicourse/08763fall11/finalexam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am\Documents\UICOURSE\08-763fall10\cool%20interaction%20techniques\p43-cao.wm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portal.acm.org/ft_gateway.cfm?id=1294220&amp;type=wmv&amp;coll=DL&amp;dl=GUIDE&amp;CFID=801817&amp;CFTOKEN=979981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3XPUdW9Ry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disneyresearch.com/research/projects/hci_sidebyside_drp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ju6IIteg9Q&amp;fmt=18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portal.acm.org/ft_gateway.cfm?id=1753554&amp;type=mov&amp;CFID=801817&amp;CFTOKEN=97998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gewrit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485C0D0-4DE0-4E9A-8B68-E61E314F281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57200"/>
            <a:ext cx="8229600" cy="2667000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14: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Novel interaction techniques and interfaces for new devices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819400" y="3810000"/>
            <a:ext cx="495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000" i="1">
              <a:solidFill>
                <a:srgbClr val="6E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505200"/>
            <a:ext cx="6264275" cy="2971800"/>
          </a:xfrm>
        </p:spPr>
        <p:txBody>
          <a:bodyPr/>
          <a:lstStyle/>
          <a:p>
            <a:r>
              <a:rPr lang="en-US" sz="2000" dirty="0"/>
              <a:t>Brad Myers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dirty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>
                <a:solidFill>
                  <a:srgbClr val="6E0000"/>
                </a:solidFill>
              </a:rPr>
            </a:br>
            <a:r>
              <a:rPr lang="en-US" sz="2000" dirty="0">
                <a:solidFill>
                  <a:srgbClr val="6E0000"/>
                </a:solidFill>
              </a:rPr>
              <a:t>Technology Executives</a:t>
            </a:r>
          </a:p>
          <a:p>
            <a:endParaRPr lang="en-US" sz="2000" dirty="0">
              <a:solidFill>
                <a:srgbClr val="6E0000"/>
              </a:solidFill>
            </a:endParaRPr>
          </a:p>
          <a:p>
            <a:r>
              <a:rPr lang="en-US" sz="2000" i="1" dirty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2011, </a:t>
            </a:r>
            <a:r>
              <a:rPr lang="en-US" sz="2000" i="1" dirty="0">
                <a:solidFill>
                  <a:srgbClr val="6E0000"/>
                </a:solidFill>
              </a:rPr>
              <a:t>Mini 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14825"/>
          </a:xfrm>
        </p:spPr>
        <p:txBody>
          <a:bodyPr/>
          <a:lstStyle/>
          <a:p>
            <a:r>
              <a:rPr lang="en-US" dirty="0" err="1" smtClean="0"/>
              <a:t>EdgeWrite</a:t>
            </a:r>
            <a:r>
              <a:rPr lang="en-US" dirty="0" smtClean="0"/>
              <a:t>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32" y="1105946"/>
            <a:ext cx="8229600" cy="4411662"/>
          </a:xfrm>
        </p:spPr>
        <p:txBody>
          <a:bodyPr/>
          <a:lstStyle/>
          <a:p>
            <a:r>
              <a:rPr lang="en-US" sz="2800" dirty="0" smtClean="0"/>
              <a:t>Many devices</a:t>
            </a:r>
          </a:p>
          <a:p>
            <a:r>
              <a:rPr lang="en-US" sz="2800" dirty="0" smtClean="0"/>
              <a:t>Even on back</a:t>
            </a:r>
            <a:br>
              <a:rPr lang="en-US" sz="2800" dirty="0" smtClean="0"/>
            </a:br>
            <a:r>
              <a:rPr lang="en-US" sz="2800" dirty="0" smtClean="0"/>
              <a:t>of device</a:t>
            </a:r>
          </a:p>
          <a:p>
            <a:r>
              <a:rPr lang="en-US" sz="2800" dirty="0" err="1" smtClean="0"/>
              <a:t>iPhone</a:t>
            </a:r>
            <a:r>
              <a:rPr lang="en-US" sz="2800" dirty="0" smtClean="0"/>
              <a:t> app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792" y="680370"/>
            <a:ext cx="3587208" cy="258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167" y="1383770"/>
            <a:ext cx="2577112" cy="21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66978"/>
            <a:ext cx="9144000" cy="329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128"/>
            <a:ext cx="7543800" cy="837318"/>
          </a:xfrm>
        </p:spPr>
        <p:txBody>
          <a:bodyPr/>
          <a:lstStyle/>
          <a:p>
            <a:r>
              <a:rPr lang="en-US" sz="3200" dirty="0" smtClean="0"/>
              <a:t>Feldspar: A System for Finding Information by Association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11" y="1083733"/>
            <a:ext cx="8850489" cy="5047192"/>
          </a:xfrm>
        </p:spPr>
        <p:txBody>
          <a:bodyPr/>
          <a:lstStyle/>
          <a:p>
            <a:r>
              <a:rPr lang="en-US" sz="2400" i="1" dirty="0" smtClean="0"/>
              <a:t>CHI 2008 </a:t>
            </a:r>
          </a:p>
          <a:p>
            <a:pPr lvl="1"/>
            <a:r>
              <a:rPr lang="en-US" sz="2000" dirty="0" err="1" smtClean="0"/>
              <a:t>Duen</a:t>
            </a:r>
            <a:r>
              <a:rPr lang="en-US" sz="2000" dirty="0" smtClean="0"/>
              <a:t> </a:t>
            </a:r>
            <a:r>
              <a:rPr lang="en-US" sz="2000" dirty="0" err="1" smtClean="0"/>
              <a:t>Horng</a:t>
            </a:r>
            <a:r>
              <a:rPr lang="en-US" sz="2000" dirty="0" smtClean="0"/>
              <a:t> (“Polo”) Chau, Brad Myers, Andrew Faulring</a:t>
            </a:r>
          </a:p>
          <a:p>
            <a:r>
              <a:rPr lang="en-US" sz="2400" dirty="0" smtClean="0"/>
              <a:t>Find content by association</a:t>
            </a:r>
          </a:p>
          <a:p>
            <a:pPr lvl="1"/>
            <a:r>
              <a:rPr lang="en-US" sz="2000" dirty="0" smtClean="0"/>
              <a:t>Other items that go with this item</a:t>
            </a:r>
          </a:p>
          <a:p>
            <a:pPr lvl="1"/>
            <a:r>
              <a:rPr lang="en-US" sz="2000" dirty="0" smtClean="0"/>
              <a:t>Multiple levels</a:t>
            </a:r>
          </a:p>
          <a:p>
            <a:r>
              <a:rPr lang="en-US" sz="2400" dirty="0" smtClean="0"/>
              <a:t>Implemented using</a:t>
            </a:r>
            <a:br>
              <a:rPr lang="en-US" sz="2400" dirty="0" smtClean="0"/>
            </a:br>
            <a:r>
              <a:rPr lang="en-US" sz="2400" dirty="0" smtClean="0"/>
              <a:t>Google desktop data</a:t>
            </a:r>
          </a:p>
          <a:p>
            <a:r>
              <a:rPr lang="en-US" sz="2400" dirty="0" smtClean="0"/>
              <a:t>E.g., “find the file from the</a:t>
            </a:r>
            <a:br>
              <a:rPr lang="en-US" sz="2400" dirty="0" smtClean="0"/>
            </a:br>
            <a:r>
              <a:rPr lang="en-US" sz="2400" dirty="0" smtClean="0"/>
              <a:t>person who I met at an</a:t>
            </a:r>
            <a:br>
              <a:rPr lang="en-US" sz="2400" dirty="0" smtClean="0"/>
            </a:br>
            <a:r>
              <a:rPr lang="en-US" sz="2400" dirty="0" smtClean="0"/>
              <a:t>event in May”</a:t>
            </a:r>
            <a:endParaRPr lang="en-US" sz="2400" dirty="0" smtClean="0">
              <a:hlinkClick r:id="rId2" action="ppaction://hlinkfile"/>
            </a:endParaRPr>
          </a:p>
          <a:p>
            <a:r>
              <a:rPr lang="en-US" sz="2400" dirty="0" smtClean="0">
                <a:hlinkClick r:id="rId2" action="ppaction://hlinkfile"/>
              </a:rPr>
              <a:t>Video</a:t>
            </a:r>
            <a:r>
              <a:rPr lang="en-US" sz="2400" dirty="0" smtClean="0"/>
              <a:t>, </a:t>
            </a:r>
            <a:r>
              <a:rPr lang="en-US" sz="2400" dirty="0" err="1" smtClean="0">
                <a:hlinkClick r:id="rId3"/>
              </a:rPr>
              <a:t>youtube</a:t>
            </a:r>
            <a:r>
              <a:rPr lang="en-US" sz="2400" dirty="0" smtClean="0"/>
              <a:t> (</a:t>
            </a:r>
            <a:r>
              <a:rPr lang="en-US" sz="2400" dirty="0" smtClean="0"/>
              <a:t>2:29)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028" y="3036711"/>
            <a:ext cx="4824971" cy="38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69530" y="674906"/>
            <a:ext cx="1463040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F</a:t>
            </a:r>
            <a:r>
              <a:rPr lang="en-US" dirty="0" smtClean="0"/>
              <a:t>inding </a:t>
            </a:r>
            <a:r>
              <a:rPr lang="en-US" b="1" dirty="0" smtClean="0"/>
              <a:t>E</a:t>
            </a:r>
            <a:r>
              <a:rPr lang="en-US" dirty="0" smtClean="0"/>
              <a:t>lements by </a:t>
            </a:r>
            <a:r>
              <a:rPr lang="en-US" b="1" dirty="0" smtClean="0"/>
              <a:t>L</a:t>
            </a:r>
            <a:r>
              <a:rPr lang="en-US" dirty="0" smtClean="0"/>
              <a:t>everaging </a:t>
            </a:r>
            <a:r>
              <a:rPr lang="en-US" b="1" dirty="0" smtClean="0"/>
              <a:t>D</a:t>
            </a:r>
            <a:r>
              <a:rPr lang="en-US" dirty="0" smtClean="0"/>
              <a:t>iverse </a:t>
            </a:r>
            <a:r>
              <a:rPr lang="en-US" b="1" dirty="0" smtClean="0"/>
              <a:t>S</a:t>
            </a:r>
            <a:r>
              <a:rPr lang="en-US" dirty="0" smtClean="0"/>
              <a:t>ources of </a:t>
            </a:r>
            <a:r>
              <a:rPr lang="en-US" b="1" dirty="0" smtClean="0"/>
              <a:t>P</a:t>
            </a:r>
            <a:r>
              <a:rPr lang="en-US" dirty="0" smtClean="0"/>
              <a:t>ertinent </a:t>
            </a:r>
            <a:r>
              <a:rPr lang="en-US" b="1" dirty="0" smtClean="0"/>
              <a:t>A</a:t>
            </a:r>
            <a:r>
              <a:rPr lang="en-US" dirty="0" smtClean="0"/>
              <a:t>ssociative </a:t>
            </a:r>
            <a:r>
              <a:rPr lang="en-US" b="1" dirty="0" smtClean="0"/>
              <a:t>R</a:t>
            </a:r>
            <a:r>
              <a:rPr lang="en-US" dirty="0" smtClean="0"/>
              <a:t>ecollection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Teddy: A Sketching Interface for 3D Freeform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ACM SIGGRAPH'99</a:t>
            </a:r>
          </a:p>
          <a:p>
            <a:pPr lvl="1"/>
            <a:r>
              <a:rPr lang="en-US" dirty="0" smtClean="0"/>
              <a:t>Takeo Igarashi, Satoshi Matsuoka, Hidehiko Tanaka.</a:t>
            </a:r>
          </a:p>
          <a:p>
            <a:r>
              <a:rPr lang="en-US" dirty="0" smtClean="0"/>
              <a:t>3-D sketching using a 2-D tool</a:t>
            </a:r>
          </a:p>
          <a:p>
            <a:r>
              <a:rPr lang="en-US" dirty="0" smtClean="0"/>
              <a:t>His original PhD work; much interesting follow-on developments </a:t>
            </a:r>
          </a:p>
          <a:p>
            <a:r>
              <a:rPr lang="en-US" dirty="0" smtClean="0">
                <a:hlinkClick r:id="rId2" action="ppaction://hlinkfile"/>
              </a:rPr>
              <a:t>Local copy</a:t>
            </a:r>
            <a:r>
              <a:rPr lang="en-US" dirty="0" smtClean="0"/>
              <a:t>; </a:t>
            </a:r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, 5:01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4756" y="4266974"/>
            <a:ext cx="3409244" cy="25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0"/>
            <a:ext cx="7543800" cy="994410"/>
          </a:xfrm>
        </p:spPr>
        <p:txBody>
          <a:bodyPr/>
          <a:lstStyle/>
          <a:p>
            <a:r>
              <a:rPr lang="en-US" dirty="0" smtClean="0"/>
              <a:t>Citrine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005840"/>
            <a:ext cx="8698230" cy="4987925"/>
          </a:xfrm>
        </p:spPr>
        <p:txBody>
          <a:bodyPr/>
          <a:lstStyle/>
          <a:p>
            <a:r>
              <a:rPr lang="en-US" sz="2800" dirty="0" smtClean="0"/>
              <a:t>UIST'04</a:t>
            </a:r>
          </a:p>
          <a:p>
            <a:pPr lvl="1"/>
            <a:r>
              <a:rPr lang="en-US" sz="2400" dirty="0" smtClean="0"/>
              <a:t>Jeffrey Stylos, Brad A. Myers, Andrew Faulring</a:t>
            </a:r>
          </a:p>
          <a:p>
            <a:r>
              <a:rPr lang="en-US" sz="2800" dirty="0" smtClean="0"/>
              <a:t>Detects addresses, bibliographic references, and other structured data on clipboard</a:t>
            </a:r>
          </a:p>
          <a:p>
            <a:pPr lvl="1"/>
            <a:r>
              <a:rPr lang="en-US" sz="2400" dirty="0" smtClean="0"/>
              <a:t>Converts into various formats, e.g., vCard, Outlook</a:t>
            </a:r>
          </a:p>
          <a:p>
            <a:pPr lvl="1"/>
            <a:r>
              <a:rPr lang="en-US" sz="2400" dirty="0" smtClean="0"/>
              <a:t>Can paste in one operation</a:t>
            </a:r>
          </a:p>
          <a:p>
            <a:pPr lvl="1"/>
            <a:r>
              <a:rPr lang="en-US" sz="2400" dirty="0" smtClean="0"/>
              <a:t>Can paste into multiple form fields</a:t>
            </a:r>
          </a:p>
          <a:p>
            <a:r>
              <a:rPr lang="en-US" sz="2800" dirty="0" smtClean="0">
                <a:hlinkClick r:id="rId2"/>
              </a:rPr>
              <a:t>http://www.cs.cmu.edu/~citrine/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Video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97430" y="4826675"/>
            <a:ext cx="2217420" cy="20313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lipboard </a:t>
            </a:r>
            <a:r>
              <a:rPr lang="en-US" b="1" dirty="0" smtClean="0"/>
              <a:t>I</a:t>
            </a:r>
            <a:r>
              <a:rPr lang="en-US" dirty="0" smtClean="0"/>
              <a:t>nteraction </a:t>
            </a:r>
            <a:r>
              <a:rPr lang="en-US" b="1" dirty="0" smtClean="0"/>
              <a:t>T</a:t>
            </a:r>
            <a:r>
              <a:rPr lang="en-US" dirty="0" smtClean="0"/>
              <a:t>echniques that </a:t>
            </a:r>
            <a:r>
              <a:rPr lang="en-US" b="1" dirty="0" smtClean="0"/>
              <a:t>R</a:t>
            </a:r>
            <a:r>
              <a:rPr lang="en-US" dirty="0" smtClean="0"/>
              <a:t>ecognize </a:t>
            </a:r>
            <a:r>
              <a:rPr lang="en-US" b="1" dirty="0" smtClean="0"/>
              <a:t>I</a:t>
            </a:r>
            <a:r>
              <a:rPr lang="en-US" dirty="0" smtClean="0"/>
              <a:t>nformation such as </a:t>
            </a:r>
            <a:r>
              <a:rPr lang="en-US" b="1" dirty="0" smtClean="0"/>
              <a:t>N</a:t>
            </a:r>
            <a:r>
              <a:rPr lang="en-US" dirty="0" smtClean="0"/>
              <a:t>ames and</a:t>
            </a:r>
            <a:br>
              <a:rPr lang="en-US" dirty="0" smtClean="0"/>
            </a:br>
            <a:r>
              <a:rPr lang="en-US" b="1" dirty="0" smtClean="0"/>
              <a:t>E</a:t>
            </a:r>
            <a:r>
              <a:rPr lang="en-US" dirty="0" smtClean="0"/>
              <a:t>vents.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580" y="4686970"/>
            <a:ext cx="4503420" cy="217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Crystal: Answering Why and Why Not Questions in User Interfaces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577340"/>
            <a:ext cx="8972550" cy="4553585"/>
          </a:xfrm>
        </p:spPr>
        <p:txBody>
          <a:bodyPr/>
          <a:lstStyle/>
          <a:p>
            <a:r>
              <a:rPr lang="en-US" sz="2800" dirty="0" smtClean="0"/>
              <a:t>CHI’2006</a:t>
            </a:r>
          </a:p>
          <a:p>
            <a:pPr lvl="1"/>
            <a:r>
              <a:rPr lang="en-US" sz="2400" dirty="0" smtClean="0"/>
              <a:t>Brad Myers, David A. Weitzman,</a:t>
            </a:r>
            <a:br>
              <a:rPr lang="en-US" sz="2400" dirty="0" smtClean="0"/>
            </a:br>
            <a:r>
              <a:rPr lang="en-US" sz="2400" dirty="0" smtClean="0"/>
              <a:t>Andrew J. Ko, and </a:t>
            </a:r>
            <a:r>
              <a:rPr lang="en-US" sz="2400" dirty="0" err="1" smtClean="0"/>
              <a:t>Duen</a:t>
            </a:r>
            <a:r>
              <a:rPr lang="en-US" sz="2400" dirty="0" smtClean="0"/>
              <a:t> </a:t>
            </a:r>
            <a:r>
              <a:rPr lang="en-US" sz="2400" dirty="0" err="1" smtClean="0"/>
              <a:t>Horng</a:t>
            </a:r>
            <a:r>
              <a:rPr lang="en-US" sz="2400" dirty="0" smtClean="0"/>
              <a:t> Chau</a:t>
            </a:r>
          </a:p>
          <a:p>
            <a:r>
              <a:rPr lang="en-US" sz="2800" dirty="0" smtClean="0"/>
              <a:t>Ask </a:t>
            </a:r>
            <a:r>
              <a:rPr lang="en-US" sz="2800" i="1" dirty="0" smtClean="0"/>
              <a:t>why</a:t>
            </a:r>
            <a:r>
              <a:rPr lang="en-US" sz="2800" dirty="0" smtClean="0"/>
              <a:t> applications like Microsoft Word do mysterious things</a:t>
            </a:r>
          </a:p>
          <a:p>
            <a:pPr lvl="1"/>
            <a:r>
              <a:rPr lang="en-US" sz="2400" dirty="0" smtClean="0"/>
              <a:t>Answers in terms of UI elements that control the behavior</a:t>
            </a:r>
          </a:p>
          <a:p>
            <a:r>
              <a:rPr lang="en-US" sz="2800" dirty="0" smtClean="0">
                <a:hlinkClick r:id="rId2"/>
              </a:rPr>
              <a:t>video</a:t>
            </a:r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823460" y="4472345"/>
            <a:ext cx="1977390" cy="20313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larifications </a:t>
            </a:r>
            <a:r>
              <a:rPr lang="en-US" b="1" dirty="0" smtClean="0"/>
              <a:t>R</a:t>
            </a:r>
            <a:r>
              <a:rPr lang="en-US" dirty="0" smtClean="0"/>
              <a:t>egarding</a:t>
            </a:r>
            <a:br>
              <a:rPr lang="en-US" dirty="0" smtClean="0"/>
            </a:br>
            <a:r>
              <a:rPr lang="en-US" b="1" dirty="0" smtClean="0"/>
              <a:t>Y</a:t>
            </a:r>
            <a:r>
              <a:rPr lang="en-US" dirty="0" smtClean="0"/>
              <a:t>our</a:t>
            </a:r>
            <a:br>
              <a:rPr lang="en-US" dirty="0" smtClean="0"/>
            </a:br>
            <a:r>
              <a:rPr lang="en-US" b="1" dirty="0" smtClean="0"/>
              <a:t>S</a:t>
            </a:r>
            <a:r>
              <a:rPr lang="en-US" dirty="0" smtClean="0"/>
              <a:t>oftware using a </a:t>
            </a:r>
            <a:r>
              <a:rPr lang="en-US" b="1" dirty="0" smtClean="0"/>
              <a:t>T</a:t>
            </a:r>
            <a:r>
              <a:rPr lang="en-US" dirty="0" smtClean="0"/>
              <a:t>oolkit, </a:t>
            </a:r>
            <a:r>
              <a:rPr lang="en-US" b="1" dirty="0" smtClean="0"/>
              <a:t>A</a:t>
            </a:r>
            <a:r>
              <a:rPr lang="en-US" dirty="0" smtClean="0"/>
              <a:t>rchitecture and </a:t>
            </a:r>
            <a:r>
              <a:rPr lang="en-US" b="1" dirty="0" smtClean="0"/>
              <a:t>L</a:t>
            </a:r>
            <a:r>
              <a:rPr lang="en-US" dirty="0" smtClean="0"/>
              <a:t>anguage.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60" y="4906517"/>
            <a:ext cx="362108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50" y="3031958"/>
            <a:ext cx="8935350" cy="382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dirty="0" err="1" smtClean="0"/>
              <a:t>WebCrystal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7515"/>
            <a:ext cx="8229600" cy="4735262"/>
          </a:xfrm>
        </p:spPr>
        <p:txBody>
          <a:bodyPr/>
          <a:lstStyle/>
          <a:p>
            <a:r>
              <a:rPr lang="en-US" sz="2400" dirty="0" smtClean="0"/>
              <a:t>CHI’2012!</a:t>
            </a:r>
          </a:p>
          <a:p>
            <a:pPr lvl="1"/>
            <a:r>
              <a:rPr lang="en-US" sz="1600" dirty="0" smtClean="0"/>
              <a:t>Kerry Chang and Brad Myers, "</a:t>
            </a:r>
            <a:r>
              <a:rPr lang="en-US" sz="1600" dirty="0" err="1" smtClean="0"/>
              <a:t>WebCrystal</a:t>
            </a:r>
            <a:r>
              <a:rPr lang="en-US" sz="1600" dirty="0" smtClean="0"/>
              <a:t>: Understanding and Reusing Examples in Web Design", </a:t>
            </a:r>
            <a:r>
              <a:rPr lang="en-US" sz="1600" i="1" dirty="0" smtClean="0"/>
              <a:t>Proceedings CHI'2012: Human Factors in Computing Systems</a:t>
            </a:r>
            <a:r>
              <a:rPr lang="en-US" sz="1600" dirty="0" smtClean="0"/>
              <a:t>. Austin, TX, May 5-10, 2012. To appear.</a:t>
            </a:r>
            <a:endParaRPr lang="en-US" sz="1600" dirty="0" smtClean="0"/>
          </a:p>
          <a:p>
            <a:r>
              <a:rPr lang="en-US" sz="2400" dirty="0" smtClean="0"/>
              <a:t>How are web pages implemented?</a:t>
            </a:r>
          </a:p>
          <a:p>
            <a:r>
              <a:rPr lang="en-US" sz="2400" dirty="0" smtClean="0"/>
              <a:t>Ask questions about individual elements and get answers as explanations and html or </a:t>
            </a:r>
            <a:r>
              <a:rPr lang="en-US" sz="2400" dirty="0" err="1" smtClean="0"/>
              <a:t>css</a:t>
            </a:r>
            <a:r>
              <a:rPr lang="en-US" sz="2400" dirty="0" smtClean="0"/>
              <a:t> code</a:t>
            </a:r>
          </a:p>
          <a:p>
            <a:r>
              <a:rPr lang="en-US" sz="2400" i="1" dirty="0" smtClean="0">
                <a:hlinkClick r:id="rId3" action="ppaction://hlinkfile"/>
              </a:rPr>
              <a:t>video</a:t>
            </a:r>
            <a:r>
              <a:rPr lang="en-US" sz="1400" i="1" dirty="0" smtClean="0"/>
              <a:t> (4:50</a:t>
            </a:r>
            <a:r>
              <a:rPr lang="en-US" sz="1400" i="1" dirty="0" smtClean="0"/>
              <a:t>)</a:t>
            </a:r>
            <a:endParaRPr lang="en-US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Levitation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4" y="1430505"/>
            <a:ext cx="8229600" cy="4411662"/>
          </a:xfrm>
        </p:spPr>
        <p:txBody>
          <a:bodyPr/>
          <a:lstStyle/>
          <a:p>
            <a:r>
              <a:rPr lang="en-US" sz="2000" dirty="0" err="1" smtClean="0"/>
              <a:t>Jinha</a:t>
            </a:r>
            <a:r>
              <a:rPr lang="en-US" sz="2000" dirty="0" smtClean="0"/>
              <a:t> Lee, </a:t>
            </a:r>
            <a:r>
              <a:rPr lang="en-US" sz="2000" dirty="0" err="1" smtClean="0"/>
              <a:t>Rehmi</a:t>
            </a:r>
            <a:r>
              <a:rPr lang="en-US" sz="2000" dirty="0" smtClean="0"/>
              <a:t> Post, and Hiroshi Ishii. 2011. </a:t>
            </a:r>
            <a:r>
              <a:rPr lang="en-US" sz="2000" dirty="0" err="1" smtClean="0"/>
              <a:t>ZeroN</a:t>
            </a:r>
            <a:r>
              <a:rPr lang="en-US" sz="2000" dirty="0" smtClean="0"/>
              <a:t>: mid-air tangible interaction enabled by computer controlled magnetic levitation. In </a:t>
            </a:r>
            <a:r>
              <a:rPr lang="en-US" sz="2000" dirty="0" smtClean="0"/>
              <a:t>UIST '11. </a:t>
            </a:r>
            <a:r>
              <a:rPr lang="en-US" sz="2000" dirty="0" smtClean="0"/>
              <a:t>ACM, </a:t>
            </a:r>
            <a:r>
              <a:rPr lang="en-US" sz="2000" dirty="0" smtClean="0"/>
              <a:t>pp. 327-336.</a:t>
            </a:r>
          </a:p>
          <a:p>
            <a:r>
              <a:rPr lang="en-US" sz="2400" dirty="0" smtClean="0"/>
              <a:t>MIT Media </a:t>
            </a:r>
            <a:r>
              <a:rPr lang="en-US" sz="2400" dirty="0" smtClean="0"/>
              <a:t>Laboratory</a:t>
            </a:r>
          </a:p>
          <a:p>
            <a:r>
              <a:rPr lang="en-US" sz="2400" dirty="0" smtClean="0"/>
              <a:t>Metal objects dynamically levitated under computer control</a:t>
            </a:r>
          </a:p>
          <a:p>
            <a:pPr lvl="1"/>
            <a:r>
              <a:rPr lang="en-US" sz="1800" dirty="0" smtClean="0"/>
              <a:t>Moved by servo motors</a:t>
            </a:r>
          </a:p>
          <a:p>
            <a:r>
              <a:rPr lang="en-US" sz="2400" dirty="0" smtClean="0"/>
              <a:t>Tracked by cameras and</a:t>
            </a:r>
            <a:br>
              <a:rPr lang="en-US" sz="2400" dirty="0" smtClean="0"/>
            </a:br>
            <a:r>
              <a:rPr lang="en-US" sz="2400" dirty="0" smtClean="0"/>
              <a:t>sensors</a:t>
            </a:r>
          </a:p>
          <a:p>
            <a:r>
              <a:rPr lang="en-US" sz="2400" dirty="0" smtClean="0"/>
              <a:t>Projected onto ball</a:t>
            </a:r>
          </a:p>
          <a:p>
            <a:r>
              <a:rPr lang="en-US" sz="2400" dirty="0" smtClean="0">
                <a:hlinkClick r:id="rId2"/>
              </a:rPr>
              <a:t>video</a:t>
            </a:r>
            <a:r>
              <a:rPr lang="en-US" sz="2400" dirty="0" smtClean="0"/>
              <a:t> </a:t>
            </a:r>
            <a:r>
              <a:rPr lang="en-US" sz="2000" dirty="0" smtClean="0"/>
              <a:t>(3:06)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938" y="3444039"/>
            <a:ext cx="4351420" cy="326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212"/>
            <a:ext cx="7543800" cy="1295400"/>
          </a:xfrm>
        </p:spPr>
        <p:txBody>
          <a:bodyPr/>
          <a:lstStyle/>
          <a:p>
            <a:r>
              <a:rPr lang="en-US" sz="3600" dirty="0" smtClean="0"/>
              <a:t>Apatite: A New Interface for Exploring APIs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1325880"/>
            <a:ext cx="9144000" cy="4850765"/>
          </a:xfrm>
        </p:spPr>
        <p:txBody>
          <a:bodyPr/>
          <a:lstStyle/>
          <a:p>
            <a:r>
              <a:rPr lang="en-US" sz="2400" dirty="0" smtClean="0"/>
              <a:t>CHI’2010</a:t>
            </a:r>
          </a:p>
          <a:p>
            <a:pPr lvl="1"/>
            <a:r>
              <a:rPr lang="en-US" sz="2000" dirty="0" smtClean="0"/>
              <a:t>Daniel S. Eisenberg, Jeffrey Stylos, and Brad A. Myers</a:t>
            </a:r>
          </a:p>
          <a:p>
            <a:r>
              <a:rPr lang="en-US" sz="2400" dirty="0" smtClean="0"/>
              <a:t>Use Feldspar ideas for navigating APIs by association</a:t>
            </a:r>
          </a:p>
          <a:p>
            <a:pPr lvl="1"/>
            <a:r>
              <a:rPr lang="en-US" sz="2000" dirty="0" smtClean="0"/>
              <a:t>Other methods used with this method</a:t>
            </a:r>
          </a:p>
          <a:p>
            <a:r>
              <a:rPr lang="en-US" sz="2400" dirty="0" smtClean="0"/>
              <a:t>Available: </a:t>
            </a:r>
            <a:r>
              <a:rPr lang="en-US" sz="2400" dirty="0" smtClean="0">
                <a:hlinkClick r:id="rId2"/>
              </a:rPr>
              <a:t>http://www.cs.cmu.edu/~apatite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>
                <a:hlinkClick r:id="rId3" action="ppaction://hlinkfile"/>
              </a:rPr>
              <a:t>Local video</a:t>
            </a:r>
            <a:r>
              <a:rPr lang="en-US" sz="2400" dirty="0" smtClean="0"/>
              <a:t> (2:45)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4660" y="3526724"/>
            <a:ext cx="6149340" cy="33312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4360" y="4647544"/>
            <a:ext cx="1463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Associative Perusal of APIs </a:t>
            </a:r>
            <a:br>
              <a:rPr lang="en-US" b="1" dirty="0" smtClean="0"/>
            </a:br>
            <a:r>
              <a:rPr lang="en-US" b="1" dirty="0" smtClean="0"/>
              <a:t>That Identifies Targets</a:t>
            </a:r>
          </a:p>
          <a:p>
            <a:r>
              <a:rPr lang="en-US" b="1" dirty="0" smtClean="0"/>
              <a:t>Easily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Can Still Fill </a:t>
            </a:r>
            <a:r>
              <a:rPr lang="en-US" sz="3600" dirty="0" smtClean="0"/>
              <a:t>Out Class </a:t>
            </a:r>
            <a:r>
              <a:rPr lang="en-US" sz="3600" dirty="0" smtClean="0"/>
              <a:t>Surveys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surveys (everyone do all 3):</a:t>
            </a:r>
          </a:p>
          <a:p>
            <a:pPr marL="747713" lvl="1" indent="-404813">
              <a:buSzPct val="100000"/>
              <a:buFont typeface="+mj-lt"/>
              <a:buAutoNum type="arabicPeriod"/>
            </a:pPr>
            <a:r>
              <a:rPr lang="en-US" dirty="0" smtClean="0"/>
              <a:t>The official CMU course evaluation: </a:t>
            </a:r>
            <a:r>
              <a:rPr lang="en-US" dirty="0" smtClean="0">
                <a:hlinkClick r:id="rId2"/>
              </a:rPr>
              <a:t>http://cmu.onlinecourseevaluations.com</a:t>
            </a:r>
            <a:r>
              <a:rPr lang="en-US" dirty="0" smtClean="0"/>
              <a:t> or </a:t>
            </a:r>
            <a:r>
              <a:rPr lang="en-US" dirty="0" err="1" smtClean="0">
                <a:hlinkClick r:id="rId3"/>
              </a:rPr>
              <a:t>Tepper</a:t>
            </a:r>
            <a:r>
              <a:rPr lang="en-US" dirty="0" smtClean="0">
                <a:hlinkClick r:id="rId3"/>
              </a:rPr>
              <a:t> evaluation</a:t>
            </a:r>
            <a:r>
              <a:rPr lang="en-US" dirty="0" smtClean="0"/>
              <a:t> (if you are in </a:t>
            </a:r>
            <a:r>
              <a:rPr lang="en-US" dirty="0" smtClean="0">
                <a:hlinkClick r:id="rId4"/>
              </a:rPr>
              <a:t>46-863</a:t>
            </a:r>
            <a:r>
              <a:rPr lang="en-US" dirty="0" smtClean="0"/>
              <a:t>)</a:t>
            </a:r>
          </a:p>
          <a:p>
            <a:pPr marL="747713" lvl="1" indent="-404813">
              <a:buSzPct val="100000"/>
              <a:buFont typeface="+mj-lt"/>
              <a:buAutoNum type="arabicPeriod"/>
            </a:pPr>
            <a:r>
              <a:rPr lang="en-US" dirty="0" smtClean="0">
                <a:hlinkClick r:id="rId5"/>
              </a:rPr>
              <a:t>The questionnaire about the textbook</a:t>
            </a:r>
            <a:r>
              <a:rPr lang="en-US" dirty="0" smtClean="0"/>
              <a:t> -- remember, you agreed to fill this out when we gave you the free textbook</a:t>
            </a:r>
          </a:p>
          <a:p>
            <a:pPr marL="747713" lvl="1" indent="-404813">
              <a:buSzPct val="100000"/>
              <a:buFont typeface="+mj-lt"/>
              <a:buAutoNum type="arabicPeriod"/>
            </a:pPr>
            <a:r>
              <a:rPr lang="en-US" dirty="0" smtClean="0"/>
              <a:t>The class questionnaire: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 smtClean="0">
                <a:hlinkClick r:id="rId6"/>
              </a:rPr>
              <a:t>://www.surveymonkey.com/s/6MNQ96R</a:t>
            </a:r>
            <a:endParaRPr lang="en-US" dirty="0" smtClean="0">
              <a:hlinkClick r:id="rId7"/>
            </a:endParaRPr>
          </a:p>
          <a:p>
            <a:r>
              <a:rPr lang="en-US" dirty="0" smtClean="0"/>
              <a:t>Only about </a:t>
            </a:r>
            <a:r>
              <a:rPr lang="en-US" dirty="0" smtClean="0"/>
              <a:t>70% </a:t>
            </a:r>
            <a:r>
              <a:rPr lang="en-US" dirty="0" smtClean="0"/>
              <a:t>of class has done it so far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Exam Schedule:</a:t>
            </a:r>
          </a:p>
          <a:p>
            <a:pPr lvl="1"/>
            <a:r>
              <a:rPr lang="en-US" dirty="0" smtClean="0"/>
              <a:t>Thursday Dec. 15, 8:30am-11:30am in </a:t>
            </a:r>
            <a:r>
              <a:rPr lang="en-US" dirty="0" err="1" smtClean="0"/>
              <a:t>Scaife</a:t>
            </a:r>
            <a:r>
              <a:rPr lang="en-US" dirty="0" smtClean="0"/>
              <a:t> Hall (SH) 125</a:t>
            </a:r>
          </a:p>
          <a:p>
            <a:pPr lvl="1"/>
            <a:r>
              <a:rPr lang="en-US" dirty="0" smtClean="0"/>
              <a:t>Monday, Dec. 19, 1:30pm, </a:t>
            </a:r>
            <a:r>
              <a:rPr lang="en-US" dirty="0" err="1" smtClean="0"/>
              <a:t>Tepper</a:t>
            </a:r>
            <a:r>
              <a:rPr lang="en-US" dirty="0" smtClean="0"/>
              <a:t> </a:t>
            </a:r>
            <a:r>
              <a:rPr lang="en-US" dirty="0" err="1" smtClean="0"/>
              <a:t>Rm</a:t>
            </a:r>
            <a:r>
              <a:rPr lang="en-US" dirty="0" smtClean="0"/>
              <a:t>: 146</a:t>
            </a:r>
          </a:p>
          <a:p>
            <a:pPr lvl="1"/>
            <a:r>
              <a:rPr lang="en-US" dirty="0" smtClean="0"/>
              <a:t>Anyone can go to either</a:t>
            </a:r>
          </a:p>
          <a:p>
            <a:pPr lvl="1"/>
            <a:r>
              <a:rPr lang="en-US" dirty="0" smtClean="0"/>
              <a:t>(also Monday morning, </a:t>
            </a:r>
            <a:r>
              <a:rPr lang="en-US" dirty="0" smtClean="0"/>
              <a:t>9:30-12:30 – already full)</a:t>
            </a:r>
            <a:endParaRPr lang="en-US" dirty="0" smtClean="0"/>
          </a:p>
          <a:p>
            <a:pPr lvl="1"/>
            <a:r>
              <a:rPr lang="en-US" dirty="0" smtClean="0"/>
              <a:t>See full information: </a:t>
            </a:r>
            <a:r>
              <a:rPr lang="en-US" sz="2000" dirty="0" smtClean="0">
                <a:hlinkClick r:id="rId2"/>
              </a:rPr>
              <a:t>http://www.cs.cmu.edu/~bam/uicourse/08763fall11/finalexam.html</a:t>
            </a:r>
            <a:r>
              <a:rPr lang="en-US" sz="3200" dirty="0" smtClean="0"/>
              <a:t>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Today’s lecture </a:t>
            </a:r>
            <a:r>
              <a:rPr lang="en-US" i="1" dirty="0" smtClean="0"/>
              <a:t>not</a:t>
            </a:r>
            <a:r>
              <a:rPr lang="en-US" dirty="0" smtClean="0"/>
              <a:t> on exam)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22" y="1411111"/>
            <a:ext cx="8302978" cy="4719814"/>
          </a:xfrm>
        </p:spPr>
        <p:txBody>
          <a:bodyPr/>
          <a:lstStyle/>
          <a:p>
            <a:r>
              <a:rPr lang="en-US" sz="2400" dirty="0" smtClean="0"/>
              <a:t>An interaction technique is a graphical object which can be manipulated using a physical input device to input a certain type of value. </a:t>
            </a:r>
          </a:p>
          <a:p>
            <a:pPr lvl="1"/>
            <a:r>
              <a:rPr lang="en-US" sz="2000" dirty="0" smtClean="0"/>
              <a:t>Also called “widget” or “control”</a:t>
            </a:r>
          </a:p>
          <a:p>
            <a:r>
              <a:rPr lang="en-US" sz="2400" dirty="0" smtClean="0"/>
              <a:t>Researchers invent new ones all</a:t>
            </a:r>
            <a:br>
              <a:rPr lang="en-US" sz="2400" dirty="0" smtClean="0"/>
            </a:br>
            <a:r>
              <a:rPr lang="en-US" sz="2400" dirty="0" smtClean="0"/>
              <a:t>the time</a:t>
            </a:r>
          </a:p>
          <a:p>
            <a:pPr lvl="1"/>
            <a:r>
              <a:rPr lang="en-US" sz="2000" dirty="0" smtClean="0"/>
              <a:t>Reported at conferences like</a:t>
            </a:r>
            <a:br>
              <a:rPr lang="en-US" sz="2000" dirty="0" smtClean="0"/>
            </a:br>
            <a:r>
              <a:rPr lang="en-US" sz="2000" dirty="0" smtClean="0"/>
              <a:t>ACM SIGCHI or ACM UIST (User Interface</a:t>
            </a:r>
            <a:br>
              <a:rPr lang="en-US" sz="2000" dirty="0" smtClean="0"/>
            </a:br>
            <a:r>
              <a:rPr lang="en-US" sz="2000" dirty="0" smtClean="0"/>
              <a:t>Software &amp; Technology)</a:t>
            </a:r>
          </a:p>
          <a:p>
            <a:pPr lvl="1"/>
            <a:r>
              <a:rPr lang="en-US" sz="2000" dirty="0" smtClean="0"/>
              <a:t>Or specialized conferences, e.g., for 3-D or for “Ubiquitous Computing” (ACM </a:t>
            </a:r>
            <a:r>
              <a:rPr lang="en-US" sz="2000" dirty="0" err="1" smtClean="0"/>
              <a:t>Ubicomp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Measure with user studies compared to control / “conventional” way to do things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631" y="2414820"/>
            <a:ext cx="2221370" cy="5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HI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5480" y="3064125"/>
            <a:ext cx="2148520" cy="1014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65319"/>
            <a:ext cx="2506133" cy="149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Multi-User Interaction using Handheld Projectors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1403174"/>
            <a:ext cx="8229600" cy="4411662"/>
          </a:xfrm>
        </p:spPr>
        <p:txBody>
          <a:bodyPr/>
          <a:lstStyle/>
          <a:p>
            <a:r>
              <a:rPr lang="en-US" sz="2800" dirty="0" smtClean="0"/>
              <a:t>UIST’07</a:t>
            </a:r>
          </a:p>
          <a:p>
            <a:pPr lvl="1"/>
            <a:r>
              <a:rPr lang="en-US" sz="2400" dirty="0" smtClean="0"/>
              <a:t>Xiang Cao, Clifton </a:t>
            </a:r>
            <a:r>
              <a:rPr lang="en-US" sz="2400" dirty="0" err="1" smtClean="0"/>
              <a:t>Forlines</a:t>
            </a:r>
            <a:r>
              <a:rPr lang="en-US" sz="2400" dirty="0" smtClean="0"/>
              <a:t>, </a:t>
            </a:r>
            <a:r>
              <a:rPr lang="en-US" sz="2400" dirty="0" err="1" smtClean="0"/>
              <a:t>Ravin</a:t>
            </a:r>
            <a:r>
              <a:rPr lang="en-US" sz="2400" dirty="0" smtClean="0"/>
              <a:t> </a:t>
            </a:r>
            <a:r>
              <a:rPr lang="en-US" sz="2400" dirty="0" err="1" smtClean="0"/>
              <a:t>Balakrishnan</a:t>
            </a:r>
            <a:endParaRPr lang="en-US" sz="2400" dirty="0" smtClean="0"/>
          </a:p>
          <a:p>
            <a:r>
              <a:rPr lang="en-US" sz="2800" dirty="0" smtClean="0"/>
              <a:t>Suppose each person has their own, very light data projector?</a:t>
            </a:r>
          </a:p>
          <a:p>
            <a:pPr lvl="1"/>
            <a:r>
              <a:rPr lang="en-US" sz="2400" dirty="0" smtClean="0"/>
              <a:t>How interact with things?</a:t>
            </a:r>
          </a:p>
          <a:p>
            <a:pPr lvl="1"/>
            <a:r>
              <a:rPr lang="en-US" sz="2400" dirty="0" smtClean="0"/>
              <a:t>Can move the projector itself, instead of moving things on the screen</a:t>
            </a:r>
          </a:p>
          <a:p>
            <a:pPr lvl="1"/>
            <a:r>
              <a:rPr lang="en-US" sz="2400" dirty="0" smtClean="0"/>
              <a:t>Currently big, but can be tiny</a:t>
            </a:r>
          </a:p>
          <a:p>
            <a:r>
              <a:rPr lang="en-US" sz="2400" dirty="0" smtClean="0">
                <a:hlinkClick r:id="rId3" action="ppaction://hlinkfile"/>
              </a:rPr>
              <a:t>Local video</a:t>
            </a:r>
            <a:r>
              <a:rPr lang="en-US" sz="2400" dirty="0" smtClean="0"/>
              <a:t> (6:08), </a:t>
            </a:r>
            <a:r>
              <a:rPr lang="en-US" sz="2400" dirty="0" smtClean="0">
                <a:hlinkClick r:id="rId4"/>
              </a:rPr>
              <a:t>ACM video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050" y="4289778"/>
            <a:ext cx="4105950" cy="25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875" y="868168"/>
            <a:ext cx="737885" cy="70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27" y="-100782"/>
            <a:ext cx="7755673" cy="1295400"/>
          </a:xfrm>
        </p:spPr>
        <p:txBody>
          <a:bodyPr/>
          <a:lstStyle/>
          <a:p>
            <a:r>
              <a:rPr lang="en-US" sz="3600" dirty="0" err="1" smtClean="0"/>
              <a:t>Skinput</a:t>
            </a:r>
            <a:r>
              <a:rPr lang="en-US" sz="3600" dirty="0" smtClean="0"/>
              <a:t>: Appropriating the Body as an Input Surface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78" y="1139399"/>
            <a:ext cx="8887522" cy="4411662"/>
          </a:xfrm>
        </p:spPr>
        <p:txBody>
          <a:bodyPr/>
          <a:lstStyle/>
          <a:p>
            <a:r>
              <a:rPr lang="en-US" sz="2400" dirty="0" smtClean="0"/>
              <a:t>CHI’2010</a:t>
            </a:r>
          </a:p>
          <a:p>
            <a:pPr lvl="1"/>
            <a:r>
              <a:rPr lang="en-US" sz="2000" dirty="0" smtClean="0"/>
              <a:t>Chris Harrison, HCII, </a:t>
            </a:r>
            <a:r>
              <a:rPr lang="en-US" sz="2000" i="1" dirty="0" smtClean="0"/>
              <a:t>Carnegie Mellon University, USA</a:t>
            </a:r>
          </a:p>
          <a:p>
            <a:pPr lvl="1"/>
            <a:r>
              <a:rPr lang="en-US" sz="2000" dirty="0" err="1" smtClean="0"/>
              <a:t>Desney</a:t>
            </a:r>
            <a:r>
              <a:rPr lang="en-US" sz="2000" dirty="0" smtClean="0"/>
              <a:t> Tan (formerly CMU), Dan Morris, </a:t>
            </a:r>
            <a:r>
              <a:rPr lang="en-US" sz="2000" i="1" dirty="0" smtClean="0"/>
              <a:t>Microsoft Research, USA</a:t>
            </a:r>
          </a:p>
          <a:p>
            <a:r>
              <a:rPr lang="en-US" sz="2400" dirty="0" smtClean="0"/>
              <a:t>Use a tiny projector on body to show menus</a:t>
            </a:r>
          </a:p>
          <a:p>
            <a:r>
              <a:rPr lang="en-US" sz="2400" dirty="0" smtClean="0"/>
              <a:t>Microphones to listen to taps on hand/arm</a:t>
            </a:r>
          </a:p>
          <a:p>
            <a:pPr lvl="1"/>
            <a:r>
              <a:rPr lang="en-US" sz="2000" dirty="0" smtClean="0"/>
              <a:t>Signal processing and machine learning to</a:t>
            </a:r>
            <a:br>
              <a:rPr lang="en-US" sz="2000" dirty="0" smtClean="0"/>
            </a:br>
            <a:r>
              <a:rPr lang="en-US" sz="2000" dirty="0" smtClean="0"/>
              <a:t>differentiate positions</a:t>
            </a:r>
          </a:p>
          <a:p>
            <a:r>
              <a:rPr lang="en-US" sz="2400" dirty="0" err="1" smtClean="0">
                <a:hlinkClick r:id="rId3"/>
              </a:rPr>
              <a:t>Youtube</a:t>
            </a:r>
            <a:r>
              <a:rPr lang="en-US" sz="2400" dirty="0" smtClean="0">
                <a:hlinkClick r:id="rId3"/>
              </a:rPr>
              <a:t> video</a:t>
            </a:r>
            <a:r>
              <a:rPr lang="en-US" sz="2400" dirty="0" smtClean="0"/>
              <a:t> (3:04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1522" y="2805584"/>
            <a:ext cx="2542478" cy="157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44308"/>
            <a:ext cx="9144000" cy="261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29046"/>
          </a:xfrm>
        </p:spPr>
        <p:txBody>
          <a:bodyPr/>
          <a:lstStyle/>
          <a:p>
            <a:r>
              <a:rPr lang="en-US" dirty="0" smtClean="0"/>
              <a:t>Two Projectors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5" y="1406442"/>
            <a:ext cx="8229600" cy="4411662"/>
          </a:xfrm>
        </p:spPr>
        <p:txBody>
          <a:bodyPr/>
          <a:lstStyle/>
          <a:p>
            <a:r>
              <a:rPr lang="en-US" sz="2000" dirty="0" smtClean="0"/>
              <a:t>Willis, K. D.D., </a:t>
            </a:r>
            <a:r>
              <a:rPr lang="en-US" sz="2000" dirty="0" err="1" smtClean="0"/>
              <a:t>Poupyrev</a:t>
            </a:r>
            <a:r>
              <a:rPr lang="en-US" sz="2000" dirty="0" smtClean="0"/>
              <a:t>, I., Hudson, S. E., Mahler, M. </a:t>
            </a:r>
            <a:r>
              <a:rPr lang="en-US" sz="2000" b="1" dirty="0" err="1" smtClean="0"/>
              <a:t>SideBySide</a:t>
            </a:r>
            <a:r>
              <a:rPr lang="en-US" sz="2000" b="1" dirty="0" smtClean="0"/>
              <a:t>: Ad-hoc Multi-user Interaction with Handheld Projectors.</a:t>
            </a:r>
            <a:r>
              <a:rPr lang="en-US" sz="2000" dirty="0" smtClean="0"/>
              <a:t> In Proceedings of UIST 2011: ACM: pp. 431-440. </a:t>
            </a:r>
            <a:endParaRPr lang="en-US" sz="2000" dirty="0" smtClean="0"/>
          </a:p>
          <a:p>
            <a:r>
              <a:rPr lang="en-US" sz="2800" dirty="0" smtClean="0"/>
              <a:t>Disney Research &amp; CMU HCII</a:t>
            </a:r>
          </a:p>
          <a:p>
            <a:r>
              <a:rPr lang="en-US" sz="2800" dirty="0" smtClean="0"/>
              <a:t>Project both the picture and an invisible marker which a camera sees</a:t>
            </a:r>
          </a:p>
          <a:p>
            <a:r>
              <a:rPr lang="en-US" sz="2800" dirty="0" smtClean="0">
                <a:hlinkClick r:id="rId2"/>
              </a:rPr>
              <a:t>Video</a:t>
            </a:r>
            <a:r>
              <a:rPr lang="en-US" sz="2800" dirty="0" smtClean="0"/>
              <a:t> </a:t>
            </a:r>
            <a:r>
              <a:rPr lang="en-US" sz="2000" dirty="0" smtClean="0"/>
              <a:t>(3:30)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r="10860"/>
          <a:stretch>
            <a:fillRect/>
          </a:stretch>
        </p:blipFill>
        <p:spPr bwMode="auto">
          <a:xfrm>
            <a:off x="0" y="4355432"/>
            <a:ext cx="3286706" cy="25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2137" y="4355468"/>
            <a:ext cx="3333248" cy="250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8" y="244902"/>
            <a:ext cx="7543800" cy="1295400"/>
          </a:xfrm>
        </p:spPr>
        <p:txBody>
          <a:bodyPr/>
          <a:lstStyle/>
          <a:p>
            <a:r>
              <a:rPr lang="en-US" sz="2400" dirty="0" smtClean="0"/>
              <a:t>Prefab: Implementing Advanced Behaviors Using</a:t>
            </a:r>
            <a:br>
              <a:rPr lang="en-US" sz="2400" dirty="0" smtClean="0"/>
            </a:br>
            <a:r>
              <a:rPr lang="en-US" sz="2400" dirty="0" smtClean="0"/>
              <a:t>Pixel-Based Reverse Engineering of Interface Structure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17" y="1607751"/>
            <a:ext cx="8229600" cy="4411662"/>
          </a:xfrm>
        </p:spPr>
        <p:txBody>
          <a:bodyPr/>
          <a:lstStyle/>
          <a:p>
            <a:r>
              <a:rPr lang="en-US" sz="2400" dirty="0" smtClean="0"/>
              <a:t>CHI’2010</a:t>
            </a:r>
          </a:p>
          <a:p>
            <a:pPr lvl="1"/>
            <a:r>
              <a:rPr lang="en-US" sz="2000" dirty="0" smtClean="0"/>
              <a:t>Morgan Dixon, James Fogarty (formerly CMU)</a:t>
            </a:r>
          </a:p>
          <a:p>
            <a:r>
              <a:rPr lang="en-US" sz="2400" dirty="0" smtClean="0"/>
              <a:t>Reproduces interaction techniques of others</a:t>
            </a:r>
          </a:p>
          <a:p>
            <a:r>
              <a:rPr lang="en-US" sz="2400" dirty="0" smtClean="0"/>
              <a:t>Bubble cursor</a:t>
            </a:r>
          </a:p>
          <a:p>
            <a:r>
              <a:rPr lang="en-US" sz="2400" dirty="0" smtClean="0"/>
              <a:t>Sticky icons</a:t>
            </a:r>
            <a:endParaRPr lang="en-US" sz="2400" dirty="0" smtClean="0">
              <a:hlinkClick r:id="rId2"/>
            </a:endParaRPr>
          </a:p>
          <a:p>
            <a:r>
              <a:rPr lang="en-US" sz="2400" dirty="0" smtClean="0"/>
              <a:t>Phosphor glow (to show what happened)</a:t>
            </a:r>
          </a:p>
          <a:p>
            <a:r>
              <a:rPr lang="en-US" sz="2400" dirty="0" smtClean="0"/>
              <a:t>Parameter spectrums with </a:t>
            </a:r>
            <a:r>
              <a:rPr lang="en-US" sz="2400" dirty="0" err="1" smtClean="0"/>
              <a:t>sideviews</a:t>
            </a:r>
            <a:endParaRPr lang="en-US" sz="2400" dirty="0" smtClean="0"/>
          </a:p>
          <a:p>
            <a:r>
              <a:rPr lang="en-US" sz="2400" dirty="0" smtClean="0">
                <a:hlinkClick r:id="rId2"/>
              </a:rPr>
              <a:t>ACM Video (5:00</a:t>
            </a:r>
            <a:r>
              <a:rPr lang="en-US" sz="2400" dirty="0" smtClean="0">
                <a:hlinkClick r:id="rId2"/>
              </a:rPr>
              <a:t>)</a:t>
            </a:r>
            <a:r>
              <a:rPr lang="en-US" sz="2400" dirty="0" smtClean="0"/>
              <a:t> </a:t>
            </a:r>
            <a:r>
              <a:rPr lang="en-US" sz="2400" dirty="0" err="1" smtClean="0">
                <a:hlinkClick r:id="rId3"/>
              </a:rPr>
              <a:t>youtube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9453" y="1193365"/>
            <a:ext cx="435247" cy="79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3487" y="3060339"/>
            <a:ext cx="2870513" cy="137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20861"/>
            <a:ext cx="4048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5815" y="4601400"/>
            <a:ext cx="4438185" cy="225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899" y="4725023"/>
            <a:ext cx="3391101" cy="213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70221"/>
          </a:xfrm>
        </p:spPr>
        <p:txBody>
          <a:bodyPr/>
          <a:lstStyle/>
          <a:p>
            <a:r>
              <a:rPr lang="en-US" dirty="0" err="1" smtClean="0"/>
              <a:t>EdgeWrite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1" y="981307"/>
            <a:ext cx="8396868" cy="4993501"/>
          </a:xfrm>
        </p:spPr>
        <p:txBody>
          <a:bodyPr/>
          <a:lstStyle/>
          <a:p>
            <a:r>
              <a:rPr lang="en-US" sz="2400" dirty="0" smtClean="0"/>
              <a:t>Jacob Wobbrock and Brad Myers</a:t>
            </a:r>
          </a:p>
          <a:p>
            <a:r>
              <a:rPr lang="en-US" sz="2400" dirty="0" smtClean="0">
                <a:hlinkClick r:id="rId3"/>
              </a:rPr>
              <a:t>www.edgewrite.com</a:t>
            </a:r>
            <a:endParaRPr lang="en-US" sz="2400" dirty="0" smtClean="0"/>
          </a:p>
          <a:p>
            <a:r>
              <a:rPr lang="en-US" sz="2400" dirty="0" smtClean="0"/>
              <a:t>Text entry technique designed</a:t>
            </a:r>
            <a:br>
              <a:rPr lang="en-US" sz="2400" dirty="0" smtClean="0"/>
            </a:br>
            <a:r>
              <a:rPr lang="en-US" sz="2400" dirty="0" smtClean="0"/>
              <a:t>to be more reliable</a:t>
            </a:r>
          </a:p>
          <a:p>
            <a:pPr lvl="1"/>
            <a:r>
              <a:rPr lang="en-US" sz="2000" dirty="0" smtClean="0"/>
              <a:t>Works for people with severe disabilities</a:t>
            </a:r>
          </a:p>
          <a:p>
            <a:pPr lvl="1"/>
            <a:r>
              <a:rPr lang="en-US" sz="2000" dirty="0" smtClean="0"/>
              <a:t>Also for mobile devices on the go</a:t>
            </a:r>
          </a:p>
          <a:p>
            <a:r>
              <a:rPr lang="en-US" sz="2400" dirty="0" smtClean="0"/>
              <a:t>Move from corner to corner</a:t>
            </a:r>
          </a:p>
          <a:p>
            <a:r>
              <a:rPr lang="en-US" sz="2400" dirty="0" smtClean="0"/>
              <a:t>End in top-left corner for capital</a:t>
            </a:r>
          </a:p>
          <a:p>
            <a:r>
              <a:rPr lang="en-US" sz="2400" dirty="0" smtClean="0"/>
              <a:t>Word completions</a:t>
            </a:r>
          </a:p>
          <a:p>
            <a:r>
              <a:rPr lang="en-US" sz="2400" dirty="0" smtClean="0"/>
              <a:t>As fast as other mobile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6D26-3273-436B-9479-7EF0BD50227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2065"/>
            <a:ext cx="5129561" cy="163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7980" y="98688"/>
            <a:ext cx="3689196" cy="216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8824" y="2152189"/>
            <a:ext cx="3325176" cy="247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14279</TotalTime>
  <Words>722</Words>
  <Application>Microsoft Office PowerPoint</Application>
  <PresentationFormat>On-screen Show (4:3)</PresentationFormat>
  <Paragraphs>145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lecture template_polo</vt:lpstr>
      <vt:lpstr>Lecture 14: Novel interaction techniques and interfaces for new devices</vt:lpstr>
      <vt:lpstr>Can Still Fill Out Class Surveys</vt:lpstr>
      <vt:lpstr>Final Exam Information</vt:lpstr>
      <vt:lpstr>Interaction Techniques</vt:lpstr>
      <vt:lpstr>Multi-User Interaction using Handheld Projectors</vt:lpstr>
      <vt:lpstr>Skinput: Appropriating the Body as an Input Surface</vt:lpstr>
      <vt:lpstr>Two Projectors</vt:lpstr>
      <vt:lpstr>Prefab: Implementing Advanced Behaviors Using Pixel-Based Reverse Engineering of Interface Structure</vt:lpstr>
      <vt:lpstr>EdgeWrite</vt:lpstr>
      <vt:lpstr>EdgeWrite, cont.</vt:lpstr>
      <vt:lpstr>Feldspar: A System for Finding Information by Association</vt:lpstr>
      <vt:lpstr>Teddy: A Sketching Interface for 3D Freeform Design</vt:lpstr>
      <vt:lpstr>Citrine</vt:lpstr>
      <vt:lpstr>Crystal: Answering Why and Why Not Questions in User Interfaces</vt:lpstr>
      <vt:lpstr>WebCrystal</vt:lpstr>
      <vt:lpstr>Magnetic Levitation</vt:lpstr>
      <vt:lpstr>Apatite: A New Interface for Exploring APIs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665</cp:revision>
  <cp:lastPrinted>1601-01-01T00:00:00Z</cp:lastPrinted>
  <dcterms:created xsi:type="dcterms:W3CDTF">2001-06-15T20:03:27Z</dcterms:created>
  <dcterms:modified xsi:type="dcterms:W3CDTF">2011-12-13T22:27:19Z</dcterms:modified>
</cp:coreProperties>
</file>