
<file path=[Content_Types].xml><?xml version="1.0" encoding="utf-8"?>
<Types xmlns="http://schemas.openxmlformats.org/package/2006/content-types">
  <Default Extension="png" ContentType="image/png"/>
  <Default Extension="bin" ContentType="application/vnd.ms-office.activeX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wav" ContentType="audio/x-wav"/>
  <Default Extension="vml" ContentType="application/vnd.openxmlformats-officedocument.vmlDrawing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activeX/activeX1.xml" ContentType="application/vnd.ms-office.activeX+xml"/>
  <Override PartName="/ppt/activeX/activeX2.xml" ContentType="application/vnd.ms-office.activeX+xml"/>
  <Override PartName="/ppt/activeX/activeX3.xml" ContentType="application/vnd.ms-office.activeX+xml"/>
  <Override PartName="/ppt/activeX/activeX4.xml" ContentType="application/vnd.ms-office.activeX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727" r:id="rId1"/>
    <p:sldMasterId id="2147483736" r:id="rId2"/>
  </p:sldMasterIdLst>
  <p:notesMasterIdLst>
    <p:notesMasterId r:id="rId74"/>
  </p:notesMasterIdLst>
  <p:handoutMasterIdLst>
    <p:handoutMasterId r:id="rId75"/>
  </p:handoutMasterIdLst>
  <p:sldIdLst>
    <p:sldId id="282" r:id="rId3"/>
    <p:sldId id="450" r:id="rId4"/>
    <p:sldId id="283" r:id="rId5"/>
    <p:sldId id="293" r:id="rId6"/>
    <p:sldId id="294" r:id="rId7"/>
    <p:sldId id="383" r:id="rId8"/>
    <p:sldId id="508" r:id="rId9"/>
    <p:sldId id="284" r:id="rId10"/>
    <p:sldId id="296" r:id="rId11"/>
    <p:sldId id="343" r:id="rId12"/>
    <p:sldId id="292" r:id="rId13"/>
    <p:sldId id="451" r:id="rId14"/>
    <p:sldId id="287" r:id="rId15"/>
    <p:sldId id="424" r:id="rId16"/>
    <p:sldId id="304" r:id="rId17"/>
    <p:sldId id="509" r:id="rId18"/>
    <p:sldId id="426" r:id="rId19"/>
    <p:sldId id="510" r:id="rId20"/>
    <p:sldId id="315" r:id="rId21"/>
    <p:sldId id="385" r:id="rId22"/>
    <p:sldId id="298" r:id="rId23"/>
    <p:sldId id="301" r:id="rId24"/>
    <p:sldId id="511" r:id="rId25"/>
    <p:sldId id="512" r:id="rId26"/>
    <p:sldId id="513" r:id="rId27"/>
    <p:sldId id="514" r:id="rId28"/>
    <p:sldId id="515" r:id="rId29"/>
    <p:sldId id="516" r:id="rId30"/>
    <p:sldId id="517" r:id="rId31"/>
    <p:sldId id="518" r:id="rId32"/>
    <p:sldId id="519" r:id="rId33"/>
    <p:sldId id="520" r:id="rId34"/>
    <p:sldId id="521" r:id="rId35"/>
    <p:sldId id="522" r:id="rId36"/>
    <p:sldId id="523" r:id="rId37"/>
    <p:sldId id="524" r:id="rId38"/>
    <p:sldId id="525" r:id="rId39"/>
    <p:sldId id="526" r:id="rId40"/>
    <p:sldId id="527" r:id="rId41"/>
    <p:sldId id="528" r:id="rId42"/>
    <p:sldId id="529" r:id="rId43"/>
    <p:sldId id="530" r:id="rId44"/>
    <p:sldId id="531" r:id="rId45"/>
    <p:sldId id="532" r:id="rId46"/>
    <p:sldId id="533" r:id="rId47"/>
    <p:sldId id="534" r:id="rId48"/>
    <p:sldId id="535" r:id="rId49"/>
    <p:sldId id="536" r:id="rId50"/>
    <p:sldId id="537" r:id="rId51"/>
    <p:sldId id="538" r:id="rId52"/>
    <p:sldId id="539" r:id="rId53"/>
    <p:sldId id="540" r:id="rId54"/>
    <p:sldId id="541" r:id="rId55"/>
    <p:sldId id="542" r:id="rId56"/>
    <p:sldId id="543" r:id="rId57"/>
    <p:sldId id="544" r:id="rId58"/>
    <p:sldId id="545" r:id="rId59"/>
    <p:sldId id="546" r:id="rId60"/>
    <p:sldId id="547" r:id="rId61"/>
    <p:sldId id="548" r:id="rId62"/>
    <p:sldId id="549" r:id="rId63"/>
    <p:sldId id="550" r:id="rId64"/>
    <p:sldId id="551" r:id="rId65"/>
    <p:sldId id="552" r:id="rId66"/>
    <p:sldId id="553" r:id="rId67"/>
    <p:sldId id="554" r:id="rId68"/>
    <p:sldId id="555" r:id="rId69"/>
    <p:sldId id="556" r:id="rId70"/>
    <p:sldId id="557" r:id="rId71"/>
    <p:sldId id="558" r:id="rId72"/>
    <p:sldId id="559" r:id="rId73"/>
  </p:sldIdLst>
  <p:sldSz cx="13004800" cy="9753600"/>
  <p:notesSz cx="6985000" cy="92837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3800" kern="1200">
        <a:solidFill>
          <a:srgbClr val="000000"/>
        </a:solidFill>
        <a:latin typeface="Gill Sans Light"/>
        <a:ea typeface="+mn-ea"/>
        <a:cs typeface="+mn-cs"/>
        <a:sym typeface="Gill Sans Light"/>
      </a:defRPr>
    </a:lvl1pPr>
    <a:lvl2pPr marL="457200" algn="l" rtl="0" fontAlgn="base">
      <a:spcBef>
        <a:spcPct val="0"/>
      </a:spcBef>
      <a:spcAft>
        <a:spcPct val="0"/>
      </a:spcAft>
      <a:defRPr sz="3800" kern="1200">
        <a:solidFill>
          <a:srgbClr val="000000"/>
        </a:solidFill>
        <a:latin typeface="Gill Sans Light"/>
        <a:ea typeface="+mn-ea"/>
        <a:cs typeface="+mn-cs"/>
        <a:sym typeface="Gill Sans Light"/>
      </a:defRPr>
    </a:lvl2pPr>
    <a:lvl3pPr marL="914400" algn="l" rtl="0" fontAlgn="base">
      <a:spcBef>
        <a:spcPct val="0"/>
      </a:spcBef>
      <a:spcAft>
        <a:spcPct val="0"/>
      </a:spcAft>
      <a:defRPr sz="3800" kern="1200">
        <a:solidFill>
          <a:srgbClr val="000000"/>
        </a:solidFill>
        <a:latin typeface="Gill Sans Light"/>
        <a:ea typeface="+mn-ea"/>
        <a:cs typeface="+mn-cs"/>
        <a:sym typeface="Gill Sans Light"/>
      </a:defRPr>
    </a:lvl3pPr>
    <a:lvl4pPr marL="1371600" algn="l" rtl="0" fontAlgn="base">
      <a:spcBef>
        <a:spcPct val="0"/>
      </a:spcBef>
      <a:spcAft>
        <a:spcPct val="0"/>
      </a:spcAft>
      <a:defRPr sz="3800" kern="1200">
        <a:solidFill>
          <a:srgbClr val="000000"/>
        </a:solidFill>
        <a:latin typeface="Gill Sans Light"/>
        <a:ea typeface="+mn-ea"/>
        <a:cs typeface="+mn-cs"/>
        <a:sym typeface="Gill Sans Light"/>
      </a:defRPr>
    </a:lvl4pPr>
    <a:lvl5pPr marL="1828800" algn="l" rtl="0" fontAlgn="base">
      <a:spcBef>
        <a:spcPct val="0"/>
      </a:spcBef>
      <a:spcAft>
        <a:spcPct val="0"/>
      </a:spcAft>
      <a:defRPr sz="3800" kern="1200">
        <a:solidFill>
          <a:srgbClr val="000000"/>
        </a:solidFill>
        <a:latin typeface="Gill Sans Light"/>
        <a:ea typeface="+mn-ea"/>
        <a:cs typeface="+mn-cs"/>
        <a:sym typeface="Gill Sans Light"/>
      </a:defRPr>
    </a:lvl5pPr>
    <a:lvl6pPr marL="2286000" algn="l" defTabSz="914400" rtl="0" eaLnBrk="1" latinLnBrk="0" hangingPunct="1">
      <a:defRPr sz="3800" kern="1200">
        <a:solidFill>
          <a:srgbClr val="000000"/>
        </a:solidFill>
        <a:latin typeface="Gill Sans Light"/>
        <a:ea typeface="+mn-ea"/>
        <a:cs typeface="+mn-cs"/>
        <a:sym typeface="Gill Sans Light"/>
      </a:defRPr>
    </a:lvl6pPr>
    <a:lvl7pPr marL="2743200" algn="l" defTabSz="914400" rtl="0" eaLnBrk="1" latinLnBrk="0" hangingPunct="1">
      <a:defRPr sz="3800" kern="1200">
        <a:solidFill>
          <a:srgbClr val="000000"/>
        </a:solidFill>
        <a:latin typeface="Gill Sans Light"/>
        <a:ea typeface="+mn-ea"/>
        <a:cs typeface="+mn-cs"/>
        <a:sym typeface="Gill Sans Light"/>
      </a:defRPr>
    </a:lvl7pPr>
    <a:lvl8pPr marL="3200400" algn="l" defTabSz="914400" rtl="0" eaLnBrk="1" latinLnBrk="0" hangingPunct="1">
      <a:defRPr sz="3800" kern="1200">
        <a:solidFill>
          <a:srgbClr val="000000"/>
        </a:solidFill>
        <a:latin typeface="Gill Sans Light"/>
        <a:ea typeface="+mn-ea"/>
        <a:cs typeface="+mn-cs"/>
        <a:sym typeface="Gill Sans Light"/>
      </a:defRPr>
    </a:lvl8pPr>
    <a:lvl9pPr marL="3657600" algn="l" defTabSz="914400" rtl="0" eaLnBrk="1" latinLnBrk="0" hangingPunct="1">
      <a:defRPr sz="3800" kern="1200">
        <a:solidFill>
          <a:srgbClr val="000000"/>
        </a:solidFill>
        <a:latin typeface="Gill Sans Light"/>
        <a:ea typeface="+mn-ea"/>
        <a:cs typeface="+mn-cs"/>
        <a:sym typeface="Gill Sans Light"/>
      </a:defRPr>
    </a:lvl9pPr>
  </p:defaultTextStyle>
  <p:extLst>
    <p:ext uri="{EFAFB233-063F-42B5-8137-9DF3F51BA10A}">
      <p15:sldGuideLst xmlns:p15="http://schemas.microsoft.com/office/powerpoint/2012/main">
        <p15:guide id="1" orient="horz" pos="3072">
          <p15:clr>
            <a:srgbClr val="A4A3A4"/>
          </p15:clr>
        </p15:guide>
        <p15:guide id="2" pos="4096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72" autoAdjust="0"/>
    <p:restoredTop sz="94484" autoAdjust="0"/>
  </p:normalViewPr>
  <p:slideViewPr>
    <p:cSldViewPr>
      <p:cViewPr varScale="1">
        <p:scale>
          <a:sx n="42" d="100"/>
          <a:sy n="42" d="100"/>
        </p:scale>
        <p:origin x="738" y="84"/>
      </p:cViewPr>
      <p:guideLst>
        <p:guide orient="horz" pos="3072"/>
        <p:guide pos="4096"/>
      </p:guideLst>
    </p:cSldViewPr>
  </p:slideViewPr>
  <p:outlineViewPr>
    <p:cViewPr>
      <p:scale>
        <a:sx n="33" d="100"/>
        <a:sy n="33" d="100"/>
      </p:scale>
      <p:origin x="0" y="9192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slide" Target="slides/slide48.xml"/><Relationship Id="rId55" Type="http://schemas.openxmlformats.org/officeDocument/2006/relationships/slide" Target="slides/slide53.xml"/><Relationship Id="rId63" Type="http://schemas.openxmlformats.org/officeDocument/2006/relationships/slide" Target="slides/slide61.xml"/><Relationship Id="rId68" Type="http://schemas.openxmlformats.org/officeDocument/2006/relationships/slide" Target="slides/slide66.xml"/><Relationship Id="rId76" Type="http://schemas.openxmlformats.org/officeDocument/2006/relationships/presProps" Target="presProps.xml"/><Relationship Id="rId7" Type="http://schemas.openxmlformats.org/officeDocument/2006/relationships/slide" Target="slides/slide5.xml"/><Relationship Id="rId71" Type="http://schemas.openxmlformats.org/officeDocument/2006/relationships/slide" Target="slides/slide69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slide" Target="slides/slide51.xml"/><Relationship Id="rId58" Type="http://schemas.openxmlformats.org/officeDocument/2006/relationships/slide" Target="slides/slide56.xml"/><Relationship Id="rId66" Type="http://schemas.openxmlformats.org/officeDocument/2006/relationships/slide" Target="slides/slide64.xml"/><Relationship Id="rId74" Type="http://schemas.openxmlformats.org/officeDocument/2006/relationships/notesMaster" Target="notesMasters/notesMaster1.xml"/><Relationship Id="rId79" Type="http://schemas.openxmlformats.org/officeDocument/2006/relationships/tableStyles" Target="tableStyles.xml"/><Relationship Id="rId5" Type="http://schemas.openxmlformats.org/officeDocument/2006/relationships/slide" Target="slides/slide3.xml"/><Relationship Id="rId61" Type="http://schemas.openxmlformats.org/officeDocument/2006/relationships/slide" Target="slides/slide59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60" Type="http://schemas.openxmlformats.org/officeDocument/2006/relationships/slide" Target="slides/slide58.xml"/><Relationship Id="rId65" Type="http://schemas.openxmlformats.org/officeDocument/2006/relationships/slide" Target="slides/slide63.xml"/><Relationship Id="rId73" Type="http://schemas.openxmlformats.org/officeDocument/2006/relationships/slide" Target="slides/slide71.xml"/><Relationship Id="rId78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slide" Target="slides/slide54.xml"/><Relationship Id="rId64" Type="http://schemas.openxmlformats.org/officeDocument/2006/relationships/slide" Target="slides/slide62.xml"/><Relationship Id="rId69" Type="http://schemas.openxmlformats.org/officeDocument/2006/relationships/slide" Target="slides/slide67.xml"/><Relationship Id="rId77" Type="http://schemas.openxmlformats.org/officeDocument/2006/relationships/viewProps" Target="viewProps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72" Type="http://schemas.openxmlformats.org/officeDocument/2006/relationships/slide" Target="slides/slide70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slide" Target="slides/slide57.xml"/><Relationship Id="rId67" Type="http://schemas.openxmlformats.org/officeDocument/2006/relationships/slide" Target="slides/slide65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54" Type="http://schemas.openxmlformats.org/officeDocument/2006/relationships/slide" Target="slides/slide52.xml"/><Relationship Id="rId62" Type="http://schemas.openxmlformats.org/officeDocument/2006/relationships/slide" Target="slides/slide60.xml"/><Relationship Id="rId70" Type="http://schemas.openxmlformats.org/officeDocument/2006/relationships/slide" Target="slides/slide68.xml"/><Relationship Id="rId75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slide" Target="slides/slide55.xml"/></Relationships>
</file>

<file path=ppt/activeX/_rels/activeX1.xml.rels><?xml version="1.0" encoding="UTF-8" standalone="yes"?>
<Relationships xmlns="http://schemas.openxmlformats.org/package/2006/relationships"><Relationship Id="rId1" Type="http://schemas.microsoft.com/office/2006/relationships/activeXControlBinary" Target="activeX1.bin"/></Relationships>
</file>

<file path=ppt/activeX/_rels/activeX2.xml.rels><?xml version="1.0" encoding="UTF-8" standalone="yes"?>
<Relationships xmlns="http://schemas.openxmlformats.org/package/2006/relationships"><Relationship Id="rId1" Type="http://schemas.microsoft.com/office/2006/relationships/activeXControlBinary" Target="activeX2.bin"/></Relationships>
</file>

<file path=ppt/activeX/_rels/activeX3.xml.rels><?xml version="1.0" encoding="UTF-8" standalone="yes"?>
<Relationships xmlns="http://schemas.openxmlformats.org/package/2006/relationships"><Relationship Id="rId1" Type="http://schemas.microsoft.com/office/2006/relationships/activeXControlBinary" Target="activeX3.bin"/></Relationships>
</file>

<file path=ppt/activeX/_rels/activeX4.xml.rels><?xml version="1.0" encoding="UTF-8" standalone="yes"?>
<Relationships xmlns="http://schemas.openxmlformats.org/package/2006/relationships"><Relationship Id="rId1" Type="http://schemas.microsoft.com/office/2006/relationships/activeXControlBinary" Target="activeX4.bin"/></Relationships>
</file>

<file path=ppt/activeX/activeX1.xml><?xml version="1.0" encoding="utf-8"?>
<ax:ocx xmlns:ax="http://schemas.microsoft.com/office/2006/activeX" xmlns:r="http://schemas.openxmlformats.org/officeDocument/2006/relationships" ax:classid="{8BD21D40-EC42-11CE-9E0D-00AA006002F3}" ax:persistence="persistStorage" r:id="rId1"/>
</file>

<file path=ppt/activeX/activeX2.xml><?xml version="1.0" encoding="utf-8"?>
<ax:ocx xmlns:ax="http://schemas.microsoft.com/office/2006/activeX" xmlns:r="http://schemas.openxmlformats.org/officeDocument/2006/relationships" ax:classid="{8BD21D10-EC42-11CE-9E0D-00AA006002F3}" ax:persistence="persistStorage" r:id="rId1"/>
</file>

<file path=ppt/activeX/activeX3.xml><?xml version="1.0" encoding="utf-8"?>
<ax:ocx xmlns:ax="http://schemas.microsoft.com/office/2006/activeX" xmlns:r="http://schemas.openxmlformats.org/officeDocument/2006/relationships" ax:classid="{D7053240-CE69-11CD-A777-00DD01143C57}" ax:persistence="persistStorage" r:id="rId1"/>
</file>

<file path=ppt/activeX/activeX4.xml><?xml version="1.0" encoding="utf-8"?>
<ax:ocx xmlns:ax="http://schemas.microsoft.com/office/2006/activeX" xmlns:r="http://schemas.openxmlformats.org/officeDocument/2006/relationships" ax:classid="{8BD21D40-EC42-11CE-9E0D-00AA006002F3}" ax:persistence="persistStorage" r:id="rId1"/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19.wmf"/><Relationship Id="rId2" Type="http://schemas.openxmlformats.org/officeDocument/2006/relationships/image" Target="../media/image18.wmf"/><Relationship Id="rId1" Type="http://schemas.openxmlformats.org/officeDocument/2006/relationships/image" Target="../media/image17.wmf"/><Relationship Id="rId4" Type="http://schemas.openxmlformats.org/officeDocument/2006/relationships/image" Target="../media/image20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27363" cy="4635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spcBef>
                <a:spcPts val="2000"/>
              </a:spcBef>
              <a:defRPr sz="1200">
                <a:latin typeface="Gill Sans Light" charset="0"/>
                <a:sym typeface="Gill Sans Light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56050" y="0"/>
            <a:ext cx="3027363" cy="4635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spcBef>
                <a:spcPts val="2000"/>
              </a:spcBef>
              <a:defRPr sz="1200" smtClean="0">
                <a:latin typeface="Gill Sans Light" charset="0"/>
                <a:sym typeface="Gill Sans Light" charset="0"/>
              </a:defRPr>
            </a:lvl1pPr>
          </a:lstStyle>
          <a:p>
            <a:pPr>
              <a:defRPr/>
            </a:pPr>
            <a:fld id="{E592B2E2-6F66-4D45-8C07-640F0145D942}" type="datetimeFigureOut">
              <a:rPr lang="en-US"/>
              <a:pPr>
                <a:defRPr/>
              </a:pPr>
              <a:t>11/18/2018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18563"/>
            <a:ext cx="3027363" cy="4635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spcBef>
                <a:spcPts val="2000"/>
              </a:spcBef>
              <a:defRPr sz="1200">
                <a:latin typeface="Gill Sans Light" charset="0"/>
                <a:sym typeface="Gill Sans Light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56050" y="8818563"/>
            <a:ext cx="3027363" cy="4635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spcBef>
                <a:spcPts val="2000"/>
              </a:spcBef>
              <a:defRPr sz="1200" smtClean="0">
                <a:latin typeface="Gill Sans Light" charset="0"/>
                <a:sym typeface="Gill Sans Light" charset="0"/>
              </a:defRPr>
            </a:lvl1pPr>
          </a:lstStyle>
          <a:p>
            <a:pPr>
              <a:defRPr/>
            </a:pPr>
            <a:fld id="{4564A7D0-6340-4AB7-A7F0-AE22BA8C1AA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708059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27363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58" tIns="46479" rIns="92958" bIns="46479" numCol="1" anchor="t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200">
                <a:solidFill>
                  <a:schemeClr val="tx1"/>
                </a:solidFill>
                <a:latin typeface="Gill Sans Light" charset="0"/>
                <a:sym typeface="Gill Sans Light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56050" y="0"/>
            <a:ext cx="3027363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58" tIns="46479" rIns="92958" bIns="46479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200">
                <a:solidFill>
                  <a:schemeClr val="tx1"/>
                </a:solidFill>
                <a:latin typeface="Gill Sans Light" charset="0"/>
                <a:sym typeface="Gill Sans Light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331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71575" y="696913"/>
            <a:ext cx="4641850" cy="34813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41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98500" y="4410075"/>
            <a:ext cx="5588000" cy="417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58" tIns="46479" rIns="92958" bIns="4647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1741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18563"/>
            <a:ext cx="3027363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58" tIns="46479" rIns="92958" bIns="46479" numCol="1" anchor="b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200">
                <a:solidFill>
                  <a:schemeClr val="tx1"/>
                </a:solidFill>
                <a:latin typeface="Gill Sans Light" charset="0"/>
                <a:sym typeface="Gill Sans Light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741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56050" y="8818563"/>
            <a:ext cx="3027363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58" tIns="46479" rIns="92958" bIns="46479" numCol="1" anchor="b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200">
                <a:solidFill>
                  <a:schemeClr val="tx1"/>
                </a:solidFill>
                <a:latin typeface="Gill Sans Light" charset="0"/>
                <a:sym typeface="Gill Sans Light" charset="0"/>
              </a:defRPr>
            </a:lvl1pPr>
          </a:lstStyle>
          <a:p>
            <a:pPr>
              <a:defRPr/>
            </a:pPr>
            <a:fld id="{DE16BB78-2B27-4198-96A5-7145ED26EE5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033532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Gill Sans Light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Gill Sans Light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Gill Sans Light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Gill Sans Light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Gill Sans Light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84696AB-6316-4947-BDB0-9FF1FC0AF803}" type="slidenum">
              <a:rPr lang="en-US"/>
              <a:pPr/>
              <a:t>1</a:t>
            </a:fld>
            <a:endParaRPr lang="en-US"/>
          </a:p>
        </p:txBody>
      </p:sp>
      <p:sp>
        <p:nvSpPr>
          <p:cNvPr id="389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891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71860853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g45f56c36cb_4_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3" name="Google Shape;83;g45f56c36cb_4_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3906576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g45f56c36cb_4_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2" name="Google Shape;92;g45f56c36cb_4_1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65446664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g45f56c36cb_4_3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9" name="Google Shape;99;g45f56c36cb_4_3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926986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g45f56c36cb_4_2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8" name="Google Shape;108;g45f56c36cb_4_2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27041964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oogle Shape;115;g45f56c36cb_4_4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6" name="Google Shape;116;g45f56c36cb_4_4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55095904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Google Shape;125;g45f56c36cb_4_5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6" name="Google Shape;126;g45f56c36cb_4_5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9503408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g45f56c36cb_4_7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5" name="Google Shape;135;g45f56c36cb_4_7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00376170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Google Shape;141;g45f56c36cb_4_7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2" name="Google Shape;142;g45f56c36cb_4_7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60275463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Google Shape;149;g45f56c36cb_4_8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0" name="Google Shape;150;g45f56c36cb_4_8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19245295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g45f56c36cb_4_9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0" name="Google Shape;160;g45f56c36cb_4_9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80265629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E16BB78-2B27-4198-96A5-7145ED26EE5A}" type="slidenum">
              <a:rPr lang="en-US" smtClean="0"/>
              <a:pPr>
                <a:defRPr/>
              </a:pPr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458360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Google Shape;169;g45f56c36cb_4_1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0" name="Google Shape;170;g45f56c36cb_4_11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39424068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Google Shape;178;g45f56c36cb_4_12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9" name="Google Shape;179;g45f56c36cb_4_12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8575977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Google Shape;187;g45f56c36cb_4_13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8" name="Google Shape;188;g45f56c36cb_4_13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53855195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Google Shape;196;g45f56c36cb_4_14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7" name="Google Shape;197;g45f56c36cb_4_14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754262769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Google Shape;206;g4725848fe5_0_3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7" name="Google Shape;207;g4725848fe5_0_3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85435339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" name="Google Shape;212;g45f56c36cb_3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3" name="Google Shape;213;g45f56c36cb_3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04847733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" name="Google Shape;218;g45f56c36cb_3_6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9" name="Google Shape;219;g45f56c36cb_3_6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692623974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" name="Google Shape;224;g45f56c36cb_3_8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5" name="Google Shape;225;g45f56c36cb_3_8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07238573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" name="Google Shape;230;g45f56c36cb_3_6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1" name="Google Shape;231;g45f56c36cb_3_6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927427904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" name="Google Shape;236;g45f56c36cb_3_7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7" name="Google Shape;237;g45f56c36cb_3_7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33428725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E16BB78-2B27-4198-96A5-7145ED26EE5A}" type="slidenum">
              <a:rPr lang="en-US" smtClean="0"/>
              <a:pPr>
                <a:defRPr/>
              </a:pPr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07867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" name="Google Shape;242;g45f56c36cb_3_9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3" name="Google Shape;243;g45f56c36cb_3_9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19961482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8" name="Google Shape;248;g45f56c36cb_3_10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9" name="Google Shape;249;g45f56c36cb_3_10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527115458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4" name="Google Shape;254;g45f56c36cb_3_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5" name="Google Shape;255;g45f56c36cb_3_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483558937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0" name="Google Shape;260;g45f56c36cb_3_4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1" name="Google Shape;261;g45f56c36cb_3_4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777962089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" name="Google Shape;266;g45f56c36cb_3_5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7" name="Google Shape;267;g45f56c36cb_3_5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775389736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" name="Google Shape;272;g45f56c36cb_3_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3" name="Google Shape;273;g45f56c36cb_3_1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033960979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8" name="Google Shape;278;g45f56c36cb_3_3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9" name="Google Shape;279;g45f56c36cb_3_3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119355690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4" name="Google Shape;284;g45f56c36cb_3_2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5" name="Google Shape;285;g45f56c36cb_3_2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23253078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0" name="Google Shape;290;g45f56c36cb_3_3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91" name="Google Shape;291;g45f56c36cb_3_3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699561721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" name="Google Shape;296;g45f56c36cb_3_4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97" name="Google Shape;297;g45f56c36cb_3_4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09212961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E16BB78-2B27-4198-96A5-7145ED26EE5A}" type="slidenum">
              <a:rPr lang="en-US" smtClean="0"/>
              <a:pPr>
                <a:defRPr/>
              </a:pPr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5311327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2" name="Google Shape;302;g4725848fe5_0_2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03" name="Google Shape;303;g4725848fe5_0_2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989064508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" name="Google Shape;308;g4725848fe5_0_3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09" name="Google Shape;309;g4725848fe5_0_3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939471876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4" name="Google Shape;314;g45f37ecbe0_0_20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15" name="Google Shape;315;g45f37ecbe0_0_20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162590651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0" name="Google Shape;320;g45f37ecbe0_0_20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21" name="Google Shape;321;g45f37ecbe0_0_20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139912821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6" name="Google Shape;326;g45f37ecbe0_0_17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27" name="Google Shape;327;g45f37ecbe0_0_17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995475869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" name="Google Shape;337;g45f37ecbe0_0_18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38" name="Google Shape;338;g45f37ecbe0_0_18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920665233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7" name="Google Shape;347;g45f37ecbe0_0_1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48" name="Google Shape;348;g45f37ecbe0_0_11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776658109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3" name="Google Shape;353;g45f37ecbe0_0_1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4" name="Google Shape;354;g45f37ecbe0_0_11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852355620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g45f37ecbe0_0_12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60" name="Google Shape;360;g45f37ecbe0_0_12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258433011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5" name="Google Shape;365;g45f37ecbe0_0_13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66" name="Google Shape;366;g45f37ecbe0_0_13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94385957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i="0" dirty="0" smtClean="0"/>
              <a:t>Search for</a:t>
            </a:r>
            <a:r>
              <a:rPr lang="en-US" i="0" baseline="0" dirty="0" smtClean="0"/>
              <a:t> “</a:t>
            </a:r>
            <a:r>
              <a:rPr lang="en-US" sz="1200" b="0" i="0" kern="1200" dirty="0" smtClean="0">
                <a:solidFill>
                  <a:schemeClr val="tx1"/>
                </a:solidFill>
                <a:latin typeface="Gill Sans Light" charset="0"/>
                <a:ea typeface="+mn-ea"/>
                <a:cs typeface="+mn-cs"/>
              </a:rPr>
              <a:t>vitamins” on </a:t>
            </a:r>
            <a:r>
              <a:rPr lang="en-US" sz="1200" b="0" i="0" kern="1200" dirty="0" err="1" smtClean="0">
                <a:solidFill>
                  <a:schemeClr val="tx1"/>
                </a:solidFill>
                <a:latin typeface="Gill Sans Light" charset="0"/>
                <a:ea typeface="+mn-ea"/>
                <a:cs typeface="+mn-cs"/>
              </a:rPr>
              <a:t>Toffem</a:t>
            </a:r>
            <a:r>
              <a:rPr lang="en-US" sz="1200" b="0" i="0" kern="1200" dirty="0" smtClean="0">
                <a:solidFill>
                  <a:schemeClr val="tx1"/>
                </a:solidFill>
                <a:latin typeface="Gill Sans Light" charset="0"/>
                <a:ea typeface="+mn-ea"/>
                <a:cs typeface="+mn-cs"/>
              </a:rPr>
              <a:t> page</a:t>
            </a:r>
          </a:p>
          <a:p>
            <a:r>
              <a:rPr lang="en-US" sz="1200" b="0" i="0" kern="1200" dirty="0" smtClean="0">
                <a:solidFill>
                  <a:schemeClr val="tx1"/>
                </a:solidFill>
                <a:latin typeface="Gill Sans Light" charset="0"/>
                <a:ea typeface="+mn-ea"/>
                <a:cs typeface="+mn-cs"/>
              </a:rPr>
              <a:t>Note that all the buttons go to somewhere – most to the NIY</a:t>
            </a:r>
            <a:r>
              <a:rPr lang="en-US" sz="1200" b="0" i="0" kern="1200" baseline="0" dirty="0" smtClean="0">
                <a:solidFill>
                  <a:schemeClr val="tx1"/>
                </a:solidFill>
                <a:latin typeface="Gill Sans Light" charset="0"/>
                <a:ea typeface="+mn-ea"/>
                <a:cs typeface="+mn-cs"/>
              </a:rPr>
              <a:t> page</a:t>
            </a:r>
            <a:endParaRPr lang="en-US" i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E16BB78-2B27-4198-96A5-7145ED26EE5A}" type="slidenum">
              <a:rPr lang="en-US" smtClean="0"/>
              <a:pPr>
                <a:defRPr/>
              </a:pPr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310673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0" name="Google Shape;370;g45f37ecbe0_0_13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71" name="Google Shape;371;g45f37ecbe0_0_13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72322857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7" name="Google Shape;377;g45f37ecbe0_0_14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78" name="Google Shape;378;g45f37ecbe0_0_14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243231236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3" name="Google Shape;383;g45f37ecbe0_0_15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84" name="Google Shape;384;g45f37ecbe0_0_15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71777994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8" name="Google Shape;388;g45f37ecbe0_0_15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89" name="Google Shape;389;g45f37ecbe0_0_15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790286321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4" name="Google Shape;394;g45f37ecbe0_0_16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95" name="Google Shape;395;g45f37ecbe0_0_16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638301579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0" name="Google Shape;400;g45f56c36cb_4_15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01" name="Google Shape;401;g45f56c36cb_4_15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75620393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E16BB78-2B27-4198-96A5-7145ED26EE5A}" type="slidenum">
              <a:rPr lang="en-US" smtClean="0"/>
              <a:pPr>
                <a:defRPr/>
              </a:pPr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575701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4" name="Google Shape;64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86659210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g4725848fe5_0_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0" name="Google Shape;70;g4725848fe5_0_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19363650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g45f56c36cb_4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6" name="Google Shape;76;g45f56c36cb_4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4393700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7"/>
          <p:cNvGrpSpPr>
            <a:grpSpLocks/>
          </p:cNvGrpSpPr>
          <p:nvPr/>
        </p:nvGrpSpPr>
        <p:grpSpPr bwMode="auto">
          <a:xfrm rot="5400000">
            <a:off x="-4219786" y="4219787"/>
            <a:ext cx="9753600" cy="1314027"/>
            <a:chOff x="0" y="0"/>
            <a:chExt cx="5760" cy="128"/>
          </a:xfrm>
        </p:grpSpPr>
        <p:sp>
          <p:nvSpPr>
            <p:cNvPr id="5" name="Rectangle 8"/>
            <p:cNvSpPr>
              <a:spLocks noChangeArrowheads="1"/>
            </p:cNvSpPr>
            <p:nvPr userDrawn="1"/>
          </p:nvSpPr>
          <p:spPr bwMode="auto">
            <a:xfrm>
              <a:off x="0" y="0"/>
              <a:ext cx="5760" cy="128"/>
            </a:xfrm>
            <a:prstGeom prst="rect">
              <a:avLst/>
            </a:prstGeom>
            <a:solidFill>
              <a:schemeClr val="tx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6" name="Rectangle 9"/>
            <p:cNvSpPr>
              <a:spLocks noChangeArrowheads="1"/>
            </p:cNvSpPr>
            <p:nvPr userDrawn="1"/>
          </p:nvSpPr>
          <p:spPr bwMode="auto">
            <a:xfrm>
              <a:off x="2880" y="0"/>
              <a:ext cx="2880" cy="128"/>
            </a:xfrm>
            <a:prstGeom prst="rect">
              <a:avLst/>
            </a:pr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7" name="Rectangle 10"/>
            <p:cNvSpPr>
              <a:spLocks noChangeArrowheads="1"/>
            </p:cNvSpPr>
            <p:nvPr userDrawn="1"/>
          </p:nvSpPr>
          <p:spPr bwMode="auto">
            <a:xfrm>
              <a:off x="4320" y="0"/>
              <a:ext cx="1440" cy="128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8" name="Rectangle 11"/>
            <p:cNvSpPr>
              <a:spLocks noChangeArrowheads="1"/>
            </p:cNvSpPr>
            <p:nvPr userDrawn="1"/>
          </p:nvSpPr>
          <p:spPr bwMode="auto">
            <a:xfrm>
              <a:off x="5269" y="0"/>
              <a:ext cx="491" cy="128"/>
            </a:xfrm>
            <a:prstGeom prst="rect">
              <a:avLst/>
            </a:prstGeom>
            <a:solidFill>
              <a:schemeClr val="folHlink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</p:grpSp>
      <p:pic>
        <p:nvPicPr>
          <p:cNvPr id="9" name="Picture 12" descr="red_hcii_logo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38774" y="5718952"/>
            <a:ext cx="1625600" cy="1882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112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46579" y="2052321"/>
            <a:ext cx="11047306" cy="3034453"/>
          </a:xfrm>
        </p:spPr>
        <p:txBody>
          <a:bodyPr/>
          <a:lstStyle>
            <a:lvl1pPr>
              <a:defRPr sz="5100">
                <a:solidFill>
                  <a:schemeClr val="tx1"/>
                </a:solidFill>
              </a:defRPr>
            </a:lvl1pPr>
          </a:lstStyle>
          <a:p>
            <a:r>
              <a:rPr lang="en-US" altLang="en-US" smtClean="0"/>
              <a:t>Click to edit Master title style</a:t>
            </a:r>
            <a:endParaRPr lang="en-US" altLang="en-US"/>
          </a:p>
        </p:txBody>
      </p:sp>
      <p:sp>
        <p:nvSpPr>
          <p:cNvPr id="26112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655344" y="6294685"/>
            <a:ext cx="8909191" cy="2298418"/>
          </a:xfrm>
        </p:spPr>
        <p:txBody>
          <a:bodyPr/>
          <a:lstStyle>
            <a:lvl1pPr marL="0" indent="0">
              <a:buFont typeface="Wingdings" pitchFamily="2" charset="2"/>
              <a:buNone/>
              <a:defRPr sz="3400"/>
            </a:lvl1pPr>
          </a:lstStyle>
          <a:p>
            <a:r>
              <a:rPr lang="en-US" altLang="en-US" smtClean="0"/>
              <a:t>Click to edit Master subtitle style</a:t>
            </a:r>
            <a:endParaRPr lang="en-US" altLang="en-US"/>
          </a:p>
        </p:txBody>
      </p:sp>
      <p:sp>
        <p:nvSpPr>
          <p:cNvPr id="10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11/17/2014</a:t>
            </a:r>
            <a:endParaRPr lang="en-US"/>
          </a:p>
        </p:txBody>
      </p:sp>
      <p:sp>
        <p:nvSpPr>
          <p:cNvPr id="11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© 2018 - Brad Myers</a:t>
            </a:r>
            <a:endParaRPr lang="en-US"/>
          </a:p>
        </p:txBody>
      </p:sp>
      <p:sp>
        <p:nvSpPr>
          <p:cNvPr id="12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F412A3-F801-400E-AD98-EE4ECE0EA7EF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 header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3"/>
          <p:cNvSpPr/>
          <p:nvPr/>
        </p:nvSpPr>
        <p:spPr>
          <a:xfrm>
            <a:off x="-71" y="4877085"/>
            <a:ext cx="13004800" cy="4876373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130027" tIns="130027" rIns="130027" bIns="130027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5404"/>
          </a:p>
        </p:txBody>
      </p:sp>
      <p:sp>
        <p:nvSpPr>
          <p:cNvPr id="23" name="Google Shape;23;p3"/>
          <p:cNvSpPr txBox="1">
            <a:spLocks noGrp="1"/>
          </p:cNvSpPr>
          <p:nvPr>
            <p:ph type="title"/>
          </p:nvPr>
        </p:nvSpPr>
        <p:spPr>
          <a:xfrm>
            <a:off x="443307" y="1545102"/>
            <a:ext cx="12190293" cy="1786453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>
            <a:endParaRPr/>
          </a:p>
        </p:txBody>
      </p:sp>
      <p:sp>
        <p:nvSpPr>
          <p:cNvPr id="24" name="Google Shape;24;p3"/>
          <p:cNvSpPr txBox="1">
            <a:spLocks noGrp="1"/>
          </p:cNvSpPr>
          <p:nvPr>
            <p:ph type="sldNum" idx="12"/>
          </p:nvPr>
        </p:nvSpPr>
        <p:spPr>
          <a:xfrm>
            <a:off x="12049718" y="8842840"/>
            <a:ext cx="780373" cy="74624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fld id="{00000000-1234-1234-1234-123412341234}" type="slidenum">
              <a:rPr lang="en" smtClean="0"/>
              <a:pPr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41461596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 and body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4"/>
          <p:cNvSpPr/>
          <p:nvPr/>
        </p:nvSpPr>
        <p:spPr>
          <a:xfrm>
            <a:off x="-107" y="9568142"/>
            <a:ext cx="13004800" cy="1856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130027" tIns="130027" rIns="130027" bIns="130027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5404"/>
          </a:p>
        </p:txBody>
      </p:sp>
      <p:sp>
        <p:nvSpPr>
          <p:cNvPr id="27" name="Google Shape;27;p4"/>
          <p:cNvSpPr txBox="1">
            <a:spLocks noGrp="1"/>
          </p:cNvSpPr>
          <p:nvPr>
            <p:ph type="title"/>
          </p:nvPr>
        </p:nvSpPr>
        <p:spPr>
          <a:xfrm>
            <a:off x="443307" y="843900"/>
            <a:ext cx="12118187" cy="134144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>
            <a:endParaRPr/>
          </a:p>
        </p:txBody>
      </p:sp>
      <p:sp>
        <p:nvSpPr>
          <p:cNvPr id="28" name="Google Shape;28;p4"/>
          <p:cNvSpPr txBox="1">
            <a:spLocks noGrp="1"/>
          </p:cNvSpPr>
          <p:nvPr>
            <p:ph type="body" idx="1"/>
          </p:nvPr>
        </p:nvSpPr>
        <p:spPr>
          <a:xfrm>
            <a:off x="443307" y="2401327"/>
            <a:ext cx="12118187" cy="626304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650230" lvl="0" indent="-487672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1300460" lvl="1" indent="-451549">
              <a:spcBef>
                <a:spcPts val="2276"/>
              </a:spcBef>
              <a:spcAft>
                <a:spcPts val="0"/>
              </a:spcAft>
              <a:buSzPts val="1400"/>
              <a:buChar char="○"/>
              <a:defRPr/>
            </a:lvl2pPr>
            <a:lvl3pPr marL="1950690" lvl="2" indent="-451549">
              <a:spcBef>
                <a:spcPts val="2276"/>
              </a:spcBef>
              <a:spcAft>
                <a:spcPts val="0"/>
              </a:spcAft>
              <a:buSzPts val="1400"/>
              <a:buChar char="■"/>
              <a:defRPr/>
            </a:lvl3pPr>
            <a:lvl4pPr marL="2600919" lvl="3" indent="-451549">
              <a:spcBef>
                <a:spcPts val="2276"/>
              </a:spcBef>
              <a:spcAft>
                <a:spcPts val="0"/>
              </a:spcAft>
              <a:buSzPts val="1400"/>
              <a:buChar char="●"/>
              <a:defRPr/>
            </a:lvl4pPr>
            <a:lvl5pPr marL="3251149" lvl="4" indent="-451549">
              <a:spcBef>
                <a:spcPts val="2276"/>
              </a:spcBef>
              <a:spcAft>
                <a:spcPts val="0"/>
              </a:spcAft>
              <a:buSzPts val="1400"/>
              <a:buChar char="○"/>
              <a:defRPr/>
            </a:lvl5pPr>
            <a:lvl6pPr marL="3901379" lvl="5" indent="-451549">
              <a:spcBef>
                <a:spcPts val="2276"/>
              </a:spcBef>
              <a:spcAft>
                <a:spcPts val="0"/>
              </a:spcAft>
              <a:buSzPts val="1400"/>
              <a:buChar char="■"/>
              <a:defRPr/>
            </a:lvl6pPr>
            <a:lvl7pPr marL="4551609" lvl="6" indent="-451549">
              <a:spcBef>
                <a:spcPts val="2276"/>
              </a:spcBef>
              <a:spcAft>
                <a:spcPts val="0"/>
              </a:spcAft>
              <a:buSzPts val="1400"/>
              <a:buChar char="●"/>
              <a:defRPr/>
            </a:lvl7pPr>
            <a:lvl8pPr marL="5201839" lvl="7" indent="-451549">
              <a:spcBef>
                <a:spcPts val="2276"/>
              </a:spcBef>
              <a:spcAft>
                <a:spcPts val="0"/>
              </a:spcAft>
              <a:buSzPts val="1400"/>
              <a:buChar char="○"/>
              <a:defRPr/>
            </a:lvl8pPr>
            <a:lvl9pPr marL="5852069" lvl="8" indent="-451549">
              <a:spcBef>
                <a:spcPts val="2276"/>
              </a:spcBef>
              <a:spcAft>
                <a:spcPts val="2276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29" name="Google Shape;29;p4"/>
          <p:cNvSpPr txBox="1">
            <a:spLocks noGrp="1"/>
          </p:cNvSpPr>
          <p:nvPr>
            <p:ph type="sldNum" idx="12"/>
          </p:nvPr>
        </p:nvSpPr>
        <p:spPr>
          <a:xfrm>
            <a:off x="12049718" y="8842840"/>
            <a:ext cx="780373" cy="74624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fld id="{00000000-1234-1234-1234-123412341234}" type="slidenum">
              <a:rPr lang="en" smtClean="0"/>
              <a:pPr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77421240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 and two columns">
    <p:spTree>
      <p:nvGrpSpPr>
        <p:cNvPr id="1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Google Shape;31;p5"/>
          <p:cNvSpPr txBox="1">
            <a:spLocks noGrp="1"/>
          </p:cNvSpPr>
          <p:nvPr>
            <p:ph type="title"/>
          </p:nvPr>
        </p:nvSpPr>
        <p:spPr>
          <a:xfrm>
            <a:off x="443307" y="843900"/>
            <a:ext cx="12118187" cy="134144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>
            <a:endParaRPr/>
          </a:p>
        </p:txBody>
      </p:sp>
      <p:sp>
        <p:nvSpPr>
          <p:cNvPr id="32" name="Google Shape;32;p5"/>
          <p:cNvSpPr txBox="1">
            <a:spLocks noGrp="1"/>
          </p:cNvSpPr>
          <p:nvPr>
            <p:ph type="body" idx="1"/>
          </p:nvPr>
        </p:nvSpPr>
        <p:spPr>
          <a:xfrm>
            <a:off x="443307" y="2401042"/>
            <a:ext cx="5688747" cy="626304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650230" lvl="0" indent="-451549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991"/>
            </a:lvl1pPr>
            <a:lvl2pPr marL="1300460" lvl="1" indent="-433487">
              <a:spcBef>
                <a:spcPts val="2276"/>
              </a:spcBef>
              <a:spcAft>
                <a:spcPts val="0"/>
              </a:spcAft>
              <a:buSzPts val="1200"/>
              <a:buChar char="○"/>
              <a:defRPr sz="1707"/>
            </a:lvl2pPr>
            <a:lvl3pPr marL="1950690" lvl="2" indent="-433487">
              <a:spcBef>
                <a:spcPts val="2276"/>
              </a:spcBef>
              <a:spcAft>
                <a:spcPts val="0"/>
              </a:spcAft>
              <a:buSzPts val="1200"/>
              <a:buChar char="■"/>
              <a:defRPr sz="1707"/>
            </a:lvl3pPr>
            <a:lvl4pPr marL="2600919" lvl="3" indent="-433487">
              <a:spcBef>
                <a:spcPts val="2276"/>
              </a:spcBef>
              <a:spcAft>
                <a:spcPts val="0"/>
              </a:spcAft>
              <a:buSzPts val="1200"/>
              <a:buChar char="●"/>
              <a:defRPr sz="1707"/>
            </a:lvl4pPr>
            <a:lvl5pPr marL="3251149" lvl="4" indent="-433487">
              <a:spcBef>
                <a:spcPts val="2276"/>
              </a:spcBef>
              <a:spcAft>
                <a:spcPts val="0"/>
              </a:spcAft>
              <a:buSzPts val="1200"/>
              <a:buChar char="○"/>
              <a:defRPr sz="1707"/>
            </a:lvl5pPr>
            <a:lvl6pPr marL="3901379" lvl="5" indent="-433487">
              <a:spcBef>
                <a:spcPts val="2276"/>
              </a:spcBef>
              <a:spcAft>
                <a:spcPts val="0"/>
              </a:spcAft>
              <a:buSzPts val="1200"/>
              <a:buChar char="■"/>
              <a:defRPr sz="1707"/>
            </a:lvl6pPr>
            <a:lvl7pPr marL="4551609" lvl="6" indent="-433487">
              <a:spcBef>
                <a:spcPts val="2276"/>
              </a:spcBef>
              <a:spcAft>
                <a:spcPts val="0"/>
              </a:spcAft>
              <a:buSzPts val="1200"/>
              <a:buChar char="●"/>
              <a:defRPr sz="1707"/>
            </a:lvl7pPr>
            <a:lvl8pPr marL="5201839" lvl="7" indent="-433487">
              <a:spcBef>
                <a:spcPts val="2276"/>
              </a:spcBef>
              <a:spcAft>
                <a:spcPts val="0"/>
              </a:spcAft>
              <a:buSzPts val="1200"/>
              <a:buChar char="○"/>
              <a:defRPr sz="1707"/>
            </a:lvl8pPr>
            <a:lvl9pPr marL="5852069" lvl="8" indent="-433487">
              <a:spcBef>
                <a:spcPts val="2276"/>
              </a:spcBef>
              <a:spcAft>
                <a:spcPts val="2276"/>
              </a:spcAft>
              <a:buSzPts val="1200"/>
              <a:buChar char="■"/>
              <a:defRPr sz="1707"/>
            </a:lvl9pPr>
          </a:lstStyle>
          <a:p>
            <a:endParaRPr/>
          </a:p>
        </p:txBody>
      </p:sp>
      <p:sp>
        <p:nvSpPr>
          <p:cNvPr id="33" name="Google Shape;33;p5"/>
          <p:cNvSpPr txBox="1">
            <a:spLocks noGrp="1"/>
          </p:cNvSpPr>
          <p:nvPr>
            <p:ph type="body" idx="2"/>
          </p:nvPr>
        </p:nvSpPr>
        <p:spPr>
          <a:xfrm>
            <a:off x="6872747" y="2401042"/>
            <a:ext cx="5688747" cy="626304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650230" lvl="0" indent="-451549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991"/>
            </a:lvl1pPr>
            <a:lvl2pPr marL="1300460" lvl="1" indent="-433487">
              <a:spcBef>
                <a:spcPts val="2276"/>
              </a:spcBef>
              <a:spcAft>
                <a:spcPts val="0"/>
              </a:spcAft>
              <a:buSzPts val="1200"/>
              <a:buChar char="○"/>
              <a:defRPr sz="1707"/>
            </a:lvl2pPr>
            <a:lvl3pPr marL="1950690" lvl="2" indent="-433487">
              <a:spcBef>
                <a:spcPts val="2276"/>
              </a:spcBef>
              <a:spcAft>
                <a:spcPts val="0"/>
              </a:spcAft>
              <a:buSzPts val="1200"/>
              <a:buChar char="■"/>
              <a:defRPr sz="1707"/>
            </a:lvl3pPr>
            <a:lvl4pPr marL="2600919" lvl="3" indent="-433487">
              <a:spcBef>
                <a:spcPts val="2276"/>
              </a:spcBef>
              <a:spcAft>
                <a:spcPts val="0"/>
              </a:spcAft>
              <a:buSzPts val="1200"/>
              <a:buChar char="●"/>
              <a:defRPr sz="1707"/>
            </a:lvl4pPr>
            <a:lvl5pPr marL="3251149" lvl="4" indent="-433487">
              <a:spcBef>
                <a:spcPts val="2276"/>
              </a:spcBef>
              <a:spcAft>
                <a:spcPts val="0"/>
              </a:spcAft>
              <a:buSzPts val="1200"/>
              <a:buChar char="○"/>
              <a:defRPr sz="1707"/>
            </a:lvl5pPr>
            <a:lvl6pPr marL="3901379" lvl="5" indent="-433487">
              <a:spcBef>
                <a:spcPts val="2276"/>
              </a:spcBef>
              <a:spcAft>
                <a:spcPts val="0"/>
              </a:spcAft>
              <a:buSzPts val="1200"/>
              <a:buChar char="■"/>
              <a:defRPr sz="1707"/>
            </a:lvl6pPr>
            <a:lvl7pPr marL="4551609" lvl="6" indent="-433487">
              <a:spcBef>
                <a:spcPts val="2276"/>
              </a:spcBef>
              <a:spcAft>
                <a:spcPts val="0"/>
              </a:spcAft>
              <a:buSzPts val="1200"/>
              <a:buChar char="●"/>
              <a:defRPr sz="1707"/>
            </a:lvl7pPr>
            <a:lvl8pPr marL="5201839" lvl="7" indent="-433487">
              <a:spcBef>
                <a:spcPts val="2276"/>
              </a:spcBef>
              <a:spcAft>
                <a:spcPts val="0"/>
              </a:spcAft>
              <a:buSzPts val="1200"/>
              <a:buChar char="○"/>
              <a:defRPr sz="1707"/>
            </a:lvl8pPr>
            <a:lvl9pPr marL="5852069" lvl="8" indent="-433487">
              <a:spcBef>
                <a:spcPts val="2276"/>
              </a:spcBef>
              <a:spcAft>
                <a:spcPts val="2276"/>
              </a:spcAft>
              <a:buSzPts val="1200"/>
              <a:buChar char="■"/>
              <a:defRPr sz="1707"/>
            </a:lvl9pPr>
          </a:lstStyle>
          <a:p>
            <a:endParaRPr/>
          </a:p>
        </p:txBody>
      </p:sp>
      <p:sp>
        <p:nvSpPr>
          <p:cNvPr id="34" name="Google Shape;34;p5"/>
          <p:cNvSpPr txBox="1">
            <a:spLocks noGrp="1"/>
          </p:cNvSpPr>
          <p:nvPr>
            <p:ph type="sldNum" idx="12"/>
          </p:nvPr>
        </p:nvSpPr>
        <p:spPr>
          <a:xfrm>
            <a:off x="12049718" y="8842840"/>
            <a:ext cx="780373" cy="74624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fld id="{00000000-1234-1234-1234-123412341234}" type="slidenum">
              <a:rPr lang="en" smtClean="0"/>
              <a:pPr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404785309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 only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6"/>
          <p:cNvSpPr txBox="1">
            <a:spLocks noGrp="1"/>
          </p:cNvSpPr>
          <p:nvPr>
            <p:ph type="title"/>
          </p:nvPr>
        </p:nvSpPr>
        <p:spPr>
          <a:xfrm>
            <a:off x="443307" y="843900"/>
            <a:ext cx="12118187" cy="134144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>
            <a:endParaRPr/>
          </a:p>
        </p:txBody>
      </p:sp>
      <p:sp>
        <p:nvSpPr>
          <p:cNvPr id="37" name="Google Shape;37;p6"/>
          <p:cNvSpPr txBox="1">
            <a:spLocks noGrp="1"/>
          </p:cNvSpPr>
          <p:nvPr>
            <p:ph type="sldNum" idx="12"/>
          </p:nvPr>
        </p:nvSpPr>
        <p:spPr>
          <a:xfrm>
            <a:off x="12049718" y="8842840"/>
            <a:ext cx="780373" cy="74624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fld id="{00000000-1234-1234-1234-123412341234}" type="slidenum">
              <a:rPr lang="en" smtClean="0"/>
              <a:pPr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366064727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 column text">
    <p:spTree>
      <p:nvGrpSpPr>
        <p:cNvPr id="1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Google Shape;39;p7"/>
          <p:cNvSpPr txBox="1">
            <a:spLocks noGrp="1"/>
          </p:cNvSpPr>
          <p:nvPr>
            <p:ph type="title"/>
          </p:nvPr>
        </p:nvSpPr>
        <p:spPr>
          <a:xfrm>
            <a:off x="443307" y="1053582"/>
            <a:ext cx="3993600" cy="1433173"/>
          </a:xfrm>
          <a:prstGeom prst="rect">
            <a:avLst/>
          </a:prstGeom>
        </p:spPr>
        <p:txBody>
          <a:bodyPr spcFirstLastPara="1" wrap="square" lIns="91425" tIns="91425" rIns="91425" bIns="91425" anchor="b" anchorCtr="0"/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3413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3413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3413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3413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3413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3413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3413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3413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3413"/>
            </a:lvl9pPr>
          </a:lstStyle>
          <a:p>
            <a:endParaRPr/>
          </a:p>
        </p:txBody>
      </p:sp>
      <p:sp>
        <p:nvSpPr>
          <p:cNvPr id="40" name="Google Shape;40;p7"/>
          <p:cNvSpPr txBox="1">
            <a:spLocks noGrp="1"/>
          </p:cNvSpPr>
          <p:nvPr>
            <p:ph type="body" idx="1"/>
          </p:nvPr>
        </p:nvSpPr>
        <p:spPr>
          <a:xfrm>
            <a:off x="443307" y="2635093"/>
            <a:ext cx="3993600" cy="6029227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650230" lvl="0" indent="-433487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707"/>
            </a:lvl1pPr>
            <a:lvl2pPr marL="1300460" lvl="1" indent="-433487">
              <a:spcBef>
                <a:spcPts val="2276"/>
              </a:spcBef>
              <a:spcAft>
                <a:spcPts val="0"/>
              </a:spcAft>
              <a:buSzPts val="1200"/>
              <a:buChar char="○"/>
              <a:defRPr sz="1707"/>
            </a:lvl2pPr>
            <a:lvl3pPr marL="1950690" lvl="2" indent="-433487">
              <a:spcBef>
                <a:spcPts val="2276"/>
              </a:spcBef>
              <a:spcAft>
                <a:spcPts val="0"/>
              </a:spcAft>
              <a:buSzPts val="1200"/>
              <a:buChar char="■"/>
              <a:defRPr sz="1707"/>
            </a:lvl3pPr>
            <a:lvl4pPr marL="2600919" lvl="3" indent="-433487">
              <a:spcBef>
                <a:spcPts val="2276"/>
              </a:spcBef>
              <a:spcAft>
                <a:spcPts val="0"/>
              </a:spcAft>
              <a:buSzPts val="1200"/>
              <a:buChar char="●"/>
              <a:defRPr sz="1707"/>
            </a:lvl4pPr>
            <a:lvl5pPr marL="3251149" lvl="4" indent="-433487">
              <a:spcBef>
                <a:spcPts val="2276"/>
              </a:spcBef>
              <a:spcAft>
                <a:spcPts val="0"/>
              </a:spcAft>
              <a:buSzPts val="1200"/>
              <a:buChar char="○"/>
              <a:defRPr sz="1707"/>
            </a:lvl5pPr>
            <a:lvl6pPr marL="3901379" lvl="5" indent="-433487">
              <a:spcBef>
                <a:spcPts val="2276"/>
              </a:spcBef>
              <a:spcAft>
                <a:spcPts val="0"/>
              </a:spcAft>
              <a:buSzPts val="1200"/>
              <a:buChar char="■"/>
              <a:defRPr sz="1707"/>
            </a:lvl6pPr>
            <a:lvl7pPr marL="4551609" lvl="6" indent="-433487">
              <a:spcBef>
                <a:spcPts val="2276"/>
              </a:spcBef>
              <a:spcAft>
                <a:spcPts val="0"/>
              </a:spcAft>
              <a:buSzPts val="1200"/>
              <a:buChar char="●"/>
              <a:defRPr sz="1707"/>
            </a:lvl7pPr>
            <a:lvl8pPr marL="5201839" lvl="7" indent="-433487">
              <a:spcBef>
                <a:spcPts val="2276"/>
              </a:spcBef>
              <a:spcAft>
                <a:spcPts val="0"/>
              </a:spcAft>
              <a:buSzPts val="1200"/>
              <a:buChar char="○"/>
              <a:defRPr sz="1707"/>
            </a:lvl8pPr>
            <a:lvl9pPr marL="5852069" lvl="8" indent="-433487">
              <a:spcBef>
                <a:spcPts val="2276"/>
              </a:spcBef>
              <a:spcAft>
                <a:spcPts val="2276"/>
              </a:spcAft>
              <a:buSzPts val="1200"/>
              <a:buChar char="■"/>
              <a:defRPr sz="1707"/>
            </a:lvl9pPr>
          </a:lstStyle>
          <a:p>
            <a:endParaRPr/>
          </a:p>
        </p:txBody>
      </p:sp>
      <p:sp>
        <p:nvSpPr>
          <p:cNvPr id="41" name="Google Shape;41;p7"/>
          <p:cNvSpPr txBox="1">
            <a:spLocks noGrp="1"/>
          </p:cNvSpPr>
          <p:nvPr>
            <p:ph type="sldNum" idx="12"/>
          </p:nvPr>
        </p:nvSpPr>
        <p:spPr>
          <a:xfrm>
            <a:off x="12049718" y="8842840"/>
            <a:ext cx="780373" cy="74624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fld id="{00000000-1234-1234-1234-123412341234}" type="slidenum">
              <a:rPr lang="en" smtClean="0"/>
              <a:pPr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23954952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 point">
    <p:bg>
      <p:bgPr>
        <a:solidFill>
          <a:schemeClr val="accent6"/>
        </a:solidFill>
        <a:effectLst/>
      </p:bgPr>
    </p:bg>
    <p:spTree>
      <p:nvGrpSpPr>
        <p:cNvPr id="1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Google Shape;43;p8"/>
          <p:cNvSpPr txBox="1">
            <a:spLocks noGrp="1"/>
          </p:cNvSpPr>
          <p:nvPr>
            <p:ph type="title"/>
          </p:nvPr>
        </p:nvSpPr>
        <p:spPr>
          <a:xfrm>
            <a:off x="697244" y="998115"/>
            <a:ext cx="7983787" cy="7757227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400"/>
              <a:buNone/>
              <a:defRPr sz="7680" b="0">
                <a:solidFill>
                  <a:schemeClr val="dk2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400"/>
              <a:buNone/>
              <a:defRPr sz="7680" b="0">
                <a:solidFill>
                  <a:schemeClr val="dk2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400"/>
              <a:buNone/>
              <a:defRPr sz="7680" b="0">
                <a:solidFill>
                  <a:schemeClr val="dk2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400"/>
              <a:buNone/>
              <a:defRPr sz="7680" b="0">
                <a:solidFill>
                  <a:schemeClr val="dk2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400"/>
              <a:buNone/>
              <a:defRPr sz="7680" b="0">
                <a:solidFill>
                  <a:schemeClr val="dk2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400"/>
              <a:buNone/>
              <a:defRPr sz="7680" b="0">
                <a:solidFill>
                  <a:schemeClr val="dk2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400"/>
              <a:buNone/>
              <a:defRPr sz="7680" b="0">
                <a:solidFill>
                  <a:schemeClr val="dk2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400"/>
              <a:buNone/>
              <a:defRPr sz="7680" b="0">
                <a:solidFill>
                  <a:schemeClr val="dk2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400"/>
              <a:buNone/>
              <a:defRPr sz="7680" b="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44" name="Google Shape;44;p8"/>
          <p:cNvSpPr txBox="1">
            <a:spLocks noGrp="1"/>
          </p:cNvSpPr>
          <p:nvPr>
            <p:ph type="sldNum" idx="12"/>
          </p:nvPr>
        </p:nvSpPr>
        <p:spPr>
          <a:xfrm>
            <a:off x="12049718" y="8842840"/>
            <a:ext cx="780373" cy="74624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fld id="{00000000-1234-1234-1234-123412341234}" type="slidenum">
              <a:rPr lang="en" smtClean="0"/>
              <a:pPr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137190311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 title and description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9"/>
          <p:cNvSpPr/>
          <p:nvPr/>
        </p:nvSpPr>
        <p:spPr>
          <a:xfrm>
            <a:off x="6502400" y="0"/>
            <a:ext cx="6502400" cy="97536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130027" tIns="130027" rIns="130027" bIns="130027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5404"/>
          </a:p>
        </p:txBody>
      </p:sp>
      <p:cxnSp>
        <p:nvCxnSpPr>
          <p:cNvPr id="47" name="Google Shape;47;p9"/>
          <p:cNvCxnSpPr/>
          <p:nvPr/>
        </p:nvCxnSpPr>
        <p:spPr>
          <a:xfrm>
            <a:off x="7153315" y="8524800"/>
            <a:ext cx="666027" cy="0"/>
          </a:xfrm>
          <a:prstGeom prst="straightConnector1">
            <a:avLst/>
          </a:prstGeom>
          <a:noFill/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48" name="Google Shape;48;p9"/>
          <p:cNvSpPr txBox="1">
            <a:spLocks noGrp="1"/>
          </p:cNvSpPr>
          <p:nvPr>
            <p:ph type="title"/>
          </p:nvPr>
        </p:nvSpPr>
        <p:spPr>
          <a:xfrm>
            <a:off x="377600" y="1971532"/>
            <a:ext cx="5753173" cy="3177813"/>
          </a:xfrm>
          <a:prstGeom prst="rect">
            <a:avLst/>
          </a:prstGeom>
        </p:spPr>
        <p:txBody>
          <a:bodyPr spcFirstLastPara="1" wrap="square" lIns="91425" tIns="91425" rIns="91425" bIns="91425" anchor="b" anchorCtr="0"/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973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973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973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973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973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973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973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973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973"/>
            </a:lvl9pPr>
          </a:lstStyle>
          <a:p>
            <a:endParaRPr/>
          </a:p>
        </p:txBody>
      </p:sp>
      <p:sp>
        <p:nvSpPr>
          <p:cNvPr id="49" name="Google Shape;49;p9"/>
          <p:cNvSpPr txBox="1">
            <a:spLocks noGrp="1"/>
          </p:cNvSpPr>
          <p:nvPr>
            <p:ph type="subTitle" idx="1"/>
          </p:nvPr>
        </p:nvSpPr>
        <p:spPr>
          <a:xfrm>
            <a:off x="377600" y="5170963"/>
            <a:ext cx="5753173" cy="2341973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987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987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987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987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987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987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987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987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987"/>
            </a:lvl9pPr>
          </a:lstStyle>
          <a:p>
            <a:endParaRPr/>
          </a:p>
        </p:txBody>
      </p:sp>
      <p:sp>
        <p:nvSpPr>
          <p:cNvPr id="50" name="Google Shape;50;p9"/>
          <p:cNvSpPr txBox="1">
            <a:spLocks noGrp="1"/>
          </p:cNvSpPr>
          <p:nvPr>
            <p:ph type="body" idx="2"/>
          </p:nvPr>
        </p:nvSpPr>
        <p:spPr>
          <a:xfrm>
            <a:off x="7025067" y="1373298"/>
            <a:ext cx="5457067" cy="7007147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marL="650230" lvl="0" indent="-48767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Char char="●"/>
              <a:defRPr>
                <a:solidFill>
                  <a:schemeClr val="lt1"/>
                </a:solidFill>
              </a:defRPr>
            </a:lvl1pPr>
            <a:lvl2pPr marL="1300460" lvl="1" indent="-451549">
              <a:spcBef>
                <a:spcPts val="2276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2pPr>
            <a:lvl3pPr marL="1950690" lvl="2" indent="-451549">
              <a:spcBef>
                <a:spcPts val="2276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3pPr>
            <a:lvl4pPr marL="2600919" lvl="3" indent="-451549">
              <a:spcBef>
                <a:spcPts val="2276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4pPr>
            <a:lvl5pPr marL="3251149" lvl="4" indent="-451549">
              <a:spcBef>
                <a:spcPts val="2276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5pPr>
            <a:lvl6pPr marL="3901379" lvl="5" indent="-451549">
              <a:spcBef>
                <a:spcPts val="2276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6pPr>
            <a:lvl7pPr marL="4551609" lvl="6" indent="-451549">
              <a:spcBef>
                <a:spcPts val="2276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7pPr>
            <a:lvl8pPr marL="5201839" lvl="7" indent="-451549">
              <a:spcBef>
                <a:spcPts val="2276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8pPr>
            <a:lvl9pPr marL="5852069" lvl="8" indent="-451549">
              <a:spcBef>
                <a:spcPts val="2276"/>
              </a:spcBef>
              <a:spcAft>
                <a:spcPts val="2276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51" name="Google Shape;51;p9"/>
          <p:cNvSpPr txBox="1">
            <a:spLocks noGrp="1"/>
          </p:cNvSpPr>
          <p:nvPr>
            <p:ph type="sldNum" idx="12"/>
          </p:nvPr>
        </p:nvSpPr>
        <p:spPr>
          <a:xfrm>
            <a:off x="12049718" y="8842840"/>
            <a:ext cx="780373" cy="74624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fld id="{00000000-1234-1234-1234-123412341234}" type="slidenum">
              <a:rPr lang="en" smtClean="0"/>
              <a:pPr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422483136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">
    <p:spTree>
      <p:nvGrpSpPr>
        <p:cNvPr id="1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Google Shape;53;p10"/>
          <p:cNvSpPr txBox="1">
            <a:spLocks noGrp="1"/>
          </p:cNvSpPr>
          <p:nvPr>
            <p:ph type="body" idx="1"/>
          </p:nvPr>
        </p:nvSpPr>
        <p:spPr>
          <a:xfrm>
            <a:off x="443307" y="8022709"/>
            <a:ext cx="8531627" cy="113536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marL="650230" lvl="0" indent="-32511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PT Sans Narrow"/>
              <a:buNone/>
              <a:defRPr sz="3413">
                <a:latin typeface="PT Sans Narrow"/>
                <a:ea typeface="PT Sans Narrow"/>
                <a:cs typeface="PT Sans Narrow"/>
                <a:sym typeface="PT Sans Narrow"/>
              </a:defRPr>
            </a:lvl1pPr>
          </a:lstStyle>
          <a:p>
            <a:endParaRPr/>
          </a:p>
        </p:txBody>
      </p:sp>
      <p:sp>
        <p:nvSpPr>
          <p:cNvPr id="54" name="Google Shape;54;p10"/>
          <p:cNvSpPr txBox="1">
            <a:spLocks noGrp="1"/>
          </p:cNvSpPr>
          <p:nvPr>
            <p:ph type="sldNum" idx="12"/>
          </p:nvPr>
        </p:nvSpPr>
        <p:spPr>
          <a:xfrm>
            <a:off x="12049718" y="8842840"/>
            <a:ext cx="780373" cy="74624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fld id="{00000000-1234-1234-1234-123412341234}" type="slidenum">
              <a:rPr lang="en" smtClean="0"/>
              <a:pPr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308015404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 number"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p11"/>
          <p:cNvSpPr/>
          <p:nvPr/>
        </p:nvSpPr>
        <p:spPr>
          <a:xfrm>
            <a:off x="-107" y="9568142"/>
            <a:ext cx="13004800" cy="1856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30027" tIns="130027" rIns="130027" bIns="130027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5404"/>
          </a:p>
        </p:txBody>
      </p:sp>
      <p:sp>
        <p:nvSpPr>
          <p:cNvPr id="57" name="Google Shape;57;p11"/>
          <p:cNvSpPr txBox="1">
            <a:spLocks noGrp="1"/>
          </p:cNvSpPr>
          <p:nvPr>
            <p:ph type="title" hasCustomPrompt="1"/>
          </p:nvPr>
        </p:nvSpPr>
        <p:spPr>
          <a:xfrm>
            <a:off x="443307" y="2474382"/>
            <a:ext cx="12118187" cy="291712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3000"/>
              <a:buNone/>
              <a:defRPr sz="18489">
                <a:solidFill>
                  <a:schemeClr val="accent3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3000"/>
              <a:buNone/>
              <a:defRPr sz="18489">
                <a:solidFill>
                  <a:schemeClr val="accent3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3000"/>
              <a:buNone/>
              <a:defRPr sz="18489">
                <a:solidFill>
                  <a:schemeClr val="accent3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3000"/>
              <a:buNone/>
              <a:defRPr sz="18489">
                <a:solidFill>
                  <a:schemeClr val="accent3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3000"/>
              <a:buNone/>
              <a:defRPr sz="18489">
                <a:solidFill>
                  <a:schemeClr val="accent3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3000"/>
              <a:buNone/>
              <a:defRPr sz="18489">
                <a:solidFill>
                  <a:schemeClr val="accent3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3000"/>
              <a:buNone/>
              <a:defRPr sz="18489">
                <a:solidFill>
                  <a:schemeClr val="accent3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3000"/>
              <a:buNone/>
              <a:defRPr sz="18489">
                <a:solidFill>
                  <a:schemeClr val="accent3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3000"/>
              <a:buNone/>
              <a:defRPr sz="18489">
                <a:solidFill>
                  <a:schemeClr val="accent3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58" name="Google Shape;58;p11"/>
          <p:cNvSpPr txBox="1">
            <a:spLocks noGrp="1"/>
          </p:cNvSpPr>
          <p:nvPr>
            <p:ph type="body" idx="1"/>
          </p:nvPr>
        </p:nvSpPr>
        <p:spPr>
          <a:xfrm>
            <a:off x="443307" y="5680640"/>
            <a:ext cx="12118187" cy="2032213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650230" lvl="0" indent="-487672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1300460" lvl="1" indent="-451549" algn="ctr">
              <a:spcBef>
                <a:spcPts val="2276"/>
              </a:spcBef>
              <a:spcAft>
                <a:spcPts val="0"/>
              </a:spcAft>
              <a:buSzPts val="1400"/>
              <a:buChar char="○"/>
              <a:defRPr/>
            </a:lvl2pPr>
            <a:lvl3pPr marL="1950690" lvl="2" indent="-451549" algn="ctr">
              <a:spcBef>
                <a:spcPts val="2276"/>
              </a:spcBef>
              <a:spcAft>
                <a:spcPts val="0"/>
              </a:spcAft>
              <a:buSzPts val="1400"/>
              <a:buChar char="■"/>
              <a:defRPr/>
            </a:lvl3pPr>
            <a:lvl4pPr marL="2600919" lvl="3" indent="-451549" algn="ctr">
              <a:spcBef>
                <a:spcPts val="2276"/>
              </a:spcBef>
              <a:spcAft>
                <a:spcPts val="0"/>
              </a:spcAft>
              <a:buSzPts val="1400"/>
              <a:buChar char="●"/>
              <a:defRPr/>
            </a:lvl4pPr>
            <a:lvl5pPr marL="3251149" lvl="4" indent="-451549" algn="ctr">
              <a:spcBef>
                <a:spcPts val="2276"/>
              </a:spcBef>
              <a:spcAft>
                <a:spcPts val="0"/>
              </a:spcAft>
              <a:buSzPts val="1400"/>
              <a:buChar char="○"/>
              <a:defRPr/>
            </a:lvl5pPr>
            <a:lvl6pPr marL="3901379" lvl="5" indent="-451549" algn="ctr">
              <a:spcBef>
                <a:spcPts val="2276"/>
              </a:spcBef>
              <a:spcAft>
                <a:spcPts val="0"/>
              </a:spcAft>
              <a:buSzPts val="1400"/>
              <a:buChar char="■"/>
              <a:defRPr/>
            </a:lvl6pPr>
            <a:lvl7pPr marL="4551609" lvl="6" indent="-451549" algn="ctr">
              <a:spcBef>
                <a:spcPts val="2276"/>
              </a:spcBef>
              <a:spcAft>
                <a:spcPts val="0"/>
              </a:spcAft>
              <a:buSzPts val="1400"/>
              <a:buChar char="●"/>
              <a:defRPr/>
            </a:lvl7pPr>
            <a:lvl8pPr marL="5201839" lvl="7" indent="-451549" algn="ctr">
              <a:spcBef>
                <a:spcPts val="2276"/>
              </a:spcBef>
              <a:spcAft>
                <a:spcPts val="0"/>
              </a:spcAft>
              <a:buSzPts val="1400"/>
              <a:buChar char="○"/>
              <a:defRPr/>
            </a:lvl8pPr>
            <a:lvl9pPr marL="5852069" lvl="8" indent="-451549" algn="ctr">
              <a:spcBef>
                <a:spcPts val="2276"/>
              </a:spcBef>
              <a:spcAft>
                <a:spcPts val="2276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59" name="Google Shape;59;p11"/>
          <p:cNvSpPr txBox="1">
            <a:spLocks noGrp="1"/>
          </p:cNvSpPr>
          <p:nvPr>
            <p:ph type="sldNum" idx="12"/>
          </p:nvPr>
        </p:nvSpPr>
        <p:spPr>
          <a:xfrm>
            <a:off x="12049718" y="8842840"/>
            <a:ext cx="780373" cy="74624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fld id="{00000000-1234-1234-1234-123412341234}" type="slidenum">
              <a:rPr lang="en" smtClean="0"/>
              <a:pPr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12842599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12"/>
          <p:cNvSpPr txBox="1">
            <a:spLocks noGrp="1"/>
          </p:cNvSpPr>
          <p:nvPr>
            <p:ph type="sldNum" idx="12"/>
          </p:nvPr>
        </p:nvSpPr>
        <p:spPr>
          <a:xfrm>
            <a:off x="12049718" y="8842840"/>
            <a:ext cx="780373" cy="74624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fld id="{00000000-1234-1234-1234-123412341234}" type="slidenum">
              <a:rPr lang="en" smtClean="0"/>
              <a:pPr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2610280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1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11/17/2014</a:t>
            </a:r>
            <a:endParaRPr lang="en-US" dirty="0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© 2018 - Brad Myers</a:t>
            </a:r>
            <a:endParaRPr lang="en-US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6ED4B02-72C2-4516-9A34-B477BE607600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7290" y="6267592"/>
            <a:ext cx="11054080" cy="1937173"/>
          </a:xfrm>
        </p:spPr>
        <p:txBody>
          <a:bodyPr anchor="t"/>
          <a:lstStyle>
            <a:lvl1pPr algn="l">
              <a:defRPr sz="57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7290" y="4133993"/>
            <a:ext cx="11054080" cy="2133599"/>
          </a:xfrm>
        </p:spPr>
        <p:txBody>
          <a:bodyPr anchor="b"/>
          <a:lstStyle>
            <a:lvl1pPr marL="0" indent="0">
              <a:buNone/>
              <a:defRPr sz="2800"/>
            </a:lvl1pPr>
            <a:lvl2pPr marL="650230" indent="0">
              <a:buNone/>
              <a:defRPr sz="2600"/>
            </a:lvl2pPr>
            <a:lvl3pPr marL="1300460" indent="0">
              <a:buNone/>
              <a:defRPr sz="2300"/>
            </a:lvl3pPr>
            <a:lvl4pPr marL="1950690" indent="0">
              <a:buNone/>
              <a:defRPr sz="2000"/>
            </a:lvl4pPr>
            <a:lvl5pPr marL="2600919" indent="0">
              <a:buNone/>
              <a:defRPr sz="2000"/>
            </a:lvl5pPr>
            <a:lvl6pPr marL="3251149" indent="0">
              <a:buNone/>
              <a:defRPr sz="2000"/>
            </a:lvl6pPr>
            <a:lvl7pPr marL="3901379" indent="0">
              <a:buNone/>
              <a:defRPr sz="2000"/>
            </a:lvl7pPr>
            <a:lvl8pPr marL="4551609" indent="0">
              <a:buNone/>
              <a:defRPr sz="2000"/>
            </a:lvl8pPr>
            <a:lvl9pPr marL="5201839" indent="0">
              <a:buNone/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1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11/17/2014</a:t>
            </a:r>
            <a:endParaRPr lang="en-US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© 2018 - Brad Myers</a:t>
            </a:r>
            <a:endParaRPr lang="en-US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E56E7AB-C5EC-4C9C-8E03-75CA46F2D4B6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50240" y="2445174"/>
            <a:ext cx="5743787" cy="6274364"/>
          </a:xfrm>
        </p:spPr>
        <p:txBody>
          <a:bodyPr/>
          <a:lstStyle>
            <a:lvl1pPr>
              <a:defRPr sz="4000"/>
            </a:lvl1pPr>
            <a:lvl2pPr>
              <a:defRPr sz="3400"/>
            </a:lvl2pPr>
            <a:lvl3pPr>
              <a:defRPr sz="2800"/>
            </a:lvl3pPr>
            <a:lvl4pPr>
              <a:defRPr sz="2600"/>
            </a:lvl4pPr>
            <a:lvl5pPr>
              <a:defRPr sz="2600"/>
            </a:lvl5pPr>
            <a:lvl6pPr>
              <a:defRPr sz="2600"/>
            </a:lvl6pPr>
            <a:lvl7pPr>
              <a:defRPr sz="2600"/>
            </a:lvl7pPr>
            <a:lvl8pPr>
              <a:defRPr sz="2600"/>
            </a:lvl8pPr>
            <a:lvl9pPr>
              <a:defRPr sz="2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610773" y="2445174"/>
            <a:ext cx="5743787" cy="6274364"/>
          </a:xfrm>
        </p:spPr>
        <p:txBody>
          <a:bodyPr/>
          <a:lstStyle>
            <a:lvl1pPr>
              <a:defRPr sz="4000"/>
            </a:lvl1pPr>
            <a:lvl2pPr>
              <a:defRPr sz="3400"/>
            </a:lvl2pPr>
            <a:lvl3pPr>
              <a:defRPr sz="2800"/>
            </a:lvl3pPr>
            <a:lvl4pPr>
              <a:defRPr sz="2600"/>
            </a:lvl4pPr>
            <a:lvl5pPr>
              <a:defRPr sz="2600"/>
            </a:lvl5pPr>
            <a:lvl6pPr>
              <a:defRPr sz="2600"/>
            </a:lvl6pPr>
            <a:lvl7pPr>
              <a:defRPr sz="2600"/>
            </a:lvl7pPr>
            <a:lvl8pPr>
              <a:defRPr sz="2600"/>
            </a:lvl8pPr>
            <a:lvl9pPr>
              <a:defRPr sz="2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1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11/17/2014</a:t>
            </a:r>
            <a:endParaRPr lang="en-US"/>
          </a:p>
        </p:txBody>
      </p:sp>
      <p:sp>
        <p:nvSpPr>
          <p:cNvPr id="6" name="Rectangle 1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© 2018 - Brad Myers</a:t>
            </a:r>
            <a:endParaRPr lang="en-US"/>
          </a:p>
        </p:txBody>
      </p:sp>
      <p:sp>
        <p:nvSpPr>
          <p:cNvPr id="7" name="Rectangle 1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CE3A060-9346-482C-903C-BB97744DCEA0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240" y="390596"/>
            <a:ext cx="11704320" cy="16256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0240" y="2183272"/>
            <a:ext cx="5746045" cy="909884"/>
          </a:xfrm>
        </p:spPr>
        <p:txBody>
          <a:bodyPr anchor="b"/>
          <a:lstStyle>
            <a:lvl1pPr marL="0" indent="0">
              <a:buNone/>
              <a:defRPr sz="3400" b="1"/>
            </a:lvl1pPr>
            <a:lvl2pPr marL="650230" indent="0">
              <a:buNone/>
              <a:defRPr sz="2800" b="1"/>
            </a:lvl2pPr>
            <a:lvl3pPr marL="1300460" indent="0">
              <a:buNone/>
              <a:defRPr sz="2600" b="1"/>
            </a:lvl3pPr>
            <a:lvl4pPr marL="1950690" indent="0">
              <a:buNone/>
              <a:defRPr sz="2300" b="1"/>
            </a:lvl4pPr>
            <a:lvl5pPr marL="2600919" indent="0">
              <a:buNone/>
              <a:defRPr sz="2300" b="1"/>
            </a:lvl5pPr>
            <a:lvl6pPr marL="3251149" indent="0">
              <a:buNone/>
              <a:defRPr sz="2300" b="1"/>
            </a:lvl6pPr>
            <a:lvl7pPr marL="3901379" indent="0">
              <a:buNone/>
              <a:defRPr sz="2300" b="1"/>
            </a:lvl7pPr>
            <a:lvl8pPr marL="4551609" indent="0">
              <a:buNone/>
              <a:defRPr sz="2300" b="1"/>
            </a:lvl8pPr>
            <a:lvl9pPr marL="5201839" indent="0">
              <a:buNone/>
              <a:defRPr sz="23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0240" y="3093155"/>
            <a:ext cx="5746045" cy="5619610"/>
          </a:xfrm>
        </p:spPr>
        <p:txBody>
          <a:bodyPr/>
          <a:lstStyle>
            <a:lvl1pPr>
              <a:defRPr sz="3400"/>
            </a:lvl1pPr>
            <a:lvl2pPr>
              <a:defRPr sz="2800"/>
            </a:lvl2pPr>
            <a:lvl3pPr>
              <a:defRPr sz="2600"/>
            </a:lvl3pPr>
            <a:lvl4pPr>
              <a:defRPr sz="2300"/>
            </a:lvl4pPr>
            <a:lvl5pPr>
              <a:defRPr sz="2300"/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06259" y="2183272"/>
            <a:ext cx="5748302" cy="909884"/>
          </a:xfrm>
        </p:spPr>
        <p:txBody>
          <a:bodyPr anchor="b"/>
          <a:lstStyle>
            <a:lvl1pPr marL="0" indent="0">
              <a:buNone/>
              <a:defRPr sz="3400" b="1"/>
            </a:lvl1pPr>
            <a:lvl2pPr marL="650230" indent="0">
              <a:buNone/>
              <a:defRPr sz="2800" b="1"/>
            </a:lvl2pPr>
            <a:lvl3pPr marL="1300460" indent="0">
              <a:buNone/>
              <a:defRPr sz="2600" b="1"/>
            </a:lvl3pPr>
            <a:lvl4pPr marL="1950690" indent="0">
              <a:buNone/>
              <a:defRPr sz="2300" b="1"/>
            </a:lvl4pPr>
            <a:lvl5pPr marL="2600919" indent="0">
              <a:buNone/>
              <a:defRPr sz="2300" b="1"/>
            </a:lvl5pPr>
            <a:lvl6pPr marL="3251149" indent="0">
              <a:buNone/>
              <a:defRPr sz="2300" b="1"/>
            </a:lvl6pPr>
            <a:lvl7pPr marL="3901379" indent="0">
              <a:buNone/>
              <a:defRPr sz="2300" b="1"/>
            </a:lvl7pPr>
            <a:lvl8pPr marL="4551609" indent="0">
              <a:buNone/>
              <a:defRPr sz="2300" b="1"/>
            </a:lvl8pPr>
            <a:lvl9pPr marL="5201839" indent="0">
              <a:buNone/>
              <a:defRPr sz="23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6259" y="3093155"/>
            <a:ext cx="5748302" cy="5619610"/>
          </a:xfrm>
        </p:spPr>
        <p:txBody>
          <a:bodyPr/>
          <a:lstStyle>
            <a:lvl1pPr>
              <a:defRPr sz="3400"/>
            </a:lvl1pPr>
            <a:lvl2pPr>
              <a:defRPr sz="2800"/>
            </a:lvl2pPr>
            <a:lvl3pPr>
              <a:defRPr sz="2600"/>
            </a:lvl3pPr>
            <a:lvl4pPr>
              <a:defRPr sz="2300"/>
            </a:lvl4pPr>
            <a:lvl5pPr>
              <a:defRPr sz="2300"/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1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11/17/2014</a:t>
            </a:r>
            <a:endParaRPr lang="en-US"/>
          </a:p>
        </p:txBody>
      </p:sp>
      <p:sp>
        <p:nvSpPr>
          <p:cNvPr id="8" name="Rectangle 1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© 2018 - Brad Myers</a:t>
            </a:r>
            <a:endParaRPr lang="en-US"/>
          </a:p>
        </p:txBody>
      </p:sp>
      <p:sp>
        <p:nvSpPr>
          <p:cNvPr id="9" name="Rectangle 1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3EB62D4-BB8F-46C2-9A0B-3A9D0C3057AE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11/17/2014</a:t>
            </a:r>
            <a:endParaRPr lang="en-US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© 2018 - Brad Myers</a:t>
            </a:r>
            <a:endParaRPr lang="en-US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880F318-EC0A-440B-8354-6415EE6571D1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11/17/2014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© 2018 - Brad Myers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0F463F4-4EF6-4029-91F4-E0F7FDF4BA8E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6" name="Rectangle 5"/>
          <p:cNvSpPr/>
          <p:nvPr userDrawn="1"/>
        </p:nvSpPr>
        <p:spPr bwMode="auto">
          <a:xfrm>
            <a:off x="4978400" y="2819400"/>
            <a:ext cx="4724400" cy="2514600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11/17/2014</a:t>
            </a:r>
            <a:endParaRPr lang="en-US" dirty="0"/>
          </a:p>
        </p:txBody>
      </p:sp>
      <p:sp>
        <p:nvSpPr>
          <p:cNvPr id="3" name="Rectangle 1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© 2018 - Brad Myers</a:t>
            </a:r>
            <a:endParaRPr lang="en-US"/>
          </a:p>
        </p:txBody>
      </p:sp>
      <p:sp>
        <p:nvSpPr>
          <p:cNvPr id="4" name="Rectangle 1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0D4F5DA-2C37-42B6-8461-FAB21150961B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 slid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Google Shape;10;p2"/>
          <p:cNvCxnSpPr/>
          <p:nvPr/>
        </p:nvCxnSpPr>
        <p:spPr>
          <a:xfrm>
            <a:off x="9966557" y="6024320"/>
            <a:ext cx="799573" cy="0"/>
          </a:xfrm>
          <a:prstGeom prst="straightConnector1">
            <a:avLst/>
          </a:prstGeom>
          <a:noFill/>
          <a:ln w="76200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1" name="Google Shape;11;p2"/>
          <p:cNvCxnSpPr/>
          <p:nvPr/>
        </p:nvCxnSpPr>
        <p:spPr>
          <a:xfrm>
            <a:off x="2240050" y="5988981"/>
            <a:ext cx="799573" cy="0"/>
          </a:xfrm>
          <a:prstGeom prst="straightConnector1">
            <a:avLst/>
          </a:prstGeom>
          <a:noFill/>
          <a:ln w="76200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</p:cxnSp>
      <p:grpSp>
        <p:nvGrpSpPr>
          <p:cNvPr id="12" name="Google Shape;12;p2"/>
          <p:cNvGrpSpPr/>
          <p:nvPr/>
        </p:nvGrpSpPr>
        <p:grpSpPr>
          <a:xfrm>
            <a:off x="1428116" y="1938015"/>
            <a:ext cx="10149928" cy="288988"/>
            <a:chOff x="1346429" y="1011300"/>
            <a:chExt cx="6452100" cy="152400"/>
          </a:xfrm>
        </p:grpSpPr>
        <p:cxnSp>
          <p:nvCxnSpPr>
            <p:cNvPr id="13" name="Google Shape;13;p2"/>
            <p:cNvCxnSpPr/>
            <p:nvPr/>
          </p:nvCxnSpPr>
          <p:spPr>
            <a:xfrm rot="10800000">
              <a:off x="1346429" y="1011300"/>
              <a:ext cx="6452100" cy="0"/>
            </a:xfrm>
            <a:prstGeom prst="straightConnector1">
              <a:avLst/>
            </a:prstGeom>
            <a:noFill/>
            <a:ln w="76200" cap="flat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4" name="Google Shape;14;p2"/>
            <p:cNvCxnSpPr/>
            <p:nvPr/>
          </p:nvCxnSpPr>
          <p:spPr>
            <a:xfrm rot="10800000">
              <a:off x="1346429" y="1163700"/>
              <a:ext cx="6452100" cy="0"/>
            </a:xfrm>
            <a:prstGeom prst="straightConnector1">
              <a:avLst/>
            </a:prstGeom>
            <a:noFill/>
            <a:ln w="9525" cap="flat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15" name="Google Shape;15;p2"/>
          <p:cNvGrpSpPr/>
          <p:nvPr/>
        </p:nvGrpSpPr>
        <p:grpSpPr>
          <a:xfrm>
            <a:off x="1428126" y="7526402"/>
            <a:ext cx="10149928" cy="288988"/>
            <a:chOff x="1346435" y="3969088"/>
            <a:chExt cx="6452100" cy="152400"/>
          </a:xfrm>
        </p:grpSpPr>
        <p:cxnSp>
          <p:nvCxnSpPr>
            <p:cNvPr id="16" name="Google Shape;16;p2"/>
            <p:cNvCxnSpPr/>
            <p:nvPr/>
          </p:nvCxnSpPr>
          <p:spPr>
            <a:xfrm>
              <a:off x="1346435" y="4121488"/>
              <a:ext cx="6452100" cy="0"/>
            </a:xfrm>
            <a:prstGeom prst="straightConnector1">
              <a:avLst/>
            </a:prstGeom>
            <a:noFill/>
            <a:ln w="76200" cap="flat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7" name="Google Shape;17;p2"/>
            <p:cNvCxnSpPr/>
            <p:nvPr/>
          </p:nvCxnSpPr>
          <p:spPr>
            <a:xfrm>
              <a:off x="1346435" y="3969088"/>
              <a:ext cx="6452100" cy="0"/>
            </a:xfrm>
            <a:prstGeom prst="straightConnector1">
              <a:avLst/>
            </a:prstGeom>
            <a:noFill/>
            <a:ln w="9525" cap="flat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sp>
        <p:nvSpPr>
          <p:cNvPr id="18" name="Google Shape;18;p2"/>
          <p:cNvSpPr txBox="1">
            <a:spLocks noGrp="1"/>
          </p:cNvSpPr>
          <p:nvPr>
            <p:ph type="ctrTitle"/>
          </p:nvPr>
        </p:nvSpPr>
        <p:spPr>
          <a:xfrm>
            <a:off x="1428125" y="3321863"/>
            <a:ext cx="10149973" cy="1938773"/>
          </a:xfrm>
          <a:prstGeom prst="rect">
            <a:avLst/>
          </a:prstGeom>
        </p:spPr>
        <p:txBody>
          <a:bodyPr spcFirstLastPara="1" wrap="square" lIns="91425" tIns="91425" rIns="91425" bIns="91425" anchor="b" anchorCtr="0"/>
          <a:lstStyle>
            <a:lvl1pPr lvl="0" algn="ctr">
              <a:spcBef>
                <a:spcPts val="0"/>
              </a:spcBef>
              <a:spcAft>
                <a:spcPts val="0"/>
              </a:spcAft>
              <a:buSzPts val="5400"/>
              <a:buNone/>
              <a:defRPr sz="7680"/>
            </a:lvl1pPr>
            <a:lvl2pPr lvl="1" algn="ctr">
              <a:spcBef>
                <a:spcPts val="0"/>
              </a:spcBef>
              <a:spcAft>
                <a:spcPts val="0"/>
              </a:spcAft>
              <a:buSzPts val="5400"/>
              <a:buNone/>
              <a:defRPr sz="7680"/>
            </a:lvl2pPr>
            <a:lvl3pPr lvl="2" algn="ctr">
              <a:spcBef>
                <a:spcPts val="0"/>
              </a:spcBef>
              <a:spcAft>
                <a:spcPts val="0"/>
              </a:spcAft>
              <a:buSzPts val="5400"/>
              <a:buNone/>
              <a:defRPr sz="7680"/>
            </a:lvl3pPr>
            <a:lvl4pPr lvl="3" algn="ctr">
              <a:spcBef>
                <a:spcPts val="0"/>
              </a:spcBef>
              <a:spcAft>
                <a:spcPts val="0"/>
              </a:spcAft>
              <a:buSzPts val="5400"/>
              <a:buNone/>
              <a:defRPr sz="7680"/>
            </a:lvl4pPr>
            <a:lvl5pPr lvl="4" algn="ctr">
              <a:spcBef>
                <a:spcPts val="0"/>
              </a:spcBef>
              <a:spcAft>
                <a:spcPts val="0"/>
              </a:spcAft>
              <a:buSzPts val="5400"/>
              <a:buNone/>
              <a:defRPr sz="7680"/>
            </a:lvl5pPr>
            <a:lvl6pPr lvl="5" algn="ctr">
              <a:spcBef>
                <a:spcPts val="0"/>
              </a:spcBef>
              <a:spcAft>
                <a:spcPts val="0"/>
              </a:spcAft>
              <a:buSzPts val="5400"/>
              <a:buNone/>
              <a:defRPr sz="7680"/>
            </a:lvl6pPr>
            <a:lvl7pPr lvl="6" algn="ctr">
              <a:spcBef>
                <a:spcPts val="0"/>
              </a:spcBef>
              <a:spcAft>
                <a:spcPts val="0"/>
              </a:spcAft>
              <a:buSzPts val="5400"/>
              <a:buNone/>
              <a:defRPr sz="7680"/>
            </a:lvl7pPr>
            <a:lvl8pPr lvl="7" algn="ctr">
              <a:spcBef>
                <a:spcPts val="0"/>
              </a:spcBef>
              <a:spcAft>
                <a:spcPts val="0"/>
              </a:spcAft>
              <a:buSzPts val="5400"/>
              <a:buNone/>
              <a:defRPr sz="7680"/>
            </a:lvl8pPr>
            <a:lvl9pPr lvl="8" algn="ctr">
              <a:spcBef>
                <a:spcPts val="0"/>
              </a:spcBef>
              <a:spcAft>
                <a:spcPts val="0"/>
              </a:spcAft>
              <a:buSzPts val="5400"/>
              <a:buNone/>
              <a:defRPr sz="7680"/>
            </a:lvl9pPr>
          </a:lstStyle>
          <a:p>
            <a:endParaRPr/>
          </a:p>
        </p:txBody>
      </p:sp>
      <p:sp>
        <p:nvSpPr>
          <p:cNvPr id="19" name="Google Shape;19;p2"/>
          <p:cNvSpPr txBox="1">
            <a:spLocks noGrp="1"/>
          </p:cNvSpPr>
          <p:nvPr>
            <p:ph type="subTitle" idx="1"/>
          </p:nvPr>
        </p:nvSpPr>
        <p:spPr>
          <a:xfrm>
            <a:off x="3039609" y="5404518"/>
            <a:ext cx="6926933" cy="1503147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413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413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413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413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413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413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413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413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413"/>
            </a:lvl9pPr>
          </a:lstStyle>
          <a:p>
            <a:endParaRPr/>
          </a:p>
        </p:txBody>
      </p:sp>
      <p:sp>
        <p:nvSpPr>
          <p:cNvPr id="20" name="Google Shape;20;p2"/>
          <p:cNvSpPr txBox="1">
            <a:spLocks noGrp="1"/>
          </p:cNvSpPr>
          <p:nvPr>
            <p:ph type="sldNum" idx="12"/>
          </p:nvPr>
        </p:nvSpPr>
        <p:spPr>
          <a:xfrm>
            <a:off x="12049718" y="8842840"/>
            <a:ext cx="780373" cy="74624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fld id="{00000000-1234-1234-1234-123412341234}" type="slidenum">
              <a:rPr lang="en" smtClean="0"/>
              <a:pPr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7717669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.xml"/><Relationship Id="rId3" Type="http://schemas.openxmlformats.org/officeDocument/2006/relationships/slideLayout" Target="../slideLayouts/slideLayout11.xml"/><Relationship Id="rId7" Type="http://schemas.openxmlformats.org/officeDocument/2006/relationships/slideLayout" Target="../slideLayouts/slideLayout15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Relationship Id="rId6" Type="http://schemas.openxmlformats.org/officeDocument/2006/relationships/slideLayout" Target="../slideLayouts/slideLayout14.xml"/><Relationship Id="rId11" Type="http://schemas.openxmlformats.org/officeDocument/2006/relationships/slideLayout" Target="../slideLayouts/slideLayout19.xml"/><Relationship Id="rId5" Type="http://schemas.openxmlformats.org/officeDocument/2006/relationships/slideLayout" Target="../slideLayouts/slideLayout13.xml"/><Relationship Id="rId10" Type="http://schemas.openxmlformats.org/officeDocument/2006/relationships/slideLayout" Target="../slideLayouts/slideLayout18.xml"/><Relationship Id="rId4" Type="http://schemas.openxmlformats.org/officeDocument/2006/relationships/slideLayout" Target="../slideLayouts/slideLayout12.xml"/><Relationship Id="rId9" Type="http://schemas.openxmlformats.org/officeDocument/2006/relationships/slideLayout" Target="../slideLayouts/slideLayout1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red_hcii_logo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9412676" y="191912"/>
            <a:ext cx="3393439" cy="731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0" y="1"/>
            <a:ext cx="13004800" cy="133210"/>
            <a:chOff x="0" y="0"/>
            <a:chExt cx="5760" cy="128"/>
          </a:xfrm>
        </p:grpSpPr>
        <p:sp>
          <p:nvSpPr>
            <p:cNvPr id="260100" name="Rectangle 4"/>
            <p:cNvSpPr>
              <a:spLocks noChangeArrowheads="1"/>
            </p:cNvSpPr>
            <p:nvPr userDrawn="1"/>
          </p:nvSpPr>
          <p:spPr bwMode="auto">
            <a:xfrm>
              <a:off x="0" y="0"/>
              <a:ext cx="5760" cy="128"/>
            </a:xfrm>
            <a:prstGeom prst="rect">
              <a:avLst/>
            </a:prstGeom>
            <a:solidFill>
              <a:schemeClr val="tx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260101" name="Rectangle 5"/>
            <p:cNvSpPr>
              <a:spLocks noChangeArrowheads="1"/>
            </p:cNvSpPr>
            <p:nvPr userDrawn="1"/>
          </p:nvSpPr>
          <p:spPr bwMode="auto">
            <a:xfrm>
              <a:off x="2880" y="0"/>
              <a:ext cx="2880" cy="128"/>
            </a:xfrm>
            <a:prstGeom prst="rect">
              <a:avLst/>
            </a:pr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260102" name="Rectangle 6"/>
            <p:cNvSpPr>
              <a:spLocks noChangeArrowheads="1"/>
            </p:cNvSpPr>
            <p:nvPr userDrawn="1"/>
          </p:nvSpPr>
          <p:spPr bwMode="auto">
            <a:xfrm>
              <a:off x="4320" y="0"/>
              <a:ext cx="1440" cy="128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260103" name="Rectangle 7"/>
            <p:cNvSpPr>
              <a:spLocks noChangeArrowheads="1"/>
            </p:cNvSpPr>
            <p:nvPr userDrawn="1"/>
          </p:nvSpPr>
          <p:spPr bwMode="auto">
            <a:xfrm>
              <a:off x="5269" y="0"/>
              <a:ext cx="491" cy="128"/>
            </a:xfrm>
            <a:prstGeom prst="rect">
              <a:avLst/>
            </a:prstGeom>
            <a:solidFill>
              <a:schemeClr val="folHlink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</p:grpSp>
      <p:sp>
        <p:nvSpPr>
          <p:cNvPr id="3076" name="Rectangle 8"/>
          <p:cNvSpPr>
            <a:spLocks noGrp="1" noChangeArrowheads="1"/>
          </p:cNvSpPr>
          <p:nvPr>
            <p:ph type="title"/>
          </p:nvPr>
        </p:nvSpPr>
        <p:spPr bwMode="auto">
          <a:xfrm>
            <a:off x="650240" y="173849"/>
            <a:ext cx="10728960" cy="18423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30046" tIns="65023" rIns="130046" bIns="65023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3077" name="Rectangle 9"/>
          <p:cNvSpPr>
            <a:spLocks noGrp="1" noChangeArrowheads="1"/>
          </p:cNvSpPr>
          <p:nvPr>
            <p:ph type="body" idx="1"/>
          </p:nvPr>
        </p:nvSpPr>
        <p:spPr bwMode="auto">
          <a:xfrm>
            <a:off x="650240" y="2445174"/>
            <a:ext cx="11704320" cy="62743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30046" tIns="65023" rIns="130046" bIns="6502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260106" name="Rectangle 10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50240" y="8886613"/>
            <a:ext cx="3034453" cy="650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30046" tIns="65023" rIns="130046" bIns="65023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Arial" charset="0"/>
              </a:defRPr>
            </a:lvl1pPr>
          </a:lstStyle>
          <a:p>
            <a:pPr>
              <a:defRPr/>
            </a:pPr>
            <a:r>
              <a:rPr lang="en-US" smtClean="0"/>
              <a:t>11/17/2014</a:t>
            </a:r>
            <a:endParaRPr lang="en-US" dirty="0"/>
          </a:p>
        </p:txBody>
      </p:sp>
      <p:sp>
        <p:nvSpPr>
          <p:cNvPr id="260107" name="Rectangle 11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443307" y="8886613"/>
            <a:ext cx="4118187" cy="650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30046" tIns="65023" rIns="130046" bIns="65023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" charset="0"/>
              </a:defRPr>
            </a:lvl1pPr>
          </a:lstStyle>
          <a:p>
            <a:pPr>
              <a:defRPr/>
            </a:pPr>
            <a:r>
              <a:rPr lang="en-US" smtClean="0"/>
              <a:t>© 2018 - Brad Myers</a:t>
            </a:r>
            <a:endParaRPr lang="en-US"/>
          </a:p>
        </p:txBody>
      </p:sp>
      <p:sp>
        <p:nvSpPr>
          <p:cNvPr id="260108" name="Rectangle 12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9320107" y="8886613"/>
            <a:ext cx="3034453" cy="650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30046" tIns="65023" rIns="130046" bIns="65023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Arial" charset="0"/>
              </a:defRPr>
            </a:lvl1pPr>
          </a:lstStyle>
          <a:p>
            <a:pPr>
              <a:defRPr/>
            </a:pPr>
            <a:fld id="{40F463F4-4EF6-4029-91F4-E0F7FDF4BA8E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8" r:id="rId1"/>
    <p:sldLayoutId id="2147483729" r:id="rId2"/>
    <p:sldLayoutId id="2147483730" r:id="rId3"/>
    <p:sldLayoutId id="2147483731" r:id="rId4"/>
    <p:sldLayoutId id="2147483732" r:id="rId5"/>
    <p:sldLayoutId id="2147483733" r:id="rId6"/>
    <p:sldLayoutId id="2147483735" r:id="rId7"/>
    <p:sldLayoutId id="2147483734" r:id="rId8"/>
  </p:sldLayoutIdLst>
  <p:timing>
    <p:tnLst>
      <p:par>
        <p:cTn id="1" dur="indefinite" restart="never" nodeType="tmRoot"/>
      </p:par>
    </p:tnLst>
  </p:timing>
  <p:hf hd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55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5500" b="1">
          <a:solidFill>
            <a:schemeClr val="tx2"/>
          </a:solidFill>
          <a:latin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5500" b="1">
          <a:solidFill>
            <a:schemeClr val="tx2"/>
          </a:solidFill>
          <a:latin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5500" b="1">
          <a:solidFill>
            <a:schemeClr val="tx2"/>
          </a:solidFill>
          <a:latin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5500" b="1">
          <a:solidFill>
            <a:schemeClr val="tx2"/>
          </a:solidFill>
          <a:latin typeface="Arial" charset="0"/>
        </a:defRPr>
      </a:lvl5pPr>
      <a:lvl6pPr marL="650230" algn="l" rtl="0" eaLnBrk="1" fontAlgn="base" hangingPunct="1">
        <a:spcBef>
          <a:spcPct val="0"/>
        </a:spcBef>
        <a:spcAft>
          <a:spcPct val="0"/>
        </a:spcAft>
        <a:defRPr sz="5500" b="1">
          <a:solidFill>
            <a:schemeClr val="tx2"/>
          </a:solidFill>
          <a:latin typeface="Arial" charset="0"/>
        </a:defRPr>
      </a:lvl6pPr>
      <a:lvl7pPr marL="1300460" algn="l" rtl="0" eaLnBrk="1" fontAlgn="base" hangingPunct="1">
        <a:spcBef>
          <a:spcPct val="0"/>
        </a:spcBef>
        <a:spcAft>
          <a:spcPct val="0"/>
        </a:spcAft>
        <a:defRPr sz="5500" b="1">
          <a:solidFill>
            <a:schemeClr val="tx2"/>
          </a:solidFill>
          <a:latin typeface="Arial" charset="0"/>
        </a:defRPr>
      </a:lvl7pPr>
      <a:lvl8pPr marL="1950690" algn="l" rtl="0" eaLnBrk="1" fontAlgn="base" hangingPunct="1">
        <a:spcBef>
          <a:spcPct val="0"/>
        </a:spcBef>
        <a:spcAft>
          <a:spcPct val="0"/>
        </a:spcAft>
        <a:defRPr sz="5500" b="1">
          <a:solidFill>
            <a:schemeClr val="tx2"/>
          </a:solidFill>
          <a:latin typeface="Arial" charset="0"/>
        </a:defRPr>
      </a:lvl8pPr>
      <a:lvl9pPr marL="2600919" algn="l" rtl="0" eaLnBrk="1" fontAlgn="base" hangingPunct="1">
        <a:spcBef>
          <a:spcPct val="0"/>
        </a:spcBef>
        <a:spcAft>
          <a:spcPct val="0"/>
        </a:spcAft>
        <a:defRPr sz="5500" b="1">
          <a:solidFill>
            <a:schemeClr val="tx2"/>
          </a:solidFill>
          <a:latin typeface="Arial" charset="0"/>
        </a:defRPr>
      </a:lvl9pPr>
    </p:titleStyle>
    <p:bodyStyle>
      <a:lvl1pPr marL="487672" indent="-487672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SzPct val="70000"/>
        <a:buFont typeface="Wingdings" pitchFamily="2" charset="2"/>
        <a:buChar char="l"/>
        <a:defRPr sz="4300">
          <a:solidFill>
            <a:schemeClr val="tx1"/>
          </a:solidFill>
          <a:latin typeface="+mn-lt"/>
          <a:ea typeface="+mn-ea"/>
          <a:cs typeface="+mn-cs"/>
        </a:defRPr>
      </a:lvl1pPr>
      <a:lvl2pPr marL="984376" indent="-494446" algn="l" rtl="0" eaLnBrk="1" fontAlgn="base" hangingPunct="1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l"/>
        <a:defRPr sz="3700">
          <a:solidFill>
            <a:schemeClr val="tx1"/>
          </a:solidFill>
          <a:latin typeface="+mn-lt"/>
        </a:defRPr>
      </a:lvl2pPr>
      <a:lvl3pPr marL="1404316" indent="-417683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buChar char="l"/>
        <a:defRPr sz="3300">
          <a:solidFill>
            <a:schemeClr val="tx1"/>
          </a:solidFill>
          <a:latin typeface="+mn-lt"/>
        </a:defRPr>
      </a:lvl3pPr>
      <a:lvl4pPr marL="1821999" indent="-415425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SzPct val="75000"/>
        <a:buFont typeface="Wingdings" pitchFamily="2" charset="2"/>
        <a:buChar char="§"/>
        <a:defRPr sz="2800">
          <a:solidFill>
            <a:schemeClr val="tx1"/>
          </a:solidFill>
          <a:latin typeface="+mn-lt"/>
        </a:defRPr>
      </a:lvl4pPr>
      <a:lvl5pPr marL="2273547" indent="-449291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§"/>
        <a:defRPr sz="2800">
          <a:solidFill>
            <a:schemeClr val="tx1"/>
          </a:solidFill>
          <a:latin typeface="+mn-lt"/>
        </a:defRPr>
      </a:lvl5pPr>
      <a:lvl6pPr marL="2923777" indent="-449291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§"/>
        <a:defRPr sz="2800">
          <a:solidFill>
            <a:schemeClr val="tx1"/>
          </a:solidFill>
          <a:latin typeface="+mn-lt"/>
        </a:defRPr>
      </a:lvl6pPr>
      <a:lvl7pPr marL="3574007" indent="-449291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§"/>
        <a:defRPr sz="2800">
          <a:solidFill>
            <a:schemeClr val="tx1"/>
          </a:solidFill>
          <a:latin typeface="+mn-lt"/>
        </a:defRPr>
      </a:lvl7pPr>
      <a:lvl8pPr marL="4224237" indent="-449291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§"/>
        <a:defRPr sz="2800">
          <a:solidFill>
            <a:schemeClr val="tx1"/>
          </a:solidFill>
          <a:latin typeface="+mn-lt"/>
        </a:defRPr>
      </a:lvl8pPr>
      <a:lvl9pPr marL="4874467" indent="-449291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§"/>
        <a:defRPr sz="28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1300460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50230" algn="l" defTabSz="1300460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300460" algn="l" defTabSz="1300460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950690" algn="l" defTabSz="1300460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4pPr>
      <a:lvl5pPr marL="2600919" algn="l" defTabSz="1300460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5pPr>
      <a:lvl6pPr marL="3251149" algn="l" defTabSz="1300460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6pPr>
      <a:lvl7pPr marL="3901379" algn="l" defTabSz="1300460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7pPr>
      <a:lvl8pPr marL="4551609" algn="l" defTabSz="1300460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8pPr>
      <a:lvl9pPr marL="5201839" algn="l" defTabSz="1300460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443307" y="843900"/>
            <a:ext cx="12118187" cy="13414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PT Sans Narrow"/>
              <a:buNone/>
              <a:defRPr sz="3600" b="1">
                <a:solidFill>
                  <a:schemeClr val="accent1"/>
                </a:solidFill>
                <a:latin typeface="PT Sans Narrow"/>
                <a:ea typeface="PT Sans Narrow"/>
                <a:cs typeface="PT Sans Narrow"/>
                <a:sym typeface="PT Sans Narrow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PT Sans Narrow"/>
              <a:buNone/>
              <a:defRPr sz="3600" b="1">
                <a:solidFill>
                  <a:schemeClr val="accent1"/>
                </a:solidFill>
                <a:latin typeface="PT Sans Narrow"/>
                <a:ea typeface="PT Sans Narrow"/>
                <a:cs typeface="PT Sans Narrow"/>
                <a:sym typeface="PT Sans Narrow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PT Sans Narrow"/>
              <a:buNone/>
              <a:defRPr sz="3600" b="1">
                <a:solidFill>
                  <a:schemeClr val="accent1"/>
                </a:solidFill>
                <a:latin typeface="PT Sans Narrow"/>
                <a:ea typeface="PT Sans Narrow"/>
                <a:cs typeface="PT Sans Narrow"/>
                <a:sym typeface="PT Sans Narrow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PT Sans Narrow"/>
              <a:buNone/>
              <a:defRPr sz="3600" b="1">
                <a:solidFill>
                  <a:schemeClr val="accent1"/>
                </a:solidFill>
                <a:latin typeface="PT Sans Narrow"/>
                <a:ea typeface="PT Sans Narrow"/>
                <a:cs typeface="PT Sans Narrow"/>
                <a:sym typeface="PT Sans Narrow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PT Sans Narrow"/>
              <a:buNone/>
              <a:defRPr sz="3600" b="1">
                <a:solidFill>
                  <a:schemeClr val="accent1"/>
                </a:solidFill>
                <a:latin typeface="PT Sans Narrow"/>
                <a:ea typeface="PT Sans Narrow"/>
                <a:cs typeface="PT Sans Narrow"/>
                <a:sym typeface="PT Sans Narrow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PT Sans Narrow"/>
              <a:buNone/>
              <a:defRPr sz="3600" b="1">
                <a:solidFill>
                  <a:schemeClr val="accent1"/>
                </a:solidFill>
                <a:latin typeface="PT Sans Narrow"/>
                <a:ea typeface="PT Sans Narrow"/>
                <a:cs typeface="PT Sans Narrow"/>
                <a:sym typeface="PT Sans Narrow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PT Sans Narrow"/>
              <a:buNone/>
              <a:defRPr sz="3600" b="1">
                <a:solidFill>
                  <a:schemeClr val="accent1"/>
                </a:solidFill>
                <a:latin typeface="PT Sans Narrow"/>
                <a:ea typeface="PT Sans Narrow"/>
                <a:cs typeface="PT Sans Narrow"/>
                <a:sym typeface="PT Sans Narrow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PT Sans Narrow"/>
              <a:buNone/>
              <a:defRPr sz="3600" b="1">
                <a:solidFill>
                  <a:schemeClr val="accent1"/>
                </a:solidFill>
                <a:latin typeface="PT Sans Narrow"/>
                <a:ea typeface="PT Sans Narrow"/>
                <a:cs typeface="PT Sans Narrow"/>
                <a:sym typeface="PT Sans Narrow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PT Sans Narrow"/>
              <a:buNone/>
              <a:defRPr sz="3600" b="1">
                <a:solidFill>
                  <a:schemeClr val="accent1"/>
                </a:solidFill>
                <a:latin typeface="PT Sans Narrow"/>
                <a:ea typeface="PT Sans Narrow"/>
                <a:cs typeface="PT Sans Narrow"/>
                <a:sym typeface="PT Sans Narrow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443307" y="2401327"/>
            <a:ext cx="12118187" cy="62630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Open Sans"/>
              <a:buChar char="●"/>
              <a:defRPr sz="180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Open Sans"/>
              <a:buChar char="○"/>
              <a:defRPr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L="1371600" lvl="2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Open Sans"/>
              <a:buChar char="■"/>
              <a:defRPr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L="1828800" lvl="3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Open Sans"/>
              <a:buChar char="●"/>
              <a:defRPr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L="2286000" lvl="4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Open Sans"/>
              <a:buChar char="○"/>
              <a:defRPr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L="2743200" lvl="5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Open Sans"/>
              <a:buChar char="■"/>
              <a:defRPr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marL="3200400" lvl="6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Open Sans"/>
              <a:buChar char="●"/>
              <a:defRPr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marL="3657600" lvl="7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Open Sans"/>
              <a:buChar char="○"/>
              <a:defRPr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marL="4114800" lvl="8" indent="-3175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Font typeface="Open Sans"/>
              <a:buChar char="■"/>
              <a:defRPr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12049718" y="8842840"/>
            <a:ext cx="780373" cy="7462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 sz="1422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lvl="1" algn="r">
              <a:buNone/>
              <a:defRPr sz="1422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lvl="2" algn="r">
              <a:buNone/>
              <a:defRPr sz="1422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lvl="3" algn="r">
              <a:buNone/>
              <a:defRPr sz="1422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lvl="4" algn="r">
              <a:buNone/>
              <a:defRPr sz="1422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lvl="5" algn="r">
              <a:buNone/>
              <a:defRPr sz="1422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lvl="6" algn="r">
              <a:buNone/>
              <a:defRPr sz="1422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lvl="7" algn="r">
              <a:buNone/>
              <a:defRPr sz="1422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lvl="8" algn="r">
              <a:buNone/>
              <a:defRPr sz="1422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fld id="{00000000-1234-1234-1234-123412341234}" type="slidenum">
              <a:rPr lang="en" smtClean="0"/>
              <a:pPr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13654137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737" r:id="rId1"/>
    <p:sldLayoutId id="2147483738" r:id="rId2"/>
    <p:sldLayoutId id="2147483739" r:id="rId3"/>
    <p:sldLayoutId id="2147483740" r:id="rId4"/>
    <p:sldLayoutId id="2147483741" r:id="rId5"/>
    <p:sldLayoutId id="2147483742" r:id="rId6"/>
    <p:sldLayoutId id="2147483743" r:id="rId7"/>
    <p:sldLayoutId id="2147483744" r:id="rId8"/>
    <p:sldLayoutId id="2147483745" r:id="rId9"/>
    <p:sldLayoutId id="2147483746" r:id="rId10"/>
    <p:sldLayoutId id="2147483747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991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991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991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991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991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991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991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991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991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991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991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991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991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991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991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991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991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991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991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991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991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991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991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991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991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991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991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justinmind.com/" TargetMode="External"/><Relationship Id="rId2" Type="http://schemas.openxmlformats.org/officeDocument/2006/relationships/hyperlink" Target="https://moqups.com/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flinto.com/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://uxmovement.com/resources/3-best-vector-wireframing-tools-for-designers/" TargetMode="External"/><Relationship Id="rId2" Type="http://schemas.openxmlformats.org/officeDocument/2006/relationships/hyperlink" Target="http://www.cooper.com/prototyping-tools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www.creativebloq.com/advice/the-8-best-prototyping-tools-for-2018" TargetMode="External"/><Relationship Id="rId4" Type="http://schemas.openxmlformats.org/officeDocument/2006/relationships/hyperlink" Target="https://www.creativebloq.com/web-design/top-10-prototyping-tools-2016-21619216" TargetMode="Externa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1.wav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13" Type="http://schemas.openxmlformats.org/officeDocument/2006/relationships/image" Target="../media/image20.wmf"/><Relationship Id="rId3" Type="http://schemas.openxmlformats.org/officeDocument/2006/relationships/control" Target="../activeX/activeX2.xml"/><Relationship Id="rId7" Type="http://schemas.openxmlformats.org/officeDocument/2006/relationships/image" Target="../media/image21.png"/><Relationship Id="rId12" Type="http://schemas.openxmlformats.org/officeDocument/2006/relationships/image" Target="../media/image19.wmf"/><Relationship Id="rId2" Type="http://schemas.openxmlformats.org/officeDocument/2006/relationships/control" Target="../activeX/activeX1.xml"/><Relationship Id="rId1" Type="http://schemas.openxmlformats.org/officeDocument/2006/relationships/vmlDrawing" Target="../drawings/vmlDrawing1.vml"/><Relationship Id="rId6" Type="http://schemas.openxmlformats.org/officeDocument/2006/relationships/slideLayout" Target="../slideLayouts/slideLayout2.xml"/><Relationship Id="rId11" Type="http://schemas.openxmlformats.org/officeDocument/2006/relationships/image" Target="../media/image18.wmf"/><Relationship Id="rId5" Type="http://schemas.openxmlformats.org/officeDocument/2006/relationships/control" Target="../activeX/activeX4.xml"/><Relationship Id="rId10" Type="http://schemas.openxmlformats.org/officeDocument/2006/relationships/image" Target="../media/image17.wmf"/><Relationship Id="rId4" Type="http://schemas.openxmlformats.org/officeDocument/2006/relationships/control" Target="../activeX/activeX3.xml"/><Relationship Id="rId9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hyperlink" Target="http://blogmines.com/blog/how-to-disable-advance-slide-on-mouse-click-in-powerpoint-2010/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boxesandarrows.com/person/1322-maureenkelly" TargetMode="External"/><Relationship Id="rId2" Type="http://schemas.openxmlformats.org/officeDocument/2006/relationships/hyperlink" Target="http://boxesandarrows.com/interactive-prototypes-with-powerpoint/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8.png"/><Relationship Id="rId4" Type="http://schemas.openxmlformats.org/officeDocument/2006/relationships/hyperlink" Target="../../../PowerPointUsedForPrototype.pptx" TargetMode="Externa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9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9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36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39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41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1.xml"/><Relationship Id="rId4" Type="http://schemas.openxmlformats.org/officeDocument/2006/relationships/hyperlink" Target="https://helpx.adobe.com/xd/help/preview-mobile.html" TargetMode="Externa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48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5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9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axure.com/" TargetMode="External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1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1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1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1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1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figma.com/" TargetMode="External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1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toffemmedicines.com/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1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1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1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1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1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gif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1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9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1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1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65.pn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67.pn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invisionapp.com/" TargetMode="External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1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1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1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1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11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11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11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1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11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1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creative.adobe.com/products/download/dreamweaver?promoid=KSPEM" TargetMode="External"/><Relationship Id="rId2" Type="http://schemas.openxmlformats.org/officeDocument/2006/relationships/hyperlink" Target="http://www.axure.com/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6"/>
          <p:cNvSpPr>
            <a:spLocks noGrp="1" noChangeArrowheads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319D660E-C30B-4D1F-A5D1-71675C2B3451}" type="slidenum">
              <a:rPr lang="en-US" altLang="en-US"/>
              <a:pPr/>
              <a:t>1</a:t>
            </a:fld>
            <a:endParaRPr lang="en-US" altLang="en-US"/>
          </a:p>
        </p:txBody>
      </p:sp>
      <p:sp>
        <p:nvSpPr>
          <p:cNvPr id="3075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408852" y="2167467"/>
            <a:ext cx="11595947" cy="2384213"/>
          </a:xfrm>
        </p:spPr>
        <p:txBody>
          <a:bodyPr/>
          <a:lstStyle/>
          <a:p>
            <a:r>
              <a:rPr lang="en-US" sz="4000" dirty="0" smtClean="0"/>
              <a:t>Lecture 7:</a:t>
            </a:r>
            <a:br>
              <a:rPr lang="en-US" sz="4000" dirty="0" smtClean="0"/>
            </a:br>
            <a:r>
              <a:rPr lang="en-US" sz="4800" dirty="0" smtClean="0"/>
              <a:t>Implementing a Prototype:</a:t>
            </a:r>
            <a:br>
              <a:rPr lang="en-US" sz="4800" dirty="0" smtClean="0"/>
            </a:br>
            <a:r>
              <a:rPr lang="en-US" sz="4000" dirty="0" smtClean="0"/>
              <a:t>Overview of Using PowerPoint, </a:t>
            </a:r>
            <a:r>
              <a:rPr lang="en-US" sz="4000" dirty="0" err="1" smtClean="0"/>
              <a:t>Balsamiq</a:t>
            </a:r>
            <a:r>
              <a:rPr lang="en-US" sz="4000" dirty="0" smtClean="0"/>
              <a:t>, InVision, html, etc.</a:t>
            </a:r>
            <a:endParaRPr lang="en-US" sz="3600" dirty="0" smtClean="0"/>
          </a:p>
        </p:txBody>
      </p:sp>
      <p:sp>
        <p:nvSpPr>
          <p:cNvPr id="3076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576320" y="4953000"/>
            <a:ext cx="8886613" cy="390144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dirty="0" smtClean="0"/>
              <a:t>Brad Myers</a:t>
            </a:r>
          </a:p>
          <a:p>
            <a:pPr eaLnBrk="1" hangingPunct="1">
              <a:lnSpc>
                <a:spcPct val="90000"/>
              </a:lnSpc>
            </a:pPr>
            <a:endParaRPr lang="en-US" dirty="0" smtClean="0">
              <a:solidFill>
                <a:srgbClr val="6E0000"/>
              </a:solidFill>
            </a:endParaRPr>
          </a:p>
          <a:p>
            <a:pPr>
              <a:lnSpc>
                <a:spcPct val="90000"/>
              </a:lnSpc>
            </a:pPr>
            <a:r>
              <a:rPr lang="en-US" dirty="0" smtClean="0">
                <a:solidFill>
                  <a:srgbClr val="6E0000"/>
                </a:solidFill>
              </a:rPr>
              <a:t>05-863 / 45-888: Introduction to </a:t>
            </a:r>
            <a:br>
              <a:rPr lang="en-US" dirty="0" smtClean="0">
                <a:solidFill>
                  <a:srgbClr val="6E0000"/>
                </a:solidFill>
              </a:rPr>
            </a:br>
            <a:r>
              <a:rPr lang="en-US" dirty="0" smtClean="0">
                <a:solidFill>
                  <a:srgbClr val="6E0000"/>
                </a:solidFill>
              </a:rPr>
              <a:t>Human Computer Interaction for </a:t>
            </a:r>
            <a:br>
              <a:rPr lang="en-US" dirty="0" smtClean="0">
                <a:solidFill>
                  <a:srgbClr val="6E0000"/>
                </a:solidFill>
              </a:rPr>
            </a:br>
            <a:r>
              <a:rPr lang="en-US" dirty="0" smtClean="0">
                <a:solidFill>
                  <a:srgbClr val="6E0000"/>
                </a:solidFill>
              </a:rPr>
              <a:t>Technology Executives</a:t>
            </a:r>
          </a:p>
          <a:p>
            <a:pPr eaLnBrk="1" hangingPunct="1">
              <a:lnSpc>
                <a:spcPct val="90000"/>
              </a:lnSpc>
            </a:pPr>
            <a:endParaRPr lang="en-US" dirty="0" smtClean="0">
              <a:solidFill>
                <a:srgbClr val="6E0000"/>
              </a:solidFill>
            </a:endParaRPr>
          </a:p>
          <a:p>
            <a:pPr eaLnBrk="1" hangingPunct="1">
              <a:lnSpc>
                <a:spcPct val="90000"/>
              </a:lnSpc>
            </a:pPr>
            <a:r>
              <a:rPr lang="en-US" i="1" dirty="0" smtClean="0">
                <a:solidFill>
                  <a:srgbClr val="6E0000"/>
                </a:solidFill>
              </a:rPr>
              <a:t>Fall, 2018, Mini 2</a:t>
            </a: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© 2018 - Brad Myers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240" y="173849"/>
            <a:ext cx="10728960" cy="1350151"/>
          </a:xfrm>
        </p:spPr>
        <p:txBody>
          <a:bodyPr/>
          <a:lstStyle/>
          <a:p>
            <a:r>
              <a:rPr lang="en-US" dirty="0" smtClean="0"/>
              <a:t>Lots of other choices…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2600" y="1828800"/>
            <a:ext cx="12354560" cy="7924800"/>
          </a:xfrm>
        </p:spPr>
        <p:txBody>
          <a:bodyPr>
            <a:normAutofit/>
          </a:bodyPr>
          <a:lstStyle/>
          <a:p>
            <a:r>
              <a:rPr lang="en-US" dirty="0" smtClean="0">
                <a:hlinkClick r:id="rId2"/>
              </a:rPr>
              <a:t>https</a:t>
            </a:r>
            <a:r>
              <a:rPr lang="en-US" dirty="0" smtClean="0">
                <a:hlinkClick r:id="rId2"/>
              </a:rPr>
              <a:t>://moqups.com/</a:t>
            </a:r>
            <a:endParaRPr lang="en-US" dirty="0" smtClean="0"/>
          </a:p>
          <a:p>
            <a:r>
              <a:rPr lang="en-US" dirty="0" err="1" smtClean="0"/>
              <a:t>JustInMind</a:t>
            </a:r>
            <a:r>
              <a:rPr lang="en-US" dirty="0" smtClean="0"/>
              <a:t> - </a:t>
            </a:r>
            <a:r>
              <a:rPr lang="en-US" dirty="0" smtClean="0">
                <a:hlinkClick r:id="rId3"/>
              </a:rPr>
              <a:t>http://www.justinmind.com/</a:t>
            </a:r>
            <a:endParaRPr lang="en-US" dirty="0" smtClean="0"/>
          </a:p>
          <a:p>
            <a:r>
              <a:rPr lang="en-US" dirty="0" err="1" smtClean="0"/>
              <a:t>Flinto</a:t>
            </a:r>
            <a:r>
              <a:rPr lang="en-US" dirty="0" smtClean="0"/>
              <a:t> - </a:t>
            </a:r>
            <a:r>
              <a:rPr lang="en-US" dirty="0" smtClean="0">
                <a:hlinkClick r:id="rId4"/>
              </a:rPr>
              <a:t>https://www.flinto.com/</a:t>
            </a:r>
            <a:r>
              <a:rPr lang="en-US" dirty="0" smtClean="0"/>
              <a:t> - Mac-only; prototype Smartphone apps</a:t>
            </a:r>
          </a:p>
          <a:p>
            <a:r>
              <a:rPr lang="en-US" dirty="0" smtClean="0"/>
              <a:t>and many others…</a:t>
            </a:r>
          </a:p>
          <a:p>
            <a:r>
              <a:rPr lang="en-US" dirty="0" smtClean="0"/>
              <a:t>Old </a:t>
            </a:r>
            <a:r>
              <a:rPr lang="en-US" dirty="0" smtClean="0"/>
              <a:t>tools: </a:t>
            </a:r>
          </a:p>
          <a:p>
            <a:pPr lvl="1"/>
            <a:r>
              <a:rPr lang="en-US" dirty="0"/>
              <a:t>Adobe Flash</a:t>
            </a:r>
          </a:p>
          <a:p>
            <a:pPr lvl="1"/>
            <a:r>
              <a:rPr lang="en-US" dirty="0" smtClean="0"/>
              <a:t>Visual Basic</a:t>
            </a:r>
          </a:p>
          <a:p>
            <a:pPr lvl="1"/>
            <a:r>
              <a:rPr lang="en-US" dirty="0" smtClean="0"/>
              <a:t>HyperCard (1998) &amp; similar</a:t>
            </a:r>
          </a:p>
          <a:p>
            <a:pPr lvl="1"/>
            <a:r>
              <a:rPr lang="en-US" dirty="0" smtClean="0"/>
              <a:t>Flash Catalyst (2010)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6ED4B02-72C2-4516-9A34-B477BE607600}" type="slidenum">
              <a:rPr lang="en-US" smtClean="0"/>
              <a:pPr>
                <a:defRPr/>
              </a:pPr>
              <a:t>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© 2018 - Brad Myers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240" y="173849"/>
            <a:ext cx="10728960" cy="1350151"/>
          </a:xfrm>
        </p:spPr>
        <p:txBody>
          <a:bodyPr/>
          <a:lstStyle/>
          <a:p>
            <a:r>
              <a:rPr lang="en-US" dirty="0" smtClean="0"/>
              <a:t>Lots of Lists of Tools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50240" y="1524000"/>
            <a:ext cx="12354560" cy="7391400"/>
          </a:xfrm>
        </p:spPr>
        <p:txBody>
          <a:bodyPr>
            <a:normAutofit/>
          </a:bodyPr>
          <a:lstStyle/>
          <a:p>
            <a:r>
              <a:rPr lang="en-US" dirty="0"/>
              <a:t>Search for “Prototyping tools” or “</a:t>
            </a:r>
            <a:r>
              <a:rPr lang="en-US" dirty="0" err="1"/>
              <a:t>Wireframing</a:t>
            </a:r>
            <a:r>
              <a:rPr lang="en-US" dirty="0"/>
              <a:t> Tools”</a:t>
            </a:r>
          </a:p>
          <a:p>
            <a:pPr lvl="1"/>
            <a:r>
              <a:rPr lang="en-US" sz="3000" b="1" dirty="0">
                <a:hlinkClick r:id="rId2"/>
              </a:rPr>
              <a:t>http://www.cooper.com/prototyping-tools</a:t>
            </a:r>
            <a:r>
              <a:rPr lang="en-US" sz="3000" b="1" dirty="0"/>
              <a:t> (kept up to date)</a:t>
            </a:r>
            <a:endParaRPr lang="en-US" sz="3000" b="1" dirty="0">
              <a:hlinkClick r:id="rId3"/>
            </a:endParaRPr>
          </a:p>
          <a:p>
            <a:pPr lvl="1"/>
            <a:r>
              <a:rPr lang="en-US" sz="2800" dirty="0">
                <a:hlinkClick r:id="rId4"/>
              </a:rPr>
              <a:t>https://</a:t>
            </a:r>
            <a:r>
              <a:rPr lang="en-US" sz="2800" dirty="0" smtClean="0">
                <a:hlinkClick r:id="rId4"/>
              </a:rPr>
              <a:t>www.creativebloq.com/web-design/top-10-prototyping-tools-2016-21619216</a:t>
            </a:r>
            <a:r>
              <a:rPr lang="en-US" sz="2800" dirty="0" smtClean="0"/>
              <a:t> (</a:t>
            </a:r>
            <a:r>
              <a:rPr lang="en-US" sz="2800" dirty="0"/>
              <a:t>updated February 20, 2018</a:t>
            </a:r>
            <a:r>
              <a:rPr lang="en-US" sz="2800" dirty="0" smtClean="0"/>
              <a:t>)</a:t>
            </a:r>
          </a:p>
          <a:p>
            <a:pPr lvl="1"/>
            <a:r>
              <a:rPr lang="en-US" sz="2800" dirty="0">
                <a:hlinkClick r:id="rId5"/>
              </a:rPr>
              <a:t>https://</a:t>
            </a:r>
            <a:r>
              <a:rPr lang="en-US" sz="2800" dirty="0" smtClean="0">
                <a:hlinkClick r:id="rId5"/>
              </a:rPr>
              <a:t>www.creativebloq.com/advice/the-8-best-prototyping-tools-for-2018</a:t>
            </a:r>
            <a:endParaRPr lang="en-US" sz="2800" dirty="0"/>
          </a:p>
          <a:p>
            <a:r>
              <a:rPr lang="en-US" sz="3400" dirty="0" smtClean="0"/>
              <a:t>And many more…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6ED4B02-72C2-4516-9A34-B477BE607600}" type="slidenum">
              <a:rPr lang="en-US" smtClean="0"/>
              <a:pPr>
                <a:defRPr/>
              </a:pPr>
              <a:t>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© 2018 - Brad Myers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240" y="173849"/>
            <a:ext cx="10728960" cy="1578751"/>
          </a:xfrm>
        </p:spPr>
        <p:txBody>
          <a:bodyPr/>
          <a:lstStyle/>
          <a:p>
            <a:r>
              <a:rPr lang="en-US" dirty="0" smtClean="0"/>
              <a:t>Last Year’s tool choices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© 2018 - Brad Myers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6ED4B02-72C2-4516-9A34-B477BE607600}" type="slidenum">
              <a:rPr lang="en-US" smtClean="0"/>
              <a:pPr>
                <a:defRPr/>
              </a:pPr>
              <a:t>12</a:t>
            </a:fld>
            <a:endParaRPr lang="en-US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38140452"/>
              </p:ext>
            </p:extLst>
          </p:nvPr>
        </p:nvGraphicFramePr>
        <p:xfrm>
          <a:off x="4059315" y="1771615"/>
          <a:ext cx="5260791" cy="7114998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190972">
                  <a:extLst>
                    <a:ext uri="{9D8B030D-6E8A-4147-A177-3AD203B41FA5}">
                      <a16:colId xmlns:a16="http://schemas.microsoft.com/office/drawing/2014/main" val="3464567886"/>
                    </a:ext>
                  </a:extLst>
                </a:gridCol>
                <a:gridCol w="2069819">
                  <a:extLst>
                    <a:ext uri="{9D8B030D-6E8A-4147-A177-3AD203B41FA5}">
                      <a16:colId xmlns:a16="http://schemas.microsoft.com/office/drawing/2014/main" val="3008746147"/>
                    </a:ext>
                  </a:extLst>
                </a:gridCol>
              </a:tblGrid>
              <a:tr h="646818">
                <a:tc>
                  <a:txBody>
                    <a:bodyPr/>
                    <a:lstStyle/>
                    <a:p>
                      <a:pPr algn="l" fontAlgn="b"/>
                      <a:r>
                        <a:rPr lang="en-US" sz="3800" u="none" strike="noStrike">
                          <a:effectLst/>
                        </a:rPr>
                        <a:t>Balsamiq</a:t>
                      </a:r>
                      <a:endParaRPr lang="en-US" sz="3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2340" marR="32340" marT="3234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800" u="none" strike="noStrike">
                          <a:effectLst/>
                        </a:rPr>
                        <a:t>36%</a:t>
                      </a:r>
                      <a:endParaRPr lang="en-US" sz="3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2340" marR="32340" marT="32340" marB="0" anchor="b"/>
                </a:tc>
                <a:extLst>
                  <a:ext uri="{0D108BD9-81ED-4DB2-BD59-A6C34878D82A}">
                    <a16:rowId xmlns:a16="http://schemas.microsoft.com/office/drawing/2014/main" val="2931755169"/>
                  </a:ext>
                </a:extLst>
              </a:tr>
              <a:tr h="646818">
                <a:tc>
                  <a:txBody>
                    <a:bodyPr/>
                    <a:lstStyle/>
                    <a:p>
                      <a:pPr algn="l" fontAlgn="b"/>
                      <a:r>
                        <a:rPr lang="en-US" sz="3800" u="none" strike="noStrike">
                          <a:effectLst/>
                        </a:rPr>
                        <a:t>PowerPoint</a:t>
                      </a:r>
                      <a:endParaRPr lang="en-US" sz="3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2340" marR="32340" marT="3234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800" u="none" strike="noStrike">
                          <a:effectLst/>
                        </a:rPr>
                        <a:t>26%</a:t>
                      </a:r>
                      <a:endParaRPr lang="en-US" sz="3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2340" marR="32340" marT="32340" marB="0" anchor="b"/>
                </a:tc>
                <a:extLst>
                  <a:ext uri="{0D108BD9-81ED-4DB2-BD59-A6C34878D82A}">
                    <a16:rowId xmlns:a16="http://schemas.microsoft.com/office/drawing/2014/main" val="3552062531"/>
                  </a:ext>
                </a:extLst>
              </a:tr>
              <a:tr h="646818">
                <a:tc>
                  <a:txBody>
                    <a:bodyPr/>
                    <a:lstStyle/>
                    <a:p>
                      <a:pPr algn="l" fontAlgn="b"/>
                      <a:r>
                        <a:rPr lang="en-US" sz="3800" u="none" strike="noStrike">
                          <a:effectLst/>
                        </a:rPr>
                        <a:t>html</a:t>
                      </a:r>
                      <a:endParaRPr lang="en-US" sz="3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2340" marR="32340" marT="3234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800" u="none" strike="noStrike">
                          <a:effectLst/>
                        </a:rPr>
                        <a:t>12%</a:t>
                      </a:r>
                      <a:endParaRPr lang="en-US" sz="3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2340" marR="32340" marT="32340" marB="0" anchor="b"/>
                </a:tc>
                <a:extLst>
                  <a:ext uri="{0D108BD9-81ED-4DB2-BD59-A6C34878D82A}">
                    <a16:rowId xmlns:a16="http://schemas.microsoft.com/office/drawing/2014/main" val="2548682287"/>
                  </a:ext>
                </a:extLst>
              </a:tr>
              <a:tr h="646818">
                <a:tc>
                  <a:txBody>
                    <a:bodyPr/>
                    <a:lstStyle/>
                    <a:p>
                      <a:pPr algn="l" fontAlgn="b"/>
                      <a:r>
                        <a:rPr lang="en-US" sz="3800" u="none" strike="noStrike">
                          <a:effectLst/>
                        </a:rPr>
                        <a:t>Adobe XD</a:t>
                      </a:r>
                      <a:endParaRPr lang="en-US" sz="3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2340" marR="32340" marT="3234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800" u="none" strike="noStrike">
                          <a:effectLst/>
                        </a:rPr>
                        <a:t>10%</a:t>
                      </a:r>
                      <a:endParaRPr lang="en-US" sz="3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2340" marR="32340" marT="32340" marB="0" anchor="b"/>
                </a:tc>
                <a:extLst>
                  <a:ext uri="{0D108BD9-81ED-4DB2-BD59-A6C34878D82A}">
                    <a16:rowId xmlns:a16="http://schemas.microsoft.com/office/drawing/2014/main" val="3593119526"/>
                  </a:ext>
                </a:extLst>
              </a:tr>
              <a:tr h="646818">
                <a:tc>
                  <a:txBody>
                    <a:bodyPr/>
                    <a:lstStyle/>
                    <a:p>
                      <a:pPr algn="l" fontAlgn="b"/>
                      <a:r>
                        <a:rPr lang="en-US" sz="3800" u="none" strike="noStrike">
                          <a:effectLst/>
                        </a:rPr>
                        <a:t>Sketch</a:t>
                      </a:r>
                      <a:endParaRPr lang="en-US" sz="3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2340" marR="32340" marT="3234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800" u="none" strike="noStrike">
                          <a:effectLst/>
                        </a:rPr>
                        <a:t>5%</a:t>
                      </a:r>
                      <a:endParaRPr lang="en-US" sz="3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2340" marR="32340" marT="32340" marB="0" anchor="b"/>
                </a:tc>
                <a:extLst>
                  <a:ext uri="{0D108BD9-81ED-4DB2-BD59-A6C34878D82A}">
                    <a16:rowId xmlns:a16="http://schemas.microsoft.com/office/drawing/2014/main" val="2761026313"/>
                  </a:ext>
                </a:extLst>
              </a:tr>
              <a:tr h="646818">
                <a:tc>
                  <a:txBody>
                    <a:bodyPr/>
                    <a:lstStyle/>
                    <a:p>
                      <a:pPr algn="l" fontAlgn="b"/>
                      <a:r>
                        <a:rPr lang="en-US" sz="3800" u="none" strike="noStrike">
                          <a:effectLst/>
                        </a:rPr>
                        <a:t>InVision</a:t>
                      </a:r>
                      <a:endParaRPr lang="en-US" sz="3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2340" marR="32340" marT="3234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800" u="none" strike="noStrike">
                          <a:effectLst/>
                        </a:rPr>
                        <a:t>2%</a:t>
                      </a:r>
                      <a:endParaRPr lang="en-US" sz="3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2340" marR="32340" marT="32340" marB="0" anchor="b"/>
                </a:tc>
                <a:extLst>
                  <a:ext uri="{0D108BD9-81ED-4DB2-BD59-A6C34878D82A}">
                    <a16:rowId xmlns:a16="http://schemas.microsoft.com/office/drawing/2014/main" val="1884689784"/>
                  </a:ext>
                </a:extLst>
              </a:tr>
              <a:tr h="646818">
                <a:tc>
                  <a:txBody>
                    <a:bodyPr/>
                    <a:lstStyle/>
                    <a:p>
                      <a:pPr algn="l" fontAlgn="b"/>
                      <a:r>
                        <a:rPr lang="en-US" sz="3800" u="none" strike="noStrike">
                          <a:effectLst/>
                        </a:rPr>
                        <a:t>InVision</a:t>
                      </a:r>
                      <a:endParaRPr lang="en-US" sz="3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2340" marR="32340" marT="3234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800" u="none" strike="noStrike">
                          <a:effectLst/>
                        </a:rPr>
                        <a:t>2%</a:t>
                      </a:r>
                      <a:endParaRPr lang="en-US" sz="3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2340" marR="32340" marT="32340" marB="0" anchor="b"/>
                </a:tc>
                <a:extLst>
                  <a:ext uri="{0D108BD9-81ED-4DB2-BD59-A6C34878D82A}">
                    <a16:rowId xmlns:a16="http://schemas.microsoft.com/office/drawing/2014/main" val="425207026"/>
                  </a:ext>
                </a:extLst>
              </a:tr>
              <a:tr h="646818">
                <a:tc>
                  <a:txBody>
                    <a:bodyPr/>
                    <a:lstStyle/>
                    <a:p>
                      <a:pPr algn="l" fontAlgn="b"/>
                      <a:r>
                        <a:rPr lang="en-US" sz="3800" u="none" strike="noStrike">
                          <a:effectLst/>
                        </a:rPr>
                        <a:t>Illustrator</a:t>
                      </a:r>
                      <a:endParaRPr lang="en-US" sz="3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2340" marR="32340" marT="3234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800" u="none" strike="noStrike">
                          <a:effectLst/>
                        </a:rPr>
                        <a:t>2%</a:t>
                      </a:r>
                      <a:endParaRPr lang="en-US" sz="3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2340" marR="32340" marT="32340" marB="0" anchor="b"/>
                </a:tc>
                <a:extLst>
                  <a:ext uri="{0D108BD9-81ED-4DB2-BD59-A6C34878D82A}">
                    <a16:rowId xmlns:a16="http://schemas.microsoft.com/office/drawing/2014/main" val="1199974834"/>
                  </a:ext>
                </a:extLst>
              </a:tr>
              <a:tr h="646818">
                <a:tc>
                  <a:txBody>
                    <a:bodyPr/>
                    <a:lstStyle/>
                    <a:p>
                      <a:pPr algn="l" fontAlgn="b"/>
                      <a:r>
                        <a:rPr lang="en-US" sz="3800" u="none" strike="noStrike">
                          <a:effectLst/>
                        </a:rPr>
                        <a:t>Visio</a:t>
                      </a:r>
                      <a:endParaRPr lang="en-US" sz="3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2340" marR="32340" marT="3234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800" u="none" strike="noStrike">
                          <a:effectLst/>
                        </a:rPr>
                        <a:t>2%</a:t>
                      </a:r>
                      <a:endParaRPr lang="en-US" sz="3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2340" marR="32340" marT="32340" marB="0" anchor="b"/>
                </a:tc>
                <a:extLst>
                  <a:ext uri="{0D108BD9-81ED-4DB2-BD59-A6C34878D82A}">
                    <a16:rowId xmlns:a16="http://schemas.microsoft.com/office/drawing/2014/main" val="210895513"/>
                  </a:ext>
                </a:extLst>
              </a:tr>
              <a:tr h="646818">
                <a:tc>
                  <a:txBody>
                    <a:bodyPr/>
                    <a:lstStyle/>
                    <a:p>
                      <a:pPr algn="l" fontAlgn="b"/>
                      <a:r>
                        <a:rPr lang="en-US" sz="3800" u="none" strike="noStrike">
                          <a:effectLst/>
                        </a:rPr>
                        <a:t>JustInMind</a:t>
                      </a:r>
                      <a:endParaRPr lang="en-US" sz="3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2340" marR="32340" marT="3234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800" u="none" strike="noStrike">
                          <a:effectLst/>
                        </a:rPr>
                        <a:t>2%</a:t>
                      </a:r>
                      <a:endParaRPr lang="en-US" sz="3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2340" marR="32340" marT="32340" marB="0" anchor="b"/>
                </a:tc>
                <a:extLst>
                  <a:ext uri="{0D108BD9-81ED-4DB2-BD59-A6C34878D82A}">
                    <a16:rowId xmlns:a16="http://schemas.microsoft.com/office/drawing/2014/main" val="2933081616"/>
                  </a:ext>
                </a:extLst>
              </a:tr>
              <a:tr h="646818">
                <a:tc>
                  <a:txBody>
                    <a:bodyPr/>
                    <a:lstStyle/>
                    <a:p>
                      <a:pPr algn="l" fontAlgn="b"/>
                      <a:r>
                        <a:rPr lang="en-US" sz="3800" u="none" strike="noStrike">
                          <a:effectLst/>
                        </a:rPr>
                        <a:t>Axure</a:t>
                      </a:r>
                      <a:endParaRPr lang="en-US" sz="3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2340" marR="32340" marT="3234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800" u="none" strike="noStrike" dirty="0">
                          <a:effectLst/>
                        </a:rPr>
                        <a:t>0%</a:t>
                      </a:r>
                      <a:endParaRPr lang="en-US" sz="3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2340" marR="32340" marT="32340" marB="0" anchor="b"/>
                </a:tc>
                <a:extLst>
                  <a:ext uri="{0D108BD9-81ED-4DB2-BD59-A6C34878D82A}">
                    <a16:rowId xmlns:a16="http://schemas.microsoft.com/office/drawing/2014/main" val="227416458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4746619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7800" y="1600200"/>
            <a:ext cx="11704320" cy="5893364"/>
          </a:xfrm>
        </p:spPr>
        <p:txBody>
          <a:bodyPr/>
          <a:lstStyle/>
          <a:p>
            <a:r>
              <a:rPr lang="en-US" dirty="0" smtClean="0"/>
              <a:t>Add a shape, with a label</a:t>
            </a:r>
          </a:p>
          <a:p>
            <a:r>
              <a:rPr lang="en-US" dirty="0" smtClean="0"/>
              <a:t>Right click menu - Add a “Hyperlink”:</a:t>
            </a:r>
          </a:p>
          <a:p>
            <a:pPr lvl="1"/>
            <a:r>
              <a:rPr lang="en-US" dirty="0" smtClean="0"/>
              <a:t>Select “Place in this document”</a:t>
            </a:r>
          </a:p>
        </p:txBody>
      </p:sp>
      <p:pic>
        <p:nvPicPr>
          <p:cNvPr id="6758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5000" y="4267200"/>
            <a:ext cx="3962400" cy="4230821"/>
          </a:xfrm>
          <a:prstGeom prst="rect">
            <a:avLst/>
          </a:prstGeom>
          <a:noFill/>
          <a:ln w="9525" cap="flat" cmpd="sng">
            <a:noFill/>
            <a:prstDash val="solid"/>
            <a:miter lim="800000"/>
            <a:headEnd type="none" w="med" len="med"/>
            <a:tailEnd type="none" w="med" len="med"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5480" y="436523"/>
            <a:ext cx="10728960" cy="1045351"/>
          </a:xfrm>
        </p:spPr>
        <p:txBody>
          <a:bodyPr/>
          <a:lstStyle/>
          <a:p>
            <a:r>
              <a:rPr lang="en-US" dirty="0" smtClean="0"/>
              <a:t>Using PowerPoint to Prototype</a:t>
            </a:r>
            <a:endParaRPr lang="en-US" dirty="0"/>
          </a:p>
        </p:txBody>
      </p:sp>
      <p:sp>
        <p:nvSpPr>
          <p:cNvPr id="5" name="Rounded Rectangle 4">
            <a:hlinkClick r:id="" action="ppaction://hlinkshowjump?jump=previousslide"/>
          </p:cNvPr>
          <p:cNvSpPr/>
          <p:nvPr/>
        </p:nvSpPr>
        <p:spPr bwMode="auto">
          <a:xfrm>
            <a:off x="8856133" y="1592239"/>
            <a:ext cx="1981200" cy="609600"/>
          </a:xfrm>
          <a:prstGeom prst="round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Go back</a:t>
            </a: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6ED4B02-72C2-4516-9A34-B477BE607600}" type="slidenum">
              <a:rPr lang="en-US" smtClean="0"/>
              <a:pPr>
                <a:defRPr/>
              </a:pPr>
              <a:t>13</a:t>
            </a:fld>
            <a:endParaRPr lang="en-US"/>
          </a:p>
        </p:txBody>
      </p:sp>
      <p:pic>
        <p:nvPicPr>
          <p:cNvPr id="6758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30800" y="4038600"/>
            <a:ext cx="7540150" cy="3810000"/>
          </a:xfrm>
          <a:prstGeom prst="rect">
            <a:avLst/>
          </a:prstGeom>
          <a:noFill/>
          <a:ln w="9525" cap="flat" cmpd="sng">
            <a:noFill/>
            <a:prstDash val="solid"/>
            <a:miter lim="800000"/>
            <a:headEnd type="none" w="med" len="med"/>
            <a:tailEnd type="none" w="med" len="med"/>
          </a:ln>
        </p:spPr>
      </p:pic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© 2018 - Brad Myers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240" y="228600"/>
            <a:ext cx="10728960" cy="1045351"/>
          </a:xfrm>
        </p:spPr>
        <p:txBody>
          <a:bodyPr/>
          <a:lstStyle/>
          <a:p>
            <a:r>
              <a:rPr lang="en-US" dirty="0" smtClean="0"/>
              <a:t>Using PowerPoint to Prototype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7800" y="1219199"/>
            <a:ext cx="11704320" cy="8100112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On “Insert” tab, add</a:t>
            </a:r>
            <a:br>
              <a:rPr lang="en-US" dirty="0" smtClean="0"/>
            </a:br>
            <a:r>
              <a:rPr lang="en-US" dirty="0" smtClean="0"/>
              <a:t>“Action”</a:t>
            </a:r>
          </a:p>
          <a:p>
            <a:pPr lvl="1"/>
            <a:r>
              <a:rPr lang="en-US" dirty="0" smtClean="0"/>
              <a:t>More options, including</a:t>
            </a:r>
            <a:br>
              <a:rPr lang="en-US" dirty="0" smtClean="0"/>
            </a:br>
            <a:r>
              <a:rPr lang="en-US" b="1" dirty="0" smtClean="0">
                <a:solidFill>
                  <a:srgbClr val="C00000"/>
                </a:solidFill>
              </a:rPr>
              <a:t>“last slide viewed”</a:t>
            </a:r>
          </a:p>
          <a:p>
            <a:pPr lvl="2"/>
            <a:r>
              <a:rPr lang="en-US" dirty="0" smtClean="0"/>
              <a:t>Useful for “under</a:t>
            </a:r>
            <a:br>
              <a:rPr lang="en-US" dirty="0" smtClean="0"/>
            </a:br>
            <a:r>
              <a:rPr lang="en-US" dirty="0" smtClean="0"/>
              <a:t>construction” page</a:t>
            </a:r>
          </a:p>
          <a:p>
            <a:pPr lvl="1"/>
            <a:r>
              <a:rPr lang="en-US" dirty="0" smtClean="0"/>
              <a:t>Use Insert / Action also to edit it</a:t>
            </a:r>
          </a:p>
          <a:p>
            <a:r>
              <a:rPr lang="en-US" dirty="0" smtClean="0"/>
              <a:t>Create a slide for each</a:t>
            </a:r>
            <a:br>
              <a:rPr lang="en-US" dirty="0" smtClean="0"/>
            </a:br>
            <a:r>
              <a:rPr lang="en-US" dirty="0" smtClean="0"/>
              <a:t>mode of the application</a:t>
            </a:r>
          </a:p>
          <a:p>
            <a:r>
              <a:rPr lang="en-US" dirty="0" smtClean="0"/>
              <a:t>Can add mouse-over action</a:t>
            </a:r>
          </a:p>
          <a:p>
            <a:pPr lvl="1"/>
            <a:r>
              <a:rPr lang="en-US" dirty="0" smtClean="0"/>
              <a:t>But only highlight, sound or change</a:t>
            </a:r>
            <a:br>
              <a:rPr lang="en-US" dirty="0" smtClean="0"/>
            </a:br>
            <a:r>
              <a:rPr lang="en-US" dirty="0" smtClean="0"/>
              <a:t>screen unless write code</a:t>
            </a:r>
          </a:p>
          <a:p>
            <a:r>
              <a:rPr lang="en-US" dirty="0" smtClean="0"/>
              <a:t>Can add nice animations</a:t>
            </a:r>
          </a:p>
          <a:p>
            <a:pPr>
              <a:buNone/>
            </a:pPr>
            <a:endParaRPr lang="en-US" dirty="0" smtClean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6ED4B02-72C2-4516-9A34-B477BE607600}" type="slidenum">
              <a:rPr lang="en-US" smtClean="0"/>
              <a:pPr>
                <a:defRPr/>
              </a:pPr>
              <a:t>14</a:t>
            </a:fld>
            <a:endParaRPr lang="en-US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99170" y="3741969"/>
            <a:ext cx="2605088" cy="2878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14623" y="1447800"/>
            <a:ext cx="6368825" cy="1421513"/>
          </a:xfrm>
          <a:prstGeom prst="rect">
            <a:avLst/>
          </a:prstGeom>
        </p:spPr>
      </p:pic>
      <p:sp>
        <p:nvSpPr>
          <p:cNvPr id="7" name="Oval 6"/>
          <p:cNvSpPr/>
          <p:nvPr/>
        </p:nvSpPr>
        <p:spPr bwMode="auto">
          <a:xfrm>
            <a:off x="11607800" y="1219200"/>
            <a:ext cx="1143000" cy="1600200"/>
          </a:xfrm>
          <a:prstGeom prst="ellipse">
            <a:avLst/>
          </a:prstGeom>
          <a:noFill/>
          <a:ln w="76200" cap="flat" cmpd="sng" algn="ctr">
            <a:solidFill>
              <a:srgbClr val="FF0000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2" name="Oval 11"/>
          <p:cNvSpPr/>
          <p:nvPr/>
        </p:nvSpPr>
        <p:spPr bwMode="auto">
          <a:xfrm>
            <a:off x="6247271" y="1158354"/>
            <a:ext cx="1143000" cy="838200"/>
          </a:xfrm>
          <a:prstGeom prst="ellipse">
            <a:avLst/>
          </a:prstGeom>
          <a:noFill/>
          <a:ln w="76200" cap="flat" cmpd="sng" algn="ctr">
            <a:solidFill>
              <a:srgbClr val="FF0000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9" name="Oval 8">
            <a:hlinkClick r:id="" action="ppaction://hlinkshowjump?jump=lastslideviewed"/>
          </p:cNvPr>
          <p:cNvSpPr/>
          <p:nvPr/>
        </p:nvSpPr>
        <p:spPr bwMode="auto">
          <a:xfrm>
            <a:off x="11455400" y="4114800"/>
            <a:ext cx="762000" cy="838200"/>
          </a:xfrm>
          <a:prstGeom prst="ellips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>
          <a:xfrm>
            <a:off x="4255529" y="9369224"/>
            <a:ext cx="4118187" cy="650240"/>
          </a:xfrm>
        </p:spPr>
        <p:txBody>
          <a:bodyPr/>
          <a:lstStyle/>
          <a:p>
            <a:pPr>
              <a:defRPr/>
            </a:pPr>
            <a:r>
              <a:rPr lang="en-US" smtClean="0"/>
              <a:t>© 2018 - Brad Myers</a:t>
            </a:r>
            <a:endParaRPr lang="en-US" dirty="0"/>
          </a:p>
        </p:txBody>
      </p:sp>
      <p:sp>
        <p:nvSpPr>
          <p:cNvPr id="4" name="Isosceles Triangle 3">
            <a:hlinkHover r:id="" action="ppaction://noaction" highlightClick="1">
              <a:snd r:embed="rId4" name="chimes.wav"/>
            </a:hlinkHover>
          </p:cNvPr>
          <p:cNvSpPr/>
          <p:nvPr/>
        </p:nvSpPr>
        <p:spPr bwMode="auto">
          <a:xfrm>
            <a:off x="9093200" y="7315200"/>
            <a:ext cx="916094" cy="964637"/>
          </a:xfrm>
          <a:prstGeom prst="triangl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339383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240" y="173849"/>
            <a:ext cx="10728960" cy="1350151"/>
          </a:xfrm>
        </p:spPr>
        <p:txBody>
          <a:bodyPr/>
          <a:lstStyle/>
          <a:p>
            <a:r>
              <a:rPr lang="en-US" dirty="0" smtClean="0"/>
              <a:t>Adding Controls in PowerPoint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58800" y="1447800"/>
            <a:ext cx="11704320" cy="6883964"/>
          </a:xfrm>
        </p:spPr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NOTE: PC only – so NOT for HW#4</a:t>
            </a:r>
          </a:p>
          <a:p>
            <a:r>
              <a:rPr lang="en-US" dirty="0" smtClean="0"/>
              <a:t>Turn on “Developer Toolbar”</a:t>
            </a:r>
          </a:p>
          <a:p>
            <a:pPr lvl="1"/>
            <a:r>
              <a:rPr lang="en-US" dirty="0" smtClean="0"/>
              <a:t>Can add buttons, text entry, etc.</a:t>
            </a:r>
          </a:p>
          <a:p>
            <a:pPr marL="489930" lvl="1" indent="0">
              <a:buNone/>
            </a:pPr>
            <a:r>
              <a:rPr lang="en-US" sz="2800" i="1" dirty="0" smtClean="0"/>
              <a:t>(Office 2016)</a:t>
            </a:r>
            <a:endParaRPr lang="en-US" sz="2800" i="1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6ED4B02-72C2-4516-9A34-B477BE607600}" type="slidenum">
              <a:rPr lang="en-US" smtClean="0"/>
              <a:pPr>
                <a:defRPr/>
              </a:pPr>
              <a:t>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© 2018 - Brad Myers</a:t>
            </a:r>
            <a:endParaRPr lang="en-US"/>
          </a:p>
        </p:txBody>
      </p:sp>
      <p:pic>
        <p:nvPicPr>
          <p:cNvPr id="2076" name="Picture 28" descr="C:\Users\bam\AppData\Local\Temp\SNAGHTML70fc55e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800" y="4263348"/>
            <a:ext cx="1932120" cy="54578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79" name="Picture 31" descr="C:\Users\bam\AppData\Local\Temp\SNAGHTML71127ad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02000" y="3733800"/>
            <a:ext cx="7124700" cy="58339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398000" y="2286000"/>
            <a:ext cx="3362633" cy="2057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240" y="173849"/>
            <a:ext cx="10728960" cy="1350151"/>
          </a:xfrm>
        </p:spPr>
        <p:txBody>
          <a:bodyPr/>
          <a:lstStyle/>
          <a:p>
            <a:r>
              <a:rPr lang="en-US" dirty="0" smtClean="0"/>
              <a:t>Old office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58800" y="1447800"/>
            <a:ext cx="11704320" cy="6883964"/>
          </a:xfrm>
        </p:spPr>
        <p:txBody>
          <a:bodyPr/>
          <a:lstStyle/>
          <a:p>
            <a:r>
              <a:rPr lang="en-US" dirty="0" smtClean="0"/>
              <a:t>Office 2007</a:t>
            </a:r>
            <a:endParaRPr lang="en-US" sz="2800" i="1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4000" y="2514600"/>
            <a:ext cx="4191000" cy="54471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07000" y="3048000"/>
            <a:ext cx="5943600" cy="33746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6ED4B02-72C2-4516-9A34-B477BE607600}" type="slidenum">
              <a:rPr lang="en-US" smtClean="0"/>
              <a:pPr>
                <a:defRPr/>
              </a:pPr>
              <a:t>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© 2018 - Brad Myers</a:t>
            </a:r>
            <a:endParaRPr lang="en-US"/>
          </a:p>
        </p:txBody>
      </p:sp>
      <p:pic>
        <p:nvPicPr>
          <p:cNvPr id="11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664200" y="7543800"/>
            <a:ext cx="6858000" cy="18502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569200" y="1371600"/>
            <a:ext cx="4168942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981026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Some controls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579" y="2304603"/>
            <a:ext cx="11704320" cy="6441439"/>
          </a:xfrm>
        </p:spPr>
        <p:txBody>
          <a:bodyPr/>
          <a:lstStyle/>
          <a:p>
            <a:r>
              <a:rPr lang="en-US" dirty="0" smtClean="0"/>
              <a:t>Select control, drag out</a:t>
            </a:r>
            <a:br>
              <a:rPr lang="en-US" dirty="0" smtClean="0"/>
            </a:br>
            <a:r>
              <a:rPr lang="en-US" dirty="0" smtClean="0"/>
              <a:t>for position and size</a:t>
            </a:r>
          </a:p>
          <a:p>
            <a:r>
              <a:rPr lang="en-US" dirty="0" smtClean="0"/>
              <a:t>Change Caption with</a:t>
            </a:r>
            <a:br>
              <a:rPr lang="en-US" dirty="0" smtClean="0"/>
            </a:br>
            <a:r>
              <a:rPr lang="en-US" dirty="0" smtClean="0"/>
              <a:t>property sheet from</a:t>
            </a:r>
            <a:br>
              <a:rPr lang="en-US" dirty="0" smtClean="0"/>
            </a:br>
            <a:r>
              <a:rPr lang="en-US" dirty="0" smtClean="0"/>
              <a:t>right-click menu</a:t>
            </a:r>
          </a:p>
          <a:p>
            <a:r>
              <a:rPr lang="en-US" dirty="0" smtClean="0"/>
              <a:t>Can only have behaviors by</a:t>
            </a:r>
            <a:br>
              <a:rPr lang="en-US" dirty="0" smtClean="0"/>
            </a:br>
            <a:r>
              <a:rPr lang="en-US" dirty="0" smtClean="0"/>
              <a:t>writing Visual Basic code</a:t>
            </a:r>
          </a:p>
          <a:p>
            <a:r>
              <a:rPr lang="en-US" dirty="0" smtClean="0"/>
              <a:t>Can add text boxes that</a:t>
            </a:r>
            <a:br>
              <a:rPr lang="en-US" dirty="0" smtClean="0"/>
            </a:br>
            <a:r>
              <a:rPr lang="en-US" dirty="0" smtClean="0"/>
              <a:t>users can enter text into</a:t>
            </a:r>
          </a:p>
          <a:p>
            <a:pPr lvl="1"/>
            <a:r>
              <a:rPr lang="en-US" dirty="0" smtClean="0"/>
              <a:t>No validation (OK!)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6ED4B02-72C2-4516-9A34-B477BE607600}" type="slidenum">
              <a:rPr lang="en-US" smtClean="0"/>
              <a:pPr>
                <a:defRPr/>
              </a:pPr>
              <a:t>17</a:t>
            </a:fld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691550" y="2438400"/>
            <a:ext cx="3313250" cy="3074457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0845800" y="5893091"/>
            <a:ext cx="1981200" cy="3860509"/>
          </a:xfrm>
          <a:prstGeom prst="rect">
            <a:avLst/>
          </a:prstGeom>
        </p:spPr>
      </p:pic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© 2018 - Brad Myers</a:t>
            </a:r>
            <a:endParaRPr lang="en-US"/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892799" y="228600"/>
            <a:ext cx="3045941" cy="2209800"/>
          </a:xfrm>
          <a:prstGeom prst="rect">
            <a:avLst/>
          </a:prstGeom>
        </p:spPr>
      </p:pic>
    </p:spTree>
    <p:controls>
      <mc:AlternateContent xmlns:mc="http://schemas.openxmlformats.org/markup-compatibility/2006">
        <mc:Choice xmlns:v="urn:schemas-microsoft-com:vml" Requires="v">
          <p:control spid="4215" name="CheckBox1" r:id="rId2" imgW="990720" imgH="905040"/>
        </mc:Choice>
        <mc:Fallback>
          <p:control name="CheckBox1" r:id="rId2" imgW="990720" imgH="905040">
            <p:pic>
              <p:nvPicPr>
                <p:cNvPr id="5" name="CheckBox1"/>
                <p:cNvPicPr>
                  <a:picLocks/>
                </p:cNvPicPr>
                <p:nvPr/>
              </p:nvPicPr>
              <p:blipFill>
                <a:blip r:embed="rId10"/>
                <a:stretch>
                  <a:fillRect/>
                </a:stretch>
              </p:blipFill>
              <p:spPr>
                <a:xfrm>
                  <a:off x="8102600" y="3733800"/>
                  <a:ext cx="990600" cy="901700"/>
                </a:xfrm>
                <a:prstGeom prst="rect">
                  <a:avLst/>
                </a:prstGeom>
              </p:spPr>
            </p:pic>
          </p:control>
        </mc:Fallback>
      </mc:AlternateContent>
      <mc:AlternateContent xmlns:mc="http://schemas.openxmlformats.org/markup-compatibility/2006">
        <mc:Choice xmlns:v="urn:schemas-microsoft-com:vml" Requires="v">
          <p:control spid="4216" name="TextBox1" r:id="rId3" imgW="2781360" imgH="600120"/>
        </mc:Choice>
        <mc:Fallback>
          <p:control name="TextBox1" r:id="rId3" imgW="2781360" imgH="600120">
            <p:pic>
              <p:nvPicPr>
                <p:cNvPr id="8" name="TextBox1"/>
                <p:cNvPicPr>
                  <a:picLocks/>
                </p:cNvPicPr>
                <p:nvPr/>
              </p:nvPicPr>
              <p:blipFill>
                <a:blip r:embed="rId11"/>
                <a:stretch>
                  <a:fillRect/>
                </a:stretch>
              </p:blipFill>
              <p:spPr>
                <a:xfrm>
                  <a:off x="9245600" y="1600200"/>
                  <a:ext cx="2782888" cy="595312"/>
                </a:xfrm>
                <a:prstGeom prst="rect">
                  <a:avLst/>
                </a:prstGeom>
              </p:spPr>
            </p:pic>
          </p:control>
        </mc:Fallback>
      </mc:AlternateContent>
      <mc:AlternateContent xmlns:mc="http://schemas.openxmlformats.org/markup-compatibility/2006">
        <mc:Choice xmlns:v="urn:schemas-microsoft-com:vml" Requires="v">
          <p:control spid="4217" name="CommandButton1" r:id="rId4" imgW="1886040" imgH="914400"/>
        </mc:Choice>
        <mc:Fallback>
          <p:control name="CommandButton1" r:id="rId4" imgW="1886040" imgH="914400">
            <p:pic>
              <p:nvPicPr>
                <p:cNvPr id="9" name="CommandButton1"/>
                <p:cNvPicPr>
                  <a:picLocks/>
                </p:cNvPicPr>
                <p:nvPr/>
              </p:nvPicPr>
              <p:blipFill>
                <a:blip r:embed="rId12"/>
                <a:stretch>
                  <a:fillRect/>
                </a:stretch>
              </p:blipFill>
              <p:spPr>
                <a:xfrm>
                  <a:off x="8255000" y="5562600"/>
                  <a:ext cx="1889125" cy="914400"/>
                </a:xfrm>
                <a:prstGeom prst="rect">
                  <a:avLst/>
                </a:prstGeom>
              </p:spPr>
            </p:pic>
          </p:control>
        </mc:Fallback>
      </mc:AlternateContent>
      <mc:AlternateContent xmlns:mc="http://schemas.openxmlformats.org/markup-compatibility/2006">
        <mc:Choice xmlns:v="urn:schemas-microsoft-com:vml" Requires="v">
          <p:control spid="4218" name="CheckBox2" r:id="rId5" imgW="1143000" imgH="1143000"/>
        </mc:Choice>
        <mc:Fallback>
          <p:control name="CheckBox2" r:id="rId5" imgW="1143000" imgH="1143000">
            <p:pic>
              <p:nvPicPr>
                <p:cNvPr id="11" name="CheckBox2"/>
                <p:cNvPicPr>
                  <a:picLocks/>
                </p:cNvPicPr>
                <p:nvPr/>
              </p:nvPicPr>
              <p:blipFill>
                <a:blip r:embed="rId13"/>
                <a:stretch>
                  <a:fillRect/>
                </a:stretch>
              </p:blipFill>
              <p:spPr>
                <a:xfrm>
                  <a:off x="8026400" y="4419600"/>
                  <a:ext cx="1143000" cy="1143000"/>
                </a:xfrm>
                <a:prstGeom prst="rect">
                  <a:avLst/>
                </a:prstGeom>
              </p:spPr>
            </p:pic>
          </p:control>
        </mc:Fallback>
      </mc:AlternateContent>
    </p:controls>
    <p:extLst>
      <p:ext uri="{BB962C8B-B14F-4D97-AF65-F5344CB8AC3E}">
        <p14:creationId xmlns:p14="http://schemas.microsoft.com/office/powerpoint/2010/main" val="12910647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Simulating Widgets (Controls)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For text entry fields, etc.</a:t>
            </a:r>
          </a:p>
          <a:p>
            <a:r>
              <a:rPr lang="en-US" dirty="0" smtClean="0"/>
              <a:t>Just </a:t>
            </a:r>
            <a:r>
              <a:rPr lang="en-US" dirty="0" smtClean="0"/>
              <a:t>pretend that user does </a:t>
            </a:r>
            <a:r>
              <a:rPr lang="en-US" dirty="0" smtClean="0"/>
              <a:t>input</a:t>
            </a:r>
          </a:p>
          <a:p>
            <a:r>
              <a:rPr lang="en-US" dirty="0" smtClean="0"/>
              <a:t>Can </a:t>
            </a:r>
            <a:r>
              <a:rPr lang="en-US" dirty="0" smtClean="0"/>
              <a:t>have 2 screens</a:t>
            </a:r>
          </a:p>
          <a:p>
            <a:pPr lvl="1"/>
            <a:r>
              <a:rPr lang="en-US" dirty="0" smtClean="0"/>
              <a:t>Click to transition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© 2018 - Brad Myers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6ED4B02-72C2-4516-9A34-B477BE607600}" type="slidenum">
              <a:rPr lang="en-US" smtClean="0"/>
              <a:pPr>
                <a:defRPr/>
              </a:pPr>
              <a:t>18</a:t>
            </a:fld>
            <a:endParaRPr lang="en-US"/>
          </a:p>
        </p:txBody>
      </p:sp>
      <p:sp>
        <p:nvSpPr>
          <p:cNvPr id="6" name="Rectangle 5"/>
          <p:cNvSpPr/>
          <p:nvPr/>
        </p:nvSpPr>
        <p:spPr bwMode="auto">
          <a:xfrm>
            <a:off x="2616200" y="5943600"/>
            <a:ext cx="2286000" cy="685800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87400" y="5943600"/>
            <a:ext cx="1863011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Search:</a:t>
            </a:r>
            <a:endParaRPr lang="en-US" dirty="0"/>
          </a:p>
        </p:txBody>
      </p:sp>
      <p:cxnSp>
        <p:nvCxnSpPr>
          <p:cNvPr id="9" name="Straight Connector 8"/>
          <p:cNvCxnSpPr/>
          <p:nvPr/>
        </p:nvCxnSpPr>
        <p:spPr bwMode="auto">
          <a:xfrm flipH="1">
            <a:off x="4826000" y="5448300"/>
            <a:ext cx="1600200" cy="186690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cxnSp>
      <p:sp>
        <p:nvSpPr>
          <p:cNvPr id="11" name="Rectangle 10"/>
          <p:cNvSpPr/>
          <p:nvPr/>
        </p:nvSpPr>
        <p:spPr bwMode="auto">
          <a:xfrm>
            <a:off x="8026400" y="5943600"/>
            <a:ext cx="2286000" cy="685800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Aspirin|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197600" y="5943600"/>
            <a:ext cx="1863011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Search: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9197778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240" y="173849"/>
            <a:ext cx="12100560" cy="1502551"/>
          </a:xfrm>
        </p:spPr>
        <p:txBody>
          <a:bodyPr/>
          <a:lstStyle/>
          <a:p>
            <a:r>
              <a:rPr lang="en-US" dirty="0" smtClean="0"/>
              <a:t>Use “Master” for Shared Items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58800" y="1981200"/>
            <a:ext cx="11704320" cy="6274364"/>
          </a:xfrm>
        </p:spPr>
        <p:txBody>
          <a:bodyPr/>
          <a:lstStyle/>
          <a:p>
            <a:r>
              <a:rPr lang="en-US" dirty="0" smtClean="0"/>
              <a:t>If want controls on multiple pages, can put them on a “Master”</a:t>
            </a:r>
          </a:p>
          <a:p>
            <a:pPr lvl="1"/>
            <a:r>
              <a:rPr lang="en-US" dirty="0" smtClean="0"/>
              <a:t>“View / Slide Master”</a:t>
            </a:r>
          </a:p>
          <a:p>
            <a:pPr lvl="1"/>
            <a:r>
              <a:rPr lang="en-US" dirty="0" smtClean="0"/>
              <a:t>Create new master slide</a:t>
            </a:r>
            <a:br>
              <a:rPr lang="en-US" dirty="0" smtClean="0"/>
            </a:br>
            <a:r>
              <a:rPr lang="en-US" dirty="0" smtClean="0"/>
              <a:t>and edit as with any other slide</a:t>
            </a:r>
          </a:p>
          <a:p>
            <a:r>
              <a:rPr lang="en-US" dirty="0" smtClean="0"/>
              <a:t>Use that master for new slides</a:t>
            </a:r>
          </a:p>
          <a:p>
            <a:pPr lvl="1"/>
            <a:r>
              <a:rPr lang="en-US" dirty="0" smtClean="0"/>
              <a:t>Drop down from “New Slide”</a:t>
            </a:r>
          </a:p>
          <a:p>
            <a:r>
              <a:rPr lang="en-US" dirty="0" smtClean="0"/>
              <a:t>Controls like check boxes, text</a:t>
            </a:r>
            <a:br>
              <a:rPr lang="en-US" dirty="0" smtClean="0"/>
            </a:br>
            <a:r>
              <a:rPr lang="en-US" dirty="0" smtClean="0"/>
              <a:t>boxes in Master use </a:t>
            </a:r>
            <a:r>
              <a:rPr lang="en-US" i="1" dirty="0" smtClean="0"/>
              <a:t>same</a:t>
            </a:r>
            <a:r>
              <a:rPr lang="en-US" dirty="0" smtClean="0"/>
              <a:t> value</a:t>
            </a:r>
            <a:br>
              <a:rPr lang="en-US" dirty="0" smtClean="0"/>
            </a:br>
            <a:r>
              <a:rPr lang="en-US" dirty="0" smtClean="0"/>
              <a:t>across all slides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6ED4B02-72C2-4516-9A34-B477BE607600}" type="slidenum">
              <a:rPr lang="en-US" smtClean="0"/>
              <a:pPr>
                <a:defRPr/>
              </a:pPr>
              <a:t>19</a:t>
            </a:fld>
            <a:endParaRPr lang="en-US" dirty="0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88200" y="2895600"/>
            <a:ext cx="5562600" cy="1775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490075" y="4800600"/>
            <a:ext cx="3096003" cy="464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© 2018 - Brad Myers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Happy Thanksgiving!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2600" y="2573523"/>
            <a:ext cx="11704320" cy="6274364"/>
          </a:xfrm>
        </p:spPr>
        <p:txBody>
          <a:bodyPr/>
          <a:lstStyle/>
          <a:p>
            <a:r>
              <a:rPr lang="en-US" dirty="0"/>
              <a:t>No class Wednesday</a:t>
            </a:r>
          </a:p>
          <a:p>
            <a:r>
              <a:rPr lang="en-US" dirty="0" smtClean="0"/>
              <a:t>Homework 2 grades</a:t>
            </a:r>
            <a:br>
              <a:rPr lang="en-US" dirty="0" smtClean="0"/>
            </a:br>
            <a:r>
              <a:rPr lang="en-US" dirty="0" smtClean="0"/>
              <a:t>are on Canvas</a:t>
            </a:r>
          </a:p>
          <a:p>
            <a:r>
              <a:rPr lang="en-US" dirty="0" smtClean="0"/>
              <a:t>Homework </a:t>
            </a:r>
            <a:r>
              <a:rPr lang="en-US" dirty="0"/>
              <a:t>3 due today</a:t>
            </a:r>
          </a:p>
          <a:p>
            <a:r>
              <a:rPr lang="en-US" dirty="0"/>
              <a:t>Homework 4 </a:t>
            </a:r>
            <a:r>
              <a:rPr lang="en-US" dirty="0" smtClean="0"/>
              <a:t>due</a:t>
            </a:r>
            <a:br>
              <a:rPr lang="en-US" dirty="0" smtClean="0"/>
            </a:br>
            <a:r>
              <a:rPr lang="en-US" dirty="0" smtClean="0"/>
              <a:t>next </a:t>
            </a:r>
            <a:r>
              <a:rPr lang="en-US" dirty="0"/>
              <a:t>Monday </a:t>
            </a:r>
            <a:r>
              <a:rPr lang="en-US" dirty="0" smtClean="0"/>
              <a:t>–</a:t>
            </a:r>
            <a:br>
              <a:rPr lang="en-US" dirty="0" smtClean="0"/>
            </a:br>
            <a:r>
              <a:rPr lang="en-US" b="1" i="1" dirty="0" smtClean="0"/>
              <a:t>no extensions!</a:t>
            </a:r>
            <a:endParaRPr lang="en-US" b="1" i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6ED4B02-72C2-4516-9A34-B477BE607600}" type="slidenum">
              <a:rPr lang="en-US" smtClean="0"/>
              <a:pPr>
                <a:defRPr/>
              </a:pPr>
              <a:t>2</a:t>
            </a:fld>
            <a:endParaRPr lang="en-US"/>
          </a:p>
        </p:txBody>
      </p:sp>
      <p:pic>
        <p:nvPicPr>
          <p:cNvPr id="5122" name="Picture 2" descr="http://www.umt.edu/dining/News/happy-thanksgiving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98365" y="2639832"/>
            <a:ext cx="6206435" cy="46548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© 2018 - Brad Myers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21270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2600" y="228600"/>
            <a:ext cx="10728960" cy="1842347"/>
          </a:xfrm>
        </p:spPr>
        <p:txBody>
          <a:bodyPr/>
          <a:lstStyle/>
          <a:p>
            <a:r>
              <a:rPr lang="en-US" dirty="0" smtClean="0"/>
              <a:t>PowerPoint – turn off</a:t>
            </a:r>
            <a:br>
              <a:rPr lang="en-US" dirty="0" smtClean="0"/>
            </a:br>
            <a:r>
              <a:rPr lang="en-US" dirty="0" smtClean="0"/>
              <a:t>auto-advance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50240" y="2445173"/>
            <a:ext cx="12100560" cy="7091679"/>
          </a:xfrm>
        </p:spPr>
        <p:txBody>
          <a:bodyPr/>
          <a:lstStyle/>
          <a:p>
            <a:r>
              <a:rPr lang="en-US" dirty="0" smtClean="0"/>
              <a:t>Make sure that clicking does not advance slide</a:t>
            </a:r>
          </a:p>
          <a:p>
            <a:r>
              <a:rPr lang="en-US" sz="4400" dirty="0" smtClean="0"/>
              <a:t>Office </a:t>
            </a:r>
            <a:r>
              <a:rPr lang="en-US" sz="4400" dirty="0"/>
              <a:t>2010 &amp; 2013 </a:t>
            </a:r>
            <a:r>
              <a:rPr lang="en-US" sz="4400" dirty="0" smtClean="0"/>
              <a:t>– on </a:t>
            </a:r>
            <a:r>
              <a:rPr lang="en-US" sz="4400" dirty="0"/>
              <a:t>“Transitions” ribbon</a:t>
            </a:r>
          </a:p>
          <a:p>
            <a:endParaRPr lang="en-US" sz="3200" dirty="0" smtClean="0">
              <a:hlinkClick r:id="rId2"/>
            </a:endParaRPr>
          </a:p>
          <a:p>
            <a:endParaRPr lang="en-US" sz="3200" dirty="0">
              <a:hlinkClick r:id="rId2"/>
            </a:endParaRPr>
          </a:p>
          <a:p>
            <a:endParaRPr lang="en-US" sz="2800" dirty="0" smtClean="0">
              <a:hlinkClick r:id="rId2"/>
            </a:endParaRPr>
          </a:p>
          <a:p>
            <a:r>
              <a:rPr lang="en-US" sz="3200" dirty="0"/>
              <a:t>Office 2007 – on “Animations” ribbon</a:t>
            </a:r>
          </a:p>
          <a:p>
            <a:endParaRPr lang="en-US" sz="3200" dirty="0"/>
          </a:p>
          <a:p>
            <a:pPr>
              <a:buNone/>
            </a:pPr>
            <a:endParaRPr lang="en-US" sz="3200" dirty="0"/>
          </a:p>
          <a:p>
            <a:r>
              <a:rPr lang="en-US" sz="3200" dirty="0" smtClean="0">
                <a:hlinkClick r:id="rId2"/>
              </a:rPr>
              <a:t>http://blogmines.com/blog/how-to-disable-advance-slide-on-mouse-click-in-powerpoint-2010/</a:t>
            </a:r>
            <a:r>
              <a:rPr lang="en-US" sz="3200" dirty="0" smtClean="0"/>
              <a:t> </a:t>
            </a:r>
          </a:p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6ED4B02-72C2-4516-9A34-B477BE607600}" type="slidenum">
              <a:rPr lang="en-US" smtClean="0"/>
              <a:pPr>
                <a:defRPr/>
              </a:pPr>
              <a:t>20</a:t>
            </a:fld>
            <a:endParaRPr lang="en-US"/>
          </a:p>
        </p:txBody>
      </p:sp>
      <p:grpSp>
        <p:nvGrpSpPr>
          <p:cNvPr id="11" name="Group 10"/>
          <p:cNvGrpSpPr/>
          <p:nvPr/>
        </p:nvGrpSpPr>
        <p:grpSpPr>
          <a:xfrm>
            <a:off x="787400" y="6248400"/>
            <a:ext cx="10617200" cy="1244203"/>
            <a:chOff x="0" y="5486400"/>
            <a:chExt cx="13004800" cy="1524000"/>
          </a:xfrm>
        </p:grpSpPr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5715000"/>
              <a:ext cx="13004800" cy="12954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" name="Oval 6"/>
            <p:cNvSpPr/>
            <p:nvPr/>
          </p:nvSpPr>
          <p:spPr bwMode="auto">
            <a:xfrm>
              <a:off x="1778000" y="5486400"/>
              <a:ext cx="1295400" cy="609600"/>
            </a:xfrm>
            <a:prstGeom prst="ellipse">
              <a:avLst/>
            </a:prstGeom>
            <a:noFill/>
            <a:ln w="76200" cap="flat" cmpd="sng" algn="ctr">
              <a:solidFill>
                <a:srgbClr val="FF0000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8" name="Oval 7"/>
            <p:cNvSpPr/>
            <p:nvPr/>
          </p:nvSpPr>
          <p:spPr bwMode="auto">
            <a:xfrm>
              <a:off x="10464800" y="6019800"/>
              <a:ext cx="1600200" cy="609600"/>
            </a:xfrm>
            <a:prstGeom prst="ellipse">
              <a:avLst/>
            </a:prstGeom>
            <a:noFill/>
            <a:ln w="76200" cap="flat" cmpd="sng" algn="ctr">
              <a:solidFill>
                <a:srgbClr val="FF0000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</p:grpSp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29723" y="4114800"/>
            <a:ext cx="12815632" cy="1398588"/>
          </a:xfrm>
          <a:prstGeom prst="rect">
            <a:avLst/>
          </a:prstGeom>
        </p:spPr>
      </p:pic>
      <p:sp>
        <p:nvSpPr>
          <p:cNvPr id="12" name="Oval 11"/>
          <p:cNvSpPr/>
          <p:nvPr/>
        </p:nvSpPr>
        <p:spPr bwMode="auto">
          <a:xfrm>
            <a:off x="10007600" y="4572000"/>
            <a:ext cx="2590800" cy="806517"/>
          </a:xfrm>
          <a:prstGeom prst="ellipse">
            <a:avLst/>
          </a:prstGeom>
          <a:noFill/>
          <a:ln w="76200" cap="flat" cmpd="sng" algn="ctr">
            <a:solidFill>
              <a:srgbClr val="FF0000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3" name="Oval 12"/>
          <p:cNvSpPr/>
          <p:nvPr/>
        </p:nvSpPr>
        <p:spPr bwMode="auto">
          <a:xfrm>
            <a:off x="2159000" y="4114800"/>
            <a:ext cx="1451570" cy="806517"/>
          </a:xfrm>
          <a:prstGeom prst="ellipse">
            <a:avLst/>
          </a:prstGeom>
          <a:noFill/>
          <a:ln w="76200" cap="flat" cmpd="sng" algn="ctr">
            <a:solidFill>
              <a:srgbClr val="FF0000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8101684" y="9460573"/>
            <a:ext cx="4118187" cy="650240"/>
          </a:xfrm>
        </p:spPr>
        <p:txBody>
          <a:bodyPr/>
          <a:lstStyle/>
          <a:p>
            <a:pPr>
              <a:defRPr/>
            </a:pPr>
            <a:r>
              <a:rPr lang="en-US" smtClean="0"/>
              <a:t>© 2018 - Brad Myers</a:t>
            </a:r>
            <a:endParaRPr lang="en-US" dirty="0"/>
          </a:p>
        </p:txBody>
      </p:sp>
      <p:sp>
        <p:nvSpPr>
          <p:cNvPr id="9" name="5-Point Star 8"/>
          <p:cNvSpPr/>
          <p:nvPr/>
        </p:nvSpPr>
        <p:spPr bwMode="auto">
          <a:xfrm>
            <a:off x="6121400" y="1143000"/>
            <a:ext cx="6553200" cy="1371600"/>
          </a:xfrm>
          <a:prstGeom prst="star5">
            <a:avLst/>
          </a:prstGeom>
          <a:solidFill>
            <a:schemeClr val="accent2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3200" b="1" i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</a:rPr>
              <a:t>Very Useful!!!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PowerPoint examples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0517" y="1981200"/>
            <a:ext cx="12354560" cy="6585938"/>
          </a:xfrm>
        </p:spPr>
        <p:txBody>
          <a:bodyPr/>
          <a:lstStyle/>
          <a:p>
            <a:r>
              <a:rPr lang="en-US" dirty="0" smtClean="0"/>
              <a:t>Great training in using PowerPoint:</a:t>
            </a:r>
          </a:p>
          <a:p>
            <a:pPr lvl="1"/>
            <a:r>
              <a:rPr lang="en-US" sz="2800" dirty="0">
                <a:hlinkClick r:id="rId2"/>
              </a:rPr>
              <a:t>http://boxesandarrows.com/interactive-prototypes-with-powerpoint</a:t>
            </a:r>
            <a:r>
              <a:rPr lang="en-US" sz="2800" dirty="0" smtClean="0">
                <a:hlinkClick r:id="rId2"/>
              </a:rPr>
              <a:t>/</a:t>
            </a:r>
            <a:endParaRPr lang="en-US" dirty="0"/>
          </a:p>
          <a:p>
            <a:pPr lvl="2"/>
            <a:r>
              <a:rPr lang="fi-FI" b="1" dirty="0" smtClean="0"/>
              <a:t>by </a:t>
            </a:r>
            <a:r>
              <a:rPr lang="fi-FI" b="1" dirty="0" smtClean="0">
                <a:hlinkClick r:id="rId3"/>
              </a:rPr>
              <a:t>Maureen Kelly</a:t>
            </a:r>
            <a:r>
              <a:rPr lang="fi-FI" b="1" dirty="0" smtClean="0"/>
              <a:t> on 2007/08/06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6ED4B02-72C2-4516-9A34-B477BE607600}" type="slidenum">
              <a:rPr lang="en-US" smtClean="0"/>
              <a:pPr>
                <a:defRPr/>
              </a:pPr>
              <a:t>21</a:t>
            </a:fld>
            <a:endParaRPr lang="en-US"/>
          </a:p>
        </p:txBody>
      </p:sp>
      <p:sp>
        <p:nvSpPr>
          <p:cNvPr id="7" name="5-Point Star 6"/>
          <p:cNvSpPr/>
          <p:nvPr/>
        </p:nvSpPr>
        <p:spPr bwMode="auto">
          <a:xfrm>
            <a:off x="650240" y="5426569"/>
            <a:ext cx="914400" cy="838200"/>
          </a:xfrm>
          <a:prstGeom prst="star5">
            <a:avLst/>
          </a:prstGeom>
          <a:solidFill>
            <a:srgbClr val="FF0000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hlinkClick r:id="rId4" action="ppaction://hlinkpres?slideindex=1&amp;slidetitle="/>
              </a:rPr>
              <a:t>Local copy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© 2018 - Brad Myers</a:t>
            </a:r>
            <a:endParaRPr lang="en-US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825999" y="4800600"/>
            <a:ext cx="5938849" cy="495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TA-Run Demos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50240" y="2445174"/>
            <a:ext cx="12354560" cy="6274364"/>
          </a:xfrm>
        </p:spPr>
        <p:txBody>
          <a:bodyPr/>
          <a:lstStyle/>
          <a:p>
            <a:r>
              <a:rPr lang="en-US" dirty="0"/>
              <a:t>Jerry Jee-Uk Yang</a:t>
            </a:r>
          </a:p>
          <a:p>
            <a:pPr lvl="1"/>
            <a:r>
              <a:rPr lang="en-US" dirty="0" err="1" smtClean="0"/>
              <a:t>Balsamiq</a:t>
            </a:r>
            <a:endParaRPr lang="en-US" dirty="0"/>
          </a:p>
          <a:p>
            <a:pPr lvl="1"/>
            <a:r>
              <a:rPr lang="en-US" dirty="0"/>
              <a:t>Adobe XD</a:t>
            </a:r>
          </a:p>
          <a:p>
            <a:r>
              <a:rPr lang="en-US" dirty="0" err="1"/>
              <a:t>Jeongmin</a:t>
            </a:r>
            <a:r>
              <a:rPr lang="en-US" dirty="0"/>
              <a:t> Seo</a:t>
            </a:r>
          </a:p>
          <a:p>
            <a:pPr lvl="1"/>
            <a:r>
              <a:rPr lang="en-US" dirty="0" err="1"/>
              <a:t>Axure</a:t>
            </a:r>
            <a:endParaRPr lang="en-US" dirty="0"/>
          </a:p>
          <a:p>
            <a:pPr lvl="1"/>
            <a:r>
              <a:rPr lang="en-US" dirty="0" err="1"/>
              <a:t>Figma</a:t>
            </a:r>
            <a:endParaRPr lang="en-US" dirty="0"/>
          </a:p>
          <a:p>
            <a:r>
              <a:rPr lang="en-US" dirty="0" smtClean="0"/>
              <a:t>Young Lee</a:t>
            </a:r>
          </a:p>
          <a:p>
            <a:pPr lvl="1"/>
            <a:r>
              <a:rPr lang="en-US" dirty="0"/>
              <a:t>HTML/CSS</a:t>
            </a:r>
          </a:p>
          <a:p>
            <a:pPr lvl="1"/>
            <a:r>
              <a:rPr lang="en-US" dirty="0" err="1" smtClean="0"/>
              <a:t>InVision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ED4B02-72C2-4516-9A34-B477BE607600}" type="slidenum">
              <a:rPr lang="en-US" smtClean="0"/>
              <a:pPr/>
              <a:t>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© 2018 - Brad Myers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13"/>
          <p:cNvSpPr txBox="1">
            <a:spLocks noGrp="1"/>
          </p:cNvSpPr>
          <p:nvPr>
            <p:ph type="ctrTitle"/>
          </p:nvPr>
        </p:nvSpPr>
        <p:spPr>
          <a:xfrm>
            <a:off x="1428125" y="3032868"/>
            <a:ext cx="10149973" cy="1938773"/>
          </a:xfrm>
          <a:prstGeom prst="rect">
            <a:avLst/>
          </a:prstGeom>
        </p:spPr>
        <p:txBody>
          <a:bodyPr spcFirstLastPara="1" wrap="square" lIns="130027" tIns="130027" rIns="130027" bIns="130027" anchor="b" anchorCtr="0">
            <a:noAutofit/>
          </a:bodyPr>
          <a:lstStyle/>
          <a:p>
            <a:r>
              <a:rPr lang="en" sz="5120"/>
              <a:t>Introduction to Human Computer Interaction for Technology Executives</a:t>
            </a:r>
            <a:endParaRPr sz="5120"/>
          </a:p>
        </p:txBody>
      </p:sp>
      <p:sp>
        <p:nvSpPr>
          <p:cNvPr id="67" name="Google Shape;67;p13"/>
          <p:cNvSpPr txBox="1">
            <a:spLocks noGrp="1"/>
          </p:cNvSpPr>
          <p:nvPr>
            <p:ph type="subTitle" idx="1"/>
          </p:nvPr>
        </p:nvSpPr>
        <p:spPr>
          <a:xfrm>
            <a:off x="3039609" y="5404518"/>
            <a:ext cx="6926933" cy="1503147"/>
          </a:xfrm>
          <a:prstGeom prst="rect">
            <a:avLst/>
          </a:prstGeom>
        </p:spPr>
        <p:txBody>
          <a:bodyPr spcFirstLastPara="1" wrap="square" lIns="130027" tIns="130027" rIns="130027" bIns="130027" anchor="t" anchorCtr="0">
            <a:noAutofit/>
          </a:bodyPr>
          <a:lstStyle/>
          <a:p>
            <a:pPr marL="0" indent="0"/>
            <a:r>
              <a:rPr lang="en"/>
              <a:t>Prototyping Tools</a:t>
            </a:r>
            <a:endParaRPr/>
          </a:p>
          <a:p>
            <a:pPr marL="0" indent="0"/>
            <a:r>
              <a:rPr lang="en"/>
              <a:t>2018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208144977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p14"/>
          <p:cNvSpPr txBox="1">
            <a:spLocks noGrp="1"/>
          </p:cNvSpPr>
          <p:nvPr>
            <p:ph type="ctrTitle"/>
          </p:nvPr>
        </p:nvSpPr>
        <p:spPr>
          <a:xfrm>
            <a:off x="673775" y="3084745"/>
            <a:ext cx="11658600" cy="1938773"/>
          </a:xfrm>
          <a:prstGeom prst="rect">
            <a:avLst/>
          </a:prstGeom>
        </p:spPr>
        <p:txBody>
          <a:bodyPr spcFirstLastPara="1" wrap="square" lIns="130027" tIns="130027" rIns="130027" bIns="130027" anchor="b" anchorCtr="0">
            <a:noAutofit/>
          </a:bodyPr>
          <a:lstStyle/>
          <a:p>
            <a:r>
              <a:rPr lang="en" dirty="0"/>
              <a:t>Balsamiq and Adobe XD</a:t>
            </a:r>
            <a:endParaRPr dirty="0"/>
          </a:p>
        </p:txBody>
      </p:sp>
      <p:sp>
        <p:nvSpPr>
          <p:cNvPr id="73" name="Google Shape;73;p14"/>
          <p:cNvSpPr txBox="1">
            <a:spLocks noGrp="1"/>
          </p:cNvSpPr>
          <p:nvPr>
            <p:ph type="subTitle" idx="1"/>
          </p:nvPr>
        </p:nvSpPr>
        <p:spPr>
          <a:xfrm>
            <a:off x="3039609" y="5404518"/>
            <a:ext cx="6926933" cy="1503147"/>
          </a:xfrm>
          <a:prstGeom prst="rect">
            <a:avLst/>
          </a:prstGeom>
        </p:spPr>
        <p:txBody>
          <a:bodyPr spcFirstLastPara="1" wrap="square" lIns="130027" tIns="130027" rIns="130027" bIns="130027" anchor="t" anchorCtr="0">
            <a:noAutofit/>
          </a:bodyPr>
          <a:lstStyle/>
          <a:p>
            <a:pPr marL="0" indent="0"/>
            <a:r>
              <a:rPr lang="en" dirty="0"/>
              <a:t>JERRY JEE-UK YANG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79727192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p15"/>
          <p:cNvSpPr txBox="1">
            <a:spLocks noGrp="1"/>
          </p:cNvSpPr>
          <p:nvPr>
            <p:ph type="title"/>
          </p:nvPr>
        </p:nvSpPr>
        <p:spPr>
          <a:xfrm>
            <a:off x="443307" y="843900"/>
            <a:ext cx="12118187" cy="1341440"/>
          </a:xfrm>
          <a:prstGeom prst="rect">
            <a:avLst/>
          </a:prstGeom>
        </p:spPr>
        <p:txBody>
          <a:bodyPr spcFirstLastPara="1" wrap="square" lIns="130027" tIns="130027" rIns="130027" bIns="130027" anchor="t" anchorCtr="0">
            <a:noAutofit/>
          </a:bodyPr>
          <a:lstStyle/>
          <a:p>
            <a:r>
              <a:rPr lang="en"/>
              <a:t>Balsamiq</a:t>
            </a:r>
            <a:endParaRPr/>
          </a:p>
        </p:txBody>
      </p:sp>
      <p:sp>
        <p:nvSpPr>
          <p:cNvPr id="79" name="Google Shape;79;p15"/>
          <p:cNvSpPr txBox="1">
            <a:spLocks noGrp="1"/>
          </p:cNvSpPr>
          <p:nvPr>
            <p:ph type="body" idx="1"/>
          </p:nvPr>
        </p:nvSpPr>
        <p:spPr>
          <a:xfrm>
            <a:off x="443306" y="2401316"/>
            <a:ext cx="5754293" cy="6263040"/>
          </a:xfrm>
          <a:prstGeom prst="rect">
            <a:avLst/>
          </a:prstGeom>
        </p:spPr>
        <p:txBody>
          <a:bodyPr spcFirstLastPara="1" wrap="square" lIns="130027" tIns="130027" rIns="130027" bIns="130027" anchor="t" anchorCtr="0">
            <a:noAutofit/>
          </a:bodyPr>
          <a:lstStyle/>
          <a:p>
            <a:pPr>
              <a:lnSpc>
                <a:spcPct val="150000"/>
              </a:lnSpc>
              <a:buChar char="-"/>
            </a:pPr>
            <a:r>
              <a:rPr lang="en" sz="2800" dirty="0"/>
              <a:t>balsamiq.com</a:t>
            </a:r>
            <a:endParaRPr sz="2800" dirty="0"/>
          </a:p>
          <a:p>
            <a:pPr>
              <a:lnSpc>
                <a:spcPct val="150000"/>
              </a:lnSpc>
              <a:buChar char="-"/>
            </a:pPr>
            <a:r>
              <a:rPr lang="en" sz="2800" dirty="0"/>
              <a:t>Lo-fi quick prototyping tool</a:t>
            </a:r>
            <a:endParaRPr sz="2800" dirty="0"/>
          </a:p>
          <a:p>
            <a:pPr>
              <a:lnSpc>
                <a:spcPct val="150000"/>
              </a:lnSpc>
              <a:buChar char="-"/>
            </a:pPr>
            <a:r>
              <a:rPr lang="en" sz="2800" dirty="0"/>
              <a:t>30-day free trial</a:t>
            </a:r>
            <a:endParaRPr sz="2800" dirty="0"/>
          </a:p>
          <a:p>
            <a:pPr>
              <a:lnSpc>
                <a:spcPct val="150000"/>
              </a:lnSpc>
              <a:buChar char="-"/>
            </a:pPr>
            <a:r>
              <a:rPr lang="en" sz="2800" dirty="0"/>
              <a:t>Black and grey scale wireframes</a:t>
            </a:r>
            <a:endParaRPr sz="2800" dirty="0"/>
          </a:p>
          <a:p>
            <a:pPr indent="0">
              <a:lnSpc>
                <a:spcPct val="150000"/>
              </a:lnSpc>
              <a:spcBef>
                <a:spcPts val="2276"/>
              </a:spcBef>
              <a:spcAft>
                <a:spcPts val="2276"/>
              </a:spcAft>
              <a:buNone/>
            </a:pPr>
            <a:endParaRPr sz="2800" dirty="0"/>
          </a:p>
        </p:txBody>
      </p:sp>
      <p:pic>
        <p:nvPicPr>
          <p:cNvPr id="80" name="Google Shape;80;p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820196" y="2514914"/>
            <a:ext cx="6935644" cy="514201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6980010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16"/>
          <p:cNvSpPr txBox="1">
            <a:spLocks noGrp="1"/>
          </p:cNvSpPr>
          <p:nvPr>
            <p:ph type="title"/>
          </p:nvPr>
        </p:nvSpPr>
        <p:spPr>
          <a:xfrm>
            <a:off x="443307" y="843900"/>
            <a:ext cx="12118187" cy="1341440"/>
          </a:xfrm>
          <a:prstGeom prst="rect">
            <a:avLst/>
          </a:prstGeom>
        </p:spPr>
        <p:txBody>
          <a:bodyPr spcFirstLastPara="1" wrap="square" lIns="130027" tIns="130027" rIns="130027" bIns="130027" anchor="t" anchorCtr="0">
            <a:noAutofit/>
          </a:bodyPr>
          <a:lstStyle/>
          <a:p>
            <a:r>
              <a:rPr lang="en"/>
              <a:t>Balsamiq</a:t>
            </a:r>
            <a:endParaRPr/>
          </a:p>
        </p:txBody>
      </p:sp>
      <p:pic>
        <p:nvPicPr>
          <p:cNvPr id="86" name="Google Shape;86;p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16747" y="2357294"/>
            <a:ext cx="7806574" cy="3034327"/>
          </a:xfrm>
          <a:prstGeom prst="rect">
            <a:avLst/>
          </a:prstGeom>
          <a:noFill/>
          <a:ln>
            <a:noFill/>
          </a:ln>
        </p:spPr>
      </p:pic>
      <p:pic>
        <p:nvPicPr>
          <p:cNvPr id="87" name="Google Shape;87;p1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282168" y="3678323"/>
            <a:ext cx="6518508" cy="2396942"/>
          </a:xfrm>
          <a:prstGeom prst="rect">
            <a:avLst/>
          </a:prstGeom>
          <a:noFill/>
          <a:ln>
            <a:noFill/>
          </a:ln>
        </p:spPr>
      </p:pic>
      <p:pic>
        <p:nvPicPr>
          <p:cNvPr id="88" name="Google Shape;88;p16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216747" y="5018166"/>
            <a:ext cx="9001994" cy="3664535"/>
          </a:xfrm>
          <a:prstGeom prst="rect">
            <a:avLst/>
          </a:prstGeom>
          <a:noFill/>
          <a:ln>
            <a:noFill/>
          </a:ln>
        </p:spPr>
      </p:pic>
      <p:pic>
        <p:nvPicPr>
          <p:cNvPr id="89" name="Google Shape;89;p16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9435488" y="6292013"/>
            <a:ext cx="3352567" cy="260490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7457295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p17"/>
          <p:cNvSpPr txBox="1">
            <a:spLocks noGrp="1"/>
          </p:cNvSpPr>
          <p:nvPr>
            <p:ph type="title"/>
          </p:nvPr>
        </p:nvSpPr>
        <p:spPr>
          <a:xfrm>
            <a:off x="443307" y="843900"/>
            <a:ext cx="12118187" cy="1341440"/>
          </a:xfrm>
          <a:prstGeom prst="rect">
            <a:avLst/>
          </a:prstGeom>
        </p:spPr>
        <p:txBody>
          <a:bodyPr spcFirstLastPara="1" wrap="square" lIns="130027" tIns="130027" rIns="130027" bIns="130027" anchor="t" anchorCtr="0">
            <a:noAutofit/>
          </a:bodyPr>
          <a:lstStyle/>
          <a:p>
            <a:r>
              <a:rPr lang="en"/>
              <a:t>Balsamiq</a:t>
            </a:r>
            <a:endParaRPr/>
          </a:p>
        </p:txBody>
      </p:sp>
      <p:pic>
        <p:nvPicPr>
          <p:cNvPr id="95" name="Google Shape;95;p1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16748" y="2185340"/>
            <a:ext cx="12571302" cy="2691738"/>
          </a:xfrm>
          <a:prstGeom prst="rect">
            <a:avLst/>
          </a:prstGeom>
          <a:noFill/>
          <a:ln>
            <a:noFill/>
          </a:ln>
        </p:spPr>
      </p:pic>
      <p:sp>
        <p:nvSpPr>
          <p:cNvPr id="96" name="Google Shape;96;p17"/>
          <p:cNvSpPr txBox="1">
            <a:spLocks noGrp="1"/>
          </p:cNvSpPr>
          <p:nvPr>
            <p:ph type="body" idx="1"/>
          </p:nvPr>
        </p:nvSpPr>
        <p:spPr>
          <a:xfrm>
            <a:off x="1570987" y="5302969"/>
            <a:ext cx="9862827" cy="6263040"/>
          </a:xfrm>
          <a:prstGeom prst="rect">
            <a:avLst/>
          </a:prstGeom>
        </p:spPr>
        <p:txBody>
          <a:bodyPr spcFirstLastPara="1" wrap="square" lIns="130027" tIns="130027" rIns="130027" bIns="130027" anchor="t" anchorCtr="0">
            <a:noAutofit/>
          </a:bodyPr>
          <a:lstStyle/>
          <a:p>
            <a:pPr>
              <a:lnSpc>
                <a:spcPct val="150000"/>
              </a:lnSpc>
              <a:buChar char="-"/>
            </a:pPr>
            <a:r>
              <a:rPr lang="en" sz="3200" dirty="0"/>
              <a:t>Containers</a:t>
            </a:r>
            <a:endParaRPr sz="3200" dirty="0"/>
          </a:p>
          <a:p>
            <a:pPr lvl="1">
              <a:lnSpc>
                <a:spcPct val="150000"/>
              </a:lnSpc>
              <a:spcBef>
                <a:spcPts val="0"/>
              </a:spcBef>
              <a:buChar char="-"/>
            </a:pPr>
            <a:r>
              <a:rPr lang="en" sz="3200" dirty="0"/>
              <a:t>Android, iPhone, Browser</a:t>
            </a:r>
            <a:endParaRPr sz="3200" dirty="0"/>
          </a:p>
          <a:p>
            <a:pPr>
              <a:lnSpc>
                <a:spcPct val="150000"/>
              </a:lnSpc>
              <a:buChar char="-"/>
            </a:pPr>
            <a:r>
              <a:rPr lang="en" sz="3200" dirty="0"/>
              <a:t>Text</a:t>
            </a:r>
            <a:endParaRPr sz="3200" dirty="0"/>
          </a:p>
          <a:p>
            <a:pPr lvl="1">
              <a:lnSpc>
                <a:spcPct val="150000"/>
              </a:lnSpc>
              <a:spcBef>
                <a:spcPts val="0"/>
              </a:spcBef>
              <a:buChar char="-"/>
            </a:pPr>
            <a:r>
              <a:rPr lang="en" sz="3200" dirty="0"/>
              <a:t>Can be used for any content with texts</a:t>
            </a:r>
            <a:endParaRPr sz="3200" dirty="0"/>
          </a:p>
          <a:p>
            <a:pPr marL="0" indent="0">
              <a:lnSpc>
                <a:spcPct val="150000"/>
              </a:lnSpc>
              <a:spcBef>
                <a:spcPts val="2276"/>
              </a:spcBef>
              <a:buNone/>
            </a:pPr>
            <a:endParaRPr sz="3200" dirty="0"/>
          </a:p>
          <a:p>
            <a:pPr indent="0">
              <a:lnSpc>
                <a:spcPct val="150000"/>
              </a:lnSpc>
              <a:spcBef>
                <a:spcPts val="2276"/>
              </a:spcBef>
              <a:spcAft>
                <a:spcPts val="2276"/>
              </a:spcAft>
              <a:buNone/>
            </a:pPr>
            <a:endParaRPr sz="3200" dirty="0"/>
          </a:p>
        </p:txBody>
      </p:sp>
    </p:spTree>
    <p:extLst>
      <p:ext uri="{BB962C8B-B14F-4D97-AF65-F5344CB8AC3E}">
        <p14:creationId xmlns:p14="http://schemas.microsoft.com/office/powerpoint/2010/main" val="135112382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p18"/>
          <p:cNvSpPr txBox="1">
            <a:spLocks noGrp="1"/>
          </p:cNvSpPr>
          <p:nvPr>
            <p:ph type="title"/>
          </p:nvPr>
        </p:nvSpPr>
        <p:spPr>
          <a:xfrm>
            <a:off x="443307" y="843900"/>
            <a:ext cx="12118187" cy="1341440"/>
          </a:xfrm>
          <a:prstGeom prst="rect">
            <a:avLst/>
          </a:prstGeom>
        </p:spPr>
        <p:txBody>
          <a:bodyPr spcFirstLastPara="1" wrap="square" lIns="130027" tIns="130027" rIns="130027" bIns="130027" anchor="t" anchorCtr="0">
            <a:noAutofit/>
          </a:bodyPr>
          <a:lstStyle/>
          <a:p>
            <a:r>
              <a:rPr lang="en"/>
              <a:t>Balsamiq</a:t>
            </a:r>
            <a:endParaRPr/>
          </a:p>
        </p:txBody>
      </p:sp>
      <p:pic>
        <p:nvPicPr>
          <p:cNvPr id="102" name="Google Shape;102;p1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43307" y="1998780"/>
            <a:ext cx="3750430" cy="7134767"/>
          </a:xfrm>
          <a:prstGeom prst="rect">
            <a:avLst/>
          </a:prstGeom>
          <a:noFill/>
          <a:ln>
            <a:noFill/>
          </a:ln>
        </p:spPr>
      </p:pic>
      <p:sp>
        <p:nvSpPr>
          <p:cNvPr id="103" name="Google Shape;103;p18"/>
          <p:cNvSpPr/>
          <p:nvPr/>
        </p:nvSpPr>
        <p:spPr>
          <a:xfrm>
            <a:off x="3062009" y="2359964"/>
            <a:ext cx="1334187" cy="649387"/>
          </a:xfrm>
          <a:prstGeom prst="rect">
            <a:avLst/>
          </a:prstGeom>
          <a:noFill/>
          <a:ln w="38100" cap="flat" cmpd="sng">
            <a:solidFill>
              <a:srgbClr val="CC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30027" tIns="130027" rIns="130027" bIns="130027" anchor="ctr" anchorCtr="0">
            <a:noAutofit/>
          </a:bodyPr>
          <a:lstStyle/>
          <a:p>
            <a:pPr defTabSz="1300460" fontAlgn="auto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</a:pPr>
            <a:endParaRPr sz="1991" kern="0">
              <a:latin typeface="Arial"/>
              <a:cs typeface="Arial"/>
              <a:sym typeface="Arial"/>
            </a:endParaRPr>
          </a:p>
        </p:txBody>
      </p:sp>
      <p:pic>
        <p:nvPicPr>
          <p:cNvPr id="104" name="Google Shape;104;p1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302508" y="3644267"/>
            <a:ext cx="7429013" cy="5046899"/>
          </a:xfrm>
          <a:prstGeom prst="rect">
            <a:avLst/>
          </a:prstGeom>
          <a:noFill/>
          <a:ln>
            <a:noFill/>
          </a:ln>
        </p:spPr>
      </p:pic>
      <p:sp>
        <p:nvSpPr>
          <p:cNvPr id="105" name="Google Shape;105;p18"/>
          <p:cNvSpPr/>
          <p:nvPr/>
        </p:nvSpPr>
        <p:spPr>
          <a:xfrm rot="1586507">
            <a:off x="4211676" y="2872324"/>
            <a:ext cx="1419066" cy="413679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FF0000"/>
          </a:solidFill>
          <a:ln>
            <a:noFill/>
          </a:ln>
        </p:spPr>
        <p:txBody>
          <a:bodyPr spcFirstLastPara="1" wrap="square" lIns="130027" tIns="130027" rIns="130027" bIns="130027" anchor="ctr" anchorCtr="0">
            <a:noAutofit/>
          </a:bodyPr>
          <a:lstStyle/>
          <a:p>
            <a:pPr defTabSz="1300460" fontAlgn="auto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</a:pPr>
            <a:endParaRPr sz="1991" kern="0"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591877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Google Shape;110;p19"/>
          <p:cNvSpPr txBox="1">
            <a:spLocks noGrp="1"/>
          </p:cNvSpPr>
          <p:nvPr>
            <p:ph type="title"/>
          </p:nvPr>
        </p:nvSpPr>
        <p:spPr>
          <a:xfrm>
            <a:off x="443307" y="843900"/>
            <a:ext cx="12118187" cy="1341440"/>
          </a:xfrm>
          <a:prstGeom prst="rect">
            <a:avLst/>
          </a:prstGeom>
        </p:spPr>
        <p:txBody>
          <a:bodyPr spcFirstLastPara="1" wrap="square" lIns="130027" tIns="130027" rIns="130027" bIns="130027" anchor="t" anchorCtr="0">
            <a:noAutofit/>
          </a:bodyPr>
          <a:lstStyle/>
          <a:p>
            <a:r>
              <a:rPr lang="en"/>
              <a:t>Balsamiq Prototyping</a:t>
            </a:r>
            <a:endParaRPr/>
          </a:p>
        </p:txBody>
      </p:sp>
      <p:pic>
        <p:nvPicPr>
          <p:cNvPr id="111" name="Google Shape;111;p1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653547" y="1965446"/>
            <a:ext cx="6907940" cy="7134767"/>
          </a:xfrm>
          <a:prstGeom prst="rect">
            <a:avLst/>
          </a:prstGeom>
          <a:noFill/>
          <a:ln>
            <a:noFill/>
          </a:ln>
        </p:spPr>
      </p:pic>
      <p:sp>
        <p:nvSpPr>
          <p:cNvPr id="112" name="Google Shape;112;p19"/>
          <p:cNvSpPr txBox="1">
            <a:spLocks noGrp="1"/>
          </p:cNvSpPr>
          <p:nvPr>
            <p:ph type="body" idx="1"/>
          </p:nvPr>
        </p:nvSpPr>
        <p:spPr>
          <a:xfrm>
            <a:off x="443307" y="2401316"/>
            <a:ext cx="5232640" cy="6263040"/>
          </a:xfrm>
          <a:prstGeom prst="rect">
            <a:avLst/>
          </a:prstGeom>
        </p:spPr>
        <p:txBody>
          <a:bodyPr spcFirstLastPara="1" wrap="square" lIns="130027" tIns="130027" rIns="130027" bIns="130027" anchor="t" anchorCtr="0">
            <a:no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en" sz="2800" dirty="0"/>
              <a:t>Step 1.</a:t>
            </a:r>
            <a:endParaRPr sz="2800" dirty="0"/>
          </a:p>
          <a:p>
            <a:pPr marL="0" indent="0">
              <a:lnSpc>
                <a:spcPct val="150000"/>
              </a:lnSpc>
              <a:spcBef>
                <a:spcPts val="2276"/>
              </a:spcBef>
              <a:buNone/>
            </a:pPr>
            <a:r>
              <a:rPr lang="en" sz="2800" dirty="0"/>
              <a:t>Click on an element you want to use for interactions. </a:t>
            </a:r>
            <a:endParaRPr sz="2800" dirty="0"/>
          </a:p>
          <a:p>
            <a:pPr marL="0" indent="0">
              <a:lnSpc>
                <a:spcPct val="150000"/>
              </a:lnSpc>
              <a:spcBef>
                <a:spcPts val="2276"/>
              </a:spcBef>
              <a:buNone/>
            </a:pPr>
            <a:r>
              <a:rPr lang="en" sz="2800" dirty="0"/>
              <a:t>Element properties will show up on the right side of the screen. </a:t>
            </a:r>
            <a:endParaRPr sz="2800" dirty="0"/>
          </a:p>
          <a:p>
            <a:pPr indent="0">
              <a:lnSpc>
                <a:spcPct val="150000"/>
              </a:lnSpc>
              <a:spcBef>
                <a:spcPts val="2276"/>
              </a:spcBef>
              <a:spcAft>
                <a:spcPts val="2276"/>
              </a:spcAft>
              <a:buNone/>
            </a:pPr>
            <a:endParaRPr sz="2800" dirty="0"/>
          </a:p>
        </p:txBody>
      </p:sp>
      <p:sp>
        <p:nvSpPr>
          <p:cNvPr id="113" name="Google Shape;113;p19"/>
          <p:cNvSpPr/>
          <p:nvPr/>
        </p:nvSpPr>
        <p:spPr>
          <a:xfrm>
            <a:off x="9245760" y="1583289"/>
            <a:ext cx="3525120" cy="7707307"/>
          </a:xfrm>
          <a:prstGeom prst="rect">
            <a:avLst/>
          </a:prstGeom>
          <a:noFill/>
          <a:ln w="38100" cap="flat" cmpd="sng">
            <a:solidFill>
              <a:srgbClr val="CC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30027" tIns="130027" rIns="130027" bIns="130027" anchor="ctr" anchorCtr="0">
            <a:noAutofit/>
          </a:bodyPr>
          <a:lstStyle/>
          <a:p>
            <a:pPr defTabSz="1300460" fontAlgn="auto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</a:pPr>
            <a:endParaRPr sz="1991" kern="0"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03530814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240" y="326249"/>
            <a:ext cx="10728960" cy="1121551"/>
          </a:xfrm>
        </p:spPr>
        <p:txBody>
          <a:bodyPr/>
          <a:lstStyle/>
          <a:p>
            <a:r>
              <a:rPr lang="en-US" dirty="0" smtClean="0"/>
              <a:t>Implementing your Prototype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50240" y="1371600"/>
            <a:ext cx="12100560" cy="7696200"/>
          </a:xfrm>
        </p:spPr>
        <p:txBody>
          <a:bodyPr>
            <a:normAutofit fontScale="85000" lnSpcReduction="20000"/>
          </a:bodyPr>
          <a:lstStyle/>
          <a:p>
            <a:r>
              <a:rPr lang="en-US" dirty="0" smtClean="0"/>
              <a:t>How “complete” an implementation for HW4?</a:t>
            </a:r>
          </a:p>
          <a:p>
            <a:pPr lvl="1"/>
            <a:r>
              <a:rPr lang="en-US" dirty="0" smtClean="0"/>
              <a:t>Screen transitions must work</a:t>
            </a:r>
          </a:p>
          <a:p>
            <a:pPr lvl="1"/>
            <a:r>
              <a:rPr lang="en-US" dirty="0" smtClean="0">
                <a:solidFill>
                  <a:srgbClr val="FF0000"/>
                </a:solidFill>
              </a:rPr>
              <a:t>All buttons should do something</a:t>
            </a:r>
            <a:r>
              <a:rPr lang="en-US" dirty="0" smtClean="0"/>
              <a:t>, even if go to a “not implemented yet” page – facilitates user testing</a:t>
            </a:r>
          </a:p>
          <a:p>
            <a:pPr lvl="1"/>
            <a:r>
              <a:rPr lang="en-US" dirty="0" smtClean="0"/>
              <a:t>Search, other computation does </a:t>
            </a:r>
            <a:r>
              <a:rPr lang="en-US" i="1" dirty="0" smtClean="0"/>
              <a:t>not </a:t>
            </a:r>
            <a:r>
              <a:rPr lang="en-US" dirty="0" smtClean="0"/>
              <a:t>have to work</a:t>
            </a:r>
          </a:p>
          <a:p>
            <a:pPr lvl="1"/>
            <a:r>
              <a:rPr lang="en-US" dirty="0" smtClean="0"/>
              <a:t>“Click-through” level of behaviors</a:t>
            </a:r>
          </a:p>
          <a:p>
            <a:pPr lvl="1"/>
            <a:r>
              <a:rPr lang="en-US" dirty="0" smtClean="0"/>
              <a:t>Must show any external reactions</a:t>
            </a:r>
          </a:p>
          <a:p>
            <a:pPr lvl="2"/>
            <a:r>
              <a:rPr lang="en-US" dirty="0" smtClean="0"/>
              <a:t>E.g., taking a picture, starting microwave, making a copy…</a:t>
            </a:r>
          </a:p>
          <a:p>
            <a:pPr lvl="2"/>
            <a:r>
              <a:rPr lang="en-US" dirty="0" smtClean="0"/>
              <a:t>Pop-up a dialog box saying what’s happening…</a:t>
            </a:r>
          </a:p>
          <a:p>
            <a:r>
              <a:rPr lang="en-US" dirty="0" smtClean="0"/>
              <a:t>Level of complexity required:</a:t>
            </a:r>
          </a:p>
          <a:p>
            <a:pPr lvl="1"/>
            <a:r>
              <a:rPr lang="en-US" dirty="0" smtClean="0"/>
              <a:t>(Same as listed on homework0 page)</a:t>
            </a:r>
          </a:p>
          <a:p>
            <a:pPr lvl="1"/>
            <a:r>
              <a:rPr lang="en-US" dirty="0" smtClean="0"/>
              <a:t>At least 30 “controls” (widgets: buttons, text fields)</a:t>
            </a:r>
          </a:p>
          <a:p>
            <a:pPr lvl="1"/>
            <a:r>
              <a:rPr lang="en-US" dirty="0" smtClean="0"/>
              <a:t>About 10 different screens/pages/windows/modes</a:t>
            </a:r>
          </a:p>
          <a:p>
            <a:r>
              <a:rPr lang="en-US" dirty="0" smtClean="0"/>
              <a:t>Must be done in one (1) week – </a:t>
            </a:r>
            <a:r>
              <a:rPr lang="en-US" i="1" dirty="0" smtClean="0">
                <a:solidFill>
                  <a:srgbClr val="FF0000"/>
                </a:solidFill>
              </a:rPr>
              <a:t>no extensions!</a:t>
            </a:r>
          </a:p>
          <a:p>
            <a:pPr lvl="1"/>
            <a:r>
              <a:rPr lang="en-US" dirty="0" smtClean="0"/>
              <a:t>Will be given to your classmates for HW 5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6ED4B02-72C2-4516-9A34-B477BE607600}" type="slidenum">
              <a:rPr lang="en-US" smtClean="0"/>
              <a:pPr>
                <a:defRPr/>
              </a:pPr>
              <a:t>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© 2018 - Brad Myers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8" name="Google Shape;118;p2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992107" y="1113601"/>
            <a:ext cx="3644233" cy="8132160"/>
          </a:xfrm>
          <a:prstGeom prst="rect">
            <a:avLst/>
          </a:prstGeom>
          <a:noFill/>
          <a:ln>
            <a:noFill/>
          </a:ln>
        </p:spPr>
      </p:pic>
      <p:sp>
        <p:nvSpPr>
          <p:cNvPr id="119" name="Google Shape;119;p20"/>
          <p:cNvSpPr txBox="1">
            <a:spLocks noGrp="1"/>
          </p:cNvSpPr>
          <p:nvPr>
            <p:ph type="title"/>
          </p:nvPr>
        </p:nvSpPr>
        <p:spPr>
          <a:xfrm>
            <a:off x="443307" y="843900"/>
            <a:ext cx="12118187" cy="1341440"/>
          </a:xfrm>
          <a:prstGeom prst="rect">
            <a:avLst/>
          </a:prstGeom>
        </p:spPr>
        <p:txBody>
          <a:bodyPr spcFirstLastPara="1" wrap="square" lIns="130027" tIns="130027" rIns="130027" bIns="130027" anchor="t" anchorCtr="0">
            <a:noAutofit/>
          </a:bodyPr>
          <a:lstStyle/>
          <a:p>
            <a:r>
              <a:rPr lang="en"/>
              <a:t>Balsamiq Prototyping</a:t>
            </a:r>
            <a:endParaRPr/>
          </a:p>
        </p:txBody>
      </p:sp>
      <p:sp>
        <p:nvSpPr>
          <p:cNvPr id="120" name="Google Shape;120;p20"/>
          <p:cNvSpPr txBox="1">
            <a:spLocks noGrp="1"/>
          </p:cNvSpPr>
          <p:nvPr>
            <p:ph type="body" idx="1"/>
          </p:nvPr>
        </p:nvSpPr>
        <p:spPr>
          <a:xfrm>
            <a:off x="443307" y="2401316"/>
            <a:ext cx="5232640" cy="6263040"/>
          </a:xfrm>
          <a:prstGeom prst="rect">
            <a:avLst/>
          </a:prstGeom>
        </p:spPr>
        <p:txBody>
          <a:bodyPr spcFirstLastPara="1" wrap="square" lIns="130027" tIns="130027" rIns="130027" bIns="130027" anchor="t" anchorCtr="0">
            <a:no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en" sz="2800" dirty="0"/>
              <a:t>Step 2.</a:t>
            </a:r>
            <a:endParaRPr sz="2800" dirty="0"/>
          </a:p>
          <a:p>
            <a:pPr marL="0" indent="0">
              <a:lnSpc>
                <a:spcPct val="150000"/>
              </a:lnSpc>
              <a:spcBef>
                <a:spcPts val="2276"/>
              </a:spcBef>
              <a:buNone/>
            </a:pPr>
            <a:r>
              <a:rPr lang="en" sz="2800" dirty="0"/>
              <a:t>Change your ‘whole control’ to your desired screen. (similar to powerpoint links to other slides)</a:t>
            </a:r>
            <a:endParaRPr sz="2800" dirty="0"/>
          </a:p>
          <a:p>
            <a:pPr indent="0">
              <a:lnSpc>
                <a:spcPct val="150000"/>
              </a:lnSpc>
              <a:spcBef>
                <a:spcPts val="2276"/>
              </a:spcBef>
              <a:spcAft>
                <a:spcPts val="2276"/>
              </a:spcAft>
              <a:buNone/>
            </a:pPr>
            <a:endParaRPr sz="2800" dirty="0"/>
          </a:p>
        </p:txBody>
      </p:sp>
      <p:sp>
        <p:nvSpPr>
          <p:cNvPr id="121" name="Google Shape;121;p20"/>
          <p:cNvSpPr/>
          <p:nvPr/>
        </p:nvSpPr>
        <p:spPr>
          <a:xfrm>
            <a:off x="9186027" y="6079182"/>
            <a:ext cx="3525120" cy="567467"/>
          </a:xfrm>
          <a:prstGeom prst="rect">
            <a:avLst/>
          </a:prstGeom>
          <a:noFill/>
          <a:ln w="38100" cap="flat" cmpd="sng">
            <a:solidFill>
              <a:srgbClr val="CC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30027" tIns="130027" rIns="130027" bIns="130027" anchor="ctr" anchorCtr="0">
            <a:noAutofit/>
          </a:bodyPr>
          <a:lstStyle/>
          <a:p>
            <a:pPr defTabSz="1300460" fontAlgn="auto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</a:pPr>
            <a:endParaRPr sz="1991" kern="0">
              <a:latin typeface="Arial"/>
              <a:cs typeface="Arial"/>
              <a:sym typeface="Arial"/>
            </a:endParaRPr>
          </a:p>
        </p:txBody>
      </p:sp>
      <p:pic>
        <p:nvPicPr>
          <p:cNvPr id="122" name="Google Shape;122;p2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980428" y="2749244"/>
            <a:ext cx="2546667" cy="4684301"/>
          </a:xfrm>
          <a:prstGeom prst="rect">
            <a:avLst/>
          </a:prstGeom>
          <a:noFill/>
          <a:ln>
            <a:noFill/>
          </a:ln>
        </p:spPr>
      </p:pic>
      <p:sp>
        <p:nvSpPr>
          <p:cNvPr id="123" name="Google Shape;123;p20"/>
          <p:cNvSpPr/>
          <p:nvPr/>
        </p:nvSpPr>
        <p:spPr>
          <a:xfrm>
            <a:off x="5980427" y="5168303"/>
            <a:ext cx="2707200" cy="2441813"/>
          </a:xfrm>
          <a:prstGeom prst="rect">
            <a:avLst/>
          </a:prstGeom>
          <a:noFill/>
          <a:ln w="38100" cap="flat" cmpd="sng">
            <a:solidFill>
              <a:srgbClr val="CC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30027" tIns="130027" rIns="130027" bIns="130027" anchor="ctr" anchorCtr="0">
            <a:noAutofit/>
          </a:bodyPr>
          <a:lstStyle/>
          <a:p>
            <a:pPr defTabSz="1300460" fontAlgn="auto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</a:pPr>
            <a:endParaRPr sz="1991" kern="0"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209487964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8" name="Google Shape;128;p2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883342" y="1685109"/>
            <a:ext cx="2660275" cy="7134768"/>
          </a:xfrm>
          <a:prstGeom prst="rect">
            <a:avLst/>
          </a:prstGeom>
          <a:noFill/>
          <a:ln>
            <a:noFill/>
          </a:ln>
        </p:spPr>
      </p:pic>
      <p:sp>
        <p:nvSpPr>
          <p:cNvPr id="129" name="Google Shape;129;p21"/>
          <p:cNvSpPr txBox="1">
            <a:spLocks noGrp="1"/>
          </p:cNvSpPr>
          <p:nvPr>
            <p:ph type="title"/>
          </p:nvPr>
        </p:nvSpPr>
        <p:spPr>
          <a:xfrm>
            <a:off x="443307" y="843900"/>
            <a:ext cx="12118187" cy="1341440"/>
          </a:xfrm>
          <a:prstGeom prst="rect">
            <a:avLst/>
          </a:prstGeom>
        </p:spPr>
        <p:txBody>
          <a:bodyPr spcFirstLastPara="1" wrap="square" lIns="130027" tIns="130027" rIns="130027" bIns="130027" anchor="t" anchorCtr="0">
            <a:noAutofit/>
          </a:bodyPr>
          <a:lstStyle/>
          <a:p>
            <a:r>
              <a:rPr lang="en"/>
              <a:t>Balsamiq Prototyping</a:t>
            </a:r>
            <a:endParaRPr/>
          </a:p>
        </p:txBody>
      </p:sp>
      <p:sp>
        <p:nvSpPr>
          <p:cNvPr id="130" name="Google Shape;130;p21"/>
          <p:cNvSpPr txBox="1">
            <a:spLocks noGrp="1"/>
          </p:cNvSpPr>
          <p:nvPr>
            <p:ph type="body" idx="1"/>
          </p:nvPr>
        </p:nvSpPr>
        <p:spPr>
          <a:xfrm>
            <a:off x="443307" y="2401316"/>
            <a:ext cx="5232640" cy="6263040"/>
          </a:xfrm>
          <a:prstGeom prst="rect">
            <a:avLst/>
          </a:prstGeom>
        </p:spPr>
        <p:txBody>
          <a:bodyPr spcFirstLastPara="1" wrap="square" lIns="130027" tIns="130027" rIns="130027" bIns="130027" anchor="t" anchorCtr="0">
            <a:no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en" sz="2800" dirty="0"/>
              <a:t>Step 3.</a:t>
            </a:r>
            <a:endParaRPr sz="2800" dirty="0"/>
          </a:p>
          <a:p>
            <a:pPr marL="0" indent="0">
              <a:lnSpc>
                <a:spcPct val="150000"/>
              </a:lnSpc>
              <a:spcBef>
                <a:spcPts val="2276"/>
              </a:spcBef>
              <a:buNone/>
            </a:pPr>
            <a:r>
              <a:rPr lang="en" sz="2800" dirty="0"/>
              <a:t>Press the ‘play button’ under your profile to start an interactive prototype mode. </a:t>
            </a:r>
            <a:endParaRPr sz="2800" dirty="0"/>
          </a:p>
          <a:p>
            <a:pPr marL="0" indent="0">
              <a:lnSpc>
                <a:spcPct val="150000"/>
              </a:lnSpc>
              <a:spcBef>
                <a:spcPts val="2276"/>
              </a:spcBef>
              <a:buNone/>
            </a:pPr>
            <a:endParaRPr sz="2800" dirty="0"/>
          </a:p>
          <a:p>
            <a:pPr indent="0">
              <a:lnSpc>
                <a:spcPct val="150000"/>
              </a:lnSpc>
              <a:spcBef>
                <a:spcPts val="2276"/>
              </a:spcBef>
              <a:spcAft>
                <a:spcPts val="2276"/>
              </a:spcAft>
              <a:buNone/>
            </a:pPr>
            <a:endParaRPr sz="2800" dirty="0"/>
          </a:p>
        </p:txBody>
      </p:sp>
      <p:sp>
        <p:nvSpPr>
          <p:cNvPr id="131" name="Google Shape;131;p21"/>
          <p:cNvSpPr/>
          <p:nvPr/>
        </p:nvSpPr>
        <p:spPr>
          <a:xfrm>
            <a:off x="8129315" y="1833849"/>
            <a:ext cx="522667" cy="567467"/>
          </a:xfrm>
          <a:prstGeom prst="rect">
            <a:avLst/>
          </a:prstGeom>
          <a:noFill/>
          <a:ln w="38100" cap="flat" cmpd="sng">
            <a:solidFill>
              <a:srgbClr val="CC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30027" tIns="130027" rIns="130027" bIns="130027" anchor="ctr" anchorCtr="0">
            <a:noAutofit/>
          </a:bodyPr>
          <a:lstStyle/>
          <a:p>
            <a:pPr defTabSz="1300460" fontAlgn="auto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</a:pPr>
            <a:endParaRPr sz="1991" kern="0">
              <a:latin typeface="Arial"/>
              <a:cs typeface="Arial"/>
              <a:sym typeface="Arial"/>
            </a:endParaRPr>
          </a:p>
        </p:txBody>
      </p:sp>
      <p:pic>
        <p:nvPicPr>
          <p:cNvPr id="132" name="Google Shape;132;p2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8739849" y="2588604"/>
            <a:ext cx="4137802" cy="457639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658848549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Google Shape;137;p22"/>
          <p:cNvSpPr txBox="1">
            <a:spLocks noGrp="1"/>
          </p:cNvSpPr>
          <p:nvPr>
            <p:ph type="title"/>
          </p:nvPr>
        </p:nvSpPr>
        <p:spPr>
          <a:xfrm>
            <a:off x="443307" y="843900"/>
            <a:ext cx="12118187" cy="1341440"/>
          </a:xfrm>
          <a:prstGeom prst="rect">
            <a:avLst/>
          </a:prstGeom>
        </p:spPr>
        <p:txBody>
          <a:bodyPr spcFirstLastPara="1" wrap="square" lIns="130027" tIns="130027" rIns="130027" bIns="130027" anchor="t" anchorCtr="0">
            <a:noAutofit/>
          </a:bodyPr>
          <a:lstStyle/>
          <a:p>
            <a:r>
              <a:rPr lang="en"/>
              <a:t>Adobe XD</a:t>
            </a:r>
            <a:endParaRPr/>
          </a:p>
        </p:txBody>
      </p:sp>
      <p:sp>
        <p:nvSpPr>
          <p:cNvPr id="138" name="Google Shape;138;p22"/>
          <p:cNvSpPr txBox="1">
            <a:spLocks noGrp="1"/>
          </p:cNvSpPr>
          <p:nvPr>
            <p:ph type="body" idx="1"/>
          </p:nvPr>
        </p:nvSpPr>
        <p:spPr>
          <a:xfrm>
            <a:off x="443307" y="2401316"/>
            <a:ext cx="5098240" cy="6263040"/>
          </a:xfrm>
          <a:prstGeom prst="rect">
            <a:avLst/>
          </a:prstGeom>
        </p:spPr>
        <p:txBody>
          <a:bodyPr spcFirstLastPara="1" wrap="square" lIns="130027" tIns="130027" rIns="130027" bIns="130027" anchor="t" anchorCtr="0">
            <a:noAutofit/>
          </a:bodyPr>
          <a:lstStyle/>
          <a:p>
            <a:pPr>
              <a:lnSpc>
                <a:spcPct val="150000"/>
              </a:lnSpc>
              <a:buChar char="-"/>
            </a:pPr>
            <a:r>
              <a:rPr lang="en" sz="2800" dirty="0"/>
              <a:t>No payment required</a:t>
            </a:r>
            <a:endParaRPr sz="2800" dirty="0"/>
          </a:p>
          <a:p>
            <a:pPr>
              <a:lnSpc>
                <a:spcPct val="150000"/>
              </a:lnSpc>
              <a:buChar char="-"/>
            </a:pPr>
            <a:r>
              <a:rPr lang="en" sz="2800" dirty="0"/>
              <a:t>From lo-fi to hi-fi</a:t>
            </a:r>
            <a:endParaRPr sz="2800" dirty="0"/>
          </a:p>
          <a:p>
            <a:pPr>
              <a:lnSpc>
                <a:spcPct val="150000"/>
              </a:lnSpc>
              <a:buChar char="-"/>
            </a:pPr>
            <a:r>
              <a:rPr lang="en" sz="2800" dirty="0"/>
              <a:t>Mostly used to create hi-fi prototypes</a:t>
            </a:r>
            <a:endParaRPr sz="2800" dirty="0"/>
          </a:p>
          <a:p>
            <a:pPr>
              <a:lnSpc>
                <a:spcPct val="150000"/>
              </a:lnSpc>
              <a:buChar char="-"/>
            </a:pPr>
            <a:r>
              <a:rPr lang="en" sz="2800" dirty="0"/>
              <a:t>Requires more design skills compared to Balsamiq</a:t>
            </a:r>
            <a:endParaRPr sz="2800" dirty="0"/>
          </a:p>
          <a:p>
            <a:pPr marL="0" indent="0">
              <a:lnSpc>
                <a:spcPct val="150000"/>
              </a:lnSpc>
              <a:spcBef>
                <a:spcPts val="2276"/>
              </a:spcBef>
              <a:spcAft>
                <a:spcPts val="2276"/>
              </a:spcAft>
              <a:buNone/>
            </a:pPr>
            <a:endParaRPr sz="2800" dirty="0"/>
          </a:p>
        </p:txBody>
      </p:sp>
      <p:pic>
        <p:nvPicPr>
          <p:cNvPr id="139" name="Google Shape;139;p2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758294" y="2402087"/>
            <a:ext cx="7029759" cy="535326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607295502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Google Shape;144;p23"/>
          <p:cNvSpPr txBox="1">
            <a:spLocks noGrp="1"/>
          </p:cNvSpPr>
          <p:nvPr>
            <p:ph type="title"/>
          </p:nvPr>
        </p:nvSpPr>
        <p:spPr>
          <a:xfrm>
            <a:off x="443307" y="843900"/>
            <a:ext cx="12118187" cy="1341440"/>
          </a:xfrm>
          <a:prstGeom prst="rect">
            <a:avLst/>
          </a:prstGeom>
        </p:spPr>
        <p:txBody>
          <a:bodyPr spcFirstLastPara="1" wrap="square" lIns="130027" tIns="130027" rIns="130027" bIns="130027" anchor="t" anchorCtr="0">
            <a:noAutofit/>
          </a:bodyPr>
          <a:lstStyle/>
          <a:p>
            <a:r>
              <a:rPr lang="en"/>
              <a:t>Adobe XD</a:t>
            </a:r>
            <a:endParaRPr/>
          </a:p>
        </p:txBody>
      </p:sp>
      <p:sp>
        <p:nvSpPr>
          <p:cNvPr id="145" name="Google Shape;145;p23"/>
          <p:cNvSpPr txBox="1">
            <a:spLocks noGrp="1"/>
          </p:cNvSpPr>
          <p:nvPr>
            <p:ph type="body" idx="1"/>
          </p:nvPr>
        </p:nvSpPr>
        <p:spPr>
          <a:xfrm>
            <a:off x="443307" y="2401316"/>
            <a:ext cx="5098240" cy="6263040"/>
          </a:xfrm>
          <a:prstGeom prst="rect">
            <a:avLst/>
          </a:prstGeom>
        </p:spPr>
        <p:txBody>
          <a:bodyPr spcFirstLastPara="1" wrap="square" lIns="130027" tIns="130027" rIns="130027" bIns="130027" anchor="t" anchorCtr="0">
            <a:noAutofit/>
          </a:bodyPr>
          <a:lstStyle/>
          <a:p>
            <a:pPr indent="0">
              <a:lnSpc>
                <a:spcPct val="150000"/>
              </a:lnSpc>
              <a:buNone/>
            </a:pPr>
            <a:endParaRPr/>
          </a:p>
          <a:p>
            <a:pPr marL="0" indent="0">
              <a:lnSpc>
                <a:spcPct val="150000"/>
              </a:lnSpc>
              <a:spcBef>
                <a:spcPts val="2276"/>
              </a:spcBef>
              <a:spcAft>
                <a:spcPts val="2276"/>
              </a:spcAft>
              <a:buNone/>
            </a:pPr>
            <a:endParaRPr/>
          </a:p>
        </p:txBody>
      </p:sp>
      <p:pic>
        <p:nvPicPr>
          <p:cNvPr id="146" name="Google Shape;146;p2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275449" y="2185350"/>
            <a:ext cx="8453904" cy="6437763"/>
          </a:xfrm>
          <a:prstGeom prst="rect">
            <a:avLst/>
          </a:prstGeom>
          <a:noFill/>
          <a:ln>
            <a:noFill/>
          </a:ln>
        </p:spPr>
      </p:pic>
      <p:sp>
        <p:nvSpPr>
          <p:cNvPr id="147" name="Google Shape;147;p23"/>
          <p:cNvSpPr/>
          <p:nvPr/>
        </p:nvSpPr>
        <p:spPr>
          <a:xfrm>
            <a:off x="4705067" y="7169564"/>
            <a:ext cx="5437013" cy="1747627"/>
          </a:xfrm>
          <a:prstGeom prst="rect">
            <a:avLst/>
          </a:prstGeom>
          <a:noFill/>
          <a:ln w="28575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30027" tIns="130027" rIns="130027" bIns="130027" anchor="ctr" anchorCtr="0">
            <a:noAutofit/>
          </a:bodyPr>
          <a:lstStyle/>
          <a:p>
            <a:pPr defTabSz="1300460" fontAlgn="auto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</a:pPr>
            <a:endParaRPr sz="1991" kern="0"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677073107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Google Shape;152;p24"/>
          <p:cNvSpPr txBox="1">
            <a:spLocks noGrp="1"/>
          </p:cNvSpPr>
          <p:nvPr>
            <p:ph type="title"/>
          </p:nvPr>
        </p:nvSpPr>
        <p:spPr>
          <a:xfrm>
            <a:off x="443307" y="843900"/>
            <a:ext cx="12118187" cy="1341440"/>
          </a:xfrm>
          <a:prstGeom prst="rect">
            <a:avLst/>
          </a:prstGeom>
        </p:spPr>
        <p:txBody>
          <a:bodyPr spcFirstLastPara="1" wrap="square" lIns="130027" tIns="130027" rIns="130027" bIns="130027" anchor="t" anchorCtr="0">
            <a:noAutofit/>
          </a:bodyPr>
          <a:lstStyle/>
          <a:p>
            <a:r>
              <a:rPr lang="en"/>
              <a:t>Adobe XD</a:t>
            </a:r>
            <a:endParaRPr/>
          </a:p>
        </p:txBody>
      </p:sp>
      <p:sp>
        <p:nvSpPr>
          <p:cNvPr id="153" name="Google Shape;153;p24"/>
          <p:cNvSpPr txBox="1">
            <a:spLocks noGrp="1"/>
          </p:cNvSpPr>
          <p:nvPr>
            <p:ph type="body" idx="1"/>
          </p:nvPr>
        </p:nvSpPr>
        <p:spPr>
          <a:xfrm>
            <a:off x="443307" y="2401316"/>
            <a:ext cx="5098240" cy="6263040"/>
          </a:xfrm>
          <a:prstGeom prst="rect">
            <a:avLst/>
          </a:prstGeom>
        </p:spPr>
        <p:txBody>
          <a:bodyPr spcFirstLastPara="1" wrap="square" lIns="130027" tIns="130027" rIns="130027" bIns="130027" anchor="t" anchorCtr="0">
            <a:noAutofit/>
          </a:bodyPr>
          <a:lstStyle/>
          <a:p>
            <a:pPr indent="0">
              <a:lnSpc>
                <a:spcPct val="150000"/>
              </a:lnSpc>
              <a:buNone/>
            </a:pPr>
            <a:endParaRPr/>
          </a:p>
          <a:p>
            <a:pPr marL="0" indent="0">
              <a:lnSpc>
                <a:spcPct val="150000"/>
              </a:lnSpc>
              <a:spcBef>
                <a:spcPts val="2276"/>
              </a:spcBef>
              <a:spcAft>
                <a:spcPts val="2276"/>
              </a:spcAft>
              <a:buNone/>
            </a:pPr>
            <a:endParaRPr/>
          </a:p>
        </p:txBody>
      </p:sp>
      <p:pic>
        <p:nvPicPr>
          <p:cNvPr id="154" name="Google Shape;154;p2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294135" y="2185355"/>
            <a:ext cx="8416533" cy="6993068"/>
          </a:xfrm>
          <a:prstGeom prst="rect">
            <a:avLst/>
          </a:prstGeom>
          <a:noFill/>
          <a:ln>
            <a:noFill/>
          </a:ln>
        </p:spPr>
      </p:pic>
      <p:sp>
        <p:nvSpPr>
          <p:cNvPr id="155" name="Google Shape;155;p24"/>
          <p:cNvSpPr txBox="1"/>
          <p:nvPr/>
        </p:nvSpPr>
        <p:spPr>
          <a:xfrm>
            <a:off x="2972373" y="2748338"/>
            <a:ext cx="7498240" cy="62630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30027" tIns="130027" rIns="130027" bIns="130027" anchor="t" anchorCtr="0">
            <a:noAutofit/>
          </a:bodyPr>
          <a:lstStyle/>
          <a:p>
            <a:pPr defTabSz="1300460" fontAlgn="auto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</a:pPr>
            <a:endParaRPr sz="1991" kern="0">
              <a:latin typeface="Arial"/>
              <a:cs typeface="Arial"/>
              <a:sym typeface="Arial"/>
            </a:endParaRPr>
          </a:p>
        </p:txBody>
      </p:sp>
      <p:sp>
        <p:nvSpPr>
          <p:cNvPr id="156" name="Google Shape;156;p24"/>
          <p:cNvSpPr/>
          <p:nvPr/>
        </p:nvSpPr>
        <p:spPr>
          <a:xfrm>
            <a:off x="2240498" y="2539236"/>
            <a:ext cx="448000" cy="2957653"/>
          </a:xfrm>
          <a:prstGeom prst="rect">
            <a:avLst/>
          </a:prstGeom>
          <a:noFill/>
          <a:ln w="28575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30027" tIns="130027" rIns="130027" bIns="130027" anchor="ctr" anchorCtr="0">
            <a:noAutofit/>
          </a:bodyPr>
          <a:lstStyle/>
          <a:p>
            <a:pPr defTabSz="1300460" fontAlgn="auto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</a:pPr>
            <a:endParaRPr sz="1991" kern="0">
              <a:latin typeface="Arial"/>
              <a:cs typeface="Arial"/>
              <a:sym typeface="Arial"/>
            </a:endParaRPr>
          </a:p>
        </p:txBody>
      </p:sp>
      <p:sp>
        <p:nvSpPr>
          <p:cNvPr id="157" name="Google Shape;157;p24"/>
          <p:cNvSpPr txBox="1"/>
          <p:nvPr/>
        </p:nvSpPr>
        <p:spPr>
          <a:xfrm>
            <a:off x="2972374" y="2852907"/>
            <a:ext cx="7468373" cy="61836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30027" tIns="130027" rIns="130027" bIns="130027" anchor="t" anchorCtr="0">
            <a:noAutofit/>
          </a:bodyPr>
          <a:lstStyle/>
          <a:p>
            <a:pPr marL="650230" indent="-451549" defTabSz="130046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-"/>
            </a:pPr>
            <a:r>
              <a:rPr lang="en" sz="1991" kern="0">
                <a:latin typeface="Arial"/>
                <a:cs typeface="Arial"/>
                <a:sym typeface="Arial"/>
              </a:rPr>
              <a:t>Pointer: Use to drag and click any object without changing its size or shape. </a:t>
            </a:r>
            <a:endParaRPr sz="1991" kern="0">
              <a:latin typeface="Arial"/>
              <a:cs typeface="Arial"/>
              <a:sym typeface="Arial"/>
            </a:endParaRPr>
          </a:p>
          <a:p>
            <a:pPr marL="650230" indent="-451549" defTabSz="130046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-"/>
            </a:pPr>
            <a:r>
              <a:rPr lang="en" sz="1991" kern="0">
                <a:latin typeface="Arial"/>
                <a:cs typeface="Arial"/>
                <a:sym typeface="Arial"/>
              </a:rPr>
              <a:t>Square: The master square. Use it draw anything rectangular. </a:t>
            </a:r>
            <a:endParaRPr sz="1991" kern="0">
              <a:latin typeface="Arial"/>
              <a:cs typeface="Arial"/>
              <a:sym typeface="Arial"/>
            </a:endParaRPr>
          </a:p>
          <a:p>
            <a:pPr marL="650230" indent="-451549" defTabSz="130046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-"/>
            </a:pPr>
            <a:r>
              <a:rPr lang="en" sz="1991" kern="0">
                <a:latin typeface="Arial"/>
                <a:cs typeface="Arial"/>
                <a:sym typeface="Arial"/>
              </a:rPr>
              <a:t>Circle: The master circle. Use it to draw anything circular</a:t>
            </a:r>
            <a:endParaRPr sz="1991" kern="0">
              <a:latin typeface="Arial"/>
              <a:cs typeface="Arial"/>
              <a:sym typeface="Arial"/>
            </a:endParaRPr>
          </a:p>
          <a:p>
            <a:pPr marL="650230" indent="-451549" defTabSz="130046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-"/>
            </a:pPr>
            <a:r>
              <a:rPr lang="en" sz="1991" kern="0">
                <a:latin typeface="Arial"/>
                <a:cs typeface="Arial"/>
                <a:sym typeface="Arial"/>
              </a:rPr>
              <a:t>Line: The master line.</a:t>
            </a:r>
            <a:endParaRPr sz="1991" kern="0">
              <a:latin typeface="Arial"/>
              <a:cs typeface="Arial"/>
              <a:sym typeface="Arial"/>
            </a:endParaRPr>
          </a:p>
          <a:p>
            <a:pPr marL="650230" indent="-451549" defTabSz="130046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-"/>
            </a:pPr>
            <a:r>
              <a:rPr lang="en" sz="1991" kern="0">
                <a:latin typeface="Arial"/>
                <a:cs typeface="Arial"/>
                <a:sym typeface="Arial"/>
              </a:rPr>
              <a:t>Pen: Advanced line drawing tool. Freedom of creating curves and straight lines. </a:t>
            </a:r>
            <a:endParaRPr sz="1991" kern="0">
              <a:latin typeface="Arial"/>
              <a:cs typeface="Arial"/>
              <a:sym typeface="Arial"/>
            </a:endParaRPr>
          </a:p>
          <a:p>
            <a:pPr marL="650230" indent="-451549" defTabSz="130046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-"/>
            </a:pPr>
            <a:r>
              <a:rPr lang="en" sz="1991" kern="0">
                <a:latin typeface="Arial"/>
                <a:cs typeface="Arial"/>
                <a:sym typeface="Arial"/>
              </a:rPr>
              <a:t>Text</a:t>
            </a:r>
            <a:endParaRPr sz="1991" kern="0">
              <a:latin typeface="Arial"/>
              <a:cs typeface="Arial"/>
              <a:sym typeface="Arial"/>
            </a:endParaRPr>
          </a:p>
          <a:p>
            <a:pPr marL="650230" indent="-451549" defTabSz="130046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-"/>
            </a:pPr>
            <a:r>
              <a:rPr lang="en" sz="1991" kern="0">
                <a:latin typeface="Arial"/>
                <a:cs typeface="Arial"/>
                <a:sym typeface="Arial"/>
              </a:rPr>
              <a:t>Paper: Creates a list of available device templates on the right side of the screen</a:t>
            </a:r>
            <a:endParaRPr sz="1991" kern="0">
              <a:latin typeface="Arial"/>
              <a:cs typeface="Arial"/>
              <a:sym typeface="Arial"/>
            </a:endParaRPr>
          </a:p>
          <a:p>
            <a:pPr marL="650230" indent="-451549" defTabSz="130046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-"/>
            </a:pPr>
            <a:r>
              <a:rPr lang="en" sz="1991" kern="0">
                <a:latin typeface="Arial"/>
                <a:cs typeface="Arial"/>
                <a:sym typeface="Arial"/>
              </a:rPr>
              <a:t>Magnifier: Zoom in/out</a:t>
            </a:r>
            <a:endParaRPr sz="1991" kern="0"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75037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2" name="Google Shape;162;p2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422151" y="2245013"/>
            <a:ext cx="10160481" cy="6575647"/>
          </a:xfrm>
          <a:prstGeom prst="rect">
            <a:avLst/>
          </a:prstGeom>
          <a:noFill/>
          <a:ln>
            <a:noFill/>
          </a:ln>
        </p:spPr>
      </p:pic>
      <p:sp>
        <p:nvSpPr>
          <p:cNvPr id="163" name="Google Shape;163;p25"/>
          <p:cNvSpPr txBox="1">
            <a:spLocks noGrp="1"/>
          </p:cNvSpPr>
          <p:nvPr>
            <p:ph type="title"/>
          </p:nvPr>
        </p:nvSpPr>
        <p:spPr>
          <a:xfrm>
            <a:off x="443307" y="843900"/>
            <a:ext cx="12118187" cy="1341440"/>
          </a:xfrm>
          <a:prstGeom prst="rect">
            <a:avLst/>
          </a:prstGeom>
        </p:spPr>
        <p:txBody>
          <a:bodyPr spcFirstLastPara="1" wrap="square" lIns="130027" tIns="130027" rIns="130027" bIns="130027" anchor="t" anchorCtr="0">
            <a:noAutofit/>
          </a:bodyPr>
          <a:lstStyle/>
          <a:p>
            <a:r>
              <a:rPr lang="en"/>
              <a:t>Adobe XD</a:t>
            </a:r>
            <a:endParaRPr/>
          </a:p>
        </p:txBody>
      </p:sp>
      <p:sp>
        <p:nvSpPr>
          <p:cNvPr id="164" name="Google Shape;164;p25"/>
          <p:cNvSpPr txBox="1">
            <a:spLocks noGrp="1"/>
          </p:cNvSpPr>
          <p:nvPr>
            <p:ph type="body" idx="1"/>
          </p:nvPr>
        </p:nvSpPr>
        <p:spPr>
          <a:xfrm>
            <a:off x="443307" y="2401316"/>
            <a:ext cx="5098240" cy="6263040"/>
          </a:xfrm>
          <a:prstGeom prst="rect">
            <a:avLst/>
          </a:prstGeom>
        </p:spPr>
        <p:txBody>
          <a:bodyPr spcFirstLastPara="1" wrap="square" lIns="130027" tIns="130027" rIns="130027" bIns="130027" anchor="t" anchorCtr="0">
            <a:noAutofit/>
          </a:bodyPr>
          <a:lstStyle/>
          <a:p>
            <a:pPr indent="0">
              <a:lnSpc>
                <a:spcPct val="150000"/>
              </a:lnSpc>
              <a:buNone/>
            </a:pPr>
            <a:endParaRPr/>
          </a:p>
          <a:p>
            <a:pPr marL="0" indent="0">
              <a:lnSpc>
                <a:spcPct val="150000"/>
              </a:lnSpc>
              <a:spcBef>
                <a:spcPts val="2276"/>
              </a:spcBef>
              <a:spcAft>
                <a:spcPts val="2276"/>
              </a:spcAft>
              <a:buNone/>
            </a:pPr>
            <a:endParaRPr/>
          </a:p>
        </p:txBody>
      </p:sp>
      <p:sp>
        <p:nvSpPr>
          <p:cNvPr id="165" name="Google Shape;165;p25"/>
          <p:cNvSpPr/>
          <p:nvPr/>
        </p:nvSpPr>
        <p:spPr>
          <a:xfrm>
            <a:off x="10619947" y="2076338"/>
            <a:ext cx="1374293" cy="672000"/>
          </a:xfrm>
          <a:prstGeom prst="rect">
            <a:avLst/>
          </a:prstGeom>
          <a:noFill/>
          <a:ln w="28575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30027" tIns="130027" rIns="130027" bIns="130027" anchor="ctr" anchorCtr="0">
            <a:noAutofit/>
          </a:bodyPr>
          <a:lstStyle/>
          <a:p>
            <a:pPr defTabSz="1300460" fontAlgn="auto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</a:pPr>
            <a:endParaRPr sz="1991" kern="0">
              <a:latin typeface="Arial"/>
              <a:cs typeface="Arial"/>
              <a:sym typeface="Arial"/>
            </a:endParaRPr>
          </a:p>
        </p:txBody>
      </p:sp>
      <p:sp>
        <p:nvSpPr>
          <p:cNvPr id="166" name="Google Shape;166;p25"/>
          <p:cNvSpPr/>
          <p:nvPr/>
        </p:nvSpPr>
        <p:spPr>
          <a:xfrm>
            <a:off x="1717689" y="2494436"/>
            <a:ext cx="8244907" cy="6263040"/>
          </a:xfrm>
          <a:prstGeom prst="rect">
            <a:avLst/>
          </a:prstGeom>
          <a:solidFill>
            <a:srgbClr val="CCCCCC"/>
          </a:solidFill>
          <a:ln>
            <a:noFill/>
          </a:ln>
        </p:spPr>
        <p:txBody>
          <a:bodyPr spcFirstLastPara="1" wrap="square" lIns="130027" tIns="130027" rIns="130027" bIns="130027" anchor="ctr" anchorCtr="0">
            <a:noAutofit/>
          </a:bodyPr>
          <a:lstStyle/>
          <a:p>
            <a:pPr defTabSz="1300460" fontAlgn="auto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</a:pPr>
            <a:endParaRPr sz="1991" kern="0">
              <a:latin typeface="Arial"/>
              <a:cs typeface="Arial"/>
              <a:sym typeface="Arial"/>
            </a:endParaRPr>
          </a:p>
        </p:txBody>
      </p:sp>
      <p:sp>
        <p:nvSpPr>
          <p:cNvPr id="167" name="Google Shape;167;p25"/>
          <p:cNvSpPr txBox="1"/>
          <p:nvPr/>
        </p:nvSpPr>
        <p:spPr>
          <a:xfrm>
            <a:off x="1986560" y="2748338"/>
            <a:ext cx="7468373" cy="61836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30027" tIns="130027" rIns="130027" bIns="130027" anchor="t" anchorCtr="0">
            <a:noAutofit/>
          </a:bodyPr>
          <a:lstStyle/>
          <a:p>
            <a:pPr defTabSz="130046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</a:pPr>
            <a:r>
              <a:rPr lang="en" sz="1991" kern="0">
                <a:latin typeface="Arial"/>
                <a:cs typeface="Arial"/>
                <a:sym typeface="Arial"/>
              </a:rPr>
              <a:t>From left to right</a:t>
            </a:r>
            <a:endParaRPr sz="1991" kern="0">
              <a:latin typeface="Arial"/>
              <a:cs typeface="Arial"/>
              <a:sym typeface="Arial"/>
            </a:endParaRPr>
          </a:p>
          <a:p>
            <a:pPr marL="650230" indent="-451549" defTabSz="130046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-"/>
            </a:pPr>
            <a:r>
              <a:rPr lang="en" sz="1991" kern="0">
                <a:latin typeface="Arial"/>
                <a:cs typeface="Arial"/>
                <a:sym typeface="Arial"/>
              </a:rPr>
              <a:t>Preview your prototype on your choice of device.</a:t>
            </a:r>
            <a:br>
              <a:rPr lang="en" sz="1991" kern="0">
                <a:latin typeface="Arial"/>
                <a:cs typeface="Arial"/>
                <a:sym typeface="Arial"/>
              </a:rPr>
            </a:br>
            <a:r>
              <a:rPr lang="en" sz="1991" u="sng" kern="0">
                <a:solidFill>
                  <a:srgbClr val="CE93D8"/>
                </a:solidFill>
                <a:latin typeface="Arial"/>
                <a:cs typeface="Arial"/>
                <a:sym typeface="Arial"/>
                <a:hlinkClick r:id="rId4"/>
              </a:rPr>
              <a:t>https://helpx.adobe.com/xd/help/preview-mobile.html</a:t>
            </a:r>
            <a:endParaRPr sz="1991" kern="0">
              <a:latin typeface="Arial"/>
              <a:cs typeface="Arial"/>
              <a:sym typeface="Arial"/>
            </a:endParaRPr>
          </a:p>
          <a:p>
            <a:pPr marL="650230" indent="-451549" defTabSz="130046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-"/>
            </a:pPr>
            <a:r>
              <a:rPr lang="en" sz="1991" kern="0">
                <a:latin typeface="Arial"/>
                <a:cs typeface="Arial"/>
                <a:sym typeface="Arial"/>
              </a:rPr>
              <a:t>View your interactive prototype</a:t>
            </a:r>
            <a:endParaRPr sz="1991" kern="0">
              <a:latin typeface="Arial"/>
              <a:cs typeface="Arial"/>
              <a:sym typeface="Arial"/>
            </a:endParaRPr>
          </a:p>
          <a:p>
            <a:pPr marL="650230" indent="-451549" defTabSz="130046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-"/>
            </a:pPr>
            <a:r>
              <a:rPr lang="en" sz="1991" kern="0">
                <a:latin typeface="Arial"/>
                <a:cs typeface="Arial"/>
                <a:sym typeface="Arial"/>
              </a:rPr>
              <a:t>Share prototype</a:t>
            </a:r>
            <a:endParaRPr sz="1991" kern="0"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407872573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Google Shape;172;p26"/>
          <p:cNvSpPr txBox="1">
            <a:spLocks noGrp="1"/>
          </p:cNvSpPr>
          <p:nvPr>
            <p:ph type="title"/>
          </p:nvPr>
        </p:nvSpPr>
        <p:spPr>
          <a:xfrm>
            <a:off x="443307" y="843900"/>
            <a:ext cx="12118187" cy="1341440"/>
          </a:xfrm>
          <a:prstGeom prst="rect">
            <a:avLst/>
          </a:prstGeom>
        </p:spPr>
        <p:txBody>
          <a:bodyPr spcFirstLastPara="1" wrap="square" lIns="130027" tIns="130027" rIns="130027" bIns="130027" anchor="t" anchorCtr="0">
            <a:noAutofit/>
          </a:bodyPr>
          <a:lstStyle/>
          <a:p>
            <a:r>
              <a:rPr lang="en"/>
              <a:t>Adobe XD Prototyping</a:t>
            </a:r>
            <a:endParaRPr/>
          </a:p>
        </p:txBody>
      </p:sp>
      <p:sp>
        <p:nvSpPr>
          <p:cNvPr id="173" name="Google Shape;173;p26"/>
          <p:cNvSpPr txBox="1">
            <a:spLocks noGrp="1"/>
          </p:cNvSpPr>
          <p:nvPr>
            <p:ph type="body" idx="1"/>
          </p:nvPr>
        </p:nvSpPr>
        <p:spPr>
          <a:xfrm>
            <a:off x="443307" y="2401316"/>
            <a:ext cx="5098240" cy="6263040"/>
          </a:xfrm>
          <a:prstGeom prst="rect">
            <a:avLst/>
          </a:prstGeom>
        </p:spPr>
        <p:txBody>
          <a:bodyPr spcFirstLastPara="1" wrap="square" lIns="130027" tIns="130027" rIns="130027" bIns="130027" anchor="t" anchorCtr="0">
            <a:noAutofit/>
          </a:bodyPr>
          <a:lstStyle/>
          <a:p>
            <a:pPr indent="0">
              <a:lnSpc>
                <a:spcPct val="150000"/>
              </a:lnSpc>
              <a:buNone/>
            </a:pPr>
            <a:endParaRPr/>
          </a:p>
          <a:p>
            <a:pPr marL="0" indent="0">
              <a:lnSpc>
                <a:spcPct val="150000"/>
              </a:lnSpc>
              <a:spcBef>
                <a:spcPts val="2276"/>
              </a:spcBef>
              <a:spcAft>
                <a:spcPts val="2276"/>
              </a:spcAft>
              <a:buNone/>
            </a:pPr>
            <a:endParaRPr/>
          </a:p>
        </p:txBody>
      </p:sp>
      <p:pic>
        <p:nvPicPr>
          <p:cNvPr id="174" name="Google Shape;174;p2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758293" y="2402086"/>
            <a:ext cx="7029760" cy="2778502"/>
          </a:xfrm>
          <a:prstGeom prst="rect">
            <a:avLst/>
          </a:prstGeom>
          <a:noFill/>
          <a:ln>
            <a:noFill/>
          </a:ln>
        </p:spPr>
      </p:pic>
      <p:sp>
        <p:nvSpPr>
          <p:cNvPr id="175" name="Google Shape;175;p26"/>
          <p:cNvSpPr txBox="1">
            <a:spLocks noGrp="1"/>
          </p:cNvSpPr>
          <p:nvPr>
            <p:ph type="body" idx="1"/>
          </p:nvPr>
        </p:nvSpPr>
        <p:spPr>
          <a:xfrm>
            <a:off x="443307" y="2401316"/>
            <a:ext cx="5232640" cy="6263040"/>
          </a:xfrm>
          <a:prstGeom prst="rect">
            <a:avLst/>
          </a:prstGeom>
        </p:spPr>
        <p:txBody>
          <a:bodyPr spcFirstLastPara="1" wrap="square" lIns="130027" tIns="130027" rIns="130027" bIns="130027" anchor="t" anchorCtr="0">
            <a:no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en" sz="2800" dirty="0"/>
              <a:t>Step 1.</a:t>
            </a:r>
            <a:endParaRPr sz="2800" dirty="0"/>
          </a:p>
          <a:p>
            <a:pPr marL="0" indent="0">
              <a:lnSpc>
                <a:spcPct val="150000"/>
              </a:lnSpc>
              <a:spcBef>
                <a:spcPts val="2276"/>
              </a:spcBef>
              <a:buNone/>
            </a:pPr>
            <a:r>
              <a:rPr lang="en" sz="2800" dirty="0"/>
              <a:t>You need multiple artboards (screens) for prototyping mode.</a:t>
            </a:r>
            <a:endParaRPr sz="2800" dirty="0"/>
          </a:p>
          <a:p>
            <a:pPr marL="0" indent="0">
              <a:lnSpc>
                <a:spcPct val="150000"/>
              </a:lnSpc>
              <a:spcBef>
                <a:spcPts val="2276"/>
              </a:spcBef>
              <a:buNone/>
            </a:pPr>
            <a:r>
              <a:rPr lang="en" sz="2800" dirty="0"/>
              <a:t>Switch to protype once your screens are ready. </a:t>
            </a:r>
            <a:endParaRPr sz="2800" dirty="0"/>
          </a:p>
          <a:p>
            <a:pPr indent="0">
              <a:lnSpc>
                <a:spcPct val="150000"/>
              </a:lnSpc>
              <a:spcBef>
                <a:spcPts val="2276"/>
              </a:spcBef>
              <a:spcAft>
                <a:spcPts val="2276"/>
              </a:spcAft>
              <a:buNone/>
            </a:pPr>
            <a:endParaRPr sz="2800" dirty="0"/>
          </a:p>
        </p:txBody>
      </p:sp>
      <p:sp>
        <p:nvSpPr>
          <p:cNvPr id="176" name="Google Shape;176;p26"/>
          <p:cNvSpPr/>
          <p:nvPr/>
        </p:nvSpPr>
        <p:spPr>
          <a:xfrm>
            <a:off x="8245014" y="2285440"/>
            <a:ext cx="1374293" cy="672000"/>
          </a:xfrm>
          <a:prstGeom prst="rect">
            <a:avLst/>
          </a:prstGeom>
          <a:noFill/>
          <a:ln w="28575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30027" tIns="130027" rIns="130027" bIns="130027" anchor="ctr" anchorCtr="0">
            <a:noAutofit/>
          </a:bodyPr>
          <a:lstStyle/>
          <a:p>
            <a:pPr defTabSz="1300460" fontAlgn="auto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</a:pPr>
            <a:endParaRPr sz="1991" kern="0"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108751959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Google Shape;181;p27"/>
          <p:cNvSpPr txBox="1">
            <a:spLocks noGrp="1"/>
          </p:cNvSpPr>
          <p:nvPr>
            <p:ph type="title"/>
          </p:nvPr>
        </p:nvSpPr>
        <p:spPr>
          <a:xfrm>
            <a:off x="443307" y="843900"/>
            <a:ext cx="12118187" cy="1341440"/>
          </a:xfrm>
          <a:prstGeom prst="rect">
            <a:avLst/>
          </a:prstGeom>
        </p:spPr>
        <p:txBody>
          <a:bodyPr spcFirstLastPara="1" wrap="square" lIns="130027" tIns="130027" rIns="130027" bIns="130027" anchor="t" anchorCtr="0">
            <a:noAutofit/>
          </a:bodyPr>
          <a:lstStyle/>
          <a:p>
            <a:r>
              <a:rPr lang="en"/>
              <a:t>Adobe XD Prototyping</a:t>
            </a:r>
            <a:endParaRPr/>
          </a:p>
        </p:txBody>
      </p:sp>
      <p:sp>
        <p:nvSpPr>
          <p:cNvPr id="182" name="Google Shape;182;p27"/>
          <p:cNvSpPr txBox="1">
            <a:spLocks noGrp="1"/>
          </p:cNvSpPr>
          <p:nvPr>
            <p:ph type="body" idx="1"/>
          </p:nvPr>
        </p:nvSpPr>
        <p:spPr>
          <a:xfrm>
            <a:off x="443307" y="2401316"/>
            <a:ext cx="5098240" cy="6263040"/>
          </a:xfrm>
          <a:prstGeom prst="rect">
            <a:avLst/>
          </a:prstGeom>
        </p:spPr>
        <p:txBody>
          <a:bodyPr spcFirstLastPara="1" wrap="square" lIns="130027" tIns="130027" rIns="130027" bIns="130027" anchor="t" anchorCtr="0">
            <a:noAutofit/>
          </a:bodyPr>
          <a:lstStyle/>
          <a:p>
            <a:pPr indent="0">
              <a:lnSpc>
                <a:spcPct val="150000"/>
              </a:lnSpc>
              <a:buNone/>
            </a:pPr>
            <a:endParaRPr/>
          </a:p>
          <a:p>
            <a:pPr marL="0" indent="0">
              <a:lnSpc>
                <a:spcPct val="150000"/>
              </a:lnSpc>
              <a:spcBef>
                <a:spcPts val="2276"/>
              </a:spcBef>
              <a:spcAft>
                <a:spcPts val="2276"/>
              </a:spcAft>
              <a:buNone/>
            </a:pPr>
            <a:endParaRPr/>
          </a:p>
        </p:txBody>
      </p:sp>
      <p:sp>
        <p:nvSpPr>
          <p:cNvPr id="183" name="Google Shape;183;p27"/>
          <p:cNvSpPr txBox="1">
            <a:spLocks noGrp="1"/>
          </p:cNvSpPr>
          <p:nvPr>
            <p:ph type="body" idx="1"/>
          </p:nvPr>
        </p:nvSpPr>
        <p:spPr>
          <a:xfrm>
            <a:off x="443307" y="2401316"/>
            <a:ext cx="5232640" cy="6263040"/>
          </a:xfrm>
          <a:prstGeom prst="rect">
            <a:avLst/>
          </a:prstGeom>
        </p:spPr>
        <p:txBody>
          <a:bodyPr spcFirstLastPara="1" wrap="square" lIns="130027" tIns="130027" rIns="130027" bIns="130027" anchor="t" anchorCtr="0">
            <a:no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en" sz="2800" dirty="0"/>
              <a:t>Step 2.</a:t>
            </a:r>
            <a:endParaRPr sz="2800" dirty="0"/>
          </a:p>
          <a:p>
            <a:pPr marL="0" indent="0">
              <a:lnSpc>
                <a:spcPct val="150000"/>
              </a:lnSpc>
              <a:spcBef>
                <a:spcPts val="2276"/>
              </a:spcBef>
              <a:buNone/>
            </a:pPr>
            <a:r>
              <a:rPr lang="en" sz="2800" dirty="0"/>
              <a:t>Let’s say we have two buttons on our main screen. They lead to different results. </a:t>
            </a:r>
            <a:endParaRPr sz="2800" dirty="0"/>
          </a:p>
          <a:p>
            <a:pPr marL="0" indent="0">
              <a:lnSpc>
                <a:spcPct val="150000"/>
              </a:lnSpc>
              <a:spcBef>
                <a:spcPts val="2276"/>
              </a:spcBef>
              <a:buNone/>
            </a:pPr>
            <a:r>
              <a:rPr lang="en" sz="2800" dirty="0"/>
              <a:t>We will create a link to ‘press to say hi’. You must click on the button (</a:t>
            </a:r>
            <a:r>
              <a:rPr lang="en" sz="2800" dirty="0">
                <a:solidFill>
                  <a:srgbClr val="E06666"/>
                </a:solidFill>
              </a:rPr>
              <a:t>not the text, or the entire artboard</a:t>
            </a:r>
            <a:r>
              <a:rPr lang="en" sz="2800" dirty="0"/>
              <a:t>) to create an appropriate interaction. </a:t>
            </a:r>
            <a:endParaRPr sz="2800" dirty="0"/>
          </a:p>
          <a:p>
            <a:pPr indent="0">
              <a:lnSpc>
                <a:spcPct val="150000"/>
              </a:lnSpc>
              <a:spcBef>
                <a:spcPts val="2276"/>
              </a:spcBef>
              <a:spcAft>
                <a:spcPts val="2276"/>
              </a:spcAft>
              <a:buNone/>
            </a:pPr>
            <a:endParaRPr sz="2800" dirty="0"/>
          </a:p>
        </p:txBody>
      </p:sp>
      <p:pic>
        <p:nvPicPr>
          <p:cNvPr id="184" name="Google Shape;184;p2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124339" y="561103"/>
            <a:ext cx="4511287" cy="8210345"/>
          </a:xfrm>
          <a:prstGeom prst="rect">
            <a:avLst/>
          </a:prstGeom>
          <a:noFill/>
          <a:ln>
            <a:noFill/>
          </a:ln>
        </p:spPr>
      </p:pic>
      <p:sp>
        <p:nvSpPr>
          <p:cNvPr id="185" name="Google Shape;185;p27"/>
          <p:cNvSpPr/>
          <p:nvPr/>
        </p:nvSpPr>
        <p:spPr>
          <a:xfrm>
            <a:off x="7423502" y="3271111"/>
            <a:ext cx="1687893" cy="1030827"/>
          </a:xfrm>
          <a:prstGeom prst="rect">
            <a:avLst/>
          </a:prstGeom>
          <a:noFill/>
          <a:ln w="28575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30027" tIns="130027" rIns="130027" bIns="130027" anchor="ctr" anchorCtr="0">
            <a:noAutofit/>
          </a:bodyPr>
          <a:lstStyle/>
          <a:p>
            <a:pPr defTabSz="1300460" fontAlgn="auto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</a:pPr>
            <a:endParaRPr sz="1991" kern="0"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972790878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Google Shape;190;p28"/>
          <p:cNvSpPr txBox="1">
            <a:spLocks noGrp="1"/>
          </p:cNvSpPr>
          <p:nvPr>
            <p:ph type="title"/>
          </p:nvPr>
        </p:nvSpPr>
        <p:spPr>
          <a:xfrm>
            <a:off x="443307" y="843900"/>
            <a:ext cx="12118187" cy="1341440"/>
          </a:xfrm>
          <a:prstGeom prst="rect">
            <a:avLst/>
          </a:prstGeom>
        </p:spPr>
        <p:txBody>
          <a:bodyPr spcFirstLastPara="1" wrap="square" lIns="130027" tIns="130027" rIns="130027" bIns="130027" anchor="t" anchorCtr="0">
            <a:noAutofit/>
          </a:bodyPr>
          <a:lstStyle/>
          <a:p>
            <a:r>
              <a:rPr lang="en"/>
              <a:t>Adobe XD Prototyping</a:t>
            </a:r>
            <a:endParaRPr/>
          </a:p>
        </p:txBody>
      </p:sp>
      <p:sp>
        <p:nvSpPr>
          <p:cNvPr id="191" name="Google Shape;191;p28"/>
          <p:cNvSpPr txBox="1">
            <a:spLocks noGrp="1"/>
          </p:cNvSpPr>
          <p:nvPr>
            <p:ph type="body" idx="1"/>
          </p:nvPr>
        </p:nvSpPr>
        <p:spPr>
          <a:xfrm>
            <a:off x="443307" y="2401316"/>
            <a:ext cx="5098240" cy="6263040"/>
          </a:xfrm>
          <a:prstGeom prst="rect">
            <a:avLst/>
          </a:prstGeom>
        </p:spPr>
        <p:txBody>
          <a:bodyPr spcFirstLastPara="1" wrap="square" lIns="130027" tIns="130027" rIns="130027" bIns="130027" anchor="t" anchorCtr="0">
            <a:noAutofit/>
          </a:bodyPr>
          <a:lstStyle/>
          <a:p>
            <a:pPr indent="0">
              <a:lnSpc>
                <a:spcPct val="150000"/>
              </a:lnSpc>
              <a:buNone/>
            </a:pPr>
            <a:endParaRPr/>
          </a:p>
          <a:p>
            <a:pPr marL="0" indent="0">
              <a:lnSpc>
                <a:spcPct val="150000"/>
              </a:lnSpc>
              <a:spcBef>
                <a:spcPts val="2276"/>
              </a:spcBef>
              <a:spcAft>
                <a:spcPts val="2276"/>
              </a:spcAft>
              <a:buNone/>
            </a:pPr>
            <a:endParaRPr/>
          </a:p>
        </p:txBody>
      </p:sp>
      <p:sp>
        <p:nvSpPr>
          <p:cNvPr id="192" name="Google Shape;192;p28"/>
          <p:cNvSpPr txBox="1">
            <a:spLocks noGrp="1"/>
          </p:cNvSpPr>
          <p:nvPr>
            <p:ph type="body" idx="1"/>
          </p:nvPr>
        </p:nvSpPr>
        <p:spPr>
          <a:xfrm>
            <a:off x="443307" y="1745280"/>
            <a:ext cx="5232640" cy="6263040"/>
          </a:xfrm>
          <a:prstGeom prst="rect">
            <a:avLst/>
          </a:prstGeom>
        </p:spPr>
        <p:txBody>
          <a:bodyPr spcFirstLastPara="1" wrap="square" lIns="130027" tIns="130027" rIns="130027" bIns="130027" anchor="t" anchorCtr="0">
            <a:no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en" sz="2800" dirty="0"/>
              <a:t>Step 3.</a:t>
            </a:r>
            <a:endParaRPr sz="2800" dirty="0"/>
          </a:p>
          <a:p>
            <a:pPr marL="0" indent="0">
              <a:lnSpc>
                <a:spcPct val="150000"/>
              </a:lnSpc>
              <a:spcBef>
                <a:spcPts val="2276"/>
              </a:spcBef>
              <a:buNone/>
            </a:pPr>
            <a:r>
              <a:rPr lang="en" sz="2800" dirty="0"/>
              <a:t>Drag the arrow to the next screen. It will create a pop-up menu with options regarding transition, screen, animation etc.</a:t>
            </a:r>
            <a:endParaRPr sz="2800" dirty="0"/>
          </a:p>
          <a:p>
            <a:pPr marL="0" indent="0">
              <a:lnSpc>
                <a:spcPct val="150000"/>
              </a:lnSpc>
              <a:spcBef>
                <a:spcPts val="2276"/>
              </a:spcBef>
              <a:spcAft>
                <a:spcPts val="2276"/>
              </a:spcAft>
              <a:buNone/>
            </a:pPr>
            <a:r>
              <a:rPr lang="en" sz="2800" dirty="0"/>
              <a:t>Set your features and click anywhere to finalize the interaction. (Click on the arrow again to edit) </a:t>
            </a:r>
            <a:endParaRPr sz="2800" dirty="0"/>
          </a:p>
        </p:txBody>
      </p:sp>
      <p:pic>
        <p:nvPicPr>
          <p:cNvPr id="193" name="Google Shape;193;p2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675947" y="1938988"/>
            <a:ext cx="5474061" cy="3509013"/>
          </a:xfrm>
          <a:prstGeom prst="rect">
            <a:avLst/>
          </a:prstGeom>
          <a:noFill/>
          <a:ln>
            <a:noFill/>
          </a:ln>
        </p:spPr>
      </p:pic>
      <p:pic>
        <p:nvPicPr>
          <p:cNvPr id="194" name="Google Shape;194;p2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8959289" y="4433815"/>
            <a:ext cx="3273609" cy="387210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704263660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Google Shape;199;p29"/>
          <p:cNvSpPr txBox="1">
            <a:spLocks noGrp="1"/>
          </p:cNvSpPr>
          <p:nvPr>
            <p:ph type="title"/>
          </p:nvPr>
        </p:nvSpPr>
        <p:spPr>
          <a:xfrm>
            <a:off x="443307" y="843900"/>
            <a:ext cx="12118187" cy="1341440"/>
          </a:xfrm>
          <a:prstGeom prst="rect">
            <a:avLst/>
          </a:prstGeom>
        </p:spPr>
        <p:txBody>
          <a:bodyPr spcFirstLastPara="1" wrap="square" lIns="130027" tIns="130027" rIns="130027" bIns="130027" anchor="t" anchorCtr="0">
            <a:noAutofit/>
          </a:bodyPr>
          <a:lstStyle/>
          <a:p>
            <a:r>
              <a:rPr lang="en"/>
              <a:t>Adobe XD Prototyping</a:t>
            </a:r>
            <a:endParaRPr/>
          </a:p>
        </p:txBody>
      </p:sp>
      <p:sp>
        <p:nvSpPr>
          <p:cNvPr id="200" name="Google Shape;200;p29"/>
          <p:cNvSpPr txBox="1">
            <a:spLocks noGrp="1"/>
          </p:cNvSpPr>
          <p:nvPr>
            <p:ph type="body" idx="1"/>
          </p:nvPr>
        </p:nvSpPr>
        <p:spPr>
          <a:xfrm>
            <a:off x="443307" y="2401316"/>
            <a:ext cx="5098240" cy="6263040"/>
          </a:xfrm>
          <a:prstGeom prst="rect">
            <a:avLst/>
          </a:prstGeom>
        </p:spPr>
        <p:txBody>
          <a:bodyPr spcFirstLastPara="1" wrap="square" lIns="130027" tIns="130027" rIns="130027" bIns="130027" anchor="t" anchorCtr="0">
            <a:noAutofit/>
          </a:bodyPr>
          <a:lstStyle/>
          <a:p>
            <a:pPr indent="0">
              <a:lnSpc>
                <a:spcPct val="150000"/>
              </a:lnSpc>
              <a:buNone/>
            </a:pPr>
            <a:endParaRPr/>
          </a:p>
          <a:p>
            <a:pPr marL="0" indent="0">
              <a:lnSpc>
                <a:spcPct val="150000"/>
              </a:lnSpc>
              <a:spcBef>
                <a:spcPts val="2276"/>
              </a:spcBef>
              <a:spcAft>
                <a:spcPts val="2276"/>
              </a:spcAft>
              <a:buNone/>
            </a:pPr>
            <a:endParaRPr/>
          </a:p>
        </p:txBody>
      </p:sp>
      <p:sp>
        <p:nvSpPr>
          <p:cNvPr id="201" name="Google Shape;201;p29"/>
          <p:cNvSpPr txBox="1">
            <a:spLocks noGrp="1"/>
          </p:cNvSpPr>
          <p:nvPr>
            <p:ph type="body" idx="1"/>
          </p:nvPr>
        </p:nvSpPr>
        <p:spPr>
          <a:xfrm>
            <a:off x="443307" y="1840380"/>
            <a:ext cx="5232640" cy="6263040"/>
          </a:xfrm>
          <a:prstGeom prst="rect">
            <a:avLst/>
          </a:prstGeom>
        </p:spPr>
        <p:txBody>
          <a:bodyPr spcFirstLastPara="1" wrap="square" lIns="130027" tIns="130027" rIns="130027" bIns="130027" anchor="t" anchorCtr="0">
            <a:no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en" sz="2800" dirty="0"/>
              <a:t>Step 4.</a:t>
            </a:r>
            <a:endParaRPr sz="2800" dirty="0"/>
          </a:p>
          <a:p>
            <a:pPr marL="0" indent="0">
              <a:lnSpc>
                <a:spcPct val="150000"/>
              </a:lnSpc>
              <a:spcBef>
                <a:spcPts val="2276"/>
              </a:spcBef>
              <a:buNone/>
            </a:pPr>
            <a:r>
              <a:rPr lang="en" sz="2800" dirty="0"/>
              <a:t>Press the play button in the right top corner to view your interactive prototype. </a:t>
            </a:r>
            <a:endParaRPr sz="2800" dirty="0"/>
          </a:p>
          <a:p>
            <a:pPr marL="0" indent="0">
              <a:lnSpc>
                <a:spcPct val="150000"/>
              </a:lnSpc>
              <a:spcBef>
                <a:spcPts val="2276"/>
              </a:spcBef>
              <a:buNone/>
            </a:pPr>
            <a:r>
              <a:rPr lang="en" sz="2800" dirty="0"/>
              <a:t>It will show as a full-screen, but pressing ESC will allow you to view it in your device size. You can also record your interaction by pressing the greyscale record button.</a:t>
            </a:r>
            <a:endParaRPr sz="2800" dirty="0"/>
          </a:p>
          <a:p>
            <a:pPr marL="0" indent="0">
              <a:lnSpc>
                <a:spcPct val="150000"/>
              </a:lnSpc>
              <a:spcBef>
                <a:spcPts val="2276"/>
              </a:spcBef>
              <a:buNone/>
            </a:pPr>
            <a:r>
              <a:rPr lang="en" sz="2800" dirty="0"/>
              <a:t> </a:t>
            </a:r>
            <a:endParaRPr sz="2800" dirty="0"/>
          </a:p>
          <a:p>
            <a:pPr marL="0" indent="0">
              <a:lnSpc>
                <a:spcPct val="150000"/>
              </a:lnSpc>
              <a:spcBef>
                <a:spcPts val="2276"/>
              </a:spcBef>
              <a:spcAft>
                <a:spcPts val="2276"/>
              </a:spcAft>
              <a:buNone/>
            </a:pPr>
            <a:endParaRPr sz="2800" dirty="0"/>
          </a:p>
        </p:txBody>
      </p:sp>
      <p:pic>
        <p:nvPicPr>
          <p:cNvPr id="202" name="Google Shape;202;p2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615680" y="296060"/>
            <a:ext cx="4389120" cy="3088640"/>
          </a:xfrm>
          <a:prstGeom prst="rect">
            <a:avLst/>
          </a:prstGeom>
          <a:noFill/>
          <a:ln>
            <a:noFill/>
          </a:ln>
        </p:spPr>
      </p:pic>
      <p:pic>
        <p:nvPicPr>
          <p:cNvPr id="203" name="Google Shape;203;p2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681635" y="3511812"/>
            <a:ext cx="3169559" cy="5935407"/>
          </a:xfrm>
          <a:prstGeom prst="rect">
            <a:avLst/>
          </a:prstGeom>
          <a:noFill/>
          <a:ln>
            <a:noFill/>
          </a:ln>
        </p:spPr>
      </p:pic>
      <p:sp>
        <p:nvSpPr>
          <p:cNvPr id="204" name="Google Shape;204;p29"/>
          <p:cNvSpPr/>
          <p:nvPr/>
        </p:nvSpPr>
        <p:spPr>
          <a:xfrm>
            <a:off x="9141227" y="3511822"/>
            <a:ext cx="709973" cy="439040"/>
          </a:xfrm>
          <a:prstGeom prst="rect">
            <a:avLst/>
          </a:prstGeom>
          <a:noFill/>
          <a:ln w="28575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30027" tIns="130027" rIns="130027" bIns="130027" anchor="ctr" anchorCtr="0">
            <a:noAutofit/>
          </a:bodyPr>
          <a:lstStyle/>
          <a:p>
            <a:pPr defTabSz="1300460" fontAlgn="auto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</a:pPr>
            <a:endParaRPr sz="1991" kern="0"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85208325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240" y="173849"/>
            <a:ext cx="10728960" cy="1426351"/>
          </a:xfrm>
        </p:spPr>
        <p:txBody>
          <a:bodyPr/>
          <a:lstStyle/>
          <a:p>
            <a:r>
              <a:rPr lang="en-US" dirty="0" smtClean="0"/>
              <a:t>“Wireframe” Level Prototype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0200" y="1600200"/>
            <a:ext cx="11704320" cy="6579164"/>
          </a:xfrm>
        </p:spPr>
        <p:txBody>
          <a:bodyPr/>
          <a:lstStyle/>
          <a:p>
            <a:r>
              <a:rPr lang="en-US" dirty="0" smtClean="0"/>
              <a:t>Outlines of the buttons and controls</a:t>
            </a:r>
          </a:p>
          <a:p>
            <a:r>
              <a:rPr lang="en-US" dirty="0" smtClean="0"/>
              <a:t>No need for final graphics</a:t>
            </a:r>
          </a:p>
          <a:p>
            <a:r>
              <a:rPr lang="en-US" dirty="0" smtClean="0"/>
              <a:t>Our requirement:</a:t>
            </a:r>
            <a:br>
              <a:rPr lang="en-US" dirty="0" smtClean="0"/>
            </a:br>
            <a:r>
              <a:rPr lang="en-US" dirty="0" smtClean="0"/>
              <a:t>sufficient</a:t>
            </a:r>
            <a:br>
              <a:rPr lang="en-US" dirty="0" smtClean="0"/>
            </a:br>
            <a:r>
              <a:rPr lang="en-US" dirty="0" smtClean="0"/>
              <a:t>functionality to</a:t>
            </a:r>
            <a:br>
              <a:rPr lang="en-US" dirty="0" smtClean="0"/>
            </a:br>
            <a:r>
              <a:rPr lang="en-US" dirty="0" smtClean="0"/>
              <a:t>support your tasks</a:t>
            </a:r>
          </a:p>
          <a:p>
            <a:r>
              <a:rPr lang="en-US" dirty="0" smtClean="0"/>
              <a:t>Labels should be</a:t>
            </a:r>
            <a:br>
              <a:rPr lang="en-US" dirty="0" smtClean="0"/>
            </a:br>
            <a:r>
              <a:rPr lang="en-US" dirty="0" smtClean="0"/>
              <a:t>the </a:t>
            </a:r>
            <a:r>
              <a:rPr lang="en-US" b="1" dirty="0" smtClean="0"/>
              <a:t>real ones</a:t>
            </a:r>
          </a:p>
          <a:p>
            <a:pPr lvl="1"/>
            <a:r>
              <a:rPr lang="en-US" dirty="0" smtClean="0"/>
              <a:t>So can test that</a:t>
            </a:r>
            <a:br>
              <a:rPr lang="en-US" dirty="0" smtClean="0"/>
            </a:br>
            <a:r>
              <a:rPr lang="en-US" dirty="0" smtClean="0"/>
              <a:t>users understand</a:t>
            </a:r>
            <a:br>
              <a:rPr lang="en-US" dirty="0" smtClean="0"/>
            </a:br>
            <a:r>
              <a:rPr lang="en-US" dirty="0" smtClean="0"/>
              <a:t>what they do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6ED4B02-72C2-4516-9A34-B477BE607600}" type="slidenum">
              <a:rPr lang="en-US" smtClean="0"/>
              <a:pPr>
                <a:defRPr/>
              </a:pPr>
              <a:t>4</a:t>
            </a:fld>
            <a:endParaRPr lang="en-US"/>
          </a:p>
        </p:txBody>
      </p:sp>
      <p:pic>
        <p:nvPicPr>
          <p:cNvPr id="58370" name="Picture 2" descr="Click Through Prototyp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75275" y="3505200"/>
            <a:ext cx="7629525" cy="5743576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5553111" y="9324201"/>
            <a:ext cx="735008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Source: http://support.balsamiq.com/customer/portal/articles/107999-specifying-interaction-with-mockups </a:t>
            </a:r>
            <a:endParaRPr lang="en-US" sz="120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© 2018 - Brad Myers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" name="Google Shape;209;p30"/>
          <p:cNvSpPr txBox="1">
            <a:spLocks noGrp="1"/>
          </p:cNvSpPr>
          <p:nvPr>
            <p:ph type="ctrTitle"/>
          </p:nvPr>
        </p:nvSpPr>
        <p:spPr>
          <a:xfrm>
            <a:off x="1428125" y="3321863"/>
            <a:ext cx="10149973" cy="1938773"/>
          </a:xfrm>
          <a:prstGeom prst="rect">
            <a:avLst/>
          </a:prstGeom>
        </p:spPr>
        <p:txBody>
          <a:bodyPr spcFirstLastPara="1" wrap="square" lIns="130027" tIns="130027" rIns="130027" bIns="130027" anchor="b" anchorCtr="0">
            <a:noAutofit/>
          </a:bodyPr>
          <a:lstStyle/>
          <a:p>
            <a:r>
              <a:rPr lang="en"/>
              <a:t>Axure and Figma</a:t>
            </a:r>
            <a:endParaRPr/>
          </a:p>
        </p:txBody>
      </p:sp>
      <p:sp>
        <p:nvSpPr>
          <p:cNvPr id="210" name="Google Shape;210;p30"/>
          <p:cNvSpPr txBox="1">
            <a:spLocks noGrp="1"/>
          </p:cNvSpPr>
          <p:nvPr>
            <p:ph type="subTitle" idx="1"/>
          </p:nvPr>
        </p:nvSpPr>
        <p:spPr>
          <a:xfrm>
            <a:off x="3039609" y="5404518"/>
            <a:ext cx="6926933" cy="1503147"/>
          </a:xfrm>
          <a:prstGeom prst="rect">
            <a:avLst/>
          </a:prstGeom>
        </p:spPr>
        <p:txBody>
          <a:bodyPr spcFirstLastPara="1" wrap="square" lIns="130027" tIns="130027" rIns="130027" bIns="130027" anchor="t" anchorCtr="0">
            <a:noAutofit/>
          </a:bodyPr>
          <a:lstStyle/>
          <a:p>
            <a:pPr marL="0" indent="0"/>
            <a:r>
              <a:rPr lang="en" dirty="0"/>
              <a:t>JEONGMIN SEO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91022260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" name="Google Shape;215;p31"/>
          <p:cNvSpPr txBox="1">
            <a:spLocks noGrp="1"/>
          </p:cNvSpPr>
          <p:nvPr>
            <p:ph type="title"/>
          </p:nvPr>
        </p:nvSpPr>
        <p:spPr>
          <a:xfrm>
            <a:off x="443307" y="843900"/>
            <a:ext cx="12118187" cy="1341440"/>
          </a:xfrm>
          <a:prstGeom prst="rect">
            <a:avLst/>
          </a:prstGeom>
        </p:spPr>
        <p:txBody>
          <a:bodyPr spcFirstLastPara="1" wrap="square" lIns="130027" tIns="130027" rIns="130027" bIns="130027" anchor="t" anchorCtr="0">
            <a:noAutofit/>
          </a:bodyPr>
          <a:lstStyle/>
          <a:p>
            <a:r>
              <a:rPr lang="en"/>
              <a:t>Axure</a:t>
            </a:r>
            <a:endParaRPr/>
          </a:p>
        </p:txBody>
      </p:sp>
      <p:sp>
        <p:nvSpPr>
          <p:cNvPr id="216" name="Google Shape;216;p31"/>
          <p:cNvSpPr txBox="1">
            <a:spLocks noGrp="1"/>
          </p:cNvSpPr>
          <p:nvPr>
            <p:ph type="body" idx="1"/>
          </p:nvPr>
        </p:nvSpPr>
        <p:spPr>
          <a:xfrm>
            <a:off x="443307" y="2401327"/>
            <a:ext cx="12118187" cy="6263040"/>
          </a:xfrm>
          <a:prstGeom prst="rect">
            <a:avLst/>
          </a:prstGeom>
        </p:spPr>
        <p:txBody>
          <a:bodyPr spcFirstLastPara="1" wrap="square" lIns="130027" tIns="130027" rIns="130027" bIns="130027" anchor="t" anchorCtr="0">
            <a:no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en" sz="2800" u="sng" dirty="0">
                <a:solidFill>
                  <a:schemeClr val="hlink"/>
                </a:solidFill>
                <a:hlinkClick r:id="rId3"/>
              </a:rPr>
              <a:t>https://www.axure.com</a:t>
            </a:r>
            <a:endParaRPr sz="2800" dirty="0"/>
          </a:p>
          <a:p>
            <a:pPr>
              <a:lnSpc>
                <a:spcPct val="150000"/>
              </a:lnSpc>
              <a:spcBef>
                <a:spcPts val="2276"/>
              </a:spcBef>
              <a:buChar char="-"/>
            </a:pPr>
            <a:r>
              <a:rPr lang="en" sz="2800" dirty="0"/>
              <a:t>Online tool to create diagrams and clickable prototypes</a:t>
            </a:r>
            <a:endParaRPr sz="2800" dirty="0"/>
          </a:p>
          <a:p>
            <a:pPr>
              <a:lnSpc>
                <a:spcPct val="150000"/>
              </a:lnSpc>
              <a:buChar char="-"/>
            </a:pPr>
            <a:r>
              <a:rPr lang="en" sz="2800" dirty="0"/>
              <a:t>Can import image</a:t>
            </a:r>
            <a:endParaRPr sz="2800" dirty="0"/>
          </a:p>
          <a:p>
            <a:pPr>
              <a:lnSpc>
                <a:spcPct val="150000"/>
              </a:lnSpc>
              <a:buChar char="-"/>
            </a:pPr>
            <a:r>
              <a:rPr lang="en" sz="2800" dirty="0"/>
              <a:t>Preview in html</a:t>
            </a:r>
            <a:endParaRPr sz="2800" dirty="0"/>
          </a:p>
          <a:p>
            <a:pPr>
              <a:lnSpc>
                <a:spcPct val="150000"/>
              </a:lnSpc>
              <a:buChar char="-"/>
            </a:pPr>
            <a:r>
              <a:rPr lang="en" sz="2800" dirty="0"/>
              <a:t>High learning curve</a:t>
            </a:r>
            <a:endParaRPr sz="2800" dirty="0"/>
          </a:p>
          <a:p>
            <a:pPr marL="0" indent="0">
              <a:lnSpc>
                <a:spcPct val="150000"/>
              </a:lnSpc>
              <a:spcBef>
                <a:spcPts val="2276"/>
              </a:spcBef>
              <a:spcAft>
                <a:spcPts val="2276"/>
              </a:spcAft>
              <a:buNone/>
            </a:pPr>
            <a:endParaRPr sz="2800" dirty="0"/>
          </a:p>
        </p:txBody>
      </p:sp>
    </p:spTree>
    <p:extLst>
      <p:ext uri="{BB962C8B-B14F-4D97-AF65-F5344CB8AC3E}">
        <p14:creationId xmlns:p14="http://schemas.microsoft.com/office/powerpoint/2010/main" val="578566930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" name="Google Shape;221;p32"/>
          <p:cNvSpPr txBox="1">
            <a:spLocks noGrp="1"/>
          </p:cNvSpPr>
          <p:nvPr>
            <p:ph type="title"/>
          </p:nvPr>
        </p:nvSpPr>
        <p:spPr>
          <a:xfrm>
            <a:off x="443307" y="843900"/>
            <a:ext cx="12118187" cy="1341440"/>
          </a:xfrm>
          <a:prstGeom prst="rect">
            <a:avLst/>
          </a:prstGeom>
        </p:spPr>
        <p:txBody>
          <a:bodyPr spcFirstLastPara="1" wrap="square" lIns="130027" tIns="130027" rIns="130027" bIns="130027" anchor="t" anchorCtr="0">
            <a:noAutofit/>
          </a:bodyPr>
          <a:lstStyle/>
          <a:p>
            <a:r>
              <a:rPr lang="en"/>
              <a:t>Axure</a:t>
            </a:r>
            <a:endParaRPr/>
          </a:p>
        </p:txBody>
      </p:sp>
      <p:pic>
        <p:nvPicPr>
          <p:cNvPr id="222" name="Google Shape;222;p3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36410" y="2095598"/>
            <a:ext cx="12331977" cy="713476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336274231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" name="Google Shape;227;p33"/>
          <p:cNvSpPr txBox="1">
            <a:spLocks noGrp="1"/>
          </p:cNvSpPr>
          <p:nvPr>
            <p:ph type="title"/>
          </p:nvPr>
        </p:nvSpPr>
        <p:spPr>
          <a:xfrm>
            <a:off x="443307" y="843900"/>
            <a:ext cx="12118187" cy="1341440"/>
          </a:xfrm>
          <a:prstGeom prst="rect">
            <a:avLst/>
          </a:prstGeom>
        </p:spPr>
        <p:txBody>
          <a:bodyPr spcFirstLastPara="1" wrap="square" lIns="130027" tIns="130027" rIns="130027" bIns="130027" anchor="t" anchorCtr="0">
            <a:noAutofit/>
          </a:bodyPr>
          <a:lstStyle/>
          <a:p>
            <a:r>
              <a:rPr lang="en"/>
              <a:t>Axure</a:t>
            </a:r>
            <a:endParaRPr/>
          </a:p>
        </p:txBody>
      </p:sp>
      <p:pic>
        <p:nvPicPr>
          <p:cNvPr id="228" name="Google Shape;228;p3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43307" y="2185340"/>
            <a:ext cx="12229367" cy="713476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879277154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" name="Google Shape;233;p34"/>
          <p:cNvSpPr txBox="1">
            <a:spLocks noGrp="1"/>
          </p:cNvSpPr>
          <p:nvPr>
            <p:ph type="title"/>
          </p:nvPr>
        </p:nvSpPr>
        <p:spPr>
          <a:xfrm>
            <a:off x="443307" y="843900"/>
            <a:ext cx="12118187" cy="1341440"/>
          </a:xfrm>
          <a:prstGeom prst="rect">
            <a:avLst/>
          </a:prstGeom>
        </p:spPr>
        <p:txBody>
          <a:bodyPr spcFirstLastPara="1" wrap="square" lIns="130027" tIns="130027" rIns="130027" bIns="130027" anchor="t" anchorCtr="0">
            <a:noAutofit/>
          </a:bodyPr>
          <a:lstStyle/>
          <a:p>
            <a:r>
              <a:rPr lang="en"/>
              <a:t>Axure</a:t>
            </a:r>
            <a:endParaRPr/>
          </a:p>
        </p:txBody>
      </p:sp>
      <p:pic>
        <p:nvPicPr>
          <p:cNvPr id="234" name="Google Shape;234;p3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3167174"/>
            <a:ext cx="13004803" cy="491952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733571609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" name="Google Shape;239;p35"/>
          <p:cNvSpPr txBox="1">
            <a:spLocks noGrp="1"/>
          </p:cNvSpPr>
          <p:nvPr>
            <p:ph type="title"/>
          </p:nvPr>
        </p:nvSpPr>
        <p:spPr>
          <a:xfrm>
            <a:off x="443307" y="843900"/>
            <a:ext cx="12118187" cy="1341440"/>
          </a:xfrm>
          <a:prstGeom prst="rect">
            <a:avLst/>
          </a:prstGeom>
        </p:spPr>
        <p:txBody>
          <a:bodyPr spcFirstLastPara="1" wrap="square" lIns="130027" tIns="130027" rIns="130027" bIns="130027" anchor="t" anchorCtr="0">
            <a:noAutofit/>
          </a:bodyPr>
          <a:lstStyle/>
          <a:p>
            <a:r>
              <a:rPr lang="en"/>
              <a:t>Axure</a:t>
            </a:r>
            <a:endParaRPr/>
          </a:p>
        </p:txBody>
      </p:sp>
      <p:pic>
        <p:nvPicPr>
          <p:cNvPr id="240" name="Google Shape;240;p3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101333" y="2311917"/>
            <a:ext cx="8994987" cy="493098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859684089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" name="Google Shape;245;p36"/>
          <p:cNvSpPr txBox="1">
            <a:spLocks noGrp="1"/>
          </p:cNvSpPr>
          <p:nvPr>
            <p:ph type="title"/>
          </p:nvPr>
        </p:nvSpPr>
        <p:spPr>
          <a:xfrm>
            <a:off x="443307" y="843900"/>
            <a:ext cx="12118187" cy="1341440"/>
          </a:xfrm>
          <a:prstGeom prst="rect">
            <a:avLst/>
          </a:prstGeom>
        </p:spPr>
        <p:txBody>
          <a:bodyPr spcFirstLastPara="1" wrap="square" lIns="130027" tIns="130027" rIns="130027" bIns="130027" anchor="t" anchorCtr="0">
            <a:noAutofit/>
          </a:bodyPr>
          <a:lstStyle/>
          <a:p>
            <a:r>
              <a:rPr lang="en"/>
              <a:t>Axure</a:t>
            </a:r>
            <a:endParaRPr/>
          </a:p>
        </p:txBody>
      </p:sp>
      <p:pic>
        <p:nvPicPr>
          <p:cNvPr id="246" name="Google Shape;246;p3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20872" y="1987402"/>
            <a:ext cx="11763042" cy="713476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696864032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" name="Google Shape;251;p37"/>
          <p:cNvSpPr txBox="1">
            <a:spLocks noGrp="1"/>
          </p:cNvSpPr>
          <p:nvPr>
            <p:ph type="title"/>
          </p:nvPr>
        </p:nvSpPr>
        <p:spPr>
          <a:xfrm>
            <a:off x="443307" y="843900"/>
            <a:ext cx="12118187" cy="1341440"/>
          </a:xfrm>
          <a:prstGeom prst="rect">
            <a:avLst/>
          </a:prstGeom>
        </p:spPr>
        <p:txBody>
          <a:bodyPr spcFirstLastPara="1" wrap="square" lIns="130027" tIns="130027" rIns="130027" bIns="130027" anchor="t" anchorCtr="0">
            <a:noAutofit/>
          </a:bodyPr>
          <a:lstStyle/>
          <a:p>
            <a:r>
              <a:rPr lang="en"/>
              <a:t>Axure</a:t>
            </a:r>
            <a:endParaRPr/>
          </a:p>
        </p:txBody>
      </p:sp>
      <p:pic>
        <p:nvPicPr>
          <p:cNvPr id="252" name="Google Shape;252;p3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43306" y="2185340"/>
            <a:ext cx="11348213" cy="713476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051949265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7" name="Google Shape;257;p38"/>
          <p:cNvSpPr txBox="1">
            <a:spLocks noGrp="1"/>
          </p:cNvSpPr>
          <p:nvPr>
            <p:ph type="title"/>
          </p:nvPr>
        </p:nvSpPr>
        <p:spPr>
          <a:xfrm>
            <a:off x="443307" y="843900"/>
            <a:ext cx="12118187" cy="1341440"/>
          </a:xfrm>
          <a:prstGeom prst="rect">
            <a:avLst/>
          </a:prstGeom>
        </p:spPr>
        <p:txBody>
          <a:bodyPr spcFirstLastPara="1" wrap="square" lIns="130027" tIns="130027" rIns="130027" bIns="130027" anchor="t" anchorCtr="0">
            <a:noAutofit/>
          </a:bodyPr>
          <a:lstStyle/>
          <a:p>
            <a:r>
              <a:rPr lang="en"/>
              <a:t>Figma</a:t>
            </a:r>
            <a:endParaRPr/>
          </a:p>
        </p:txBody>
      </p:sp>
      <p:sp>
        <p:nvSpPr>
          <p:cNvPr id="258" name="Google Shape;258;p38"/>
          <p:cNvSpPr txBox="1">
            <a:spLocks noGrp="1"/>
          </p:cNvSpPr>
          <p:nvPr>
            <p:ph type="body" idx="1"/>
          </p:nvPr>
        </p:nvSpPr>
        <p:spPr>
          <a:xfrm>
            <a:off x="443307" y="2401327"/>
            <a:ext cx="12118187" cy="6263040"/>
          </a:xfrm>
          <a:prstGeom prst="rect">
            <a:avLst/>
          </a:prstGeom>
        </p:spPr>
        <p:txBody>
          <a:bodyPr spcFirstLastPara="1" wrap="square" lIns="130027" tIns="130027" rIns="130027" bIns="130027" anchor="t" anchorCtr="0">
            <a:no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en" sz="2800" u="sng" dirty="0">
                <a:solidFill>
                  <a:schemeClr val="hlink"/>
                </a:solidFill>
                <a:hlinkClick r:id="rId3"/>
              </a:rPr>
              <a:t>https://www.figma.com</a:t>
            </a:r>
            <a:endParaRPr sz="2800" dirty="0"/>
          </a:p>
          <a:p>
            <a:pPr>
              <a:lnSpc>
                <a:spcPct val="150000"/>
              </a:lnSpc>
              <a:spcBef>
                <a:spcPts val="2276"/>
              </a:spcBef>
              <a:buChar char="-"/>
            </a:pPr>
            <a:r>
              <a:rPr lang="en" sz="2800" dirty="0"/>
              <a:t>Online tool to create interactive prototypes</a:t>
            </a:r>
            <a:endParaRPr sz="2800" dirty="0"/>
          </a:p>
          <a:p>
            <a:pPr>
              <a:lnSpc>
                <a:spcPct val="150000"/>
              </a:lnSpc>
              <a:buChar char="-"/>
            </a:pPr>
            <a:r>
              <a:rPr lang="en" sz="2800" dirty="0"/>
              <a:t>Possible to use images, or Sketch files</a:t>
            </a:r>
            <a:endParaRPr sz="2800" dirty="0"/>
          </a:p>
          <a:p>
            <a:pPr>
              <a:lnSpc>
                <a:spcPct val="150000"/>
              </a:lnSpc>
              <a:buChar char="-"/>
            </a:pPr>
            <a:r>
              <a:rPr lang="en" sz="2800" dirty="0"/>
              <a:t>High learning curve</a:t>
            </a:r>
            <a:endParaRPr sz="2800" dirty="0"/>
          </a:p>
          <a:p>
            <a:pPr marL="0" indent="0">
              <a:lnSpc>
                <a:spcPct val="150000"/>
              </a:lnSpc>
              <a:spcBef>
                <a:spcPts val="2276"/>
              </a:spcBef>
              <a:spcAft>
                <a:spcPts val="2276"/>
              </a:spcAft>
              <a:buNone/>
            </a:pPr>
            <a:endParaRPr sz="2800" dirty="0"/>
          </a:p>
        </p:txBody>
      </p:sp>
    </p:spTree>
    <p:extLst>
      <p:ext uri="{BB962C8B-B14F-4D97-AF65-F5344CB8AC3E}">
        <p14:creationId xmlns:p14="http://schemas.microsoft.com/office/powerpoint/2010/main" val="129337856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3" name="Google Shape;263;p39"/>
          <p:cNvSpPr txBox="1">
            <a:spLocks noGrp="1"/>
          </p:cNvSpPr>
          <p:nvPr>
            <p:ph type="title"/>
          </p:nvPr>
        </p:nvSpPr>
        <p:spPr>
          <a:xfrm>
            <a:off x="443307" y="843900"/>
            <a:ext cx="12118187" cy="1341440"/>
          </a:xfrm>
          <a:prstGeom prst="rect">
            <a:avLst/>
          </a:prstGeom>
        </p:spPr>
        <p:txBody>
          <a:bodyPr spcFirstLastPara="1" wrap="square" lIns="130027" tIns="130027" rIns="130027" bIns="130027" anchor="t" anchorCtr="0">
            <a:noAutofit/>
          </a:bodyPr>
          <a:lstStyle/>
          <a:p>
            <a:r>
              <a:rPr lang="en"/>
              <a:t>Figma</a:t>
            </a:r>
            <a:endParaRPr/>
          </a:p>
        </p:txBody>
      </p:sp>
      <p:pic>
        <p:nvPicPr>
          <p:cNvPr id="264" name="Google Shape;264;p3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86311" y="2604053"/>
            <a:ext cx="12668231" cy="616650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6281179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240" y="304801"/>
            <a:ext cx="12354560" cy="1231052"/>
          </a:xfrm>
        </p:spPr>
        <p:txBody>
          <a:bodyPr/>
          <a:lstStyle/>
          <a:p>
            <a:r>
              <a:rPr lang="en-US" sz="5400" dirty="0" smtClean="0"/>
              <a:t>Or, Produce Final-Looking Graphics</a:t>
            </a:r>
            <a:endParaRPr lang="en-US" sz="5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08280" y="1676400"/>
            <a:ext cx="11704320" cy="7134013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Alternatively, could use Photoshop, Illustrator, etc. and produce final-looking graphics</a:t>
            </a:r>
          </a:p>
          <a:p>
            <a:pPr lvl="1"/>
            <a:r>
              <a:rPr lang="en-US" dirty="0" smtClean="0"/>
              <a:t>Designers want to show what real UI will look like</a:t>
            </a:r>
          </a:p>
          <a:p>
            <a:pPr lvl="1"/>
            <a:r>
              <a:rPr lang="en-US" dirty="0" smtClean="0"/>
              <a:t>Details of the “look”</a:t>
            </a:r>
          </a:p>
          <a:p>
            <a:r>
              <a:rPr lang="en-US" dirty="0" smtClean="0"/>
              <a:t>Web pages often use final graphics</a:t>
            </a:r>
          </a:p>
          <a:p>
            <a:pPr lvl="1"/>
            <a:r>
              <a:rPr lang="en-US" dirty="0" smtClean="0"/>
              <a:t>E.g., </a:t>
            </a:r>
            <a:r>
              <a:rPr lang="en-US" dirty="0" err="1" smtClean="0">
                <a:hlinkClick r:id="rId3"/>
              </a:rPr>
              <a:t>Toffem</a:t>
            </a:r>
            <a:r>
              <a:rPr lang="en-US" dirty="0" smtClean="0">
                <a:hlinkClick r:id="rId3"/>
              </a:rPr>
              <a:t> Medicines</a:t>
            </a:r>
            <a:endParaRPr lang="en-US" dirty="0" smtClean="0"/>
          </a:p>
          <a:p>
            <a:r>
              <a:rPr lang="en-US" dirty="0" smtClean="0"/>
              <a:t>Add “click-through”</a:t>
            </a:r>
            <a:br>
              <a:rPr lang="en-US" dirty="0" smtClean="0"/>
            </a:br>
            <a:r>
              <a:rPr lang="en-US" dirty="0" smtClean="0"/>
              <a:t>behaviors</a:t>
            </a:r>
          </a:p>
          <a:p>
            <a:pPr lvl="1"/>
            <a:r>
              <a:rPr lang="en-US" dirty="0" smtClean="0"/>
              <a:t>Usually limited mostly</a:t>
            </a:r>
            <a:br>
              <a:rPr lang="en-US" dirty="0" smtClean="0"/>
            </a:br>
            <a:r>
              <a:rPr lang="en-US" dirty="0" smtClean="0"/>
              <a:t>to screen transitions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6ED4B02-72C2-4516-9A34-B477BE607600}" type="slidenum">
              <a:rPr lang="en-US" smtClean="0"/>
              <a:pPr>
                <a:defRPr/>
              </a:pPr>
              <a:t>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© 2018 - Brad Myers</a:t>
            </a:r>
            <a:endParaRPr 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26200" y="5469304"/>
            <a:ext cx="6578600" cy="42842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9" name="Google Shape;269;p40"/>
          <p:cNvSpPr txBox="1">
            <a:spLocks noGrp="1"/>
          </p:cNvSpPr>
          <p:nvPr>
            <p:ph type="title"/>
          </p:nvPr>
        </p:nvSpPr>
        <p:spPr>
          <a:xfrm>
            <a:off x="443307" y="843900"/>
            <a:ext cx="12118187" cy="1341440"/>
          </a:xfrm>
          <a:prstGeom prst="rect">
            <a:avLst/>
          </a:prstGeom>
        </p:spPr>
        <p:txBody>
          <a:bodyPr spcFirstLastPara="1" wrap="square" lIns="130027" tIns="130027" rIns="130027" bIns="130027" anchor="t" anchorCtr="0">
            <a:noAutofit/>
          </a:bodyPr>
          <a:lstStyle/>
          <a:p>
            <a:r>
              <a:rPr lang="en"/>
              <a:t>Figma</a:t>
            </a:r>
            <a:endParaRPr/>
          </a:p>
        </p:txBody>
      </p:sp>
      <p:pic>
        <p:nvPicPr>
          <p:cNvPr id="270" name="Google Shape;270;p4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16746" y="2420114"/>
            <a:ext cx="12571310" cy="627692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036170571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5" name="Google Shape;275;p41"/>
          <p:cNvSpPr txBox="1">
            <a:spLocks noGrp="1"/>
          </p:cNvSpPr>
          <p:nvPr>
            <p:ph type="title"/>
          </p:nvPr>
        </p:nvSpPr>
        <p:spPr>
          <a:xfrm>
            <a:off x="443307" y="843900"/>
            <a:ext cx="12118187" cy="1341440"/>
          </a:xfrm>
          <a:prstGeom prst="rect">
            <a:avLst/>
          </a:prstGeom>
        </p:spPr>
        <p:txBody>
          <a:bodyPr spcFirstLastPara="1" wrap="square" lIns="130027" tIns="130027" rIns="130027" bIns="130027" anchor="t" anchorCtr="0">
            <a:noAutofit/>
          </a:bodyPr>
          <a:lstStyle/>
          <a:p>
            <a:r>
              <a:rPr lang="en"/>
              <a:t>Figma</a:t>
            </a:r>
            <a:endParaRPr/>
          </a:p>
        </p:txBody>
      </p:sp>
      <p:pic>
        <p:nvPicPr>
          <p:cNvPr id="276" name="Google Shape;276;p4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163058" y="2573501"/>
            <a:ext cx="10678682" cy="583127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244653227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1" name="Google Shape;281;p42"/>
          <p:cNvSpPr txBox="1">
            <a:spLocks noGrp="1"/>
          </p:cNvSpPr>
          <p:nvPr>
            <p:ph type="title"/>
          </p:nvPr>
        </p:nvSpPr>
        <p:spPr>
          <a:xfrm>
            <a:off x="443307" y="843900"/>
            <a:ext cx="12118187" cy="1341440"/>
          </a:xfrm>
          <a:prstGeom prst="rect">
            <a:avLst/>
          </a:prstGeom>
        </p:spPr>
        <p:txBody>
          <a:bodyPr spcFirstLastPara="1" wrap="square" lIns="130027" tIns="130027" rIns="130027" bIns="130027" anchor="t" anchorCtr="0">
            <a:noAutofit/>
          </a:bodyPr>
          <a:lstStyle/>
          <a:p>
            <a:r>
              <a:rPr lang="en"/>
              <a:t>Figma</a:t>
            </a:r>
            <a:endParaRPr/>
          </a:p>
        </p:txBody>
      </p:sp>
      <p:pic>
        <p:nvPicPr>
          <p:cNvPr id="282" name="Google Shape;282;p4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972949" y="1396051"/>
            <a:ext cx="7650560" cy="714118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632742142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7" name="Google Shape;287;p43"/>
          <p:cNvSpPr txBox="1">
            <a:spLocks noGrp="1"/>
          </p:cNvSpPr>
          <p:nvPr>
            <p:ph type="title"/>
          </p:nvPr>
        </p:nvSpPr>
        <p:spPr>
          <a:xfrm>
            <a:off x="443307" y="843900"/>
            <a:ext cx="12118187" cy="1341440"/>
          </a:xfrm>
          <a:prstGeom prst="rect">
            <a:avLst/>
          </a:prstGeom>
        </p:spPr>
        <p:txBody>
          <a:bodyPr spcFirstLastPara="1" wrap="square" lIns="130027" tIns="130027" rIns="130027" bIns="130027" anchor="t" anchorCtr="0">
            <a:noAutofit/>
          </a:bodyPr>
          <a:lstStyle/>
          <a:p>
            <a:r>
              <a:rPr lang="en"/>
              <a:t>Figma</a:t>
            </a:r>
            <a:endParaRPr/>
          </a:p>
        </p:txBody>
      </p:sp>
      <p:pic>
        <p:nvPicPr>
          <p:cNvPr id="288" name="Google Shape;288;p4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718826" y="2041576"/>
            <a:ext cx="5840959" cy="611079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107513538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3" name="Google Shape;293;p44"/>
          <p:cNvSpPr txBox="1">
            <a:spLocks noGrp="1"/>
          </p:cNvSpPr>
          <p:nvPr>
            <p:ph type="title"/>
          </p:nvPr>
        </p:nvSpPr>
        <p:spPr>
          <a:xfrm>
            <a:off x="443307" y="843900"/>
            <a:ext cx="12118187" cy="1341440"/>
          </a:xfrm>
          <a:prstGeom prst="rect">
            <a:avLst/>
          </a:prstGeom>
        </p:spPr>
        <p:txBody>
          <a:bodyPr spcFirstLastPara="1" wrap="square" lIns="130027" tIns="130027" rIns="130027" bIns="130027" anchor="t" anchorCtr="0">
            <a:noAutofit/>
          </a:bodyPr>
          <a:lstStyle/>
          <a:p>
            <a:r>
              <a:rPr lang="en"/>
              <a:t>Figma</a:t>
            </a:r>
            <a:endParaRPr/>
          </a:p>
        </p:txBody>
      </p:sp>
      <p:pic>
        <p:nvPicPr>
          <p:cNvPr id="294" name="Google Shape;294;p4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933441" y="2185340"/>
            <a:ext cx="10237265" cy="615726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732353402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9" name="Google Shape;299;p45"/>
          <p:cNvSpPr txBox="1">
            <a:spLocks noGrp="1"/>
          </p:cNvSpPr>
          <p:nvPr>
            <p:ph type="title"/>
          </p:nvPr>
        </p:nvSpPr>
        <p:spPr>
          <a:xfrm>
            <a:off x="443307" y="843900"/>
            <a:ext cx="12118187" cy="1341440"/>
          </a:xfrm>
          <a:prstGeom prst="rect">
            <a:avLst/>
          </a:prstGeom>
        </p:spPr>
        <p:txBody>
          <a:bodyPr spcFirstLastPara="1" wrap="square" lIns="130027" tIns="130027" rIns="130027" bIns="130027" anchor="t" anchorCtr="0">
            <a:noAutofit/>
          </a:bodyPr>
          <a:lstStyle/>
          <a:p>
            <a:r>
              <a:rPr lang="en"/>
              <a:t>Figma</a:t>
            </a:r>
            <a:endParaRPr/>
          </a:p>
        </p:txBody>
      </p:sp>
      <p:pic>
        <p:nvPicPr>
          <p:cNvPr id="300" name="Google Shape;300;p4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616321" y="1348717"/>
            <a:ext cx="3772124" cy="667192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91883083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5" name="Google Shape;305;p46"/>
          <p:cNvSpPr txBox="1">
            <a:spLocks noGrp="1"/>
          </p:cNvSpPr>
          <p:nvPr>
            <p:ph type="ctrTitle"/>
          </p:nvPr>
        </p:nvSpPr>
        <p:spPr>
          <a:xfrm>
            <a:off x="1428125" y="3321863"/>
            <a:ext cx="10149973" cy="1938773"/>
          </a:xfrm>
          <a:prstGeom prst="rect">
            <a:avLst/>
          </a:prstGeom>
        </p:spPr>
        <p:txBody>
          <a:bodyPr spcFirstLastPara="1" wrap="square" lIns="130027" tIns="130027" rIns="130027" bIns="130027" anchor="b" anchorCtr="0">
            <a:noAutofit/>
          </a:bodyPr>
          <a:lstStyle/>
          <a:p>
            <a:r>
              <a:rPr lang="en"/>
              <a:t>Html/CSS and inVision</a:t>
            </a:r>
            <a:endParaRPr/>
          </a:p>
        </p:txBody>
      </p:sp>
      <p:sp>
        <p:nvSpPr>
          <p:cNvPr id="306" name="Google Shape;306;p46"/>
          <p:cNvSpPr txBox="1">
            <a:spLocks noGrp="1"/>
          </p:cNvSpPr>
          <p:nvPr>
            <p:ph type="subTitle" idx="1"/>
          </p:nvPr>
        </p:nvSpPr>
        <p:spPr>
          <a:xfrm>
            <a:off x="3039609" y="5404518"/>
            <a:ext cx="6926933" cy="1503147"/>
          </a:xfrm>
          <a:prstGeom prst="rect">
            <a:avLst/>
          </a:prstGeom>
        </p:spPr>
        <p:txBody>
          <a:bodyPr spcFirstLastPara="1" wrap="square" lIns="130027" tIns="130027" rIns="130027" bIns="130027" anchor="t" anchorCtr="0">
            <a:noAutofit/>
          </a:bodyPr>
          <a:lstStyle/>
          <a:p>
            <a:pPr marL="0" indent="0"/>
            <a:r>
              <a:rPr lang="en"/>
              <a:t>YOUNG LEE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2621328192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1" name="Google Shape;311;p47"/>
          <p:cNvSpPr txBox="1">
            <a:spLocks noGrp="1"/>
          </p:cNvSpPr>
          <p:nvPr>
            <p:ph type="title"/>
          </p:nvPr>
        </p:nvSpPr>
        <p:spPr>
          <a:xfrm>
            <a:off x="443307" y="843900"/>
            <a:ext cx="12118187" cy="1341440"/>
          </a:xfrm>
          <a:prstGeom prst="rect">
            <a:avLst/>
          </a:prstGeom>
        </p:spPr>
        <p:txBody>
          <a:bodyPr spcFirstLastPara="1" wrap="square" lIns="130027" tIns="130027" rIns="130027" bIns="130027" anchor="t" anchorCtr="0">
            <a:noAutofit/>
          </a:bodyPr>
          <a:lstStyle/>
          <a:p>
            <a:r>
              <a:rPr lang="en"/>
              <a:t>HTML/CSS</a:t>
            </a:r>
            <a:endParaRPr/>
          </a:p>
        </p:txBody>
      </p:sp>
      <p:sp>
        <p:nvSpPr>
          <p:cNvPr id="312" name="Google Shape;312;p47"/>
          <p:cNvSpPr txBox="1">
            <a:spLocks noGrp="1"/>
          </p:cNvSpPr>
          <p:nvPr>
            <p:ph type="body" idx="1"/>
          </p:nvPr>
        </p:nvSpPr>
        <p:spPr>
          <a:xfrm>
            <a:off x="443307" y="2401327"/>
            <a:ext cx="12118187" cy="6263040"/>
          </a:xfrm>
          <a:prstGeom prst="rect">
            <a:avLst/>
          </a:prstGeom>
        </p:spPr>
        <p:txBody>
          <a:bodyPr spcFirstLastPara="1" wrap="square" lIns="130027" tIns="130027" rIns="130027" bIns="130027" anchor="t" anchorCtr="0">
            <a:noAutofit/>
          </a:bodyPr>
          <a:lstStyle/>
          <a:p>
            <a:pPr>
              <a:lnSpc>
                <a:spcPct val="150000"/>
              </a:lnSpc>
              <a:buChar char="-"/>
            </a:pPr>
            <a:r>
              <a:rPr lang="en" sz="2800" dirty="0"/>
              <a:t>Realistic interaction</a:t>
            </a:r>
            <a:endParaRPr sz="2800" dirty="0"/>
          </a:p>
          <a:p>
            <a:pPr>
              <a:lnSpc>
                <a:spcPct val="150000"/>
              </a:lnSpc>
              <a:buChar char="-"/>
            </a:pPr>
            <a:r>
              <a:rPr lang="en" sz="2800" dirty="0"/>
              <a:t>Steep learning curve for beginners</a:t>
            </a:r>
            <a:endParaRPr sz="2800" dirty="0"/>
          </a:p>
        </p:txBody>
      </p:sp>
    </p:spTree>
    <p:extLst>
      <p:ext uri="{BB962C8B-B14F-4D97-AF65-F5344CB8AC3E}">
        <p14:creationId xmlns:p14="http://schemas.microsoft.com/office/powerpoint/2010/main" val="85399802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" name="Google Shape;317;p48"/>
          <p:cNvSpPr txBox="1">
            <a:spLocks noGrp="1"/>
          </p:cNvSpPr>
          <p:nvPr>
            <p:ph type="title"/>
          </p:nvPr>
        </p:nvSpPr>
        <p:spPr>
          <a:xfrm>
            <a:off x="443307" y="843900"/>
            <a:ext cx="12118187" cy="1341440"/>
          </a:xfrm>
          <a:prstGeom prst="rect">
            <a:avLst/>
          </a:prstGeom>
        </p:spPr>
        <p:txBody>
          <a:bodyPr spcFirstLastPara="1" wrap="square" lIns="130027" tIns="130027" rIns="130027" bIns="130027" anchor="t" anchorCtr="0">
            <a:noAutofit/>
          </a:bodyPr>
          <a:lstStyle/>
          <a:p>
            <a:r>
              <a:rPr lang="en"/>
              <a:t>Basic Tags of HTML/CSS</a:t>
            </a:r>
            <a:endParaRPr/>
          </a:p>
        </p:txBody>
      </p:sp>
      <p:graphicFrame>
        <p:nvGraphicFramePr>
          <p:cNvPr id="318" name="Google Shape;318;p48"/>
          <p:cNvGraphicFramePr/>
          <p:nvPr/>
        </p:nvGraphicFramePr>
        <p:xfrm>
          <a:off x="1354667" y="2956326"/>
          <a:ext cx="10295466" cy="5947926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51477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14773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12267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2700" b="1">
                          <a:solidFill>
                            <a:srgbClr val="434343"/>
                          </a:solidFill>
                        </a:rPr>
                        <a:t>Tag</a:t>
                      </a:r>
                      <a:endParaRPr sz="2700" b="1">
                        <a:solidFill>
                          <a:srgbClr val="434343"/>
                        </a:solidFill>
                      </a:endParaRPr>
                    </a:p>
                  </a:txBody>
                  <a:tcPr marL="130027" marR="130027" marT="173369" marB="173369"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2700" b="1">
                          <a:solidFill>
                            <a:srgbClr val="434343"/>
                          </a:solidFill>
                        </a:rPr>
                        <a:t>Description</a:t>
                      </a:r>
                      <a:endParaRPr sz="2700" b="1">
                        <a:solidFill>
                          <a:srgbClr val="434343"/>
                        </a:solidFill>
                      </a:endParaRPr>
                    </a:p>
                  </a:txBody>
                  <a:tcPr marL="130027" marR="130027" marT="173369" marB="173369">
                    <a:solidFill>
                      <a:srgbClr val="CCC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70375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2700" b="1">
                          <a:solidFill>
                            <a:srgbClr val="274E13"/>
                          </a:solidFill>
                        </a:rPr>
                        <a:t>&lt;div&gt;...&lt;/div&gt;</a:t>
                      </a:r>
                      <a:endParaRPr sz="2700" b="1">
                        <a:solidFill>
                          <a:srgbClr val="274E13"/>
                        </a:solidFill>
                      </a:endParaRPr>
                    </a:p>
                  </a:txBody>
                  <a:tcPr marL="130027" marR="130027" marT="173369" marB="173369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2700" dirty="0"/>
                        <a:t>Block-level container for content</a:t>
                      </a:r>
                      <a:endParaRPr sz="2700" dirty="0"/>
                    </a:p>
                  </a:txBody>
                  <a:tcPr marL="130027" marR="130027" marT="173369" marB="173369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70375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2700" b="1">
                          <a:solidFill>
                            <a:srgbClr val="274E13"/>
                          </a:solidFill>
                        </a:rPr>
                        <a:t>&lt;h1&gt;...&lt;/h1&gt;(&lt;h2&gt;...&lt;/h2&gt;, etc.)</a:t>
                      </a:r>
                      <a:endParaRPr sz="2700" b="1">
                        <a:solidFill>
                          <a:srgbClr val="274E13"/>
                        </a:solidFill>
                      </a:endParaRPr>
                    </a:p>
                  </a:txBody>
                  <a:tcPr marL="130027" marR="130027" marT="173369" marB="173369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2700"/>
                        <a:t>Headings (h1 through h6)</a:t>
                      </a:r>
                      <a:endParaRPr sz="2700"/>
                    </a:p>
                  </a:txBody>
                  <a:tcPr marL="130027" marR="130027" marT="173369" marB="173369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12267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2700" b="1">
                          <a:solidFill>
                            <a:srgbClr val="274E13"/>
                          </a:solidFill>
                        </a:rPr>
                        <a:t>&lt;p&gt;...&lt;/p&gt;</a:t>
                      </a:r>
                      <a:endParaRPr sz="2700" b="1">
                        <a:solidFill>
                          <a:srgbClr val="274E13"/>
                        </a:solidFill>
                      </a:endParaRPr>
                    </a:p>
                  </a:txBody>
                  <a:tcPr marL="130027" marR="130027" marT="173369" marB="173369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2700"/>
                        <a:t>Paragraph of text</a:t>
                      </a:r>
                      <a:endParaRPr sz="2700"/>
                    </a:p>
                  </a:txBody>
                  <a:tcPr marL="130027" marR="130027" marT="173369" marB="173369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70375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2700" b="1">
                          <a:solidFill>
                            <a:srgbClr val="274E13"/>
                          </a:solidFill>
                        </a:rPr>
                        <a:t>&lt;img </a:t>
                      </a:r>
                      <a:r>
                        <a:rPr lang="en" sz="2700">
                          <a:solidFill>
                            <a:srgbClr val="E69138"/>
                          </a:solidFill>
                        </a:rPr>
                        <a:t>src=</a:t>
                      </a:r>
                      <a:r>
                        <a:rPr lang="en" sz="2700" b="1">
                          <a:solidFill>
                            <a:srgbClr val="CC0000"/>
                          </a:solidFill>
                        </a:rPr>
                        <a:t>”...”</a:t>
                      </a:r>
                      <a:r>
                        <a:rPr lang="en" sz="2700" b="1">
                          <a:solidFill>
                            <a:srgbClr val="274E13"/>
                          </a:solidFill>
                        </a:rPr>
                        <a:t> /&gt;</a:t>
                      </a:r>
                      <a:endParaRPr sz="2700" b="1">
                        <a:solidFill>
                          <a:srgbClr val="274E13"/>
                        </a:solidFill>
                      </a:endParaRPr>
                    </a:p>
                  </a:txBody>
                  <a:tcPr marL="130027" marR="130027" marT="173369" marB="173369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2700"/>
                        <a:t>Image, src specifying path to image</a:t>
                      </a:r>
                      <a:endParaRPr sz="2700"/>
                    </a:p>
                  </a:txBody>
                  <a:tcPr marL="130027" marR="130027" marT="173369" marB="173369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812267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2700" b="1">
                          <a:solidFill>
                            <a:srgbClr val="274E13"/>
                          </a:solidFill>
                        </a:rPr>
                        <a:t>&lt;a </a:t>
                      </a:r>
                      <a:r>
                        <a:rPr lang="en" sz="2700">
                          <a:solidFill>
                            <a:srgbClr val="E69138"/>
                          </a:solidFill>
                        </a:rPr>
                        <a:t>href=</a:t>
                      </a:r>
                      <a:r>
                        <a:rPr lang="en" sz="2700" b="1">
                          <a:solidFill>
                            <a:srgbClr val="CC0000"/>
                          </a:solidFill>
                        </a:rPr>
                        <a:t>”...”</a:t>
                      </a:r>
                      <a:r>
                        <a:rPr lang="en" sz="2700" b="1">
                          <a:solidFill>
                            <a:srgbClr val="274E13"/>
                          </a:solidFill>
                        </a:rPr>
                        <a:t>&gt;</a:t>
                      </a:r>
                      <a:r>
                        <a:rPr lang="en" sz="2700">
                          <a:solidFill>
                            <a:srgbClr val="434343"/>
                          </a:solidFill>
                        </a:rPr>
                        <a:t>Link Text</a:t>
                      </a:r>
                      <a:r>
                        <a:rPr lang="en" sz="2700" b="1">
                          <a:solidFill>
                            <a:srgbClr val="274E13"/>
                          </a:solidFill>
                        </a:rPr>
                        <a:t>&lt;/a&gt;</a:t>
                      </a:r>
                      <a:endParaRPr sz="2700" b="1">
                        <a:solidFill>
                          <a:srgbClr val="274E13"/>
                        </a:solidFill>
                      </a:endParaRPr>
                    </a:p>
                  </a:txBody>
                  <a:tcPr marL="130027" marR="130027" marT="173369" marB="173369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2700" dirty="0"/>
                        <a:t>Link, href specifying destination</a:t>
                      </a:r>
                      <a:endParaRPr sz="2700" dirty="0"/>
                    </a:p>
                  </a:txBody>
                  <a:tcPr marL="130027" marR="130027" marT="173369" marB="173369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85136326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3" name="Google Shape;323;p49"/>
          <p:cNvSpPr txBox="1">
            <a:spLocks noGrp="1"/>
          </p:cNvSpPr>
          <p:nvPr>
            <p:ph type="title"/>
          </p:nvPr>
        </p:nvSpPr>
        <p:spPr>
          <a:xfrm>
            <a:off x="443307" y="843900"/>
            <a:ext cx="12118187" cy="1341440"/>
          </a:xfrm>
          <a:prstGeom prst="rect">
            <a:avLst/>
          </a:prstGeom>
        </p:spPr>
        <p:txBody>
          <a:bodyPr spcFirstLastPara="1" wrap="square" lIns="130027" tIns="130027" rIns="130027" bIns="130027" anchor="t" anchorCtr="0">
            <a:noAutofit/>
          </a:bodyPr>
          <a:lstStyle/>
          <a:p>
            <a:r>
              <a:rPr lang="en"/>
              <a:t>Sample Code</a:t>
            </a:r>
            <a:endParaRPr/>
          </a:p>
        </p:txBody>
      </p:sp>
      <p:sp>
        <p:nvSpPr>
          <p:cNvPr id="324" name="Google Shape;324;p49"/>
          <p:cNvSpPr txBox="1">
            <a:spLocks noGrp="1"/>
          </p:cNvSpPr>
          <p:nvPr>
            <p:ph type="body" idx="1"/>
          </p:nvPr>
        </p:nvSpPr>
        <p:spPr>
          <a:xfrm>
            <a:off x="443307" y="2401327"/>
            <a:ext cx="12118187" cy="6263040"/>
          </a:xfrm>
          <a:prstGeom prst="rect">
            <a:avLst/>
          </a:prstGeom>
        </p:spPr>
        <p:txBody>
          <a:bodyPr spcFirstLastPara="1" wrap="square" lIns="130027" tIns="130027" rIns="130027" bIns="130027" anchor="t" anchorCtr="0">
            <a:noAutofit/>
          </a:bodyPr>
          <a:lstStyle/>
          <a:p>
            <a:pPr indent="0">
              <a:lnSpc>
                <a:spcPct val="100000"/>
              </a:lnSpc>
              <a:buNone/>
            </a:pPr>
            <a:r>
              <a:rPr lang="en" sz="2800" b="1" dirty="0">
                <a:solidFill>
                  <a:srgbClr val="38761D"/>
                </a:solidFill>
                <a:latin typeface="Courier New"/>
                <a:ea typeface="Courier New"/>
                <a:cs typeface="Courier New"/>
                <a:sym typeface="Courier New"/>
              </a:rPr>
              <a:t>&lt;body&gt;</a:t>
            </a:r>
            <a:endParaRPr sz="2800" b="1" dirty="0">
              <a:solidFill>
                <a:srgbClr val="38761D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0">
              <a:lnSpc>
                <a:spcPct val="100000"/>
              </a:lnSpc>
              <a:spcBef>
                <a:spcPts val="711"/>
              </a:spcBef>
              <a:buNone/>
            </a:pPr>
            <a:r>
              <a:rPr lang="en" sz="2800" b="1" dirty="0">
                <a:solidFill>
                  <a:srgbClr val="38761D"/>
                </a:solidFill>
                <a:latin typeface="Courier New"/>
                <a:ea typeface="Courier New"/>
                <a:cs typeface="Courier New"/>
                <a:sym typeface="Courier New"/>
              </a:rPr>
              <a:t>	&lt;h1&gt;</a:t>
            </a:r>
            <a:r>
              <a:rPr lang="en" sz="2800" dirty="0">
                <a:latin typeface="Courier New"/>
                <a:ea typeface="Courier New"/>
                <a:cs typeface="Courier New"/>
                <a:sym typeface="Courier New"/>
              </a:rPr>
              <a:t>Title of the page</a:t>
            </a:r>
            <a:r>
              <a:rPr lang="en" sz="2800" b="1" dirty="0">
                <a:solidFill>
                  <a:srgbClr val="38761D"/>
                </a:solidFill>
                <a:latin typeface="Courier New"/>
                <a:ea typeface="Courier New"/>
                <a:cs typeface="Courier New"/>
                <a:sym typeface="Courier New"/>
              </a:rPr>
              <a:t>&lt;/h1&gt;</a:t>
            </a:r>
            <a:endParaRPr sz="2800" b="1" dirty="0">
              <a:solidFill>
                <a:srgbClr val="38761D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0">
              <a:lnSpc>
                <a:spcPct val="100000"/>
              </a:lnSpc>
              <a:spcBef>
                <a:spcPts val="711"/>
              </a:spcBef>
              <a:buNone/>
            </a:pPr>
            <a:r>
              <a:rPr lang="en" sz="2800" dirty="0">
                <a:latin typeface="Courier New"/>
                <a:ea typeface="Courier New"/>
                <a:cs typeface="Courier New"/>
                <a:sym typeface="Courier New"/>
              </a:rPr>
              <a:t>	</a:t>
            </a:r>
            <a:r>
              <a:rPr lang="en" sz="2800" b="1" dirty="0">
                <a:solidFill>
                  <a:srgbClr val="38761D"/>
                </a:solidFill>
                <a:latin typeface="Courier New"/>
                <a:ea typeface="Courier New"/>
                <a:cs typeface="Courier New"/>
                <a:sym typeface="Courier New"/>
              </a:rPr>
              <a:t>&lt;div class=”</a:t>
            </a:r>
            <a:r>
              <a:rPr lang="en" sz="2800" dirty="0">
                <a:latin typeface="Courier New"/>
                <a:ea typeface="Courier New"/>
                <a:cs typeface="Courier New"/>
                <a:sym typeface="Courier New"/>
              </a:rPr>
              <a:t>main</a:t>
            </a:r>
            <a:r>
              <a:rPr lang="en" sz="2800" b="1" dirty="0">
                <a:solidFill>
                  <a:srgbClr val="38761D"/>
                </a:solidFill>
                <a:latin typeface="Courier New"/>
                <a:ea typeface="Courier New"/>
                <a:cs typeface="Courier New"/>
                <a:sym typeface="Courier New"/>
              </a:rPr>
              <a:t>”&gt;</a:t>
            </a:r>
            <a:endParaRPr sz="2800" b="1" dirty="0">
              <a:solidFill>
                <a:srgbClr val="38761D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0">
              <a:lnSpc>
                <a:spcPct val="100000"/>
              </a:lnSpc>
              <a:spcBef>
                <a:spcPts val="711"/>
              </a:spcBef>
              <a:buNone/>
            </a:pPr>
            <a:r>
              <a:rPr lang="en" sz="2800" dirty="0">
                <a:latin typeface="Courier New"/>
                <a:ea typeface="Courier New"/>
                <a:cs typeface="Courier New"/>
                <a:sym typeface="Courier New"/>
              </a:rPr>
              <a:t>		</a:t>
            </a:r>
            <a:r>
              <a:rPr lang="en" sz="2800" b="1" dirty="0">
                <a:solidFill>
                  <a:srgbClr val="38761D"/>
                </a:solidFill>
                <a:latin typeface="Courier New"/>
                <a:ea typeface="Courier New"/>
                <a:cs typeface="Courier New"/>
                <a:sym typeface="Courier New"/>
              </a:rPr>
              <a:t>&lt;p&gt;</a:t>
            </a:r>
            <a:r>
              <a:rPr lang="en" sz="2800" dirty="0">
                <a:latin typeface="Courier New"/>
                <a:ea typeface="Courier New"/>
                <a:cs typeface="Courier New"/>
                <a:sym typeface="Courier New"/>
              </a:rPr>
              <a:t>This is the main content</a:t>
            </a:r>
            <a:r>
              <a:rPr lang="en" sz="2800" b="1" dirty="0">
                <a:solidFill>
                  <a:srgbClr val="38761D"/>
                </a:solidFill>
                <a:latin typeface="Courier New"/>
                <a:ea typeface="Courier New"/>
                <a:cs typeface="Courier New"/>
                <a:sym typeface="Courier New"/>
              </a:rPr>
              <a:t>&lt;/p&gt;</a:t>
            </a:r>
            <a:endParaRPr sz="2800" b="1" dirty="0">
              <a:solidFill>
                <a:srgbClr val="38761D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0">
              <a:lnSpc>
                <a:spcPct val="100000"/>
              </a:lnSpc>
              <a:spcBef>
                <a:spcPts val="711"/>
              </a:spcBef>
              <a:buNone/>
            </a:pPr>
            <a:r>
              <a:rPr lang="en" sz="2800" dirty="0">
                <a:latin typeface="Courier New"/>
                <a:ea typeface="Courier New"/>
                <a:cs typeface="Courier New"/>
                <a:sym typeface="Courier New"/>
              </a:rPr>
              <a:t>	</a:t>
            </a:r>
            <a:r>
              <a:rPr lang="en" sz="2800" b="1" dirty="0">
                <a:solidFill>
                  <a:srgbClr val="38761D"/>
                </a:solidFill>
                <a:latin typeface="Courier New"/>
                <a:ea typeface="Courier New"/>
                <a:cs typeface="Courier New"/>
                <a:sym typeface="Courier New"/>
              </a:rPr>
              <a:t>&lt;/div&gt;</a:t>
            </a:r>
            <a:endParaRPr sz="2800" b="1" dirty="0">
              <a:solidFill>
                <a:srgbClr val="38761D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0">
              <a:lnSpc>
                <a:spcPct val="100000"/>
              </a:lnSpc>
              <a:spcBef>
                <a:spcPts val="711"/>
              </a:spcBef>
              <a:buNone/>
            </a:pPr>
            <a:r>
              <a:rPr lang="en" sz="2800" b="1" dirty="0">
                <a:solidFill>
                  <a:srgbClr val="38761D"/>
                </a:solidFill>
                <a:latin typeface="Courier New"/>
                <a:ea typeface="Courier New"/>
                <a:cs typeface="Courier New"/>
                <a:sym typeface="Courier New"/>
              </a:rPr>
              <a:t>	&lt;div class=”</a:t>
            </a:r>
            <a:r>
              <a:rPr lang="en" sz="2800" dirty="0">
                <a:latin typeface="Courier New"/>
                <a:ea typeface="Courier New"/>
                <a:cs typeface="Courier New"/>
                <a:sym typeface="Courier New"/>
              </a:rPr>
              <a:t>subcontent</a:t>
            </a:r>
            <a:r>
              <a:rPr lang="en" sz="2800" b="1" dirty="0">
                <a:solidFill>
                  <a:srgbClr val="38761D"/>
                </a:solidFill>
                <a:latin typeface="Courier New"/>
                <a:ea typeface="Courier New"/>
                <a:cs typeface="Courier New"/>
                <a:sym typeface="Courier New"/>
              </a:rPr>
              <a:t>”&gt;</a:t>
            </a:r>
            <a:endParaRPr sz="2800" b="1" dirty="0">
              <a:solidFill>
                <a:srgbClr val="38761D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0">
              <a:lnSpc>
                <a:spcPct val="100000"/>
              </a:lnSpc>
              <a:spcBef>
                <a:spcPts val="711"/>
              </a:spcBef>
              <a:buNone/>
            </a:pPr>
            <a:r>
              <a:rPr lang="en" sz="2800" b="1" dirty="0">
                <a:solidFill>
                  <a:srgbClr val="38761D"/>
                </a:solidFill>
                <a:latin typeface="Courier New"/>
                <a:ea typeface="Courier New"/>
                <a:cs typeface="Courier New"/>
                <a:sym typeface="Courier New"/>
              </a:rPr>
              <a:t>		&lt;h2&gt;</a:t>
            </a:r>
            <a:r>
              <a:rPr lang="en" sz="2800" dirty="0">
                <a:latin typeface="Courier New"/>
                <a:ea typeface="Courier New"/>
                <a:cs typeface="Courier New"/>
                <a:sym typeface="Courier New"/>
              </a:rPr>
              <a:t>Second content</a:t>
            </a:r>
            <a:r>
              <a:rPr lang="en" sz="2800" b="1" dirty="0">
                <a:solidFill>
                  <a:srgbClr val="38761D"/>
                </a:solidFill>
                <a:latin typeface="Courier New"/>
                <a:ea typeface="Courier New"/>
                <a:cs typeface="Courier New"/>
                <a:sym typeface="Courier New"/>
              </a:rPr>
              <a:t>&lt;/h2&gt;</a:t>
            </a:r>
            <a:endParaRPr sz="2800" b="1" dirty="0">
              <a:solidFill>
                <a:srgbClr val="38761D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0">
              <a:lnSpc>
                <a:spcPct val="100000"/>
              </a:lnSpc>
              <a:spcBef>
                <a:spcPts val="711"/>
              </a:spcBef>
              <a:buNone/>
            </a:pPr>
            <a:r>
              <a:rPr lang="en" sz="2800" b="1" dirty="0">
                <a:solidFill>
                  <a:srgbClr val="38761D"/>
                </a:solidFill>
                <a:latin typeface="Courier New"/>
                <a:ea typeface="Courier New"/>
                <a:cs typeface="Courier New"/>
                <a:sym typeface="Courier New"/>
              </a:rPr>
              <a:t>		&lt;p&gt;</a:t>
            </a:r>
            <a:r>
              <a:rPr lang="en" sz="2800" dirty="0">
                <a:latin typeface="Courier New"/>
                <a:ea typeface="Courier New"/>
                <a:cs typeface="Courier New"/>
                <a:sym typeface="Courier New"/>
              </a:rPr>
              <a:t>This is the second content</a:t>
            </a:r>
            <a:r>
              <a:rPr lang="en" sz="2800" b="1" dirty="0">
                <a:solidFill>
                  <a:srgbClr val="38761D"/>
                </a:solidFill>
                <a:latin typeface="Courier New"/>
                <a:ea typeface="Courier New"/>
                <a:cs typeface="Courier New"/>
                <a:sym typeface="Courier New"/>
              </a:rPr>
              <a:t>&lt;/p&gt;</a:t>
            </a:r>
            <a:endParaRPr sz="2800" b="1" dirty="0">
              <a:solidFill>
                <a:srgbClr val="38761D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0">
              <a:lnSpc>
                <a:spcPct val="100000"/>
              </a:lnSpc>
              <a:spcBef>
                <a:spcPts val="711"/>
              </a:spcBef>
              <a:buNone/>
            </a:pPr>
            <a:r>
              <a:rPr lang="en" sz="2800" b="1" dirty="0">
                <a:solidFill>
                  <a:srgbClr val="38761D"/>
                </a:solidFill>
                <a:latin typeface="Courier New"/>
                <a:ea typeface="Courier New"/>
                <a:cs typeface="Courier New"/>
                <a:sym typeface="Courier New"/>
              </a:rPr>
              <a:t>	&lt;/div&gt;</a:t>
            </a:r>
            <a:endParaRPr sz="2800" b="1" dirty="0">
              <a:solidFill>
                <a:srgbClr val="38761D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0">
              <a:lnSpc>
                <a:spcPct val="100000"/>
              </a:lnSpc>
              <a:spcBef>
                <a:spcPts val="711"/>
              </a:spcBef>
              <a:spcAft>
                <a:spcPts val="711"/>
              </a:spcAft>
              <a:buNone/>
            </a:pPr>
            <a:r>
              <a:rPr lang="en" sz="2800" b="1" dirty="0">
                <a:solidFill>
                  <a:srgbClr val="38761D"/>
                </a:solidFill>
                <a:latin typeface="Courier New"/>
                <a:ea typeface="Courier New"/>
                <a:cs typeface="Courier New"/>
                <a:sym typeface="Courier New"/>
              </a:rPr>
              <a:t>&lt;/body&gt;</a:t>
            </a:r>
            <a:endParaRPr sz="2800" b="1" dirty="0">
              <a:solidFill>
                <a:srgbClr val="38761D"/>
              </a:solidFill>
              <a:latin typeface="Courier New"/>
              <a:ea typeface="Courier New"/>
              <a:cs typeface="Courier New"/>
              <a:sym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87611773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All Buttons must be</a:t>
            </a:r>
            <a:br>
              <a:rPr lang="en-US" dirty="0" smtClean="0"/>
            </a:br>
            <a:r>
              <a:rPr lang="en-US" dirty="0" smtClean="0"/>
              <a:t>labeled and should “work”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50240" y="2209801"/>
            <a:ext cx="11948160" cy="6676812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User should be able to be equally confused by your prototype as by the real interface.</a:t>
            </a:r>
          </a:p>
          <a:p>
            <a:r>
              <a:rPr lang="en-US" dirty="0" smtClean="0"/>
              <a:t>For each screen on the prototype that you create, that screen should have </a:t>
            </a:r>
            <a:r>
              <a:rPr lang="en-US" b="1" dirty="0" smtClean="0">
                <a:solidFill>
                  <a:srgbClr val="C00000"/>
                </a:solidFill>
              </a:rPr>
              <a:t>every control</a:t>
            </a:r>
            <a:r>
              <a:rPr lang="en-US" dirty="0" smtClean="0"/>
              <a:t> that would be on the real screen.</a:t>
            </a:r>
          </a:p>
          <a:p>
            <a:r>
              <a:rPr lang="en-US" dirty="0" smtClean="0"/>
              <a:t>Each control should do something</a:t>
            </a:r>
          </a:p>
          <a:p>
            <a:pPr lvl="1"/>
            <a:r>
              <a:rPr lang="en-US" dirty="0" smtClean="0"/>
              <a:t>Most will go to a “not implemented yet” page</a:t>
            </a:r>
          </a:p>
          <a:p>
            <a:endParaRPr lang="en-US" sz="2400" dirty="0" smtClean="0"/>
          </a:p>
          <a:p>
            <a:r>
              <a:rPr lang="en-US" i="1" dirty="0" smtClean="0"/>
              <a:t>Should not take excessive amount of time to implement</a:t>
            </a:r>
          </a:p>
          <a:p>
            <a:pPr lvl="1"/>
            <a:r>
              <a:rPr lang="en-US" dirty="0" smtClean="0"/>
              <a:t>Talk to TA for ideas if getting too long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6ED4B02-72C2-4516-9A34-B477BE607600}" type="slidenum">
              <a:rPr lang="en-US" smtClean="0"/>
              <a:pPr>
                <a:defRPr/>
              </a:pPr>
              <a:t>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© 2018 - Brad Myers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9" name="Google Shape;329;p5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19395" y="2185341"/>
            <a:ext cx="8567501" cy="5119964"/>
          </a:xfrm>
          <a:prstGeom prst="rect">
            <a:avLst/>
          </a:prstGeom>
          <a:noFill/>
          <a:ln>
            <a:noFill/>
          </a:ln>
        </p:spPr>
      </p:pic>
      <p:sp>
        <p:nvSpPr>
          <p:cNvPr id="330" name="Google Shape;330;p50"/>
          <p:cNvSpPr txBox="1">
            <a:spLocks noGrp="1"/>
          </p:cNvSpPr>
          <p:nvPr>
            <p:ph type="title"/>
          </p:nvPr>
        </p:nvSpPr>
        <p:spPr>
          <a:xfrm>
            <a:off x="443307" y="843900"/>
            <a:ext cx="12118187" cy="1341440"/>
          </a:xfrm>
          <a:prstGeom prst="rect">
            <a:avLst/>
          </a:prstGeom>
        </p:spPr>
        <p:txBody>
          <a:bodyPr spcFirstLastPara="1" wrap="square" lIns="130027" tIns="130027" rIns="130027" bIns="130027" anchor="t" anchorCtr="0">
            <a:noAutofit/>
          </a:bodyPr>
          <a:lstStyle/>
          <a:p>
            <a:r>
              <a:rPr lang="en"/>
              <a:t>Tips</a:t>
            </a:r>
            <a:endParaRPr/>
          </a:p>
        </p:txBody>
      </p:sp>
      <p:pic>
        <p:nvPicPr>
          <p:cNvPr id="331" name="Google Shape;331;p5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8672036" y="2093818"/>
            <a:ext cx="4200819" cy="4174470"/>
          </a:xfrm>
          <a:prstGeom prst="rect">
            <a:avLst/>
          </a:prstGeom>
          <a:noFill/>
          <a:ln>
            <a:noFill/>
          </a:ln>
        </p:spPr>
      </p:pic>
      <p:sp>
        <p:nvSpPr>
          <p:cNvPr id="332" name="Google Shape;332;p50"/>
          <p:cNvSpPr txBox="1">
            <a:spLocks noGrp="1"/>
          </p:cNvSpPr>
          <p:nvPr>
            <p:ph type="body" idx="1"/>
          </p:nvPr>
        </p:nvSpPr>
        <p:spPr>
          <a:xfrm>
            <a:off x="8404551" y="1133842"/>
            <a:ext cx="3647147" cy="938240"/>
          </a:xfrm>
          <a:prstGeom prst="rect">
            <a:avLst/>
          </a:prstGeom>
        </p:spPr>
        <p:txBody>
          <a:bodyPr spcFirstLastPara="1" wrap="square" lIns="130027" tIns="130027" rIns="130027" bIns="130027" anchor="t" anchorCtr="0">
            <a:noAutofit/>
          </a:bodyPr>
          <a:lstStyle/>
          <a:p>
            <a:pPr marL="0" indent="0">
              <a:lnSpc>
                <a:spcPct val="150000"/>
              </a:lnSpc>
              <a:spcAft>
                <a:spcPts val="2276"/>
              </a:spcAft>
              <a:buNone/>
            </a:pPr>
            <a:r>
              <a:rPr lang="en">
                <a:solidFill>
                  <a:srgbClr val="38761D"/>
                </a:solidFill>
              </a:rPr>
              <a:t>Left: 0px, top: 0px</a:t>
            </a:r>
            <a:endParaRPr>
              <a:solidFill>
                <a:srgbClr val="38761D"/>
              </a:solidFill>
            </a:endParaRPr>
          </a:p>
        </p:txBody>
      </p:sp>
      <p:sp>
        <p:nvSpPr>
          <p:cNvPr id="333" name="Google Shape;333;p50"/>
          <p:cNvSpPr/>
          <p:nvPr/>
        </p:nvSpPr>
        <p:spPr>
          <a:xfrm>
            <a:off x="8635662" y="1798495"/>
            <a:ext cx="251307" cy="386987"/>
          </a:xfrm>
          <a:prstGeom prst="downArrow">
            <a:avLst>
              <a:gd name="adj1" fmla="val 50000"/>
              <a:gd name="adj2" fmla="val 50000"/>
            </a:avLst>
          </a:prstGeom>
          <a:solidFill>
            <a:srgbClr val="6AA84F"/>
          </a:solidFill>
          <a:ln w="9525" cap="flat" cmpd="sng">
            <a:solidFill>
              <a:srgbClr val="00FF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30027" tIns="130027" rIns="130027" bIns="130027" anchor="ctr" anchorCtr="0">
            <a:noAutofit/>
          </a:bodyPr>
          <a:lstStyle/>
          <a:p>
            <a:pPr defTabSz="1300460" fontAlgn="auto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</a:pPr>
            <a:endParaRPr sz="1991" kern="0">
              <a:latin typeface="Arial"/>
              <a:cs typeface="Arial"/>
              <a:sym typeface="Arial"/>
            </a:endParaRPr>
          </a:p>
        </p:txBody>
      </p:sp>
      <p:sp>
        <p:nvSpPr>
          <p:cNvPr id="334" name="Google Shape;334;p50"/>
          <p:cNvSpPr/>
          <p:nvPr/>
        </p:nvSpPr>
        <p:spPr>
          <a:xfrm>
            <a:off x="6407111" y="6157843"/>
            <a:ext cx="2082133" cy="469333"/>
          </a:xfrm>
          <a:prstGeom prst="rect">
            <a:avLst/>
          </a:prstGeom>
          <a:noFill/>
          <a:ln w="9525" cap="flat" cmpd="sng">
            <a:solidFill>
              <a:srgbClr val="00FF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30027" tIns="130027" rIns="130027" bIns="130027" anchor="ctr" anchorCtr="0">
            <a:noAutofit/>
          </a:bodyPr>
          <a:lstStyle/>
          <a:p>
            <a:pPr defTabSz="1300460" fontAlgn="auto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</a:pPr>
            <a:endParaRPr sz="1991" kern="0">
              <a:latin typeface="Arial"/>
              <a:cs typeface="Arial"/>
              <a:sym typeface="Arial"/>
            </a:endParaRPr>
          </a:p>
        </p:txBody>
      </p:sp>
      <p:sp>
        <p:nvSpPr>
          <p:cNvPr id="335" name="Google Shape;335;p50"/>
          <p:cNvSpPr/>
          <p:nvPr/>
        </p:nvSpPr>
        <p:spPr>
          <a:xfrm>
            <a:off x="5937920" y="5551834"/>
            <a:ext cx="2082133" cy="469333"/>
          </a:xfrm>
          <a:prstGeom prst="rect">
            <a:avLst/>
          </a:prstGeom>
          <a:noFill/>
          <a:ln w="9525" cap="flat" cmpd="sng">
            <a:solidFill>
              <a:srgbClr val="00FF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30027" tIns="130027" rIns="130027" bIns="130027" anchor="ctr" anchorCtr="0">
            <a:noAutofit/>
          </a:bodyPr>
          <a:lstStyle/>
          <a:p>
            <a:pPr defTabSz="1300460" fontAlgn="auto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</a:pPr>
            <a:endParaRPr sz="1991" kern="0"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791729556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0" name="Google Shape;340;p51"/>
          <p:cNvSpPr txBox="1">
            <a:spLocks noGrp="1"/>
          </p:cNvSpPr>
          <p:nvPr>
            <p:ph type="title"/>
          </p:nvPr>
        </p:nvSpPr>
        <p:spPr>
          <a:xfrm>
            <a:off x="443307" y="843900"/>
            <a:ext cx="12118187" cy="1341440"/>
          </a:xfrm>
          <a:prstGeom prst="rect">
            <a:avLst/>
          </a:prstGeom>
        </p:spPr>
        <p:txBody>
          <a:bodyPr spcFirstLastPara="1" wrap="square" lIns="130027" tIns="130027" rIns="130027" bIns="130027" anchor="t" anchorCtr="0">
            <a:noAutofit/>
          </a:bodyPr>
          <a:lstStyle/>
          <a:p>
            <a:r>
              <a:rPr lang="en"/>
              <a:t>HTML/CSS</a:t>
            </a:r>
            <a:endParaRPr/>
          </a:p>
        </p:txBody>
      </p:sp>
      <p:sp>
        <p:nvSpPr>
          <p:cNvPr id="341" name="Google Shape;341;p51"/>
          <p:cNvSpPr txBox="1">
            <a:spLocks noGrp="1"/>
          </p:cNvSpPr>
          <p:nvPr>
            <p:ph type="body" idx="1"/>
          </p:nvPr>
        </p:nvSpPr>
        <p:spPr>
          <a:xfrm>
            <a:off x="8404551" y="1133842"/>
            <a:ext cx="3647147" cy="938240"/>
          </a:xfrm>
          <a:prstGeom prst="rect">
            <a:avLst/>
          </a:prstGeom>
        </p:spPr>
        <p:txBody>
          <a:bodyPr spcFirstLastPara="1" wrap="square" lIns="130027" tIns="130027" rIns="130027" bIns="130027" anchor="t" anchorCtr="0">
            <a:noAutofit/>
          </a:bodyPr>
          <a:lstStyle/>
          <a:p>
            <a:pPr marL="0" indent="0">
              <a:lnSpc>
                <a:spcPct val="150000"/>
              </a:lnSpc>
              <a:spcAft>
                <a:spcPts val="2276"/>
              </a:spcAft>
              <a:buNone/>
            </a:pPr>
            <a:r>
              <a:rPr lang="en">
                <a:solidFill>
                  <a:srgbClr val="38761D"/>
                </a:solidFill>
              </a:rPr>
              <a:t>Left: 0px, top: 0px</a:t>
            </a:r>
            <a:endParaRPr>
              <a:solidFill>
                <a:srgbClr val="38761D"/>
              </a:solidFill>
            </a:endParaRPr>
          </a:p>
        </p:txBody>
      </p:sp>
      <p:pic>
        <p:nvPicPr>
          <p:cNvPr id="342" name="Google Shape;342;p5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19385" y="0"/>
            <a:ext cx="7344519" cy="7315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43" name="Google Shape;343;p5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8093511" y="2375869"/>
            <a:ext cx="4269227" cy="4269227"/>
          </a:xfrm>
          <a:prstGeom prst="rect">
            <a:avLst/>
          </a:prstGeom>
          <a:noFill/>
          <a:ln>
            <a:noFill/>
          </a:ln>
        </p:spPr>
      </p:pic>
      <p:sp>
        <p:nvSpPr>
          <p:cNvPr id="344" name="Google Shape;344;p51"/>
          <p:cNvSpPr/>
          <p:nvPr/>
        </p:nvSpPr>
        <p:spPr>
          <a:xfrm rot="-8088091" flipH="1">
            <a:off x="7388681" y="4639838"/>
            <a:ext cx="522546" cy="3122321"/>
          </a:xfrm>
          <a:prstGeom prst="downArrow">
            <a:avLst>
              <a:gd name="adj1" fmla="val 50000"/>
              <a:gd name="adj2" fmla="val 50000"/>
            </a:avLst>
          </a:prstGeom>
          <a:solidFill>
            <a:srgbClr val="6AA84F"/>
          </a:solidFill>
          <a:ln w="9525" cap="flat" cmpd="sng">
            <a:solidFill>
              <a:srgbClr val="00FF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30027" tIns="130027" rIns="130027" bIns="130027" anchor="ctr" anchorCtr="0">
            <a:noAutofit/>
          </a:bodyPr>
          <a:lstStyle/>
          <a:p>
            <a:pPr defTabSz="1300460" fontAlgn="auto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</a:pPr>
            <a:endParaRPr sz="1991" kern="0">
              <a:latin typeface="Arial"/>
              <a:cs typeface="Arial"/>
              <a:sym typeface="Arial"/>
            </a:endParaRPr>
          </a:p>
        </p:txBody>
      </p:sp>
      <p:sp>
        <p:nvSpPr>
          <p:cNvPr id="345" name="Google Shape;345;p51"/>
          <p:cNvSpPr/>
          <p:nvPr/>
        </p:nvSpPr>
        <p:spPr>
          <a:xfrm rot="-5803430" flipH="1">
            <a:off x="8623600" y="6326514"/>
            <a:ext cx="612211" cy="3216017"/>
          </a:xfrm>
          <a:prstGeom prst="downArrow">
            <a:avLst>
              <a:gd name="adj1" fmla="val 50000"/>
              <a:gd name="adj2" fmla="val 50000"/>
            </a:avLst>
          </a:prstGeom>
          <a:solidFill>
            <a:srgbClr val="6AA84F"/>
          </a:solidFill>
          <a:ln w="9525" cap="flat" cmpd="sng">
            <a:solidFill>
              <a:srgbClr val="00FF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30027" tIns="130027" rIns="130027" bIns="130027" anchor="ctr" anchorCtr="0">
            <a:noAutofit/>
          </a:bodyPr>
          <a:lstStyle/>
          <a:p>
            <a:pPr defTabSz="1300460" fontAlgn="auto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</a:pPr>
            <a:endParaRPr sz="1991" kern="0"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003499234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0" name="Google Shape;350;p52"/>
          <p:cNvSpPr txBox="1">
            <a:spLocks noGrp="1"/>
          </p:cNvSpPr>
          <p:nvPr>
            <p:ph type="title"/>
          </p:nvPr>
        </p:nvSpPr>
        <p:spPr>
          <a:xfrm>
            <a:off x="443307" y="843900"/>
            <a:ext cx="12118187" cy="1341440"/>
          </a:xfrm>
          <a:prstGeom prst="rect">
            <a:avLst/>
          </a:prstGeom>
        </p:spPr>
        <p:txBody>
          <a:bodyPr spcFirstLastPara="1" wrap="square" lIns="130027" tIns="130027" rIns="130027" bIns="130027" anchor="t" anchorCtr="0">
            <a:noAutofit/>
          </a:bodyPr>
          <a:lstStyle/>
          <a:p>
            <a:r>
              <a:rPr lang="en"/>
              <a:t>InVision</a:t>
            </a:r>
            <a:endParaRPr/>
          </a:p>
        </p:txBody>
      </p:sp>
      <p:sp>
        <p:nvSpPr>
          <p:cNvPr id="351" name="Google Shape;351;p52"/>
          <p:cNvSpPr txBox="1">
            <a:spLocks noGrp="1"/>
          </p:cNvSpPr>
          <p:nvPr>
            <p:ph type="body" idx="1"/>
          </p:nvPr>
        </p:nvSpPr>
        <p:spPr>
          <a:xfrm>
            <a:off x="443307" y="2401327"/>
            <a:ext cx="12118187" cy="6263040"/>
          </a:xfrm>
          <a:prstGeom prst="rect">
            <a:avLst/>
          </a:prstGeom>
        </p:spPr>
        <p:txBody>
          <a:bodyPr spcFirstLastPara="1" wrap="square" lIns="130027" tIns="130027" rIns="130027" bIns="130027" anchor="t" anchorCtr="0">
            <a:no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en" sz="2800" u="sng" dirty="0">
                <a:solidFill>
                  <a:schemeClr val="hlink"/>
                </a:solidFill>
                <a:hlinkClick r:id="rId3"/>
              </a:rPr>
              <a:t>https://www.invisionapp.com/</a:t>
            </a:r>
            <a:endParaRPr sz="2800" dirty="0"/>
          </a:p>
          <a:p>
            <a:pPr>
              <a:lnSpc>
                <a:spcPct val="150000"/>
              </a:lnSpc>
              <a:spcBef>
                <a:spcPts val="2276"/>
              </a:spcBef>
              <a:buChar char="-"/>
            </a:pPr>
            <a:r>
              <a:rPr lang="en" sz="2800" dirty="0"/>
              <a:t>Online tool to create interactive prototypes</a:t>
            </a:r>
            <a:endParaRPr sz="2800" dirty="0"/>
          </a:p>
          <a:p>
            <a:pPr>
              <a:lnSpc>
                <a:spcPct val="150000"/>
              </a:lnSpc>
              <a:buChar char="-"/>
            </a:pPr>
            <a:r>
              <a:rPr lang="en" sz="2800" dirty="0"/>
              <a:t>Possible to use images, Photoshop / Sketch files</a:t>
            </a:r>
            <a:endParaRPr sz="2800" dirty="0"/>
          </a:p>
          <a:p>
            <a:pPr marL="0" indent="0">
              <a:lnSpc>
                <a:spcPct val="150000"/>
              </a:lnSpc>
              <a:spcBef>
                <a:spcPts val="2276"/>
              </a:spcBef>
              <a:spcAft>
                <a:spcPts val="2276"/>
              </a:spcAft>
              <a:buNone/>
            </a:pPr>
            <a:endParaRPr sz="2800" dirty="0"/>
          </a:p>
        </p:txBody>
      </p:sp>
    </p:spTree>
    <p:extLst>
      <p:ext uri="{BB962C8B-B14F-4D97-AF65-F5344CB8AC3E}">
        <p14:creationId xmlns:p14="http://schemas.microsoft.com/office/powerpoint/2010/main" val="1002337438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6" name="Google Shape;356;p53"/>
          <p:cNvPicPr preferRelativeResize="0"/>
          <p:nvPr/>
        </p:nvPicPr>
        <p:blipFill rotWithShape="1">
          <a:blip r:embed="rId3">
            <a:alphaModFix/>
          </a:blip>
          <a:srcRect t="5642"/>
          <a:stretch/>
        </p:blipFill>
        <p:spPr>
          <a:xfrm>
            <a:off x="0" y="742874"/>
            <a:ext cx="13004797" cy="8087184"/>
          </a:xfrm>
          <a:prstGeom prst="rect">
            <a:avLst/>
          </a:prstGeom>
          <a:noFill/>
          <a:ln>
            <a:noFill/>
          </a:ln>
        </p:spPr>
      </p:pic>
      <p:sp>
        <p:nvSpPr>
          <p:cNvPr id="357" name="Google Shape;357;p53"/>
          <p:cNvSpPr/>
          <p:nvPr/>
        </p:nvSpPr>
        <p:spPr>
          <a:xfrm>
            <a:off x="10922844" y="1427105"/>
            <a:ext cx="967680" cy="1290240"/>
          </a:xfrm>
          <a:prstGeom prst="ellipse">
            <a:avLst/>
          </a:prstGeom>
          <a:noFill/>
          <a:ln w="7620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30027" tIns="130027" rIns="130027" bIns="130027" anchor="ctr" anchorCtr="0">
            <a:noAutofit/>
          </a:bodyPr>
          <a:lstStyle/>
          <a:p>
            <a:pPr defTabSz="1300460" fontAlgn="auto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</a:pPr>
            <a:endParaRPr sz="1991" kern="0"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851627483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2" name="Google Shape;362;p5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200741"/>
            <a:ext cx="13004803" cy="6754108"/>
          </a:xfrm>
          <a:prstGeom prst="rect">
            <a:avLst/>
          </a:prstGeom>
          <a:noFill/>
          <a:ln>
            <a:noFill/>
          </a:ln>
        </p:spPr>
      </p:pic>
      <p:sp>
        <p:nvSpPr>
          <p:cNvPr id="363" name="Google Shape;363;p54"/>
          <p:cNvSpPr/>
          <p:nvPr/>
        </p:nvSpPr>
        <p:spPr>
          <a:xfrm>
            <a:off x="469191" y="2443567"/>
            <a:ext cx="3064320" cy="5551787"/>
          </a:xfrm>
          <a:prstGeom prst="rect">
            <a:avLst/>
          </a:prstGeom>
          <a:noFill/>
          <a:ln w="7620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30027" tIns="130027" rIns="130027" bIns="130027" anchor="ctr" anchorCtr="0">
            <a:noAutofit/>
          </a:bodyPr>
          <a:lstStyle/>
          <a:p>
            <a:pPr defTabSz="1300460" fontAlgn="auto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</a:pPr>
            <a:endParaRPr sz="1991" kern="0"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876614407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" name="Google Shape;368;p5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198045" y="191243"/>
            <a:ext cx="8608710" cy="688170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334701108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3" name="Google Shape;373;p5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26186" y="1773085"/>
            <a:ext cx="12752430" cy="4373477"/>
          </a:xfrm>
          <a:prstGeom prst="rect">
            <a:avLst/>
          </a:prstGeom>
          <a:noFill/>
          <a:ln>
            <a:noFill/>
          </a:ln>
        </p:spPr>
      </p:pic>
      <p:sp>
        <p:nvSpPr>
          <p:cNvPr id="374" name="Google Shape;374;p56"/>
          <p:cNvSpPr/>
          <p:nvPr/>
        </p:nvSpPr>
        <p:spPr>
          <a:xfrm>
            <a:off x="10087147" y="7115758"/>
            <a:ext cx="571733" cy="664320"/>
          </a:xfrm>
          <a:prstGeom prst="rect">
            <a:avLst/>
          </a:prstGeom>
          <a:noFill/>
          <a:ln w="7620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30027" tIns="130027" rIns="130027" bIns="130027" anchor="ctr" anchorCtr="0">
            <a:noAutofit/>
          </a:bodyPr>
          <a:lstStyle/>
          <a:p>
            <a:pPr defTabSz="1300460" fontAlgn="auto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</a:pPr>
            <a:endParaRPr sz="1991" kern="0">
              <a:latin typeface="Arial"/>
              <a:cs typeface="Arial"/>
              <a:sym typeface="Arial"/>
            </a:endParaRPr>
          </a:p>
        </p:txBody>
      </p:sp>
      <p:sp>
        <p:nvSpPr>
          <p:cNvPr id="375" name="Google Shape;375;p56"/>
          <p:cNvSpPr/>
          <p:nvPr/>
        </p:nvSpPr>
        <p:spPr>
          <a:xfrm>
            <a:off x="10761565" y="4212338"/>
            <a:ext cx="1861973" cy="664320"/>
          </a:xfrm>
          <a:prstGeom prst="rect">
            <a:avLst/>
          </a:prstGeom>
          <a:noFill/>
          <a:ln w="7620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30027" tIns="130027" rIns="130027" bIns="130027" anchor="ctr" anchorCtr="0">
            <a:noAutofit/>
          </a:bodyPr>
          <a:lstStyle/>
          <a:p>
            <a:pPr defTabSz="1300460" fontAlgn="auto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</a:pPr>
            <a:endParaRPr sz="1991" kern="0"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19673552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0" name="Google Shape;380;p5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60285" y="2186478"/>
            <a:ext cx="12284235" cy="4459342"/>
          </a:xfrm>
          <a:prstGeom prst="rect">
            <a:avLst/>
          </a:prstGeom>
          <a:noFill/>
          <a:ln>
            <a:noFill/>
          </a:ln>
        </p:spPr>
      </p:pic>
      <p:sp>
        <p:nvSpPr>
          <p:cNvPr id="381" name="Google Shape;381;p57"/>
          <p:cNvSpPr/>
          <p:nvPr/>
        </p:nvSpPr>
        <p:spPr>
          <a:xfrm>
            <a:off x="5395556" y="7291687"/>
            <a:ext cx="908800" cy="1133653"/>
          </a:xfrm>
          <a:prstGeom prst="rect">
            <a:avLst/>
          </a:prstGeom>
          <a:noFill/>
          <a:ln w="7620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30027" tIns="130027" rIns="130027" bIns="130027" anchor="ctr" anchorCtr="0">
            <a:noAutofit/>
          </a:bodyPr>
          <a:lstStyle/>
          <a:p>
            <a:pPr defTabSz="1300460" fontAlgn="auto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</a:pPr>
            <a:endParaRPr sz="1991" kern="0"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385751083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6" name="Google Shape;386;p5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254507" y="749891"/>
            <a:ext cx="8495788" cy="619036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576285601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1" name="Google Shape;391;p5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16747" y="2172302"/>
            <a:ext cx="12571307" cy="4056764"/>
          </a:xfrm>
          <a:prstGeom prst="rect">
            <a:avLst/>
          </a:prstGeom>
          <a:noFill/>
          <a:ln>
            <a:noFill/>
          </a:ln>
        </p:spPr>
      </p:pic>
      <p:sp>
        <p:nvSpPr>
          <p:cNvPr id="392" name="Google Shape;392;p59"/>
          <p:cNvSpPr/>
          <p:nvPr/>
        </p:nvSpPr>
        <p:spPr>
          <a:xfrm>
            <a:off x="10145813" y="2074549"/>
            <a:ext cx="1656747" cy="1133653"/>
          </a:xfrm>
          <a:prstGeom prst="rect">
            <a:avLst/>
          </a:prstGeom>
          <a:noFill/>
          <a:ln w="7620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30027" tIns="130027" rIns="130027" bIns="130027" anchor="ctr" anchorCtr="0">
            <a:noAutofit/>
          </a:bodyPr>
          <a:lstStyle/>
          <a:p>
            <a:pPr defTabSz="1300460" fontAlgn="auto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</a:pPr>
            <a:endParaRPr sz="1991" kern="0"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85627622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Using resources on the web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It is Ok to use small pictures from the web</a:t>
            </a:r>
          </a:p>
          <a:p>
            <a:pPr lvl="1"/>
            <a:r>
              <a:rPr lang="en-US" dirty="0" smtClean="0"/>
              <a:t>E.g., Pictures of products</a:t>
            </a:r>
          </a:p>
          <a:p>
            <a:r>
              <a:rPr lang="en-US" dirty="0" smtClean="0"/>
              <a:t>It is </a:t>
            </a:r>
            <a:r>
              <a:rPr lang="en-US" i="1" dirty="0" smtClean="0"/>
              <a:t>not</a:t>
            </a:r>
            <a:r>
              <a:rPr lang="en-US" dirty="0" smtClean="0"/>
              <a:t> allowed to copy a whole page or a whole website</a:t>
            </a:r>
          </a:p>
          <a:p>
            <a:r>
              <a:rPr lang="en-US" dirty="0" smtClean="0"/>
              <a:t>It is Ok to use a template from the web</a:t>
            </a:r>
          </a:p>
          <a:p>
            <a:pPr lvl="1"/>
            <a:r>
              <a:rPr lang="en-US" dirty="0" smtClean="0"/>
              <a:t>You must fill it in</a:t>
            </a:r>
          </a:p>
          <a:p>
            <a:pPr lvl="1"/>
            <a:r>
              <a:rPr lang="en-US" dirty="0" smtClean="0"/>
              <a:t>You must be able to turn in a zip file of the implementation</a:t>
            </a:r>
          </a:p>
          <a:p>
            <a:r>
              <a:rPr lang="en-US" dirty="0" smtClean="0"/>
              <a:t>Should be able to be run off-line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© 2018 - Brad Myers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6ED4B02-72C2-4516-9A34-B477BE607600}" type="slidenum">
              <a:rPr lang="en-US" smtClean="0"/>
              <a:pPr>
                <a:defRPr/>
              </a:pPr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56365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7" name="Google Shape;397;p6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708907" y="288995"/>
            <a:ext cx="7586975" cy="6881707"/>
          </a:xfrm>
          <a:prstGeom prst="rect">
            <a:avLst/>
          </a:prstGeom>
          <a:noFill/>
          <a:ln>
            <a:noFill/>
          </a:ln>
        </p:spPr>
      </p:pic>
      <p:sp>
        <p:nvSpPr>
          <p:cNvPr id="398" name="Google Shape;398;p60"/>
          <p:cNvSpPr/>
          <p:nvPr/>
        </p:nvSpPr>
        <p:spPr>
          <a:xfrm>
            <a:off x="3489564" y="7858584"/>
            <a:ext cx="3943680" cy="1133653"/>
          </a:xfrm>
          <a:prstGeom prst="rect">
            <a:avLst/>
          </a:prstGeom>
          <a:noFill/>
          <a:ln w="7620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30027" tIns="130027" rIns="130027" bIns="130027" anchor="ctr" anchorCtr="0">
            <a:noAutofit/>
          </a:bodyPr>
          <a:lstStyle/>
          <a:p>
            <a:pPr defTabSz="1300460" fontAlgn="auto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</a:pPr>
            <a:endParaRPr sz="1991" kern="0"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646317683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3" name="Google Shape;403;p61"/>
          <p:cNvSpPr txBox="1">
            <a:spLocks noGrp="1"/>
          </p:cNvSpPr>
          <p:nvPr>
            <p:ph type="title"/>
          </p:nvPr>
        </p:nvSpPr>
        <p:spPr>
          <a:xfrm>
            <a:off x="443307" y="843900"/>
            <a:ext cx="12118187" cy="1341440"/>
          </a:xfrm>
          <a:prstGeom prst="rect">
            <a:avLst/>
          </a:prstGeom>
        </p:spPr>
        <p:txBody>
          <a:bodyPr spcFirstLastPara="1" wrap="square" lIns="130027" tIns="130027" rIns="130027" bIns="130027" anchor="t" anchorCtr="0">
            <a:noAutofit/>
          </a:bodyPr>
          <a:lstStyle/>
          <a:p>
            <a:r>
              <a:rPr lang="en"/>
              <a:t>Tips on Prototyping </a:t>
            </a:r>
            <a:endParaRPr/>
          </a:p>
        </p:txBody>
      </p:sp>
      <p:sp>
        <p:nvSpPr>
          <p:cNvPr id="404" name="Google Shape;404;p61"/>
          <p:cNvSpPr txBox="1">
            <a:spLocks noGrp="1"/>
          </p:cNvSpPr>
          <p:nvPr>
            <p:ph type="body" idx="1"/>
          </p:nvPr>
        </p:nvSpPr>
        <p:spPr>
          <a:xfrm>
            <a:off x="443307" y="2401327"/>
            <a:ext cx="12118187" cy="6263040"/>
          </a:xfrm>
          <a:prstGeom prst="rect">
            <a:avLst/>
          </a:prstGeom>
        </p:spPr>
        <p:txBody>
          <a:bodyPr spcFirstLastPara="1" wrap="square" lIns="130027" tIns="130027" rIns="130027" bIns="130027" anchor="t" anchorCtr="0">
            <a:noAutofit/>
          </a:bodyPr>
          <a:lstStyle/>
          <a:p>
            <a:pPr>
              <a:lnSpc>
                <a:spcPct val="150000"/>
              </a:lnSpc>
              <a:buChar char="-"/>
            </a:pPr>
            <a:r>
              <a:rPr lang="en" sz="2800" dirty="0"/>
              <a:t>Do not start by creating multiple empty artboards. Create additional screens by duplicating the previous screen. </a:t>
            </a:r>
            <a:endParaRPr sz="2800" dirty="0"/>
          </a:p>
          <a:p>
            <a:pPr>
              <a:lnSpc>
                <a:spcPct val="150000"/>
              </a:lnSpc>
              <a:buChar char="-"/>
            </a:pPr>
            <a:r>
              <a:rPr lang="en" sz="2800" dirty="0"/>
              <a:t>Don’t spend too much time creating articulate visuals with just circles and squares. You can always ‘borrow’ images from online. </a:t>
            </a:r>
            <a:endParaRPr sz="2800" dirty="0"/>
          </a:p>
          <a:p>
            <a:pPr>
              <a:lnSpc>
                <a:spcPct val="150000"/>
              </a:lnSpc>
              <a:buChar char="-"/>
            </a:pPr>
            <a:r>
              <a:rPr lang="en" sz="2800" dirty="0"/>
              <a:t>If you are stuck on screen design ideas, start with typing ‘mobile app design inspiration’ on Google. It really helps!</a:t>
            </a:r>
            <a:endParaRPr sz="2800" dirty="0"/>
          </a:p>
          <a:p>
            <a:pPr>
              <a:lnSpc>
                <a:spcPct val="150000"/>
              </a:lnSpc>
              <a:buChar char="-"/>
            </a:pPr>
            <a:r>
              <a:rPr lang="en" sz="2800" b="1" dirty="0"/>
              <a:t>colorhunt.co</a:t>
            </a:r>
            <a:r>
              <a:rPr lang="en" sz="2800" dirty="0"/>
              <a:t> &lt;- Color palettes for design inspiration</a:t>
            </a:r>
            <a:endParaRPr sz="2800" dirty="0"/>
          </a:p>
          <a:p>
            <a:pPr>
              <a:lnSpc>
                <a:spcPct val="150000"/>
              </a:lnSpc>
              <a:buChar char="-"/>
            </a:pPr>
            <a:r>
              <a:rPr lang="en" sz="2800" b="1" dirty="0"/>
              <a:t>thenounproject.com</a:t>
            </a:r>
            <a:r>
              <a:rPr lang="en" sz="2800" dirty="0"/>
              <a:t> &lt;- Don’t draw icons. Get them here. </a:t>
            </a:r>
            <a:endParaRPr sz="2800" dirty="0"/>
          </a:p>
        </p:txBody>
      </p:sp>
    </p:spTree>
    <p:extLst>
      <p:ext uri="{BB962C8B-B14F-4D97-AF65-F5344CB8AC3E}">
        <p14:creationId xmlns:p14="http://schemas.microsoft.com/office/powerpoint/2010/main" val="180133721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240" y="402449"/>
            <a:ext cx="11567160" cy="1121551"/>
          </a:xfrm>
        </p:spPr>
        <p:txBody>
          <a:bodyPr/>
          <a:lstStyle/>
          <a:p>
            <a:r>
              <a:rPr lang="en-US" dirty="0" smtClean="0"/>
              <a:t>Implementation Options for HW4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58800" y="1600199"/>
            <a:ext cx="12446000" cy="7936653"/>
          </a:xfrm>
        </p:spPr>
        <p:txBody>
          <a:bodyPr>
            <a:normAutofit fontScale="92500" lnSpcReduction="20000"/>
          </a:bodyPr>
          <a:lstStyle/>
          <a:p>
            <a:r>
              <a:rPr lang="en-US" dirty="0" smtClean="0"/>
              <a:t>Pretty much any way you want</a:t>
            </a:r>
          </a:p>
          <a:p>
            <a:pPr lvl="1"/>
            <a:r>
              <a:rPr lang="en-US" dirty="0" smtClean="0"/>
              <a:t>Must “work” – not just paintings</a:t>
            </a:r>
          </a:p>
          <a:p>
            <a:pPr lvl="1"/>
            <a:r>
              <a:rPr lang="en-US" dirty="0" smtClean="0"/>
              <a:t>“Click-through prototypes”</a:t>
            </a:r>
          </a:p>
          <a:p>
            <a:r>
              <a:rPr lang="en-US" sz="4000" dirty="0" smtClean="0"/>
              <a:t>We recommend you do </a:t>
            </a:r>
            <a:r>
              <a:rPr lang="en-US" sz="4000" i="1" u="sng" dirty="0" smtClean="0"/>
              <a:t>not</a:t>
            </a:r>
            <a:r>
              <a:rPr lang="en-US" sz="4000" dirty="0" smtClean="0"/>
              <a:t> use Java, C++, Objective C (iPhone), or other “professional” language</a:t>
            </a:r>
          </a:p>
          <a:p>
            <a:pPr lvl="1"/>
            <a:r>
              <a:rPr lang="en-US" sz="3400" dirty="0" smtClean="0"/>
              <a:t>Even JavaScript, Swift, etc. would probably be too much work!</a:t>
            </a:r>
          </a:p>
          <a:p>
            <a:r>
              <a:rPr lang="en-US" sz="4000" dirty="0" smtClean="0"/>
              <a:t>Note: you must be able to create software that is </a:t>
            </a:r>
            <a:r>
              <a:rPr lang="en-US" sz="4000" i="1" dirty="0" smtClean="0"/>
              <a:t>easy </a:t>
            </a:r>
            <a:r>
              <a:rPr lang="en-US" sz="4000" dirty="0" smtClean="0"/>
              <a:t>for others to </a:t>
            </a:r>
            <a:r>
              <a:rPr lang="en-US" sz="4000" i="1" dirty="0" smtClean="0"/>
              <a:t>run</a:t>
            </a:r>
          </a:p>
          <a:p>
            <a:pPr lvl="1"/>
            <a:r>
              <a:rPr lang="en-US" sz="3600" b="1" i="1" dirty="0" smtClean="0">
                <a:solidFill>
                  <a:srgbClr val="C00000"/>
                </a:solidFill>
              </a:rPr>
              <a:t>Must work on both PC and Mac</a:t>
            </a:r>
          </a:p>
          <a:p>
            <a:pPr lvl="1"/>
            <a:r>
              <a:rPr lang="en-US" sz="3600" dirty="0" smtClean="0"/>
              <a:t>Output a set of web pages, </a:t>
            </a:r>
            <a:r>
              <a:rPr lang="en-US" sz="3600" b="1" dirty="0" smtClean="0"/>
              <a:t>or a pdf file with clickable links</a:t>
            </a:r>
          </a:p>
          <a:p>
            <a:r>
              <a:rPr lang="en-US" sz="4200" dirty="0" smtClean="0"/>
              <a:t>If you use </a:t>
            </a:r>
            <a:r>
              <a:rPr lang="en-US" sz="4200" dirty="0" err="1" smtClean="0"/>
              <a:t>OmniGraffle</a:t>
            </a:r>
            <a:r>
              <a:rPr lang="en-US" sz="4200" dirty="0" smtClean="0"/>
              <a:t> or Sketch (Mac only) or Visio or Visual Studio (PC only), you must output as </a:t>
            </a:r>
            <a:r>
              <a:rPr lang="en-US" sz="4200" b="1" dirty="0" smtClean="0"/>
              <a:t>clickable pdf or html </a:t>
            </a:r>
            <a:r>
              <a:rPr lang="en-US" sz="4200" dirty="0" smtClean="0"/>
              <a:t>or something.</a:t>
            </a:r>
          </a:p>
          <a:p>
            <a:pPr lvl="1"/>
            <a:r>
              <a:rPr lang="en-US" sz="3600" dirty="0" smtClean="0"/>
              <a:t>Do NOT </a:t>
            </a:r>
            <a:r>
              <a:rPr lang="en-US" sz="3600" dirty="0"/>
              <a:t>use ActiveX controls </a:t>
            </a:r>
            <a:r>
              <a:rPr lang="en-US" sz="3600" dirty="0" smtClean="0"/>
              <a:t>that are PC only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6ED4B02-72C2-4516-9A34-B477BE607600}" type="slidenum">
              <a:rPr lang="en-US" smtClean="0"/>
              <a:pPr>
                <a:defRPr/>
              </a:pPr>
              <a:t>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© 2018 - Brad Myers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240" y="173849"/>
            <a:ext cx="10728960" cy="1273951"/>
          </a:xfrm>
        </p:spPr>
        <p:txBody>
          <a:bodyPr/>
          <a:lstStyle/>
          <a:p>
            <a:r>
              <a:rPr lang="en-US" dirty="0" smtClean="0"/>
              <a:t>Recommended Options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50240" y="1676400"/>
            <a:ext cx="11704320" cy="7043138"/>
          </a:xfrm>
        </p:spPr>
        <p:txBody>
          <a:bodyPr>
            <a:normAutofit fontScale="85000" lnSpcReduction="20000"/>
          </a:bodyPr>
          <a:lstStyle/>
          <a:p>
            <a:r>
              <a:rPr lang="en-US" dirty="0" smtClean="0"/>
              <a:t>PowerPoint</a:t>
            </a:r>
          </a:p>
          <a:p>
            <a:pPr lvl="1"/>
            <a:r>
              <a:rPr lang="en-US" dirty="0" smtClean="0"/>
              <a:t>Easiest to use</a:t>
            </a:r>
          </a:p>
          <a:p>
            <a:r>
              <a:rPr lang="en-US" dirty="0" err="1" smtClean="0"/>
              <a:t>Balsamiq</a:t>
            </a:r>
            <a:endParaRPr lang="en-US" dirty="0" smtClean="0"/>
          </a:p>
          <a:p>
            <a:r>
              <a:rPr lang="en-US" sz="4000" dirty="0" err="1"/>
              <a:t>Axure</a:t>
            </a:r>
            <a:r>
              <a:rPr lang="en-US" sz="4000" dirty="0"/>
              <a:t> is a popular commercial tool</a:t>
            </a:r>
          </a:p>
          <a:p>
            <a:pPr lvl="1"/>
            <a:r>
              <a:rPr lang="en-US" sz="3600" dirty="0">
                <a:hlinkClick r:id="rId2"/>
              </a:rPr>
              <a:t>www.axure.com</a:t>
            </a:r>
            <a:endParaRPr lang="en-US" sz="3600" dirty="0"/>
          </a:p>
          <a:p>
            <a:pPr lvl="1"/>
            <a:r>
              <a:rPr lang="en-US" sz="3600" dirty="0"/>
              <a:t>Advantage – only one with components that can be used on multiple pages</a:t>
            </a:r>
          </a:p>
          <a:p>
            <a:r>
              <a:rPr lang="en-US" dirty="0" err="1"/>
              <a:t>InVision</a:t>
            </a:r>
            <a:endParaRPr lang="en-US" dirty="0"/>
          </a:p>
          <a:p>
            <a:pPr lvl="1"/>
            <a:r>
              <a:rPr lang="en-US" dirty="0"/>
              <a:t>Free student accounts</a:t>
            </a:r>
          </a:p>
          <a:p>
            <a:r>
              <a:rPr lang="en-US" dirty="0" smtClean="0"/>
              <a:t>Html </a:t>
            </a:r>
            <a:r>
              <a:rPr lang="en-US" dirty="0" smtClean="0"/>
              <a:t>+ </a:t>
            </a:r>
            <a:r>
              <a:rPr lang="en-US" dirty="0" smtClean="0"/>
              <a:t>CSS</a:t>
            </a:r>
            <a:endParaRPr lang="en-US" dirty="0" smtClean="0"/>
          </a:p>
          <a:p>
            <a:pPr lvl="1"/>
            <a:r>
              <a:rPr lang="en-US" dirty="0"/>
              <a:t>Using editor like Dreamweaver</a:t>
            </a:r>
          </a:p>
          <a:p>
            <a:pPr lvl="1"/>
            <a:r>
              <a:rPr lang="en-US" dirty="0"/>
              <a:t>Dreamweaver has a </a:t>
            </a:r>
            <a:r>
              <a:rPr lang="en-US" dirty="0">
                <a:hlinkClick r:id="rId3"/>
              </a:rPr>
              <a:t>free 30-day trial</a:t>
            </a:r>
            <a:endParaRPr lang="en-US" dirty="0"/>
          </a:p>
          <a:p>
            <a:pPr lvl="1"/>
            <a:r>
              <a:rPr lang="en-US" dirty="0" smtClean="0"/>
              <a:t>(maybe a little JavaScript programming</a:t>
            </a:r>
            <a:r>
              <a:rPr lang="en-US" dirty="0" smtClean="0"/>
              <a:t>)</a:t>
            </a:r>
            <a:endParaRPr lang="en-US" dirty="0" smtClean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2018 - Brad Myers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ED4B02-72C2-4516-9A34-B477BE607600}" type="slidenum">
              <a:rPr lang="en-US" smtClean="0"/>
              <a:pPr/>
              <a:t>9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lecture template_polo">
  <a:themeElements>
    <a:clrScheme name="lecture template_polo 9">
      <a:dk1>
        <a:srgbClr val="000000"/>
      </a:dk1>
      <a:lt1>
        <a:srgbClr val="FFFFFF"/>
      </a:lt1>
      <a:dk2>
        <a:srgbClr val="7C1302"/>
      </a:dk2>
      <a:lt2>
        <a:srgbClr val="CC9900"/>
      </a:lt2>
      <a:accent1>
        <a:srgbClr val="CC9900"/>
      </a:accent1>
      <a:accent2>
        <a:srgbClr val="CC3300"/>
      </a:accent2>
      <a:accent3>
        <a:srgbClr val="FFFFFF"/>
      </a:accent3>
      <a:accent4>
        <a:srgbClr val="000000"/>
      </a:accent4>
      <a:accent5>
        <a:srgbClr val="E2CAAA"/>
      </a:accent5>
      <a:accent6>
        <a:srgbClr val="B92D00"/>
      </a:accent6>
      <a:hlink>
        <a:srgbClr val="808080"/>
      </a:hlink>
      <a:folHlink>
        <a:srgbClr val="CCCC66"/>
      </a:folHlink>
    </a:clrScheme>
    <a:fontScheme name="lecture template_polo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lecture template_polo 1">
        <a:dk1>
          <a:srgbClr val="4F747B"/>
        </a:dk1>
        <a:lt1>
          <a:srgbClr val="FFFFFF"/>
        </a:lt1>
        <a:dk2>
          <a:srgbClr val="000000"/>
        </a:dk2>
        <a:lt2>
          <a:srgbClr val="C0C0C0"/>
        </a:lt2>
        <a:accent1>
          <a:srgbClr val="859868"/>
        </a:accent1>
        <a:accent2>
          <a:srgbClr val="5F5F5F"/>
        </a:accent2>
        <a:accent3>
          <a:srgbClr val="AAAAAA"/>
        </a:accent3>
        <a:accent4>
          <a:srgbClr val="DADADA"/>
        </a:accent4>
        <a:accent5>
          <a:srgbClr val="C2CAB9"/>
        </a:accent5>
        <a:accent6>
          <a:srgbClr val="555555"/>
        </a:accent6>
        <a:hlink>
          <a:srgbClr val="5F5F5F"/>
        </a:hlink>
        <a:folHlink>
          <a:srgbClr val="BA121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ecture template_polo 2">
        <a:dk1>
          <a:srgbClr val="3C0000"/>
        </a:dk1>
        <a:lt1>
          <a:srgbClr val="FFFFFF"/>
        </a:lt1>
        <a:dk2>
          <a:srgbClr val="4D0B0B"/>
        </a:dk2>
        <a:lt2>
          <a:srgbClr val="FFFFFF"/>
        </a:lt2>
        <a:accent1>
          <a:srgbClr val="666633"/>
        </a:accent1>
        <a:accent2>
          <a:srgbClr val="CC3300"/>
        </a:accent2>
        <a:accent3>
          <a:srgbClr val="B2AAAA"/>
        </a:accent3>
        <a:accent4>
          <a:srgbClr val="DADADA"/>
        </a:accent4>
        <a:accent5>
          <a:srgbClr val="B8B8AD"/>
        </a:accent5>
        <a:accent6>
          <a:srgbClr val="B92D00"/>
        </a:accent6>
        <a:hlink>
          <a:srgbClr val="CC9900"/>
        </a:hlink>
        <a:folHlink>
          <a:srgbClr val="CCCC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ecture template_polo 3">
        <a:dk1>
          <a:srgbClr val="666699"/>
        </a:dk1>
        <a:lt1>
          <a:srgbClr val="FFFFFF"/>
        </a:lt1>
        <a:dk2>
          <a:srgbClr val="15192B"/>
        </a:dk2>
        <a:lt2>
          <a:srgbClr val="CCCCFF"/>
        </a:lt2>
        <a:accent1>
          <a:srgbClr val="4F893D"/>
        </a:accent1>
        <a:accent2>
          <a:srgbClr val="666699"/>
        </a:accent2>
        <a:accent3>
          <a:srgbClr val="AAABAC"/>
        </a:accent3>
        <a:accent4>
          <a:srgbClr val="DADADA"/>
        </a:accent4>
        <a:accent5>
          <a:srgbClr val="B2C4AF"/>
        </a:accent5>
        <a:accent6>
          <a:srgbClr val="5C5C8A"/>
        </a:accent6>
        <a:hlink>
          <a:srgbClr val="CC9900"/>
        </a:hlink>
        <a:folHlink>
          <a:srgbClr val="4837C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ecture template_polo 4">
        <a:dk1>
          <a:srgbClr val="666699"/>
        </a:dk1>
        <a:lt1>
          <a:srgbClr val="FFFFFF"/>
        </a:lt1>
        <a:dk2>
          <a:srgbClr val="86001A"/>
        </a:dk2>
        <a:lt2>
          <a:srgbClr val="CCCC66"/>
        </a:lt2>
        <a:accent1>
          <a:srgbClr val="FF3300"/>
        </a:accent1>
        <a:accent2>
          <a:srgbClr val="FF6600"/>
        </a:accent2>
        <a:accent3>
          <a:srgbClr val="C3AAAB"/>
        </a:accent3>
        <a:accent4>
          <a:srgbClr val="DADADA"/>
        </a:accent4>
        <a:accent5>
          <a:srgbClr val="FFADAA"/>
        </a:accent5>
        <a:accent6>
          <a:srgbClr val="E75C00"/>
        </a:accent6>
        <a:hlink>
          <a:srgbClr val="CC9900"/>
        </a:hlink>
        <a:folHlink>
          <a:srgbClr val="FF0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ecture template_polo 5">
        <a:dk1>
          <a:srgbClr val="666699"/>
        </a:dk1>
        <a:lt1>
          <a:srgbClr val="FFFFFF"/>
        </a:lt1>
        <a:dk2>
          <a:srgbClr val="000054"/>
        </a:dk2>
        <a:lt2>
          <a:srgbClr val="FFFFFF"/>
        </a:lt2>
        <a:accent1>
          <a:srgbClr val="3333FF"/>
        </a:accent1>
        <a:accent2>
          <a:srgbClr val="006699"/>
        </a:accent2>
        <a:accent3>
          <a:srgbClr val="AAAAB3"/>
        </a:accent3>
        <a:accent4>
          <a:srgbClr val="DADADA"/>
        </a:accent4>
        <a:accent5>
          <a:srgbClr val="ADADFF"/>
        </a:accent5>
        <a:accent6>
          <a:srgbClr val="005C8A"/>
        </a:accent6>
        <a:hlink>
          <a:srgbClr val="669900"/>
        </a:hlink>
        <a:folHlink>
          <a:srgbClr val="0000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ecture template_polo 6">
        <a:dk1>
          <a:srgbClr val="808080"/>
        </a:dk1>
        <a:lt1>
          <a:srgbClr val="FFFFFF"/>
        </a:lt1>
        <a:dk2>
          <a:srgbClr val="30054B"/>
        </a:dk2>
        <a:lt2>
          <a:srgbClr val="FFFFFF"/>
        </a:lt2>
        <a:accent1>
          <a:srgbClr val="797B9B"/>
        </a:accent1>
        <a:accent2>
          <a:srgbClr val="6B4FB1"/>
        </a:accent2>
        <a:accent3>
          <a:srgbClr val="ADAAB1"/>
        </a:accent3>
        <a:accent4>
          <a:srgbClr val="DADADA"/>
        </a:accent4>
        <a:accent5>
          <a:srgbClr val="BEBFCB"/>
        </a:accent5>
        <a:accent6>
          <a:srgbClr val="6047A0"/>
        </a:accent6>
        <a:hlink>
          <a:srgbClr val="7AACCE"/>
        </a:hlink>
        <a:folHlink>
          <a:srgbClr val="D8D8E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ecture template_polo 7">
        <a:dk1>
          <a:srgbClr val="808080"/>
        </a:dk1>
        <a:lt1>
          <a:srgbClr val="FFFFCC"/>
        </a:lt1>
        <a:dk2>
          <a:srgbClr val="29527B"/>
        </a:dk2>
        <a:lt2>
          <a:srgbClr val="FFFFFF"/>
        </a:lt2>
        <a:accent1>
          <a:srgbClr val="CCCC00"/>
        </a:accent1>
        <a:accent2>
          <a:srgbClr val="669999"/>
        </a:accent2>
        <a:accent3>
          <a:srgbClr val="ACB3BF"/>
        </a:accent3>
        <a:accent4>
          <a:srgbClr val="DADAAE"/>
        </a:accent4>
        <a:accent5>
          <a:srgbClr val="E2E2AA"/>
        </a:accent5>
        <a:accent6>
          <a:srgbClr val="5C8A8A"/>
        </a:accent6>
        <a:hlink>
          <a:srgbClr val="D8D8EC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ecture template_polo 8">
        <a:dk1>
          <a:srgbClr val="666699"/>
        </a:dk1>
        <a:lt1>
          <a:srgbClr val="FFFFFF"/>
        </a:lt1>
        <a:dk2>
          <a:srgbClr val="476949"/>
        </a:dk2>
        <a:lt2>
          <a:srgbClr val="FFFFFF"/>
        </a:lt2>
        <a:accent1>
          <a:srgbClr val="CC6600"/>
        </a:accent1>
        <a:accent2>
          <a:srgbClr val="CC9900"/>
        </a:accent2>
        <a:accent3>
          <a:srgbClr val="B1B9B1"/>
        </a:accent3>
        <a:accent4>
          <a:srgbClr val="DADADA"/>
        </a:accent4>
        <a:accent5>
          <a:srgbClr val="E2B8AA"/>
        </a:accent5>
        <a:accent6>
          <a:srgbClr val="B98A00"/>
        </a:accent6>
        <a:hlink>
          <a:srgbClr val="669900"/>
        </a:hlink>
        <a:folHlink>
          <a:srgbClr val="A452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ecture template_polo 9">
        <a:dk1>
          <a:srgbClr val="000000"/>
        </a:dk1>
        <a:lt1>
          <a:srgbClr val="FFFFFF"/>
        </a:lt1>
        <a:dk2>
          <a:srgbClr val="7C1302"/>
        </a:dk2>
        <a:lt2>
          <a:srgbClr val="CC9900"/>
        </a:lt2>
        <a:accent1>
          <a:srgbClr val="CC9900"/>
        </a:accent1>
        <a:accent2>
          <a:srgbClr val="CC3300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B92D00"/>
        </a:accent6>
        <a:hlink>
          <a:srgbClr val="808080"/>
        </a:hlink>
        <a:folHlink>
          <a:srgbClr val="CC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ecture template_polo 10">
        <a:dk1>
          <a:srgbClr val="000000"/>
        </a:dk1>
        <a:lt1>
          <a:srgbClr val="FFFFFF"/>
        </a:lt1>
        <a:dk2>
          <a:srgbClr val="330066"/>
        </a:dk2>
        <a:lt2>
          <a:srgbClr val="808080"/>
        </a:lt2>
        <a:accent1>
          <a:srgbClr val="CCCC00"/>
        </a:accent1>
        <a:accent2>
          <a:srgbClr val="669999"/>
        </a:accent2>
        <a:accent3>
          <a:srgbClr val="FFFFFF"/>
        </a:accent3>
        <a:accent4>
          <a:srgbClr val="000000"/>
        </a:accent4>
        <a:accent5>
          <a:srgbClr val="E2E2AA"/>
        </a:accent5>
        <a:accent6>
          <a:srgbClr val="5C8A8A"/>
        </a:accent6>
        <a:hlink>
          <a:srgbClr val="7E9CE8"/>
        </a:hlink>
        <a:folHlink>
          <a:srgbClr val="D8D8E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Tropic">
  <a:themeElements>
    <a:clrScheme name="Tropic">
      <a:dk1>
        <a:srgbClr val="A1E8D9"/>
      </a:dk1>
      <a:lt1>
        <a:srgbClr val="FFFFFF"/>
      </a:lt1>
      <a:dk2>
        <a:srgbClr val="695D46"/>
      </a:dk2>
      <a:lt2>
        <a:srgbClr val="B3A77D"/>
      </a:lt2>
      <a:accent1>
        <a:srgbClr val="EF6C00"/>
      </a:accent1>
      <a:accent2>
        <a:srgbClr val="009668"/>
      </a:accent2>
      <a:accent3>
        <a:srgbClr val="4DB6AC"/>
      </a:accent3>
      <a:accent4>
        <a:srgbClr val="FF9800"/>
      </a:accent4>
      <a:accent5>
        <a:srgbClr val="CE93D8"/>
      </a:accent5>
      <a:accent6>
        <a:srgbClr val="EEFF41"/>
      </a:accent6>
      <a:hlink>
        <a:srgbClr val="CE93D8"/>
      </a:hlink>
      <a:folHlink>
        <a:srgbClr val="CE93D8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10714</TotalTime>
  <Pages>0</Pages>
  <Words>1765</Words>
  <Characters>0</Characters>
  <Application>Microsoft Office PowerPoint</Application>
  <PresentationFormat>Custom</PresentationFormat>
  <Lines>0</Lines>
  <Paragraphs>373</Paragraphs>
  <Slides>71</Slides>
  <Notes>55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71</vt:i4>
      </vt:variant>
    </vt:vector>
  </HeadingPairs>
  <TitlesOfParts>
    <vt:vector size="81" baseType="lpstr">
      <vt:lpstr>Arial</vt:lpstr>
      <vt:lpstr>Calibri</vt:lpstr>
      <vt:lpstr>Courier New</vt:lpstr>
      <vt:lpstr>Gill Sans Light</vt:lpstr>
      <vt:lpstr>Open Sans</vt:lpstr>
      <vt:lpstr>PT Sans Narrow</vt:lpstr>
      <vt:lpstr>Times New Roman</vt:lpstr>
      <vt:lpstr>Wingdings</vt:lpstr>
      <vt:lpstr>lecture template_polo</vt:lpstr>
      <vt:lpstr>Tropic</vt:lpstr>
      <vt:lpstr>Lecture 7: Implementing a Prototype: Overview of Using PowerPoint, Balsamiq, InVision, html, etc.</vt:lpstr>
      <vt:lpstr>Happy Thanksgiving!</vt:lpstr>
      <vt:lpstr>Implementing your Prototype</vt:lpstr>
      <vt:lpstr>“Wireframe” Level Prototype</vt:lpstr>
      <vt:lpstr>Or, Produce Final-Looking Graphics</vt:lpstr>
      <vt:lpstr>All Buttons must be labeled and should “work”</vt:lpstr>
      <vt:lpstr>Using resources on the web</vt:lpstr>
      <vt:lpstr>Implementation Options for HW4</vt:lpstr>
      <vt:lpstr>Recommended Options</vt:lpstr>
      <vt:lpstr>Lots of other choices…</vt:lpstr>
      <vt:lpstr>Lots of Lists of Tools</vt:lpstr>
      <vt:lpstr>Last Year’s tool choices</vt:lpstr>
      <vt:lpstr>Using PowerPoint to Prototype</vt:lpstr>
      <vt:lpstr>Using PowerPoint to Prototype</vt:lpstr>
      <vt:lpstr>Adding Controls in PowerPoint</vt:lpstr>
      <vt:lpstr>Old office</vt:lpstr>
      <vt:lpstr>Some controls</vt:lpstr>
      <vt:lpstr>Simulating Widgets (Controls)</vt:lpstr>
      <vt:lpstr>Use “Master” for Shared Items</vt:lpstr>
      <vt:lpstr>PowerPoint – turn off auto-advance</vt:lpstr>
      <vt:lpstr>PowerPoint examples</vt:lpstr>
      <vt:lpstr>TA-Run Demos</vt:lpstr>
      <vt:lpstr>Introduction to Human Computer Interaction for Technology Executives</vt:lpstr>
      <vt:lpstr>Balsamiq and Adobe XD</vt:lpstr>
      <vt:lpstr>Balsamiq</vt:lpstr>
      <vt:lpstr>Balsamiq</vt:lpstr>
      <vt:lpstr>Balsamiq</vt:lpstr>
      <vt:lpstr>Balsamiq</vt:lpstr>
      <vt:lpstr>Balsamiq Prototyping</vt:lpstr>
      <vt:lpstr>Balsamiq Prototyping</vt:lpstr>
      <vt:lpstr>Balsamiq Prototyping</vt:lpstr>
      <vt:lpstr>Adobe XD</vt:lpstr>
      <vt:lpstr>Adobe XD</vt:lpstr>
      <vt:lpstr>Adobe XD</vt:lpstr>
      <vt:lpstr>Adobe XD</vt:lpstr>
      <vt:lpstr>Adobe XD Prototyping</vt:lpstr>
      <vt:lpstr>Adobe XD Prototyping</vt:lpstr>
      <vt:lpstr>Adobe XD Prototyping</vt:lpstr>
      <vt:lpstr>Adobe XD Prototyping</vt:lpstr>
      <vt:lpstr>Axure and Figma</vt:lpstr>
      <vt:lpstr>Axure</vt:lpstr>
      <vt:lpstr>Axure</vt:lpstr>
      <vt:lpstr>Axure</vt:lpstr>
      <vt:lpstr>Axure</vt:lpstr>
      <vt:lpstr>Axure</vt:lpstr>
      <vt:lpstr>Axure</vt:lpstr>
      <vt:lpstr>Axure</vt:lpstr>
      <vt:lpstr>Figma</vt:lpstr>
      <vt:lpstr>Figma</vt:lpstr>
      <vt:lpstr>Figma</vt:lpstr>
      <vt:lpstr>Figma</vt:lpstr>
      <vt:lpstr>Figma</vt:lpstr>
      <vt:lpstr>Figma</vt:lpstr>
      <vt:lpstr>Figma</vt:lpstr>
      <vt:lpstr>Figma</vt:lpstr>
      <vt:lpstr>Html/CSS and inVision</vt:lpstr>
      <vt:lpstr>HTML/CSS</vt:lpstr>
      <vt:lpstr>Basic Tags of HTML/CSS</vt:lpstr>
      <vt:lpstr>Sample Code</vt:lpstr>
      <vt:lpstr>Tips</vt:lpstr>
      <vt:lpstr>HTML/CSS</vt:lpstr>
      <vt:lpstr>InVision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Tips on Prototyping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Lecture 7: Implementing a Prototype: Overview of Using PowerPoint, Adobe Illustrator, Balsamiq, OmniGraffle, html, etc.</dc:title>
  <dc:creator>Brad Myers</dc:creator>
  <cp:lastModifiedBy>Brad Myers</cp:lastModifiedBy>
  <cp:revision>520</cp:revision>
  <dcterms:modified xsi:type="dcterms:W3CDTF">2018-11-18T22:29:15Z</dcterms:modified>
</cp:coreProperties>
</file>