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9" r:id="rId1"/>
  </p:sldMasterIdLst>
  <p:notesMasterIdLst>
    <p:notesMasterId r:id="rId38"/>
  </p:notesMasterIdLst>
  <p:sldIdLst>
    <p:sldId id="256" r:id="rId2"/>
    <p:sldId id="344" r:id="rId3"/>
    <p:sldId id="343" r:id="rId4"/>
    <p:sldId id="332" r:id="rId5"/>
    <p:sldId id="347" r:id="rId6"/>
    <p:sldId id="335" r:id="rId7"/>
    <p:sldId id="341" r:id="rId8"/>
    <p:sldId id="257" r:id="rId9"/>
    <p:sldId id="334" r:id="rId10"/>
    <p:sldId id="336" r:id="rId11"/>
    <p:sldId id="339" r:id="rId12"/>
    <p:sldId id="340" r:id="rId13"/>
    <p:sldId id="338" r:id="rId14"/>
    <p:sldId id="272" r:id="rId15"/>
    <p:sldId id="316" r:id="rId16"/>
    <p:sldId id="317" r:id="rId17"/>
    <p:sldId id="318" r:id="rId18"/>
    <p:sldId id="345" r:id="rId19"/>
    <p:sldId id="328" r:id="rId20"/>
    <p:sldId id="321" r:id="rId21"/>
    <p:sldId id="322" r:id="rId22"/>
    <p:sldId id="323" r:id="rId23"/>
    <p:sldId id="324" r:id="rId24"/>
    <p:sldId id="325" r:id="rId25"/>
    <p:sldId id="348" r:id="rId26"/>
    <p:sldId id="319" r:id="rId27"/>
    <p:sldId id="315" r:id="rId28"/>
    <p:sldId id="276" r:id="rId29"/>
    <p:sldId id="346" r:id="rId30"/>
    <p:sldId id="275" r:id="rId31"/>
    <p:sldId id="274" r:id="rId32"/>
    <p:sldId id="278" r:id="rId33"/>
    <p:sldId id="279" r:id="rId34"/>
    <p:sldId id="330" r:id="rId35"/>
    <p:sldId id="282" r:id="rId36"/>
    <p:sldId id="342" r:id="rId3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  <p:embeddedFont>
      <p:font typeface="Tahoma" panose="020B0604030504040204" pitchFamily="34" charset="0"/>
      <p:regular r:id="rId47"/>
      <p:bold r:id="rId4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00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0845" autoAdjust="0"/>
  </p:normalViewPr>
  <p:slideViewPr>
    <p:cSldViewPr>
      <p:cViewPr varScale="1">
        <p:scale>
          <a:sx n="49" d="100"/>
          <a:sy n="49" d="100"/>
        </p:scale>
        <p:origin x="54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5.xml"/><Relationship Id="rId13" Type="http://schemas.openxmlformats.org/officeDocument/2006/relationships/slide" Target="slides/slide28.xml"/><Relationship Id="rId3" Type="http://schemas.openxmlformats.org/officeDocument/2006/relationships/slide" Target="slides/slide7.xml"/><Relationship Id="rId7" Type="http://schemas.openxmlformats.org/officeDocument/2006/relationships/slide" Target="slides/slide14.xml"/><Relationship Id="rId12" Type="http://schemas.openxmlformats.org/officeDocument/2006/relationships/slide" Target="slides/slide27.xml"/><Relationship Id="rId17" Type="http://schemas.openxmlformats.org/officeDocument/2006/relationships/slide" Target="slides/slide35.xml"/><Relationship Id="rId2" Type="http://schemas.openxmlformats.org/officeDocument/2006/relationships/slide" Target="slides/slide6.xml"/><Relationship Id="rId16" Type="http://schemas.openxmlformats.org/officeDocument/2006/relationships/slide" Target="slides/slide32.xml"/><Relationship Id="rId1" Type="http://schemas.openxmlformats.org/officeDocument/2006/relationships/slide" Target="slides/slide1.xml"/><Relationship Id="rId6" Type="http://schemas.openxmlformats.org/officeDocument/2006/relationships/slide" Target="slides/slide13.xml"/><Relationship Id="rId11" Type="http://schemas.openxmlformats.org/officeDocument/2006/relationships/slide" Target="slides/slide26.xml"/><Relationship Id="rId5" Type="http://schemas.openxmlformats.org/officeDocument/2006/relationships/slide" Target="slides/slide12.xml"/><Relationship Id="rId15" Type="http://schemas.openxmlformats.org/officeDocument/2006/relationships/slide" Target="slides/slide31.xml"/><Relationship Id="rId10" Type="http://schemas.openxmlformats.org/officeDocument/2006/relationships/slide" Target="slides/slide17.xml"/><Relationship Id="rId4" Type="http://schemas.openxmlformats.org/officeDocument/2006/relationships/slide" Target="slides/slide8.xml"/><Relationship Id="rId9" Type="http://schemas.openxmlformats.org/officeDocument/2006/relationships/slide" Target="slides/slide16.xml"/><Relationship Id="rId14" Type="http://schemas.openxmlformats.org/officeDocument/2006/relationships/slide" Target="slides/slide3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am\Documents\UICOURSE\05-863fall18\-%20students%2005-863%20201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charts!$G$1:$G$21</c:f>
              <c:strCache>
                <c:ptCount val="21"/>
                <c:pt idx="0">
                  <c:v>TSB-IA</c:v>
                </c:pt>
                <c:pt idx="1">
                  <c:v>HC-ISM</c:v>
                </c:pt>
                <c:pt idx="2">
                  <c:v>CIT-ECE</c:v>
                </c:pt>
                <c:pt idx="3">
                  <c:v>SCS-CS</c:v>
                </c:pt>
                <c:pt idx="4">
                  <c:v>CIT-IN</c:v>
                </c:pt>
                <c:pt idx="5">
                  <c:v>HC-PPMHNZ</c:v>
                </c:pt>
                <c:pt idx="6">
                  <c:v>SCS-SE</c:v>
                </c:pt>
                <c:pt idx="7">
                  <c:v>CIT-ITM</c:v>
                </c:pt>
                <c:pt idx="8">
                  <c:v>CIT-MEG</c:v>
                </c:pt>
                <c:pt idx="9">
                  <c:v>DC-INFOSYS</c:v>
                </c:pt>
                <c:pt idx="10">
                  <c:v>TSB-BA</c:v>
                </c:pt>
                <c:pt idx="11">
                  <c:v>CFA-DES</c:v>
                </c:pt>
                <c:pt idx="12">
                  <c:v>CIT-CHE</c:v>
                </c:pt>
                <c:pt idx="13">
                  <c:v>CIT-ETIM</c:v>
                </c:pt>
                <c:pt idx="14">
                  <c:v>CIT-INFOSEC</c:v>
                </c:pt>
                <c:pt idx="15">
                  <c:v>DC-H00</c:v>
                </c:pt>
                <c:pt idx="16">
                  <c:v>DC-PSY</c:v>
                </c:pt>
                <c:pt idx="17">
                  <c:v>DC-STAMACH</c:v>
                </c:pt>
                <c:pt idx="18">
                  <c:v>HC-ITSEC</c:v>
                </c:pt>
                <c:pt idx="19">
                  <c:v>SCS-CDSHCDS</c:v>
                </c:pt>
                <c:pt idx="20">
                  <c:v>SCS-INFOSE</c:v>
                </c:pt>
              </c:strCache>
            </c:strRef>
          </c:cat>
          <c:val>
            <c:numRef>
              <c:f>charts!$H$1:$H$21</c:f>
              <c:numCache>
                <c:formatCode>General</c:formatCode>
                <c:ptCount val="21"/>
                <c:pt idx="0">
                  <c:v>41</c:v>
                </c:pt>
                <c:pt idx="1">
                  <c:v>11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F1-43E9-A1E3-02AB42284C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8141336"/>
        <c:axId val="538145272"/>
      </c:barChart>
      <c:catAx>
        <c:axId val="53814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8145272"/>
        <c:crosses val="autoZero"/>
        <c:auto val="1"/>
        <c:lblAlgn val="ctr"/>
        <c:lblOffset val="100"/>
        <c:noMultiLvlLbl val="0"/>
      </c:catAx>
      <c:valAx>
        <c:axId val="538145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8141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126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fld id="{60D81DB2-7CB6-41A1-AEA5-E0FC63446B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681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35E126-9B6F-4F3D-A7D1-3622958C2C9A}" type="slidenum">
              <a:rPr lang="en-US"/>
              <a:pPr/>
              <a:t>1</a:t>
            </a:fld>
            <a:endParaRPr lang="en-US"/>
          </a:p>
        </p:txBody>
      </p:sp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40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2956D1-D1A3-44A5-B68F-5F762155694C}" type="slidenum">
              <a:rPr lang="en-US"/>
              <a:pPr/>
              <a:t>16</a:t>
            </a:fld>
            <a:endParaRPr lang="en-US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24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6387F6-01A9-41F2-A661-589E48E0468E}" type="slidenum">
              <a:rPr lang="en-US"/>
              <a:pPr/>
              <a:t>17</a:t>
            </a:fld>
            <a:endParaRPr lang="en-US"/>
          </a:p>
        </p:txBody>
      </p:sp>
      <p:sp>
        <p:nvSpPr>
          <p:cNvPr id="449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6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2D27AC-C840-4AB9-B1C2-5F0D61B0EF95}" type="slidenum">
              <a:rPr lang="en-US"/>
              <a:pPr/>
              <a:t>19</a:t>
            </a:fld>
            <a:endParaRPr lang="en-US"/>
          </a:p>
        </p:txBody>
      </p:sp>
      <p:sp>
        <p:nvSpPr>
          <p:cNvPr id="47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12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CA1AB2-F14F-46F1-A724-E3C0ADAAE6C7}" type="slidenum">
              <a:rPr lang="en-US"/>
              <a:pPr/>
              <a:t>20</a:t>
            </a:fld>
            <a:endParaRPr lang="en-US"/>
          </a:p>
        </p:txBody>
      </p:sp>
      <p:sp>
        <p:nvSpPr>
          <p:cNvPr id="45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9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68482-73F9-41E6-B13E-94DF6EE92252}" type="slidenum">
              <a:rPr lang="en-US"/>
              <a:pPr/>
              <a:t>21</a:t>
            </a:fld>
            <a:endParaRPr lang="en-US"/>
          </a:p>
        </p:txBody>
      </p:sp>
      <p:sp>
        <p:nvSpPr>
          <p:cNvPr id="45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35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EA5BC2-ED8C-4678-A7B9-0A0B1ADE684F}" type="slidenum">
              <a:rPr lang="en-US"/>
              <a:pPr/>
              <a:t>22</a:t>
            </a:fld>
            <a:endParaRPr lang="en-US"/>
          </a:p>
        </p:txBody>
      </p:sp>
      <p:sp>
        <p:nvSpPr>
          <p:cNvPr id="46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74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E8B616-9785-497F-B37E-66E8E56E49D1}" type="slidenum">
              <a:rPr lang="en-US"/>
              <a:pPr/>
              <a:t>23</a:t>
            </a:fld>
            <a:endParaRPr lang="en-US"/>
          </a:p>
        </p:txBody>
      </p:sp>
      <p:sp>
        <p:nvSpPr>
          <p:cNvPr id="464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949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366787-6793-4CFD-A7F3-66991B79D8E9}" type="slidenum">
              <a:rPr lang="en-US"/>
              <a:pPr/>
              <a:t>24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228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2AFCA-BEC4-41F9-88F5-C81DE69D398F}" type="slidenum">
              <a:rPr lang="en-US"/>
              <a:pPr/>
              <a:t>26</a:t>
            </a:fld>
            <a:endParaRPr lang="en-US"/>
          </a:p>
        </p:txBody>
      </p:sp>
      <p:sp>
        <p:nvSpPr>
          <p:cNvPr id="45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47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2F2749-5156-4BB7-91AD-1AD46331AF67}" type="slidenum">
              <a:rPr lang="en-US"/>
              <a:pPr/>
              <a:t>27</a:t>
            </a:fld>
            <a:endParaRPr lang="en-US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08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33F630-6020-4C5C-9ABC-24FBC335EC7B}" type="slidenum">
              <a:rPr lang="en-US"/>
              <a:pPr/>
              <a:t>6</a:t>
            </a:fld>
            <a:endParaRPr lang="en-US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093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FC25B1-D607-4332-AD82-6B439A99198D}" type="slidenum">
              <a:rPr lang="en-US"/>
              <a:pPr/>
              <a:t>28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338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81DB2-7CB6-41A1-AEA5-E0FC63446B2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112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93F1FB-2450-455F-A542-9489835C276D}" type="slidenum">
              <a:rPr lang="en-US"/>
              <a:pPr/>
              <a:t>30</a:t>
            </a:fld>
            <a:endParaRPr lang="en-US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702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B6B304-E810-4B84-BAED-1B5F12E7D818}" type="slidenum">
              <a:rPr lang="en-US"/>
              <a:pPr/>
              <a:t>31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068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C7DCE1-4249-45DF-B2F2-3DE7ED7738EE}" type="slidenum">
              <a:rPr lang="en-US"/>
              <a:pPr/>
              <a:t>32</a:t>
            </a:fld>
            <a:endParaRPr lang="en-US"/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863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A6F981-F152-40F6-9A1D-3E3F9D1DBEED}" type="slidenum">
              <a:rPr lang="en-US"/>
              <a:pPr/>
              <a:t>33</a:t>
            </a:fld>
            <a:endParaRPr lang="en-US"/>
          </a:p>
        </p:txBody>
      </p:sp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153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78385-1696-4207-900B-1D4B3B0EC7AF}" type="slidenum">
              <a:rPr lang="en-US"/>
              <a:pPr/>
              <a:t>34</a:t>
            </a:fld>
            <a:endParaRPr lang="en-US"/>
          </a:p>
        </p:txBody>
      </p:sp>
      <p:sp>
        <p:nvSpPr>
          <p:cNvPr id="476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906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761521-4409-4AAC-B522-5E97D36C7CFC}" type="slidenum">
              <a:rPr lang="en-US"/>
              <a:pPr/>
              <a:t>35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Error</a:t>
            </a:r>
            <a:r>
              <a:rPr lang="en-US" baseline="0" dirty="0" smtClean="0"/>
              <a:t> at 1:29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27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5CD33-AFCE-46A0-ADB0-0150C6A8AA40}" type="slidenum">
              <a:rPr lang="en-US"/>
              <a:pPr/>
              <a:t>7</a:t>
            </a:fld>
            <a:endParaRPr lang="en-US"/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Games</a:t>
            </a:r>
          </a:p>
        </p:txBody>
      </p:sp>
    </p:spTree>
    <p:extLst>
      <p:ext uri="{BB962C8B-B14F-4D97-AF65-F5344CB8AC3E}">
        <p14:creationId xmlns:p14="http://schemas.microsoft.com/office/powerpoint/2010/main" val="1754004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A6796A-8359-4740-9EF9-FEC408D13ACC}" type="slidenum">
              <a:rPr lang="en-US"/>
              <a:pPr/>
              <a:t>8</a:t>
            </a:fld>
            <a:endParaRPr lang="en-US"/>
          </a:p>
        </p:txBody>
      </p:sp>
      <p:sp>
        <p:nvSpPr>
          <p:cNvPr id="36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60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039C6E-EB0C-4C95-96CE-D96E6E0A34EB}" type="slidenum">
              <a:rPr lang="en-US"/>
              <a:pPr/>
              <a:t>10</a:t>
            </a:fld>
            <a:endParaRPr lang="en-US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34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5D8CA-2E4C-4975-B2FE-93295FE5264A}" type="slidenum">
              <a:rPr lang="en-US"/>
              <a:pPr/>
              <a:t>12</a:t>
            </a:fld>
            <a:endParaRPr lang="en-US"/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62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41186-0DFE-4F0F-96BA-108D21FB4149}" type="slidenum">
              <a:rPr lang="en-US"/>
              <a:pPr/>
              <a:t>13</a:t>
            </a:fld>
            <a:endParaRPr lang="en-US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2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31BD68-8B1E-4EE1-B2E3-3237176C50D3}" type="slidenum">
              <a:rPr lang="en-US"/>
              <a:pPr/>
              <a:t>14</a:t>
            </a:fld>
            <a:endParaRPr lang="en-US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967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7853C0-266C-498B-BBD2-EBA0D4A9ECAF}" type="slidenum">
              <a:rPr lang="en-US"/>
              <a:pPr/>
              <a:t>15</a:t>
            </a:fld>
            <a:endParaRPr lang="en-US"/>
          </a:p>
        </p:txBody>
      </p:sp>
      <p:sp>
        <p:nvSpPr>
          <p:cNvPr id="44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200" b="0" i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"My heart is in the work" (Andrew Carnegie)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3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7438" y="1443038"/>
            <a:ext cx="7767637" cy="2133600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70163" y="4425950"/>
            <a:ext cx="6264275" cy="16160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1539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3153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0ACA03-8641-4130-8C72-8FA8776FFB78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315399" name="Group 7"/>
          <p:cNvGrpSpPr>
            <a:grpSpLocks/>
          </p:cNvGrpSpPr>
          <p:nvPr/>
        </p:nvGrpSpPr>
        <p:grpSpPr bwMode="auto">
          <a:xfrm rot="5400000">
            <a:off x="-2967037" y="2967037"/>
            <a:ext cx="6858000" cy="923925"/>
            <a:chOff x="0" y="0"/>
            <a:chExt cx="5760" cy="128"/>
          </a:xfrm>
        </p:grpSpPr>
        <p:sp>
          <p:nvSpPr>
            <p:cNvPr id="315400" name="Rectangle 8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01" name="Rectangle 9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02" name="Rectangle 10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03" name="Rectangle 11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15404" name="Picture 12" descr="red_hcii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4021138"/>
            <a:ext cx="1143000" cy="132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62D796-2750-42A3-B150-93EC4EECEC8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EE317-F583-442E-8458-84C7E14B50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93CA4-AB13-4A6C-B6F0-9A8C4C08A52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194F7-A43D-430A-BE76-D1E200139DE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27384-5C40-4BE2-BB47-7641A1FE36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D1427-AADC-4D7D-94E9-134E2BDF4A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123CC-C724-42C8-8425-1F749CFE7BD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9901E-00C2-45CF-8941-69183A2D9F8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279FB-8EF9-4B59-AF56-F46E3164217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BEC14-6AB5-4F36-9C25-167F7E82B4C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0" name="Picture 2" descr="red_hcii_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18288" y="134938"/>
            <a:ext cx="2386012" cy="514350"/>
          </a:xfrm>
          <a:prstGeom prst="rect">
            <a:avLst/>
          </a:prstGeom>
          <a:noFill/>
        </p:spPr>
      </p:pic>
      <p:grpSp>
        <p:nvGrpSpPr>
          <p:cNvPr id="314371" name="Group 3"/>
          <p:cNvGrpSpPr>
            <a:grpSpLocks/>
          </p:cNvGrpSpPr>
          <p:nvPr/>
        </p:nvGrpSpPr>
        <p:grpSpPr bwMode="auto">
          <a:xfrm>
            <a:off x="0" y="0"/>
            <a:ext cx="9144000" cy="93663"/>
            <a:chOff x="0" y="0"/>
            <a:chExt cx="5760" cy="128"/>
          </a:xfrm>
        </p:grpSpPr>
        <p:sp>
          <p:nvSpPr>
            <p:cNvPr id="314372" name="Rectangle 4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2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4373" name="Rectangle 5"/>
            <p:cNvSpPr>
              <a:spLocks noChangeArrowheads="1"/>
            </p:cNvSpPr>
            <p:nvPr userDrawn="1"/>
          </p:nvSpPr>
          <p:spPr bwMode="auto">
            <a:xfrm>
              <a:off x="2880" y="0"/>
              <a:ext cx="2880" cy="1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4374" name="Rectangle 6"/>
            <p:cNvSpPr>
              <a:spLocks noChangeArrowheads="1"/>
            </p:cNvSpPr>
            <p:nvPr userDrawn="1"/>
          </p:nvSpPr>
          <p:spPr bwMode="auto">
            <a:xfrm>
              <a:off x="4320" y="0"/>
              <a:ext cx="1440" cy="1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4375" name="Rectangle 7"/>
            <p:cNvSpPr>
              <a:spLocks noChangeArrowheads="1"/>
            </p:cNvSpPr>
            <p:nvPr userDrawn="1"/>
          </p:nvSpPr>
          <p:spPr bwMode="auto">
            <a:xfrm>
              <a:off x="5269" y="0"/>
              <a:ext cx="491" cy="1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437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143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437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en-US"/>
          </a:p>
        </p:txBody>
      </p:sp>
      <p:sp>
        <p:nvSpPr>
          <p:cNvPr id="31437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314380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8A23D60B-90AC-40CB-B79E-71490410FB1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ngroup.com/articles/ux-deliverables-collaboration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cmu.edu/~bam/uicourse/Paper%20Prototype%20of%20an%20Interface_Template2018.docx" TargetMode="External"/><Relationship Id="rId2" Type="http://schemas.openxmlformats.org/officeDocument/2006/relationships/hyperlink" Target="http://www.cs.cmu.edu/~bam/uicourse/05863fall18/hw2.html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ffemmedicines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a-svs5mQD8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accordtech.co.in/Product%20Development%20Lifecycle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designthinking.ideo.com/?p=49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cmu.edu/~bej/usa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DF22590B-1AD9-41CD-A6F0-79CF843E1F65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9144000" cy="2667000"/>
          </a:xfrm>
        </p:spPr>
        <p:txBody>
          <a:bodyPr/>
          <a:lstStyle/>
          <a:p>
            <a:pPr algn="ctr"/>
            <a:r>
              <a:rPr lang="en-US" sz="3200" dirty="0"/>
              <a:t>Lecture 4:</a:t>
            </a:r>
            <a:br>
              <a:rPr lang="en-US" sz="3200" dirty="0"/>
            </a:br>
            <a:r>
              <a:rPr lang="en-US" sz="4000" dirty="0" smtClean="0"/>
              <a:t>From Analysis to Design:</a:t>
            </a:r>
            <a:br>
              <a:rPr lang="en-US" sz="4000" dirty="0" smtClean="0"/>
            </a:br>
            <a:r>
              <a:rPr lang="en-US" sz="4000" dirty="0" smtClean="0"/>
              <a:t>Sketching </a:t>
            </a:r>
            <a:r>
              <a:rPr lang="en-US" sz="4000" dirty="0"/>
              <a:t>and Prototyping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3276600"/>
            <a:ext cx="6172200" cy="2971800"/>
          </a:xfrm>
        </p:spPr>
        <p:txBody>
          <a:bodyPr/>
          <a:lstStyle/>
          <a:p>
            <a:r>
              <a:rPr lang="en-US" dirty="0"/>
              <a:t>Brad Myers</a:t>
            </a:r>
          </a:p>
          <a:p>
            <a:endParaRPr lang="en-US" dirty="0">
              <a:solidFill>
                <a:srgbClr val="6E0000"/>
              </a:solidFill>
            </a:endParaRPr>
          </a:p>
          <a:p>
            <a:r>
              <a:rPr lang="en-US" dirty="0">
                <a:solidFill>
                  <a:srgbClr val="6E0000"/>
                </a:solidFill>
              </a:rPr>
              <a:t>05-863 / </a:t>
            </a:r>
            <a:r>
              <a:rPr lang="en-US" dirty="0" smtClean="0">
                <a:solidFill>
                  <a:srgbClr val="6E0000"/>
                </a:solidFill>
              </a:rPr>
              <a:t>45-888: </a:t>
            </a:r>
            <a:r>
              <a:rPr lang="en-US" dirty="0">
                <a:solidFill>
                  <a:srgbClr val="6E0000"/>
                </a:solidFill>
              </a:rPr>
              <a:t>Introduction to </a:t>
            </a:r>
            <a:br>
              <a:rPr lang="en-US" dirty="0">
                <a:solidFill>
                  <a:srgbClr val="6E0000"/>
                </a:solidFill>
              </a:rPr>
            </a:br>
            <a:r>
              <a:rPr lang="en-US" dirty="0">
                <a:solidFill>
                  <a:srgbClr val="6E0000"/>
                </a:solidFill>
              </a:rPr>
              <a:t>Human Computer Interaction for </a:t>
            </a:r>
            <a:br>
              <a:rPr lang="en-US" dirty="0">
                <a:solidFill>
                  <a:srgbClr val="6E0000"/>
                </a:solidFill>
              </a:rPr>
            </a:br>
            <a:r>
              <a:rPr lang="en-US" dirty="0">
                <a:solidFill>
                  <a:srgbClr val="6E0000"/>
                </a:solidFill>
              </a:rPr>
              <a:t>Technology Executives</a:t>
            </a:r>
          </a:p>
          <a:p>
            <a:endParaRPr lang="en-US" dirty="0">
              <a:solidFill>
                <a:srgbClr val="6E0000"/>
              </a:solidFill>
            </a:endParaRPr>
          </a:p>
          <a:p>
            <a:r>
              <a:rPr lang="en-US" i="1" dirty="0">
                <a:solidFill>
                  <a:srgbClr val="6E0000"/>
                </a:solidFill>
              </a:rPr>
              <a:t>Fall, </a:t>
            </a:r>
            <a:r>
              <a:rPr lang="en-US" i="1" dirty="0" smtClean="0">
                <a:solidFill>
                  <a:srgbClr val="6E0000"/>
                </a:solidFill>
              </a:rPr>
              <a:t>2018, </a:t>
            </a:r>
            <a:r>
              <a:rPr lang="en-US" i="1" dirty="0">
                <a:solidFill>
                  <a:srgbClr val="6E0000"/>
                </a:solidFill>
              </a:rPr>
              <a:t>Mini </a:t>
            </a:r>
            <a:r>
              <a:rPr lang="en-US" i="1" dirty="0" smtClean="0">
                <a:solidFill>
                  <a:srgbClr val="6E0000"/>
                </a:solidFill>
              </a:rPr>
              <a:t>2</a:t>
            </a:r>
            <a:endParaRPr lang="en-US" i="1" dirty="0">
              <a:solidFill>
                <a:srgbClr val="6E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FF08-AC6B-43F0-A285-2F99B179E6DE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543800" cy="990600"/>
          </a:xfrm>
        </p:spPr>
        <p:txBody>
          <a:bodyPr/>
          <a:lstStyle/>
          <a:p>
            <a:r>
              <a:rPr lang="en-US" sz="3500"/>
              <a:t>Encourage Accurate User Model</a:t>
            </a:r>
          </a:p>
        </p:txBody>
      </p:sp>
      <p:sp>
        <p:nvSpPr>
          <p:cNvPr id="180228" name="AutoShape 4"/>
          <p:cNvSpPr>
            <a:spLocks noChangeArrowheads="1"/>
          </p:cNvSpPr>
          <p:nvPr/>
        </p:nvSpPr>
        <p:spPr bwMode="auto">
          <a:xfrm>
            <a:off x="914400" y="1401762"/>
            <a:ext cx="2362200" cy="1371600"/>
          </a:xfrm>
          <a:prstGeom prst="cloudCallout">
            <a:avLst>
              <a:gd name="adj1" fmla="val 13106"/>
              <a:gd name="adj2" fmla="val 590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400" dirty="0">
                <a:latin typeface="Tahoma" charset="0"/>
              </a:rPr>
              <a:t>Design model</a:t>
            </a:r>
          </a:p>
        </p:txBody>
      </p:sp>
      <p:sp>
        <p:nvSpPr>
          <p:cNvPr id="180230" name="AutoShape 6"/>
          <p:cNvSpPr>
            <a:spLocks noChangeArrowheads="1"/>
          </p:cNvSpPr>
          <p:nvPr/>
        </p:nvSpPr>
        <p:spPr bwMode="auto">
          <a:xfrm>
            <a:off x="1371600" y="2849562"/>
            <a:ext cx="2362200" cy="1600200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>
                <a:latin typeface="Tahoma" charset="0"/>
              </a:rPr>
              <a:t>Designer</a:t>
            </a:r>
          </a:p>
        </p:txBody>
      </p:sp>
      <p:sp>
        <p:nvSpPr>
          <p:cNvPr id="180231" name="Rectangle 7"/>
          <p:cNvSpPr>
            <a:spLocks noChangeArrowheads="1"/>
          </p:cNvSpPr>
          <p:nvPr/>
        </p:nvSpPr>
        <p:spPr bwMode="auto">
          <a:xfrm>
            <a:off x="3505200" y="5364162"/>
            <a:ext cx="20574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>
                <a:latin typeface="Tahoma" charset="0"/>
              </a:rPr>
              <a:t>System</a:t>
            </a:r>
          </a:p>
        </p:txBody>
      </p:sp>
      <p:sp>
        <p:nvSpPr>
          <p:cNvPr id="180232" name="Line 8"/>
          <p:cNvSpPr>
            <a:spLocks noChangeShapeType="1"/>
          </p:cNvSpPr>
          <p:nvPr/>
        </p:nvSpPr>
        <p:spPr bwMode="auto">
          <a:xfrm>
            <a:off x="3276600" y="3916362"/>
            <a:ext cx="533400" cy="1600200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80233" name="AutoShape 9"/>
          <p:cNvSpPr>
            <a:spLocks noChangeArrowheads="1"/>
          </p:cNvSpPr>
          <p:nvPr/>
        </p:nvSpPr>
        <p:spPr bwMode="auto">
          <a:xfrm>
            <a:off x="6629400" y="1325562"/>
            <a:ext cx="2362200" cy="1371600"/>
          </a:xfrm>
          <a:prstGeom prst="cloudCallout">
            <a:avLst>
              <a:gd name="adj1" fmla="val -51412"/>
              <a:gd name="adj2" fmla="val 70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400">
                <a:latin typeface="Tahoma" charset="0"/>
              </a:rPr>
              <a:t>User’s model</a:t>
            </a:r>
          </a:p>
        </p:txBody>
      </p:sp>
      <p:sp>
        <p:nvSpPr>
          <p:cNvPr id="180234" name="AutoShape 10"/>
          <p:cNvSpPr>
            <a:spLocks noChangeArrowheads="1"/>
          </p:cNvSpPr>
          <p:nvPr/>
        </p:nvSpPr>
        <p:spPr bwMode="auto">
          <a:xfrm>
            <a:off x="5562600" y="2925762"/>
            <a:ext cx="2362200" cy="1600200"/>
          </a:xfrm>
          <a:prstGeom prst="smileyFace">
            <a:avLst>
              <a:gd name="adj" fmla="val 465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>
                <a:latin typeface="Tahoma" charset="0"/>
              </a:rPr>
              <a:t>User</a:t>
            </a:r>
          </a:p>
        </p:txBody>
      </p:sp>
      <p:sp>
        <p:nvSpPr>
          <p:cNvPr id="180235" name="Line 11"/>
          <p:cNvSpPr>
            <a:spLocks noChangeShapeType="1"/>
          </p:cNvSpPr>
          <p:nvPr/>
        </p:nvSpPr>
        <p:spPr bwMode="auto">
          <a:xfrm flipH="1">
            <a:off x="4876800" y="4297362"/>
            <a:ext cx="1219200" cy="1219200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80236" name="Line 12"/>
          <p:cNvSpPr>
            <a:spLocks noChangeShapeType="1"/>
          </p:cNvSpPr>
          <p:nvPr/>
        </p:nvSpPr>
        <p:spPr bwMode="auto">
          <a:xfrm flipH="1">
            <a:off x="4495800" y="4068762"/>
            <a:ext cx="1447800" cy="1371600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  <a:headEnd type="triangle" w="med" len="med"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9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998668"/>
            <a:ext cx="3810000" cy="2811707"/>
          </a:xfrm>
          <a:prstGeom prst="rect">
            <a:avLst/>
          </a:prstGeom>
          <a:noFill/>
        </p:spPr>
      </p:pic>
      <p:pic>
        <p:nvPicPr>
          <p:cNvPr id="12" name="Picture 13" descr="overview_sliderswitch"/>
          <p:cNvPicPr>
            <a:picLocks noChangeAspect="1" noChangeArrowheads="1"/>
          </p:cNvPicPr>
          <p:nvPr/>
        </p:nvPicPr>
        <p:blipFill>
          <a:blip r:embed="rId3" cstate="print"/>
          <a:srcRect l="21053"/>
          <a:stretch>
            <a:fillRect/>
          </a:stretch>
        </p:blipFill>
        <p:spPr bwMode="auto">
          <a:xfrm>
            <a:off x="6858000" y="5334000"/>
            <a:ext cx="1143000" cy="1447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Level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686800" cy="4530725"/>
          </a:xfrm>
        </p:spPr>
        <p:txBody>
          <a:bodyPr/>
          <a:lstStyle/>
          <a:p>
            <a:r>
              <a:rPr lang="en-US" sz="2800" dirty="0" smtClean="0"/>
              <a:t>How the specific Interactions work</a:t>
            </a:r>
          </a:p>
          <a:p>
            <a:r>
              <a:rPr lang="en-US" sz="2800" dirty="0" smtClean="0"/>
              <a:t>Widget Choice</a:t>
            </a:r>
          </a:p>
          <a:p>
            <a:pPr lvl="1"/>
            <a:r>
              <a:rPr lang="en-US" sz="2400" dirty="0" smtClean="0"/>
              <a:t>E.g., many types of menus</a:t>
            </a:r>
          </a:p>
          <a:p>
            <a:pPr lvl="2"/>
            <a:r>
              <a:rPr lang="en-US" sz="2000" dirty="0" smtClean="0"/>
              <a:t>Pull-down</a:t>
            </a:r>
          </a:p>
          <a:p>
            <a:pPr lvl="2"/>
            <a:r>
              <a:rPr lang="en-US" sz="2000" dirty="0" smtClean="0"/>
              <a:t>Cascading</a:t>
            </a:r>
          </a:p>
          <a:p>
            <a:pPr lvl="2"/>
            <a:r>
              <a:rPr lang="en-US" sz="2000" dirty="0" smtClean="0"/>
              <a:t>Tear off</a:t>
            </a:r>
          </a:p>
          <a:p>
            <a:pPr lvl="2"/>
            <a:r>
              <a:rPr lang="en-US" sz="2000" dirty="0" smtClean="0"/>
              <a:t>Pop-up menus</a:t>
            </a:r>
          </a:p>
          <a:p>
            <a:pPr lvl="2"/>
            <a:r>
              <a:rPr lang="en-US" sz="2000" dirty="0" smtClean="0"/>
              <a:t>Context menus</a:t>
            </a:r>
          </a:p>
          <a:p>
            <a:pPr lvl="1"/>
            <a:r>
              <a:rPr lang="en-US" sz="2400" dirty="0" smtClean="0"/>
              <a:t>Physical buttons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11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b="45116"/>
          <a:stretch>
            <a:fillRect/>
          </a:stretch>
        </p:blipFill>
        <p:spPr bwMode="auto">
          <a:xfrm>
            <a:off x="5892482" y="0"/>
            <a:ext cx="157511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 t="54262"/>
          <a:stretch>
            <a:fillRect/>
          </a:stretch>
        </p:blipFill>
        <p:spPr bwMode="auto">
          <a:xfrm>
            <a:off x="7568883" y="838200"/>
            <a:ext cx="157511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fig01"/>
          <p:cNvPicPr>
            <a:picLocks noChangeAspect="1" noChangeArrowheads="1"/>
          </p:cNvPicPr>
          <p:nvPr/>
        </p:nvPicPr>
        <p:blipFill>
          <a:blip r:embed="rId5" cstate="print"/>
          <a:srcRect t="56766" b="-740"/>
          <a:stretch>
            <a:fillRect/>
          </a:stretch>
        </p:blipFill>
        <p:spPr bwMode="auto">
          <a:xfrm>
            <a:off x="0" y="5334000"/>
            <a:ext cx="1802423" cy="1524000"/>
          </a:xfrm>
          <a:prstGeom prst="rect">
            <a:avLst/>
          </a:prstGeom>
          <a:noFill/>
        </p:spPr>
      </p:pic>
      <p:pic>
        <p:nvPicPr>
          <p:cNvPr id="9" name="Picture 9" descr="blackberry"/>
          <p:cNvPicPr>
            <a:picLocks noChangeAspect="1" noChangeArrowheads="1"/>
          </p:cNvPicPr>
          <p:nvPr/>
        </p:nvPicPr>
        <p:blipFill>
          <a:blip r:embed="rId6" cstate="print"/>
          <a:srcRect l="38261" t="14999" r="22609" b="39999"/>
          <a:stretch>
            <a:fillRect/>
          </a:stretch>
        </p:blipFill>
        <p:spPr bwMode="auto">
          <a:xfrm>
            <a:off x="7848600" y="5105400"/>
            <a:ext cx="1143000" cy="1600200"/>
          </a:xfrm>
          <a:prstGeom prst="rect">
            <a:avLst/>
          </a:prstGeom>
          <a:noFill/>
        </p:spPr>
      </p:pic>
      <p:pic>
        <p:nvPicPr>
          <p:cNvPr id="10" name="Picture 11" descr="t-mobile-white-blackberry-pearl"/>
          <p:cNvPicPr>
            <a:picLocks noChangeAspect="1" noChangeArrowheads="1"/>
          </p:cNvPicPr>
          <p:nvPr/>
        </p:nvPicPr>
        <p:blipFill>
          <a:blip r:embed="rId7" cstate="print"/>
          <a:srcRect l="20667" t="50000" r="34000" b="26170"/>
          <a:stretch>
            <a:fillRect/>
          </a:stretch>
        </p:blipFill>
        <p:spPr bwMode="auto">
          <a:xfrm>
            <a:off x="1981200" y="5486400"/>
            <a:ext cx="1295400" cy="1066800"/>
          </a:xfrm>
          <a:prstGeom prst="rect">
            <a:avLst/>
          </a:prstGeom>
          <a:noFill/>
        </p:spPr>
      </p:pic>
      <p:sp>
        <p:nvSpPr>
          <p:cNvPr id="11" name="Oval 10"/>
          <p:cNvSpPr/>
          <p:nvPr/>
        </p:nvSpPr>
        <p:spPr bwMode="auto">
          <a:xfrm>
            <a:off x="8534400" y="5715000"/>
            <a:ext cx="381000" cy="68580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 w="57150">
                <a:solidFill>
                  <a:srgbClr val="FF0000"/>
                </a:solidFill>
              </a:ln>
              <a:noFill/>
              <a:effectLst/>
              <a:latin typeface="Arial" charset="0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EE84D-11B5-4AD6-A4FD-CDE991CA0121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“Affordances”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“Perceived and actual properties of the thing, primarily those fundamental properties that determine how the thing could possibly be used.” </a:t>
            </a:r>
            <a:r>
              <a:rPr lang="en-US" dirty="0" smtClean="0"/>
              <a:t>(Norman </a:t>
            </a:r>
            <a:r>
              <a:rPr lang="en-US" i="1" dirty="0" smtClean="0"/>
              <a:t>DOET</a:t>
            </a:r>
            <a:r>
              <a:rPr lang="en-US" dirty="0" smtClean="0"/>
              <a:t> book, p</a:t>
            </a:r>
            <a:r>
              <a:rPr lang="en-US" dirty="0"/>
              <a:t>. 9)</a:t>
            </a:r>
          </a:p>
          <a:p>
            <a:pPr lvl="1"/>
            <a:r>
              <a:rPr lang="en-US" dirty="0"/>
              <a:t>“When affordances are taken advantage of, the user knows what to do just by looking”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D43BF-E838-43F0-AB30-CF8745C1CCF7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Incorrect assessments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686800" cy="4411662"/>
          </a:xfrm>
        </p:spPr>
        <p:txBody>
          <a:bodyPr/>
          <a:lstStyle/>
          <a:p>
            <a:r>
              <a:rPr lang="en-US" dirty="0"/>
              <a:t>Three Mile Island</a:t>
            </a:r>
          </a:p>
          <a:p>
            <a:pPr lvl="1"/>
            <a:r>
              <a:rPr lang="en-US" dirty="0"/>
              <a:t>Incorrect meaning of indicator light that a valve was closed, when it really meant that the valve was </a:t>
            </a:r>
            <a:r>
              <a:rPr lang="en-US" i="1" dirty="0"/>
              <a:t>told to </a:t>
            </a:r>
            <a:r>
              <a:rPr lang="en-US" dirty="0"/>
              <a:t>close</a:t>
            </a:r>
          </a:p>
          <a:p>
            <a:pPr lvl="2"/>
            <a:r>
              <a:rPr lang="en-US" dirty="0"/>
              <a:t>There was no actual indicator of the </a:t>
            </a:r>
            <a:r>
              <a:rPr lang="en-US" i="1" dirty="0"/>
              <a:t>status</a:t>
            </a:r>
            <a:r>
              <a:rPr lang="en-US" dirty="0"/>
              <a:t> of the valve</a:t>
            </a:r>
          </a:p>
          <a:p>
            <a:r>
              <a:rPr lang="en-US" dirty="0"/>
              <a:t>Aegis: Ascent vs. Descent</a:t>
            </a:r>
          </a:p>
          <a:p>
            <a:r>
              <a:rPr lang="en-US" sz="3400" b="1" dirty="0">
                <a:sym typeface="ZapfDingbats" pitchFamily="82" charset="2"/>
              </a:rPr>
              <a:t></a:t>
            </a:r>
            <a:r>
              <a:rPr lang="en-US" dirty="0"/>
              <a:t> Provide accurate and appropriate feedback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1115A-4365-4D32-AD63-B5182262FF09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Answer: Sketching and</a:t>
            </a:r>
            <a:br>
              <a:rPr lang="en-US" dirty="0"/>
            </a:br>
            <a:r>
              <a:rPr lang="en-US" dirty="0"/>
              <a:t>Early Prototypes</a:t>
            </a:r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229600" cy="4411662"/>
          </a:xfrm>
        </p:spPr>
        <p:txBody>
          <a:bodyPr/>
          <a:lstStyle/>
          <a:p>
            <a:r>
              <a:rPr lang="en-US" dirty="0"/>
              <a:t>Sketch – used to decide </a:t>
            </a:r>
            <a:r>
              <a:rPr lang="en-US" i="1" dirty="0"/>
              <a:t>what</a:t>
            </a:r>
            <a:r>
              <a:rPr lang="en-US" dirty="0"/>
              <a:t> </a:t>
            </a:r>
            <a:r>
              <a:rPr lang="en-US" i="1" dirty="0"/>
              <a:t>to design</a:t>
            </a:r>
            <a:endParaRPr lang="en-US" dirty="0"/>
          </a:p>
          <a:p>
            <a:r>
              <a:rPr lang="en-US" dirty="0"/>
              <a:t>“Prototype” – Simulation of interface</a:t>
            </a:r>
          </a:p>
          <a:p>
            <a:r>
              <a:rPr lang="en-US" dirty="0"/>
              <a:t>Buxton differentiates:</a:t>
            </a:r>
          </a:p>
          <a:p>
            <a:pPr lvl="1"/>
            <a:r>
              <a:rPr lang="en-US" i="1" dirty="0"/>
              <a:t>Getting the right design, vs. </a:t>
            </a:r>
            <a:br>
              <a:rPr lang="en-US" i="1" dirty="0"/>
            </a:br>
            <a:r>
              <a:rPr lang="en-US" i="1" dirty="0"/>
              <a:t>Getting the design right</a:t>
            </a:r>
          </a:p>
          <a:p>
            <a:r>
              <a:rPr lang="en-US" dirty="0"/>
              <a:t>Quick and cheap to create</a:t>
            </a:r>
          </a:p>
        </p:txBody>
      </p:sp>
      <p:pic>
        <p:nvPicPr>
          <p:cNvPr id="344068" name="Picture 4"/>
          <p:cNvPicPr>
            <a:picLocks noChangeAspect="1" noChangeArrowheads="1"/>
          </p:cNvPicPr>
          <p:nvPr/>
        </p:nvPicPr>
        <p:blipFill>
          <a:blip r:embed="rId3" cstate="print"/>
          <a:srcRect b="10450"/>
          <a:stretch>
            <a:fillRect/>
          </a:stretch>
        </p:blipFill>
        <p:spPr bwMode="auto">
          <a:xfrm>
            <a:off x="3473134" y="4463609"/>
            <a:ext cx="2165666" cy="2394391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3440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8115" y="2819400"/>
            <a:ext cx="3405886" cy="4038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8BA5E-6F55-414C-9F05-9A45819C9277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r>
              <a:rPr lang="en-US"/>
              <a:t>Sketches &amp; Ideation</a:t>
            </a:r>
          </a:p>
        </p:txBody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63246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dirty="0"/>
              <a:t>Designers invent </a:t>
            </a:r>
            <a:r>
              <a:rPr lang="en-US" sz="2200" i="1" dirty="0">
                <a:solidFill>
                  <a:schemeClr val="accent2"/>
                </a:solidFill>
              </a:rPr>
              <a:t>while</a:t>
            </a:r>
            <a:r>
              <a:rPr lang="en-US" sz="2200" i="1" dirty="0"/>
              <a:t> </a:t>
            </a:r>
            <a:r>
              <a:rPr lang="en-US" sz="2200" dirty="0"/>
              <a:t>sketching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Don’t have design in their head </a:t>
            </a:r>
            <a:br>
              <a:rPr lang="en-US" sz="2000" dirty="0"/>
            </a:br>
            <a:r>
              <a:rPr lang="en-US" sz="2000" dirty="0"/>
              <a:t>first and then transfer it to paper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Aristotle: “The things we have to learn </a:t>
            </a:r>
            <a:br>
              <a:rPr lang="en-US" sz="2000" dirty="0"/>
            </a:br>
            <a:r>
              <a:rPr lang="en-US" sz="2000" dirty="0"/>
              <a:t>before we do them, we learn by doing them”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Sketching aids the process of invention</a:t>
            </a:r>
          </a:p>
          <a:p>
            <a:pPr>
              <a:lnSpc>
                <a:spcPct val="90000"/>
              </a:lnSpc>
            </a:pPr>
            <a:r>
              <a:rPr lang="en-US" sz="2200" i="1" dirty="0">
                <a:solidFill>
                  <a:schemeClr val="accent2"/>
                </a:solidFill>
              </a:rPr>
              <a:t>Ideation --</a:t>
            </a:r>
            <a:endParaRPr lang="en-US" sz="2200" i="1" dirty="0"/>
          </a:p>
          <a:p>
            <a:pPr lvl="1">
              <a:lnSpc>
                <a:spcPct val="90000"/>
              </a:lnSpc>
            </a:pPr>
            <a:r>
              <a:rPr lang="en-US" sz="2000" dirty="0"/>
              <a:t>Coming up with ideas to help solve the design problems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Everyone sketches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Whiteboards, paper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For collaboration and private investigations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Don’t have to be “artistic</a:t>
            </a:r>
            <a:r>
              <a:rPr lang="en-US" sz="2200" dirty="0" smtClean="0"/>
              <a:t>”</a:t>
            </a:r>
          </a:p>
          <a:p>
            <a:pPr>
              <a:lnSpc>
                <a:spcPct val="90000"/>
              </a:lnSpc>
            </a:pPr>
            <a:r>
              <a:rPr lang="en-US" sz="2200" dirty="0" smtClean="0"/>
              <a:t>Be creative!</a:t>
            </a:r>
            <a:endParaRPr lang="en-US" sz="2200" dirty="0"/>
          </a:p>
        </p:txBody>
      </p:sp>
      <p:pic>
        <p:nvPicPr>
          <p:cNvPr id="441349" name="Picture 5" descr="experiencedesign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762000"/>
            <a:ext cx="2971800" cy="23653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</p:pic>
      <p:pic>
        <p:nvPicPr>
          <p:cNvPr id="441351" name="Picture 7" descr="challenge_panel_ske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505200"/>
            <a:ext cx="2462213" cy="2590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9E69-B58B-410D-A049-BAD0B193B3A4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/>
              <a:t>Properties of Sketches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382000" cy="5791200"/>
          </a:xfrm>
        </p:spPr>
        <p:txBody>
          <a:bodyPr/>
          <a:lstStyle/>
          <a:p>
            <a:pPr>
              <a:buSzTx/>
              <a:buFont typeface="Wingdings" pitchFamily="2" charset="2"/>
              <a:buChar char="Ø"/>
            </a:pPr>
            <a:r>
              <a:rPr lang="en-US" sz="1900"/>
              <a:t>From Buxton’s article and book</a:t>
            </a:r>
          </a:p>
          <a:p>
            <a:pPr>
              <a:buSzTx/>
              <a:buFont typeface="Wingdings" pitchFamily="2" charset="2"/>
              <a:buNone/>
            </a:pPr>
            <a:endParaRPr lang="en-US" sz="1900"/>
          </a:p>
          <a:p>
            <a:r>
              <a:rPr lang="en-US" sz="1900" b="1"/>
              <a:t>Quick</a:t>
            </a:r>
            <a:r>
              <a:rPr lang="en-US" sz="1900"/>
              <a:t>: to produce, so can do many</a:t>
            </a:r>
            <a:endParaRPr lang="en-US" sz="1900" b="1"/>
          </a:p>
          <a:p>
            <a:r>
              <a:rPr lang="en-US" sz="1900" b="1"/>
              <a:t>Timely</a:t>
            </a:r>
            <a:r>
              <a:rPr lang="en-US" sz="1900"/>
              <a:t>: provided when needed, done “in the moment”</a:t>
            </a:r>
          </a:p>
          <a:p>
            <a:r>
              <a:rPr lang="en-US" sz="1900" b="1"/>
              <a:t>Inexpensive</a:t>
            </a:r>
            <a:r>
              <a:rPr lang="en-US" sz="1900"/>
              <a:t>: so doesn’t inhibit exploration early in the design process.</a:t>
            </a:r>
          </a:p>
          <a:p>
            <a:r>
              <a:rPr lang="en-US" sz="1900" b="1"/>
              <a:t>Disposable</a:t>
            </a:r>
            <a:r>
              <a:rPr lang="en-US" sz="1900"/>
              <a:t>: no investment in the sketch itself</a:t>
            </a:r>
          </a:p>
          <a:p>
            <a:r>
              <a:rPr lang="en-US" sz="1900" b="1"/>
              <a:t>Plentiful</a:t>
            </a:r>
            <a:r>
              <a:rPr lang="en-US" sz="1900"/>
              <a:t>: both multiple sketches per idea, and multiple ideas</a:t>
            </a:r>
          </a:p>
          <a:p>
            <a:r>
              <a:rPr lang="en-US" sz="1900" b="1"/>
              <a:t>Clear vocabulary</a:t>
            </a:r>
            <a:r>
              <a:rPr lang="en-US" sz="1900"/>
              <a:t>: informal, common elements</a:t>
            </a:r>
          </a:p>
          <a:p>
            <a:r>
              <a:rPr lang="en-US" sz="1900" b="1"/>
              <a:t>Distinct Gesture</a:t>
            </a:r>
            <a:r>
              <a:rPr lang="en-US" sz="1900"/>
              <a:t>: open, free, “sketchy”</a:t>
            </a:r>
          </a:p>
          <a:p>
            <a:r>
              <a:rPr lang="en-US" sz="1900" b="1"/>
              <a:t>Constrained Resolution</a:t>
            </a:r>
            <a:r>
              <a:rPr lang="en-US" sz="1900"/>
              <a:t>: no higher than required to capture the concept</a:t>
            </a:r>
          </a:p>
          <a:p>
            <a:r>
              <a:rPr lang="en-US" sz="1900" b="1"/>
              <a:t>Appropriate Degree of Refinement</a:t>
            </a:r>
            <a:r>
              <a:rPr lang="en-US" sz="1900"/>
              <a:t>: don’t imply more finished</a:t>
            </a:r>
          </a:p>
          <a:p>
            <a:r>
              <a:rPr lang="en-US" sz="1900" b="1"/>
              <a:t>Ambiguity</a:t>
            </a:r>
            <a:r>
              <a:rPr lang="en-US" sz="1900"/>
              <a:t>: can be interpreted in different ways, and new relationships seen within them, even by the person who drew them.</a:t>
            </a:r>
          </a:p>
          <a:p>
            <a:r>
              <a:rPr lang="en-US" sz="1900" b="1"/>
              <a:t>Suggest &amp; explore rather than confirm</a:t>
            </a:r>
            <a:r>
              <a:rPr lang="en-US" sz="1900"/>
              <a:t>: foster collaborative exploration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A6491-1A51-45A3-9524-A85752F23D82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7848600" cy="792162"/>
          </a:xfrm>
        </p:spPr>
        <p:txBody>
          <a:bodyPr/>
          <a:lstStyle/>
          <a:p>
            <a:r>
              <a:rPr lang="en-US" dirty="0"/>
              <a:t>Multiple </a:t>
            </a:r>
            <a:r>
              <a:rPr lang="en-US" dirty="0" smtClean="0"/>
              <a:t>Sketches</a:t>
            </a:r>
            <a:endParaRPr lang="en-US" dirty="0"/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647" y="1435144"/>
            <a:ext cx="8229600" cy="4411662"/>
          </a:xfrm>
        </p:spPr>
        <p:txBody>
          <a:bodyPr/>
          <a:lstStyle/>
          <a:p>
            <a:r>
              <a:rPr lang="en-US" sz="2800" dirty="0" err="1"/>
              <a:t>Linus</a:t>
            </a:r>
            <a:r>
              <a:rPr lang="en-US" sz="2800" dirty="0"/>
              <a:t> Pauling: “The best way to a good idea is to have lots of ideas”</a:t>
            </a:r>
          </a:p>
          <a:p>
            <a:r>
              <a:rPr lang="en-US" sz="2800" dirty="0"/>
              <a:t>In our </a:t>
            </a:r>
            <a:r>
              <a:rPr lang="en-US" sz="2800" dirty="0" smtClean="0"/>
              <a:t>survey</a:t>
            </a:r>
            <a:r>
              <a:rPr lang="en-US" sz="2800" dirty="0"/>
              <a:t>, over 90% of designers explore multiple </a:t>
            </a:r>
            <a:r>
              <a:rPr lang="en-US" sz="2800" dirty="0" smtClean="0"/>
              <a:t>designs</a:t>
            </a:r>
          </a:p>
          <a:p>
            <a:r>
              <a:rPr lang="en-US" sz="2800" dirty="0" smtClean="0"/>
              <a:t>Real design firms – multiple people designing in parallel so multiple ideas</a:t>
            </a:r>
          </a:p>
          <a:p>
            <a:pPr lvl="1"/>
            <a:r>
              <a:rPr lang="en-US" sz="2400" dirty="0" smtClean="0"/>
              <a:t>Avoid just refining one sub-optimal idea</a:t>
            </a:r>
          </a:p>
          <a:p>
            <a:pPr lvl="1"/>
            <a:r>
              <a:rPr lang="en-US" sz="2400" dirty="0"/>
              <a:t>Cite: </a:t>
            </a:r>
            <a:r>
              <a:rPr lang="en-US" sz="1800" dirty="0">
                <a:hlinkClick r:id="rId3"/>
              </a:rPr>
              <a:t>https://www.nngroup.com/articles/ux-deliverables-collaboration</a:t>
            </a:r>
            <a:r>
              <a:rPr lang="en-US" sz="1800" dirty="0" smtClean="0">
                <a:hlinkClick r:id="rId3"/>
              </a:rPr>
              <a:t>/</a:t>
            </a:r>
            <a:r>
              <a:rPr lang="en-US" sz="1800" dirty="0" smtClean="0"/>
              <a:t>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Ideas; </a:t>
            </a:r>
            <a:r>
              <a:rPr lang="en-US" dirty="0"/>
              <a:t>Annotations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Annotations are important for understanding intent, differences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18</a:t>
            </a:fld>
            <a:endParaRPr lang="en-US" altLang="en-US"/>
          </a:p>
        </p:txBody>
      </p:sp>
      <p:pic>
        <p:nvPicPr>
          <p:cNvPr id="6" name="Picture 4" descr="U8-060-edit1"/>
          <p:cNvPicPr>
            <a:picLocks noChangeAspect="1" noChangeArrowheads="1"/>
          </p:cNvPicPr>
          <p:nvPr/>
        </p:nvPicPr>
        <p:blipFill>
          <a:blip r:embed="rId2" cstate="print"/>
          <a:srcRect t="16116"/>
          <a:stretch>
            <a:fillRect/>
          </a:stretch>
        </p:blipFill>
        <p:spPr bwMode="auto">
          <a:xfrm>
            <a:off x="0" y="3662363"/>
            <a:ext cx="9144000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881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B811-A019-47ED-A5B4-C216D1394F97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8438"/>
            <a:ext cx="7543800" cy="411162"/>
          </a:xfrm>
        </p:spPr>
        <p:txBody>
          <a:bodyPr/>
          <a:lstStyle/>
          <a:p>
            <a:r>
              <a:rPr lang="en-US" sz="3500"/>
              <a:t>Examples of Sketches</a:t>
            </a: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8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8163"/>
            <a:ext cx="8229600" cy="631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Administrative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Homework 1 due</a:t>
            </a:r>
          </a:p>
          <a:p>
            <a:pPr lvl="1"/>
            <a:r>
              <a:rPr lang="en-US" dirty="0" smtClean="0"/>
              <a:t>Late: 5 points off immediately, then 5 more points each day at 1:30</a:t>
            </a:r>
          </a:p>
          <a:p>
            <a:pPr lvl="1"/>
            <a:r>
              <a:rPr lang="en-US" dirty="0" smtClean="0"/>
              <a:t>At most 1 week – until next Wednesday at 1:30, then 0</a:t>
            </a:r>
          </a:p>
          <a:p>
            <a:r>
              <a:rPr lang="en-US" dirty="0" smtClean="0"/>
              <a:t>Start on Homework 2</a:t>
            </a:r>
          </a:p>
          <a:p>
            <a:r>
              <a:rPr lang="en-US" dirty="0" smtClean="0"/>
              <a:t>If Canvas is broken (only), email to me and TAs to prove it was done on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08F4A-82BD-420C-8B36-B7DA33738FAE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54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r>
              <a:rPr lang="en-US" dirty="0" smtClean="0"/>
              <a:t>“Storyboards”</a:t>
            </a:r>
            <a:endParaRPr lang="en-US" dirty="0"/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686800" cy="4648200"/>
          </a:xfrm>
        </p:spPr>
        <p:txBody>
          <a:bodyPr/>
          <a:lstStyle/>
          <a:p>
            <a:r>
              <a:rPr lang="en-US" sz="2800" dirty="0" smtClean="0"/>
              <a:t>Multiple sketches of a behavior = “storyboards”</a:t>
            </a:r>
          </a:p>
          <a:p>
            <a:pPr lvl="1"/>
            <a:r>
              <a:rPr lang="en-US" sz="2400" dirty="0" smtClean="0"/>
              <a:t>Comic strip of what happens</a:t>
            </a:r>
          </a:p>
          <a:p>
            <a:r>
              <a:rPr lang="en-US" sz="2800" dirty="0" smtClean="0"/>
              <a:t>Example: from </a:t>
            </a:r>
            <a:r>
              <a:rPr lang="en-US" sz="2800" dirty="0"/>
              <a:t>M-HCI project on a photo browser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28900"/>
            <a:ext cx="91630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E7A2-4CDE-46B5-AF3A-693FE454A121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Examples</a:t>
            </a:r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From SRI M-HCI project</a:t>
            </a:r>
          </a:p>
        </p:txBody>
      </p:sp>
      <p:pic>
        <p:nvPicPr>
          <p:cNvPr id="4567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6800" y="0"/>
            <a:ext cx="299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67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62200"/>
            <a:ext cx="621347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9055D-5C89-4030-A129-23D7036D8583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r>
              <a:rPr lang="en-US"/>
              <a:t>Movie Ticket Kiosk, 1</a:t>
            </a:r>
          </a:p>
        </p:txBody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8686800" cy="4835525"/>
          </a:xfrm>
        </p:spPr>
        <p:txBody>
          <a:bodyPr/>
          <a:lstStyle/>
          <a:p>
            <a:r>
              <a:rPr lang="en-US"/>
              <a:t>3 different example designs</a:t>
            </a:r>
          </a:p>
        </p:txBody>
      </p:sp>
      <p:pic>
        <p:nvPicPr>
          <p:cNvPr id="460805" name="Picture 5" descr="MovieTicket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905000"/>
            <a:ext cx="8991600" cy="43465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3B3C-5F54-43E4-87EC-2174828C381B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Movie Ticket Kiosk, 2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1828" name="Picture 4" descr="MovieTicket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371600"/>
            <a:ext cx="8991600" cy="47958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61CE7-698E-4992-BB82-9C93D83F117B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Movie Ticket Kiosk, 3</a:t>
            </a:r>
          </a:p>
        </p:txBody>
      </p:sp>
      <p:pic>
        <p:nvPicPr>
          <p:cNvPr id="462852" name="Picture 4" descr="MovieTicket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8915400" cy="43703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19263"/>
            <a:ext cx="8991600" cy="4411662"/>
          </a:xfrm>
        </p:spPr>
        <p:txBody>
          <a:bodyPr/>
          <a:lstStyle/>
          <a:p>
            <a:r>
              <a:rPr lang="en-US" dirty="0" smtClean="0"/>
              <a:t>See homework 2 </a:t>
            </a:r>
            <a:r>
              <a:rPr lang="en-US" dirty="0"/>
              <a:t>description:</a:t>
            </a:r>
            <a:br>
              <a:rPr lang="en-US" dirty="0"/>
            </a:br>
            <a:r>
              <a:rPr lang="en-US" sz="2400" dirty="0">
                <a:hlinkClick r:id="rId2"/>
              </a:rPr>
              <a:t>http://www.cs.cmu.edu/~</a:t>
            </a:r>
            <a:r>
              <a:rPr lang="en-US" sz="2400" dirty="0" smtClean="0">
                <a:hlinkClick r:id="rId2"/>
              </a:rPr>
              <a:t>bam/uicourse/05863fall18/hw2.html</a:t>
            </a:r>
            <a:r>
              <a:rPr lang="en-US" sz="2400" dirty="0" smtClean="0"/>
              <a:t> </a:t>
            </a:r>
          </a:p>
          <a:p>
            <a:r>
              <a:rPr lang="en-US" dirty="0"/>
              <a:t>Template:</a:t>
            </a:r>
            <a:br>
              <a:rPr lang="en-US" dirty="0"/>
            </a:br>
            <a:r>
              <a:rPr lang="en-US" sz="1600" dirty="0">
                <a:hlinkClick r:id="rId3"/>
              </a:rPr>
              <a:t>http://www.cs.cmu.edu/~bam/uicourse/Paper Prototype of an </a:t>
            </a:r>
            <a:r>
              <a:rPr lang="en-US" sz="1600" dirty="0" smtClean="0">
                <a:hlinkClick r:id="rId3"/>
              </a:rPr>
              <a:t>Interface_Template2018.docx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4040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8F3A5-A3F5-4DB3-A1C8-5159E3A9C78C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/>
              <a:t>Sketches vs. Prototypes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305800" cy="5064125"/>
          </a:xfrm>
        </p:spPr>
        <p:txBody>
          <a:bodyPr/>
          <a:lstStyle/>
          <a:p>
            <a:r>
              <a:rPr lang="en-US" sz="2600" dirty="0"/>
              <a:t>Different purposes:</a:t>
            </a:r>
          </a:p>
          <a:p>
            <a:pPr lvl="1"/>
            <a:r>
              <a:rPr lang="en-US" sz="2200" dirty="0"/>
              <a:t>Sketch for ideation, refinement</a:t>
            </a:r>
          </a:p>
          <a:p>
            <a:pPr lvl="1"/>
            <a:r>
              <a:rPr lang="en-US" sz="2200" dirty="0"/>
              <a:t>Prototypes for evaluation</a:t>
            </a:r>
            <a:r>
              <a:rPr lang="en-US" sz="2200" dirty="0" smtClean="0"/>
              <a:t>,</a:t>
            </a:r>
            <a:br>
              <a:rPr lang="en-US" sz="2200" dirty="0" smtClean="0"/>
            </a:br>
            <a:r>
              <a:rPr lang="en-US" sz="2200" dirty="0" smtClean="0"/>
              <a:t>usability</a:t>
            </a:r>
            <a:endParaRPr lang="en-US" sz="2200" dirty="0"/>
          </a:p>
          <a:p>
            <a:r>
              <a:rPr lang="en-US" sz="2600" dirty="0"/>
              <a:t>Prototypes: </a:t>
            </a:r>
            <a:r>
              <a:rPr lang="en-US" sz="2600" dirty="0" smtClean="0"/>
              <a:t>more</a:t>
            </a:r>
            <a:br>
              <a:rPr lang="en-US" sz="2600" dirty="0" smtClean="0"/>
            </a:br>
            <a:r>
              <a:rPr lang="en-US" sz="2600" dirty="0" smtClean="0"/>
              <a:t>investment</a:t>
            </a:r>
            <a:r>
              <a:rPr lang="en-US" sz="2600" dirty="0"/>
              <a:t>, more “weight”</a:t>
            </a:r>
          </a:p>
          <a:p>
            <a:pPr lvl="1"/>
            <a:r>
              <a:rPr lang="en-US" sz="2200" dirty="0"/>
              <a:t>More difficult to </a:t>
            </a:r>
            <a:r>
              <a:rPr lang="en-US" sz="2200" dirty="0" smtClean="0"/>
              <a:t>change,</a:t>
            </a:r>
            <a:br>
              <a:rPr lang="en-US" sz="2200" dirty="0" smtClean="0"/>
            </a:br>
            <a:r>
              <a:rPr lang="en-US" sz="2200" dirty="0" smtClean="0"/>
              <a:t>but </a:t>
            </a:r>
            <a:r>
              <a:rPr lang="en-US" sz="2200" dirty="0"/>
              <a:t>still </a:t>
            </a:r>
            <a:r>
              <a:rPr lang="en-US" sz="2200" i="1" dirty="0"/>
              <a:t>much </a:t>
            </a:r>
            <a:r>
              <a:rPr lang="en-US" sz="2200" dirty="0"/>
              <a:t>easier </a:t>
            </a:r>
            <a:r>
              <a:rPr lang="en-US" sz="2200" dirty="0" smtClean="0"/>
              <a:t>than</a:t>
            </a:r>
            <a:br>
              <a:rPr lang="en-US" sz="2200" dirty="0" smtClean="0"/>
            </a:br>
            <a:r>
              <a:rPr lang="en-US" sz="2200" dirty="0" smtClean="0"/>
              <a:t>real </a:t>
            </a:r>
            <a:r>
              <a:rPr lang="en-US" sz="2200" dirty="0"/>
              <a:t>system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graphicFrame>
        <p:nvGraphicFramePr>
          <p:cNvPr id="8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16736"/>
              </p:ext>
            </p:extLst>
          </p:nvPr>
        </p:nvGraphicFramePr>
        <p:xfrm>
          <a:off x="4876800" y="2133600"/>
          <a:ext cx="4114800" cy="4070352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Sketch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Prototype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Evocative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Didactic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Suggest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Describe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Explore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Question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Propose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Provoke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Tentative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Noncommittal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Depiction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6E92-47FE-4BA9-93CD-C59F7EFFC3CE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4393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944562"/>
          </a:xfrm>
        </p:spPr>
        <p:txBody>
          <a:bodyPr/>
          <a:lstStyle/>
          <a:p>
            <a:r>
              <a:rPr lang="en-US" dirty="0"/>
              <a:t>Prototypes</a:t>
            </a:r>
          </a:p>
        </p:txBody>
      </p:sp>
      <p:sp>
        <p:nvSpPr>
          <p:cNvPr id="4393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229600" cy="4681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dirty="0"/>
              <a:t>Don't worry about efficiency, robustness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Fake data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Might not need to implement anything – fake the system (no “back end”)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May not use "real" widgets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Just show what looks like 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Storyboard of </a:t>
            </a:r>
            <a:r>
              <a:rPr lang="en-US" sz="2200" dirty="0" smtClean="0"/>
              <a:t>screens</a:t>
            </a:r>
          </a:p>
          <a:p>
            <a:pPr lvl="1"/>
            <a:r>
              <a:rPr lang="en-US" sz="2000" dirty="0" smtClean="0"/>
              <a:t>Can be “wireframe</a:t>
            </a:r>
            <a:r>
              <a:rPr lang="en-US" sz="2000" dirty="0"/>
              <a:t>” prototype</a:t>
            </a:r>
          </a:p>
          <a:p>
            <a:pPr lvl="2"/>
            <a:r>
              <a:rPr lang="en-US" sz="1700" dirty="0"/>
              <a:t>Just the outlines of the controls, not the “real look</a:t>
            </a:r>
            <a:r>
              <a:rPr lang="en-US" sz="1700" dirty="0" smtClean="0"/>
              <a:t>”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600" dirty="0"/>
              <a:t>Some support for behavior: typically changing screens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Like a movie of the interaction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Goal: see some of interface very quickly (hours)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4D7E4-BF50-4CF1-8D73-41E547BF86F0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563562"/>
          </a:xfrm>
        </p:spPr>
        <p:txBody>
          <a:bodyPr/>
          <a:lstStyle/>
          <a:p>
            <a:r>
              <a:rPr lang="en-US" sz="3500" b="0"/>
              <a:t>Types of Prototypes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6019800"/>
          </a:xfrm>
        </p:spPr>
        <p:txBody>
          <a:bodyPr/>
          <a:lstStyle/>
          <a:p>
            <a:pPr marL="228600" indent="-228600">
              <a:lnSpc>
                <a:spcPct val="80000"/>
              </a:lnSpc>
            </a:pPr>
            <a:r>
              <a:rPr lang="en-US" sz="1700" b="1"/>
              <a:t>Paper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“Low fidelity prototyping”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Often surprisingly effective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Experimenter plays the computer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Drawn on paper </a:t>
            </a:r>
            <a:r>
              <a:rPr lang="en-US" sz="1500">
                <a:sym typeface="Wingdings" pitchFamily="2" charset="2"/>
              </a:rPr>
              <a:t> drawn on computer</a:t>
            </a:r>
            <a:endParaRPr lang="en-US" sz="1500"/>
          </a:p>
          <a:p>
            <a:pPr marL="228600" indent="-228600">
              <a:lnSpc>
                <a:spcPct val="80000"/>
              </a:lnSpc>
            </a:pPr>
            <a:r>
              <a:rPr lang="en-US" sz="1700" b="1"/>
              <a:t>“Wizard of Oz”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User’s computer is “slave” to experimenter’s computer</a:t>
            </a:r>
          </a:p>
          <a:p>
            <a:pPr marL="849313" lvl="2" indent="-217488">
              <a:lnSpc>
                <a:spcPct val="80000"/>
              </a:lnSpc>
            </a:pPr>
            <a:r>
              <a:rPr lang="en-US" sz="1500"/>
              <a:t>Experimenter provides the computer’s output</a:t>
            </a:r>
            <a:endParaRPr lang="en-US" sz="1400" b="1"/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“Pay no attention to that man behind the curtain”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Especially for AI and other hard-to-implement systems </a:t>
            </a:r>
          </a:p>
          <a:p>
            <a:pPr marL="228600" indent="-228600">
              <a:lnSpc>
                <a:spcPct val="80000"/>
              </a:lnSpc>
            </a:pPr>
            <a:r>
              <a:rPr lang="en-US" sz="1700" b="1"/>
              <a:t>Implemented Prototype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Visual Basic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Adobe (MacroMind) Flash and Director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Visio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PowerPoint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Web tools (even for non-web UIs)</a:t>
            </a:r>
          </a:p>
          <a:p>
            <a:pPr marL="849313" lvl="2" indent="-217488">
              <a:lnSpc>
                <a:spcPct val="80000"/>
              </a:lnSpc>
            </a:pPr>
            <a:r>
              <a:rPr lang="en-US" sz="1500"/>
              <a:t>Html</a:t>
            </a:r>
          </a:p>
          <a:p>
            <a:pPr marL="849313" lvl="2" indent="-217488">
              <a:lnSpc>
                <a:spcPct val="80000"/>
              </a:lnSpc>
            </a:pPr>
            <a:r>
              <a:rPr lang="en-US" sz="1500"/>
              <a:t>Scripting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(no database)</a:t>
            </a:r>
          </a:p>
          <a:p>
            <a:pPr marL="228600" indent="-228600">
              <a:lnSpc>
                <a:spcPct val="80000"/>
              </a:lnSpc>
            </a:pPr>
            <a:r>
              <a:rPr lang="en-US" sz="1700" b="1"/>
              <a:t>Real system</a:t>
            </a:r>
          </a:p>
          <a:p>
            <a:pPr marL="228600" indent="-228600">
              <a:lnSpc>
                <a:spcPct val="80000"/>
              </a:lnSpc>
            </a:pPr>
            <a:endParaRPr lang="en-US" sz="1700" b="1"/>
          </a:p>
          <a:p>
            <a:pPr marL="228600" indent="-228600">
              <a:lnSpc>
                <a:spcPct val="80000"/>
              </a:lnSpc>
            </a:pPr>
            <a:r>
              <a:rPr lang="en-US" sz="1700" b="1"/>
              <a:t>Better if sketchier for early design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Use paper or “sketchy” tools, not real widgets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People focus on wrong issues: colors, alignment, names </a:t>
            </a:r>
          </a:p>
          <a:p>
            <a:pPr marL="517525" lvl="1" indent="-174625">
              <a:lnSpc>
                <a:spcPct val="80000"/>
              </a:lnSpc>
            </a:pPr>
            <a:r>
              <a:rPr lang="en-US" sz="1500"/>
              <a:t>Rather than overall structure and fundamental design</a:t>
            </a:r>
            <a:r>
              <a:rPr lang="en-US" sz="1500" b="1"/>
              <a:t> </a:t>
            </a:r>
          </a:p>
        </p:txBody>
      </p:sp>
      <p:pic>
        <p:nvPicPr>
          <p:cNvPr id="351236" name="Picture 4" descr="WizardWizar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209800"/>
            <a:ext cx="3200400" cy="2628900"/>
          </a:xfrm>
          <a:prstGeom prst="rect">
            <a:avLst/>
          </a:prstGeom>
          <a:noFill/>
        </p:spPr>
      </p:pic>
      <p:sp>
        <p:nvSpPr>
          <p:cNvPr id="351238" name="AutoShape 6"/>
          <p:cNvSpPr>
            <a:spLocks noChangeArrowheads="1"/>
          </p:cNvSpPr>
          <p:nvPr/>
        </p:nvSpPr>
        <p:spPr bwMode="auto">
          <a:xfrm>
            <a:off x="76200" y="685800"/>
            <a:ext cx="533400" cy="4495800"/>
          </a:xfrm>
          <a:prstGeom prst="downArrow">
            <a:avLst>
              <a:gd name="adj1" fmla="val 50000"/>
              <a:gd name="adj2" fmla="val 210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Increasing fidelity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152400"/>
          </a:xfrm>
        </p:spPr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Drawing a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use any drawing tools:</a:t>
            </a:r>
          </a:p>
          <a:p>
            <a:pPr lvl="1"/>
            <a:r>
              <a:rPr lang="en-US" dirty="0"/>
              <a:t>Visio (PC only), Sketch (Mac only), Illustrator, Photoshop, or even PowerPoint. </a:t>
            </a:r>
            <a:endParaRPr lang="en-US" dirty="0" smtClean="0"/>
          </a:p>
          <a:p>
            <a:r>
              <a:rPr lang="en-US" dirty="0" smtClean="0"/>
              <a:t>Or use </a:t>
            </a:r>
            <a:r>
              <a:rPr lang="en-US" dirty="0"/>
              <a:t>a </a:t>
            </a:r>
            <a:r>
              <a:rPr lang="en-US" i="1" dirty="0"/>
              <a:t>prototyping tool</a:t>
            </a:r>
            <a:r>
              <a:rPr lang="en-US" dirty="0"/>
              <a:t>, but do </a:t>
            </a:r>
            <a:r>
              <a:rPr lang="en-US" i="1" dirty="0" smtClean="0"/>
              <a:t>not </a:t>
            </a:r>
            <a:r>
              <a:rPr lang="en-US" dirty="0" smtClean="0"/>
              <a:t>create </a:t>
            </a:r>
            <a:r>
              <a:rPr lang="en-US" dirty="0"/>
              <a:t>a "click through prototype" yet -- that will be homework 4. </a:t>
            </a:r>
            <a:endParaRPr lang="en-US" dirty="0" smtClean="0"/>
          </a:p>
          <a:p>
            <a:pPr lvl="1"/>
            <a:r>
              <a:rPr lang="en-US" dirty="0" err="1" smtClean="0"/>
              <a:t>Balsamiq</a:t>
            </a:r>
            <a:r>
              <a:rPr lang="en-US" dirty="0"/>
              <a:t>, </a:t>
            </a:r>
            <a:r>
              <a:rPr lang="en-US" dirty="0" err="1"/>
              <a:t>OmniGraffle</a:t>
            </a:r>
            <a:r>
              <a:rPr lang="en-US" dirty="0"/>
              <a:t> (Mac only), </a:t>
            </a:r>
            <a:r>
              <a:rPr lang="en-US" dirty="0" err="1"/>
              <a:t>InVision</a:t>
            </a:r>
            <a:r>
              <a:rPr lang="en-US" dirty="0"/>
              <a:t>, </a:t>
            </a:r>
            <a:r>
              <a:rPr lang="en-US" dirty="0" err="1"/>
              <a:t>Axure</a:t>
            </a:r>
            <a:r>
              <a:rPr lang="en-US" dirty="0" smtClean="0"/>
              <a:t>, Adobe XD, etc.</a:t>
            </a:r>
          </a:p>
          <a:p>
            <a:r>
              <a:rPr lang="en-US" dirty="0" smtClean="0"/>
              <a:t>Use paper print-out for homework 3.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23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 dirty="0" smtClean="0"/>
              <a:t>Enrollment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990600"/>
            <a:ext cx="5410200" cy="4411662"/>
          </a:xfrm>
        </p:spPr>
        <p:txBody>
          <a:bodyPr/>
          <a:lstStyle/>
          <a:p>
            <a:r>
              <a:rPr lang="en-US" dirty="0" smtClean="0"/>
              <a:t>Total: 87 </a:t>
            </a:r>
            <a:r>
              <a:rPr lang="en-US" sz="2400" dirty="0" smtClean="0"/>
              <a:t>(last year: 86)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3</a:t>
            </a:fld>
            <a:endParaRPr lang="en-US" altLang="en-US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511149"/>
              </p:ext>
            </p:extLst>
          </p:nvPr>
        </p:nvGraphicFramePr>
        <p:xfrm>
          <a:off x="228600" y="1371600"/>
          <a:ext cx="8458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D6E8A-2937-41C8-9844-A7CE1F139B7B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b="0"/>
              <a:t>Types of Prototypes</a:t>
            </a:r>
          </a:p>
        </p:txBody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267200"/>
            <a:ext cx="8229600" cy="1743075"/>
          </a:xfrm>
        </p:spPr>
        <p:txBody>
          <a:bodyPr/>
          <a:lstStyle/>
          <a:p>
            <a:r>
              <a:rPr lang="en-US" sz="2600" b="1"/>
              <a:t>Fewer features = Vertical </a:t>
            </a:r>
          </a:p>
          <a:p>
            <a:pPr lvl="1"/>
            <a:r>
              <a:rPr lang="en-US" sz="2200" b="1"/>
              <a:t>Realistic on part </a:t>
            </a:r>
          </a:p>
          <a:p>
            <a:r>
              <a:rPr lang="en-US" sz="2600" b="1"/>
              <a:t>Less Level of functionality = Horizontal </a:t>
            </a:r>
          </a:p>
          <a:p>
            <a:pPr lvl="1"/>
            <a:r>
              <a:rPr lang="en-US" sz="2200" b="1"/>
              <a:t>Overview of all</a:t>
            </a:r>
          </a:p>
        </p:txBody>
      </p:sp>
      <p:sp>
        <p:nvSpPr>
          <p:cNvPr id="349189" name="Rectangle 5"/>
          <p:cNvSpPr>
            <a:spLocks noChangeArrowheads="1"/>
          </p:cNvSpPr>
          <p:nvPr/>
        </p:nvSpPr>
        <p:spPr bwMode="auto">
          <a:xfrm>
            <a:off x="3359150" y="2041525"/>
            <a:ext cx="3124200" cy="18288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90" name="Rectangle 6" descr="Light vertical"/>
          <p:cNvSpPr>
            <a:spLocks noChangeArrowheads="1"/>
          </p:cNvSpPr>
          <p:nvPr/>
        </p:nvSpPr>
        <p:spPr bwMode="auto">
          <a:xfrm>
            <a:off x="3359150" y="2041525"/>
            <a:ext cx="3124200" cy="381000"/>
          </a:xfrm>
          <a:prstGeom prst="rect">
            <a:avLst/>
          </a:prstGeom>
          <a:pattFill prst="ltVert">
            <a:fgClr>
              <a:schemeClr val="bg2"/>
            </a:fgClr>
            <a:bgClr>
              <a:schemeClr val="bg1"/>
            </a:bgClr>
          </a:pattFill>
          <a:ln w="2857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91" name="Rectangle 7" descr="Light horizontal"/>
          <p:cNvSpPr>
            <a:spLocks noChangeArrowheads="1"/>
          </p:cNvSpPr>
          <p:nvPr/>
        </p:nvSpPr>
        <p:spPr bwMode="auto">
          <a:xfrm>
            <a:off x="4502150" y="2041525"/>
            <a:ext cx="457200" cy="1828800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2857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92" name="Rectangle 8" descr="Small grid"/>
          <p:cNvSpPr>
            <a:spLocks noChangeArrowheads="1"/>
          </p:cNvSpPr>
          <p:nvPr/>
        </p:nvSpPr>
        <p:spPr bwMode="auto">
          <a:xfrm>
            <a:off x="4502150" y="2041525"/>
            <a:ext cx="457200" cy="381000"/>
          </a:xfrm>
          <a:prstGeom prst="rect">
            <a:avLst/>
          </a:prstGeom>
          <a:pattFill prst="smGrid">
            <a:fgClr>
              <a:schemeClr val="bg2"/>
            </a:fgClr>
            <a:bgClr>
              <a:schemeClr val="bg1"/>
            </a:bgClr>
          </a:pattFill>
          <a:ln w="2857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193" name="Text Box 9"/>
          <p:cNvSpPr txBox="1">
            <a:spLocks noChangeArrowheads="1"/>
          </p:cNvSpPr>
          <p:nvPr/>
        </p:nvSpPr>
        <p:spPr bwMode="auto">
          <a:xfrm>
            <a:off x="3190875" y="1366838"/>
            <a:ext cx="268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Horizontal Prototype</a:t>
            </a:r>
          </a:p>
        </p:txBody>
      </p:sp>
      <p:sp>
        <p:nvSpPr>
          <p:cNvPr id="349194" name="Line 10"/>
          <p:cNvSpPr>
            <a:spLocks noChangeShapeType="1"/>
          </p:cNvSpPr>
          <p:nvPr/>
        </p:nvSpPr>
        <p:spPr bwMode="auto">
          <a:xfrm>
            <a:off x="3740150" y="1660525"/>
            <a:ext cx="228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5" name="Text Box 11"/>
          <p:cNvSpPr txBox="1">
            <a:spLocks noChangeArrowheads="1"/>
          </p:cNvSpPr>
          <p:nvPr/>
        </p:nvSpPr>
        <p:spPr bwMode="auto">
          <a:xfrm>
            <a:off x="5167313" y="2776538"/>
            <a:ext cx="1370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Vertical</a:t>
            </a:r>
            <a:br>
              <a:rPr lang="en-US" sz="2000" b="1"/>
            </a:br>
            <a:r>
              <a:rPr lang="en-US" sz="2000" b="1"/>
              <a:t>Prototype</a:t>
            </a:r>
          </a:p>
        </p:txBody>
      </p:sp>
      <p:sp>
        <p:nvSpPr>
          <p:cNvPr id="349196" name="Line 12"/>
          <p:cNvSpPr>
            <a:spLocks noChangeShapeType="1"/>
          </p:cNvSpPr>
          <p:nvPr/>
        </p:nvSpPr>
        <p:spPr bwMode="auto">
          <a:xfrm flipH="1">
            <a:off x="4806950" y="3108325"/>
            <a:ext cx="5334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7" name="Text Box 13"/>
          <p:cNvSpPr txBox="1">
            <a:spLocks noChangeArrowheads="1"/>
          </p:cNvSpPr>
          <p:nvPr/>
        </p:nvSpPr>
        <p:spPr bwMode="auto">
          <a:xfrm>
            <a:off x="2197100" y="3233738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Real</a:t>
            </a:r>
            <a:br>
              <a:rPr lang="en-US" sz="2000" b="1"/>
            </a:br>
            <a:r>
              <a:rPr lang="en-US" sz="2000" b="1"/>
              <a:t>System</a:t>
            </a:r>
          </a:p>
        </p:txBody>
      </p:sp>
      <p:sp>
        <p:nvSpPr>
          <p:cNvPr id="349198" name="Line 14"/>
          <p:cNvSpPr>
            <a:spLocks noChangeShapeType="1"/>
          </p:cNvSpPr>
          <p:nvPr/>
        </p:nvSpPr>
        <p:spPr bwMode="auto">
          <a:xfrm>
            <a:off x="2901950" y="3565525"/>
            <a:ext cx="6858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543800" cy="685800"/>
          </a:xfrm>
        </p:spPr>
        <p:txBody>
          <a:bodyPr/>
          <a:lstStyle/>
          <a:p>
            <a:r>
              <a:rPr lang="en-US" dirty="0" smtClean="0"/>
              <a:t>Uses of Prototypes</a:t>
            </a:r>
            <a:endParaRPr lang="en-US" dirty="0"/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4411662"/>
          </a:xfrm>
        </p:spPr>
        <p:txBody>
          <a:bodyPr/>
          <a:lstStyle/>
          <a:p>
            <a:r>
              <a:rPr lang="en-US" sz="2400" b="1" dirty="0" smtClean="0"/>
              <a:t>What questions will the prototype help you answer? </a:t>
            </a:r>
          </a:p>
          <a:p>
            <a:r>
              <a:rPr lang="en-US" sz="2400" dirty="0" smtClean="0"/>
              <a:t>Is this approach a good idea? </a:t>
            </a:r>
          </a:p>
          <a:p>
            <a:pPr lvl="1"/>
            <a:r>
              <a:rPr lang="en-US" sz="2000" dirty="0" smtClean="0"/>
              <a:t>Usually only need to test a few people for test: </a:t>
            </a:r>
          </a:p>
          <a:p>
            <a:pPr lvl="1"/>
            <a:r>
              <a:rPr lang="en-US" sz="2000" dirty="0" smtClean="0"/>
              <a:t>Most results with first 3 people </a:t>
            </a:r>
          </a:p>
          <a:p>
            <a:pPr lvl="1"/>
            <a:r>
              <a:rPr lang="en-US" sz="2000" dirty="0" smtClean="0"/>
              <a:t>Can refine interface after each test </a:t>
            </a:r>
          </a:p>
          <a:p>
            <a:r>
              <a:rPr lang="en-US" sz="2400" dirty="0" smtClean="0"/>
              <a:t>Look what a cool design we have! </a:t>
            </a:r>
          </a:p>
          <a:p>
            <a:r>
              <a:rPr lang="en-US" sz="2400" dirty="0" smtClean="0"/>
              <a:t>Transfer design from UI specialists to programmers </a:t>
            </a:r>
          </a:p>
          <a:p>
            <a:pPr lvl="1"/>
            <a:r>
              <a:rPr lang="en-US" sz="2000" dirty="0" smtClean="0"/>
              <a:t>Often better than written specifications </a:t>
            </a:r>
          </a:p>
          <a:p>
            <a:r>
              <a:rPr lang="en-US" sz="2400" dirty="0" smtClean="0"/>
              <a:t>Design A versus Design B </a:t>
            </a:r>
          </a:p>
          <a:p>
            <a:pPr lvl="1"/>
            <a:r>
              <a:rPr lang="en-US" sz="2000" dirty="0" smtClean="0"/>
              <a:t>Rare, except in academic environments </a:t>
            </a:r>
          </a:p>
          <a:p>
            <a:r>
              <a:rPr lang="en-US" sz="2400" dirty="0" smtClean="0"/>
              <a:t>What are the real requirements and specifications?</a:t>
            </a:r>
          </a:p>
          <a:p>
            <a:r>
              <a:rPr lang="en-US" sz="2400" dirty="0" smtClean="0"/>
              <a:t>As a basis for “Participatory Design”</a:t>
            </a:r>
          </a:p>
          <a:p>
            <a:pPr lvl="1"/>
            <a:r>
              <a:rPr lang="en-US" sz="2000" dirty="0" smtClean="0"/>
              <a:t>Involve users in the </a:t>
            </a:r>
            <a:r>
              <a:rPr lang="en-US" sz="2000" i="1" dirty="0" smtClean="0"/>
              <a:t>design</a:t>
            </a:r>
            <a:r>
              <a:rPr lang="en-US" sz="2000" dirty="0" smtClean="0"/>
              <a:t> process, not just the evaluation</a:t>
            </a:r>
            <a:endParaRPr lang="en-US" sz="2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6E174-6612-492D-849E-0C5D9AB0B34C}" type="slidenum">
              <a:rPr lang="en-US" altLang="en-US" smtClean="0"/>
              <a:pPr/>
              <a:t>31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E928B-DB02-47D0-B040-72A4D1EEF8B0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563562"/>
          </a:xfrm>
        </p:spPr>
        <p:txBody>
          <a:bodyPr/>
          <a:lstStyle/>
          <a:p>
            <a:r>
              <a:rPr lang="en-US" sz="3500"/>
              <a:t>Example of Full Prototype</a:t>
            </a: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4411663"/>
          </a:xfrm>
        </p:spPr>
        <p:txBody>
          <a:bodyPr/>
          <a:lstStyle/>
          <a:p>
            <a:r>
              <a:rPr lang="en-US"/>
              <a:t>Prototype of interface for controlling the paths of a robot</a:t>
            </a:r>
          </a:p>
        </p:txBody>
      </p:sp>
      <p:pic>
        <p:nvPicPr>
          <p:cNvPr id="3604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581150"/>
            <a:ext cx="5005388" cy="3752850"/>
          </a:xfrm>
          <a:prstGeom prst="rect">
            <a:avLst/>
          </a:prstGeom>
          <a:solidFill>
            <a:schemeClr val="bg2"/>
          </a:solidFill>
          <a:ln w="57150" algn="ctr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36045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2413" y="2190750"/>
            <a:ext cx="5005387" cy="3752850"/>
          </a:xfrm>
          <a:prstGeom prst="rect">
            <a:avLst/>
          </a:prstGeom>
          <a:solidFill>
            <a:schemeClr val="bg2"/>
          </a:solidFill>
          <a:ln w="57150" algn="ctr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ED4E-41C7-46A6-808D-287396D8D520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Resulting Prototype and</a:t>
            </a:r>
            <a:br>
              <a:rPr lang="en-US"/>
            </a:br>
            <a:r>
              <a:rPr lang="en-US"/>
              <a:t>Final Design</a:t>
            </a:r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14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47800"/>
            <a:ext cx="4876800" cy="3351213"/>
          </a:xfrm>
          <a:prstGeom prst="rect">
            <a:avLst/>
          </a:prstGeom>
          <a:solidFill>
            <a:schemeClr val="bg2"/>
          </a:solidFill>
          <a:ln w="57150" algn="ctr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pic>
        <p:nvPicPr>
          <p:cNvPr id="3614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371850"/>
            <a:ext cx="5029200" cy="3409950"/>
          </a:xfrm>
          <a:prstGeom prst="rect">
            <a:avLst/>
          </a:prstGeom>
          <a:solidFill>
            <a:schemeClr val="bg2"/>
          </a:solidFill>
          <a:ln w="57150">
            <a:solidFill>
              <a:schemeClr val="bg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77EEB-447F-4581-AB28-3C3CE395FB37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664955"/>
          </a:xfrm>
        </p:spPr>
        <p:txBody>
          <a:bodyPr/>
          <a:lstStyle/>
          <a:p>
            <a:r>
              <a:rPr lang="en-US" dirty="0" smtClean="0"/>
              <a:t>Other Examples</a:t>
            </a:r>
            <a:endParaRPr lang="en-US" dirty="0"/>
          </a:p>
        </p:txBody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53410"/>
            <a:ext cx="8839200" cy="98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dirty="0" smtClean="0">
                <a:hlinkClick r:id="rId3"/>
              </a:rPr>
              <a:t>www.Toffemmedicines.com</a:t>
            </a:r>
            <a:r>
              <a:rPr lang="en-US" sz="2600" dirty="0" smtClean="0"/>
              <a:t> – </a:t>
            </a:r>
            <a:r>
              <a:rPr lang="en-US" sz="2000" dirty="0" smtClean="0"/>
              <a:t>“John Doe” and “vitamins”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2000" dirty="0" smtClean="0"/>
              <a:t>From </a:t>
            </a:r>
            <a:r>
              <a:rPr lang="en-US" sz="2000" dirty="0"/>
              <a:t>Jingjing Xia in </a:t>
            </a:r>
            <a:r>
              <a:rPr lang="en-US" sz="2000" dirty="0" smtClean="0"/>
              <a:t>a previous year’s </a:t>
            </a:r>
            <a:r>
              <a:rPr lang="en-US" sz="2000" dirty="0"/>
              <a:t>class: washing machine done in PowerPoint (one of 7 screens)</a:t>
            </a:r>
          </a:p>
        </p:txBody>
      </p:sp>
      <p:pic>
        <p:nvPicPr>
          <p:cNvPr id="473097" name="Picture 3" descr="C:\Documents and Settings\Jingjing\Local Settings\Temporary Internet Files\Content.IE5\Y1TCZAC1\MCj043252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50688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600200" y="2209800"/>
            <a:ext cx="6705600" cy="2895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 extrusionH="76200" contourW="12700">
            <a:bevelT w="114300" h="107950" prst="hardEdge"/>
            <a:extrusionClr>
              <a:schemeClr val="bg1"/>
            </a:extrusionClr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 pitchFamily="2" charset="2"/>
              </a:rPr>
              <a:t>Default-</a:t>
            </a: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sym typeface="Wingdings" pitchFamily="2" charset="2"/>
              </a:rPr>
              <a:t>&gt;Temperature-&gt;Level-&gt;Mode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sym typeface="Wingdings" pitchFamily="2" charset="2"/>
              </a:rPr>
              <a:t>Do you want to use the default settings?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Water Temperature:	 Cold 10 ̊C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Water Level:		 Low 1/3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Wash Mode: 		 Delicate</a:t>
            </a:r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sym typeface="Wingdings" pitchFamily="2" charset="2"/>
              </a:rPr>
              <a:t>Make sure you loaded clothes and added detergent.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sym typeface="Wingdings" pitchFamily="2" charset="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sym typeface="Wingdings" pitchFamily="2" charset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73099" name="Picture 3" descr="C:\Documents and Settings\Jingjing\Local Settings\Temporary Internet Files\Content.IE5\Y1TCZAC1\MCj043252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50688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3100" name="Picture 3" descr="C:\Documents and Settings\Jingjing\Local Settings\Temporary Internet Files\Content.IE5\Y1TCZAC1\MCj043252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50688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3101" name="Picture 3" descr="C:\Documents and Settings\Jingjing\Local Settings\Temporary Internet Files\Content.IE5\Y1TCZAC1\MCj043252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0688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52600" y="4572001"/>
            <a:ext cx="1143000" cy="533399"/>
          </a:xfrm>
          <a:prstGeom prst="rect">
            <a:avLst/>
          </a:prstGeom>
          <a:solidFill>
            <a:schemeClr val="accent3">
              <a:alpha val="52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BACK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29000" y="4572000"/>
            <a:ext cx="1143000" cy="533400"/>
          </a:xfrm>
          <a:prstGeom prst="rect">
            <a:avLst/>
          </a:prstGeom>
          <a:solidFill>
            <a:schemeClr val="accent3">
              <a:alpha val="52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Tech Support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600" y="4572000"/>
            <a:ext cx="1143000" cy="533400"/>
          </a:xfrm>
          <a:prstGeom prst="rect">
            <a:avLst/>
          </a:prstGeom>
          <a:solidFill>
            <a:schemeClr val="accent3">
              <a:alpha val="52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Change Settings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58000" y="4572000"/>
            <a:ext cx="1143000" cy="533400"/>
          </a:xfrm>
          <a:prstGeom prst="rect">
            <a:avLst/>
          </a:prstGeom>
          <a:solidFill>
            <a:schemeClr val="accent3">
              <a:alpha val="52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START</a:t>
            </a:r>
          </a:p>
        </p:txBody>
      </p:sp>
      <p:grpSp>
        <p:nvGrpSpPr>
          <p:cNvPr id="473092" name="Group 16"/>
          <p:cNvGrpSpPr>
            <a:grpSpLocks/>
          </p:cNvGrpSpPr>
          <p:nvPr/>
        </p:nvGrpSpPr>
        <p:grpSpPr bwMode="auto">
          <a:xfrm>
            <a:off x="1268737" y="2147171"/>
            <a:ext cx="7234030" cy="4724646"/>
            <a:chOff x="3126272" y="2139238"/>
            <a:chExt cx="6858000" cy="4724400"/>
          </a:xfrm>
        </p:grpSpPr>
        <p:sp>
          <p:nvSpPr>
            <p:cNvPr id="19" name="TextBox 18"/>
            <p:cNvSpPr txBox="1"/>
            <p:nvPr/>
          </p:nvSpPr>
          <p:spPr>
            <a:xfrm>
              <a:off x="3299659" y="6314004"/>
              <a:ext cx="6638730" cy="3693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Please contact </a:t>
              </a: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1-800-JNJ-WASH</a:t>
              </a:r>
              <a:r>
                <a:rPr lang="en-US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 for any questions or feedbacks.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26272" y="2139238"/>
              <a:ext cx="6858000" cy="47244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>
                <a:rot lat="0" lon="0" rev="189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pPr algn="ctr"/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  <a:p>
              <a:endParaRPr lang="en-US" b="1" dirty="0">
                <a:solidFill>
                  <a:srgbClr val="9BBB59"/>
                </a:solidFill>
                <a:latin typeface="Calibri" pitchFamily="34" charset="0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498D5-BE38-4C59-84CB-2B034ADE7136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Another example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11662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Video of the process (4:55)</a:t>
            </a:r>
            <a:endParaRPr lang="en-US" dirty="0"/>
          </a:p>
        </p:txBody>
      </p:sp>
      <p:pic>
        <p:nvPicPr>
          <p:cNvPr id="3645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286000"/>
            <a:ext cx="90678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50838"/>
            <a:ext cx="7543800" cy="639762"/>
          </a:xfrm>
        </p:spPr>
        <p:txBody>
          <a:bodyPr/>
          <a:lstStyle/>
          <a:p>
            <a:r>
              <a:rPr lang="en-US" dirty="0" smtClean="0"/>
              <a:t>Hand-off to Implementers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229600" cy="4411662"/>
          </a:xfrm>
        </p:spPr>
        <p:txBody>
          <a:bodyPr/>
          <a:lstStyle/>
          <a:p>
            <a:r>
              <a:rPr lang="en-US" dirty="0" smtClean="0"/>
              <a:t>Annotated screenshots from sketches or prototype as specification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36</a:t>
            </a:fld>
            <a:endParaRPr lang="en-US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 t="1178"/>
          <a:stretch>
            <a:fillRect/>
          </a:stretch>
        </p:blipFill>
        <p:spPr bwMode="auto">
          <a:xfrm>
            <a:off x="1752600" y="1982821"/>
            <a:ext cx="7391400" cy="4875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686800" cy="1020762"/>
          </a:xfrm>
        </p:spPr>
        <p:txBody>
          <a:bodyPr/>
          <a:lstStyle/>
          <a:p>
            <a:r>
              <a:rPr lang="en-US" dirty="0" smtClean="0"/>
              <a:t>Going From Analysis To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458200" cy="5181600"/>
          </a:xfrm>
        </p:spPr>
        <p:txBody>
          <a:bodyPr/>
          <a:lstStyle/>
          <a:p>
            <a:r>
              <a:rPr lang="en-US" sz="2400" dirty="0" smtClean="0"/>
              <a:t>Analysis produces lists of issues/problems = requirements</a:t>
            </a:r>
          </a:p>
          <a:p>
            <a:r>
              <a:rPr lang="en-US" sz="2400" dirty="0" smtClean="0"/>
              <a:t>Requirements also from elsewhere – e.g., marketing</a:t>
            </a:r>
          </a:p>
          <a:p>
            <a:r>
              <a:rPr lang="en-US" sz="2400" dirty="0" smtClean="0"/>
              <a:t>Text (</a:t>
            </a:r>
            <a:r>
              <a:rPr lang="en-US" sz="2400" dirty="0" err="1" smtClean="0"/>
              <a:t>ch</a:t>
            </a:r>
            <a:r>
              <a:rPr lang="en-US" sz="2400" dirty="0" smtClean="0"/>
              <a:t>. 5) discusses requirements specifications</a:t>
            </a:r>
          </a:p>
          <a:p>
            <a:pPr lvl="1"/>
            <a:r>
              <a:rPr lang="en-US" sz="2000" dirty="0" smtClean="0"/>
              <a:t>How deduce the requirements themselves</a:t>
            </a:r>
          </a:p>
          <a:p>
            <a:pPr lvl="1"/>
            <a:r>
              <a:rPr lang="en-US" sz="2000" dirty="0" smtClean="0"/>
              <a:t>Vague vs. specific requirements</a:t>
            </a:r>
          </a:p>
          <a:p>
            <a:pPr lvl="2"/>
            <a:r>
              <a:rPr lang="en-US" sz="1700" dirty="0" smtClean="0"/>
              <a:t>“User Friendly” vs. “</a:t>
            </a:r>
            <a:r>
              <a:rPr lang="en-US" sz="1400" dirty="0" smtClean="0"/>
              <a:t>ENTER </a:t>
            </a:r>
            <a:r>
              <a:rPr lang="en-US" sz="1700" dirty="0" smtClean="0"/>
              <a:t>key should work in all text fields”</a:t>
            </a:r>
          </a:p>
          <a:p>
            <a:pPr lvl="1"/>
            <a:r>
              <a:rPr lang="en-US" sz="2000" dirty="0" smtClean="0"/>
              <a:t>How to write up the specifications</a:t>
            </a:r>
          </a:p>
          <a:p>
            <a:pPr lvl="2"/>
            <a:r>
              <a:rPr lang="en-US" sz="1700" dirty="0" smtClean="0"/>
              <a:t>Not further covered in this course – ref. software engineering</a:t>
            </a:r>
          </a:p>
          <a:p>
            <a:r>
              <a:rPr lang="en-US" sz="2400" dirty="0" smtClean="0"/>
              <a:t>But not necessarily how to </a:t>
            </a:r>
            <a:r>
              <a:rPr lang="en-US" sz="2400" i="1" dirty="0" smtClean="0"/>
              <a:t>address </a:t>
            </a:r>
            <a:r>
              <a:rPr lang="en-US" sz="2400" dirty="0" smtClean="0"/>
              <a:t>those requirements</a:t>
            </a:r>
          </a:p>
          <a:p>
            <a:pPr lvl="1"/>
            <a:r>
              <a:rPr lang="en-US" sz="2000" dirty="0" smtClean="0"/>
              <a:t>Tradeoffs between conflicting goals</a:t>
            </a:r>
          </a:p>
          <a:p>
            <a:pPr lvl="1"/>
            <a:r>
              <a:rPr lang="en-US" sz="2000" dirty="0" smtClean="0"/>
              <a:t>Gap between Analysis and Design</a:t>
            </a:r>
          </a:p>
          <a:p>
            <a:r>
              <a:rPr lang="en-US" sz="2400" dirty="0" smtClean="0"/>
              <a:t>Note: design of UI, not design of the software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Lifecycle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06371" y="6498685"/>
            <a:ext cx="7692152" cy="283115"/>
          </a:xfrm>
        </p:spPr>
        <p:txBody>
          <a:bodyPr/>
          <a:lstStyle/>
          <a:p>
            <a:pPr>
              <a:buNone/>
            </a:pPr>
            <a:r>
              <a:rPr lang="en-US" sz="1400" dirty="0" smtClean="0"/>
              <a:t>Circle Source</a:t>
            </a:r>
            <a:r>
              <a:rPr lang="en-US" sz="1400" dirty="0"/>
              <a:t>: </a:t>
            </a:r>
            <a:r>
              <a:rPr lang="en-US" sz="1400" dirty="0">
                <a:hlinkClick r:id="rId2"/>
              </a:rPr>
              <a:t>http://www.accordtech.co.in/Product%20Development%20Lifecycle.htm</a:t>
            </a:r>
            <a:endParaRPr lang="en-US" sz="1400" dirty="0"/>
          </a:p>
        </p:txBody>
      </p:sp>
      <p:pic>
        <p:nvPicPr>
          <p:cNvPr id="8" name="Picture 6" descr="C:\Users\bam\Documents\papers\natprog\ICSE 2012 Switzerland\lifecycle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5967" y="2184852"/>
            <a:ext cx="3972064" cy="3469715"/>
          </a:xfrm>
          <a:prstGeom prst="rect">
            <a:avLst/>
          </a:prstGeom>
          <a:noFill/>
          <a:effectLst/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257800" y="835067"/>
            <a:ext cx="3886200" cy="218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</a:defRPr>
            </a:lvl2pPr>
            <a:lvl3pPr marL="987425" indent="-2936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</a:defRPr>
            </a:lvl3pPr>
            <a:lvl4pPr marL="1281113" indent="-2921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buFont typeface="Wingdings" pitchFamily="2" charset="2"/>
              <a:buNone/>
            </a:pPr>
            <a:r>
              <a:rPr lang="en-US" kern="0" dirty="0" smtClean="0"/>
              <a:t>Formative Methods</a:t>
            </a:r>
          </a:p>
          <a:p>
            <a:pPr lvl="1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kern="0" dirty="0" smtClean="0"/>
              <a:t>Contextual Inquiries</a:t>
            </a:r>
          </a:p>
          <a:p>
            <a:pPr lvl="1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kern="0" dirty="0" smtClean="0"/>
              <a:t>Interviews</a:t>
            </a:r>
          </a:p>
          <a:p>
            <a:pPr lvl="1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kern="0" dirty="0" smtClean="0"/>
              <a:t>Surveys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-381000" y="4454655"/>
            <a:ext cx="4267200" cy="162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buClr>
                <a:schemeClr val="accent2"/>
              </a:buClr>
              <a:buSzPct val="60000"/>
              <a:defRPr/>
            </a:pPr>
            <a:r>
              <a:rPr lang="en-US" sz="3200" kern="0" dirty="0">
                <a:latin typeface="+mn-lt"/>
                <a:cs typeface="+mn-cs"/>
              </a:rPr>
              <a:t>   </a:t>
            </a:r>
            <a:r>
              <a:rPr lang="en-US" sz="2800" dirty="0">
                <a:ea typeface="Tahoma" pitchFamily="34" charset="0"/>
                <a:cs typeface="Tahoma" pitchFamily="34" charset="0"/>
              </a:rPr>
              <a:t>Evaluative </a:t>
            </a:r>
            <a:r>
              <a:rPr lang="en-US" sz="2800" dirty="0" smtClean="0">
                <a:ea typeface="Tahoma" pitchFamily="34" charset="0"/>
                <a:cs typeface="Tahoma" pitchFamily="34" charset="0"/>
              </a:rPr>
              <a:t>Methods</a:t>
            </a:r>
            <a:endParaRPr lang="en-US" sz="2800" dirty="0"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</a:pPr>
            <a:r>
              <a:rPr lang="en-US" sz="2400" dirty="0" smtClean="0">
                <a:ea typeface="Tahoma" pitchFamily="34" charset="0"/>
                <a:cs typeface="Tahoma" pitchFamily="34" charset="0"/>
              </a:rPr>
              <a:t>Heuristic Evaluation</a:t>
            </a:r>
            <a:endParaRPr lang="en-US" sz="2400" dirty="0"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</a:pPr>
            <a:r>
              <a:rPr lang="en-US" sz="2400" dirty="0" smtClean="0">
                <a:ea typeface="Tahoma" pitchFamily="34" charset="0"/>
                <a:cs typeface="Tahoma" pitchFamily="34" charset="0"/>
              </a:rPr>
              <a:t>Think-aloud Usability </a:t>
            </a:r>
            <a:r>
              <a:rPr lang="en-US" sz="2400" dirty="0">
                <a:ea typeface="Tahoma" pitchFamily="34" charset="0"/>
                <a:cs typeface="Tahoma" pitchFamily="34" charset="0"/>
              </a:rPr>
              <a:t>Evaluation</a:t>
            </a:r>
          </a:p>
          <a:p>
            <a:pPr marL="742950" lvl="1" indent="-285750" algn="l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</a:pPr>
            <a:r>
              <a:rPr lang="en-US" sz="2400" dirty="0">
                <a:ea typeface="Tahoma" pitchFamily="34" charset="0"/>
                <a:cs typeface="Tahoma" pitchFamily="34" charset="0"/>
              </a:rPr>
              <a:t>Formal </a:t>
            </a:r>
            <a:r>
              <a:rPr lang="en-US" sz="2400" dirty="0" smtClean="0">
                <a:ea typeface="Tahoma" pitchFamily="34" charset="0"/>
                <a:cs typeface="Tahoma" pitchFamily="34" charset="0"/>
              </a:rPr>
              <a:t>A/B Lab Testing</a:t>
            </a:r>
            <a:endParaRPr lang="en-US" sz="24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917971" y="4572000"/>
            <a:ext cx="322602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buClr>
                <a:schemeClr val="accent2"/>
              </a:buClr>
              <a:buSzPct val="60000"/>
              <a:defRPr/>
            </a:pPr>
            <a:r>
              <a:rPr lang="en-US" sz="2800" dirty="0">
                <a:ea typeface="Tahoma" pitchFamily="34" charset="0"/>
                <a:cs typeface="Tahoma" pitchFamily="34" charset="0"/>
              </a:rPr>
              <a:t>   Design </a:t>
            </a:r>
            <a:r>
              <a:rPr lang="en-US" sz="2800" dirty="0" smtClean="0">
                <a:ea typeface="Tahoma" pitchFamily="34" charset="0"/>
                <a:cs typeface="Tahoma" pitchFamily="34" charset="0"/>
              </a:rPr>
              <a:t>Practices</a:t>
            </a:r>
            <a:endParaRPr lang="en-US" sz="2800" dirty="0">
              <a:ea typeface="Tahoma" pitchFamily="34" charset="0"/>
              <a:cs typeface="Tahoma" pitchFamily="34" charset="0"/>
            </a:endParaRPr>
          </a:p>
          <a:p>
            <a:pPr marL="742950" lvl="1" indent="-285750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sz="2400" dirty="0">
                <a:latin typeface="Verdana" pitchFamily="-112" charset="0"/>
                <a:ea typeface="Tahoma" pitchFamily="34" charset="0"/>
                <a:cs typeface="Tahoma" pitchFamily="34" charset="0"/>
              </a:rPr>
              <a:t>Sketching</a:t>
            </a:r>
          </a:p>
          <a:p>
            <a:pPr marL="742950" lvl="1" indent="-285750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sz="2400" dirty="0" smtClean="0">
                <a:latin typeface="Verdana" pitchFamily="-112" charset="0"/>
                <a:ea typeface="Tahoma" pitchFamily="34" charset="0"/>
                <a:cs typeface="Tahoma" pitchFamily="34" charset="0"/>
              </a:rPr>
              <a:t>Storyboards</a:t>
            </a:r>
          </a:p>
          <a:p>
            <a:pPr marL="742950" lvl="1" indent="-285750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  <a:defRPr/>
            </a:pPr>
            <a:r>
              <a:rPr lang="en-US" sz="2400" dirty="0" smtClean="0">
                <a:ea typeface="Tahoma" pitchFamily="34" charset="0"/>
                <a:cs typeface="Tahoma" pitchFamily="34" charset="0"/>
              </a:rPr>
              <a:t>Prototyping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-80002" y="1807029"/>
            <a:ext cx="4439948" cy="162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buClr>
                <a:schemeClr val="accent2"/>
              </a:buClr>
              <a:buSzPct val="60000"/>
              <a:defRPr/>
            </a:pPr>
            <a:r>
              <a:rPr lang="en-US" sz="2800" kern="0" dirty="0">
                <a:latin typeface="+mn-lt"/>
                <a:cs typeface="+mn-cs"/>
              </a:rPr>
              <a:t>  </a:t>
            </a:r>
            <a:r>
              <a:rPr lang="en-US" sz="2800" dirty="0">
                <a:ea typeface="Tahoma" pitchFamily="34" charset="0"/>
                <a:cs typeface="Tahoma" pitchFamily="34" charset="0"/>
              </a:rPr>
              <a:t> Field Studies</a:t>
            </a:r>
          </a:p>
          <a:p>
            <a:pPr marL="742950" lvl="1" indent="-285750" algn="l">
              <a:spcBef>
                <a:spcPts val="0"/>
              </a:spcBef>
              <a:buClr>
                <a:srgbClr val="3399FF"/>
              </a:buClr>
              <a:buSzPct val="55000"/>
              <a:buFont typeface="Wingdings" pitchFamily="2" charset="2"/>
              <a:buChar char="n"/>
            </a:pPr>
            <a:r>
              <a:rPr lang="en-US" sz="2400" dirty="0">
                <a:ea typeface="Tahoma" pitchFamily="34" charset="0"/>
                <a:cs typeface="Tahoma" pitchFamily="34" charset="0"/>
              </a:rPr>
              <a:t>Logs &amp; error reports</a:t>
            </a:r>
          </a:p>
        </p:txBody>
      </p:sp>
      <p:sp>
        <p:nvSpPr>
          <p:cNvPr id="13" name="Rectangular Callout 12"/>
          <p:cNvSpPr/>
          <p:nvPr/>
        </p:nvSpPr>
        <p:spPr bwMode="auto">
          <a:xfrm>
            <a:off x="6934200" y="3015677"/>
            <a:ext cx="1600200" cy="946723"/>
          </a:xfrm>
          <a:prstGeom prst="wedgeRectCallout">
            <a:avLst>
              <a:gd name="adj1" fmla="val -88607"/>
              <a:gd name="adj2" fmla="val 91700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You are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here!</a:t>
            </a:r>
          </a:p>
        </p:txBody>
      </p:sp>
    </p:spTree>
    <p:extLst>
      <p:ext uri="{BB962C8B-B14F-4D97-AF65-F5344CB8AC3E}">
        <p14:creationId xmlns:p14="http://schemas.microsoft.com/office/powerpoint/2010/main" val="39401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771-3B51-401B-A418-5AB114F389C4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543800" cy="685800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39825"/>
            <a:ext cx="8229600" cy="4411662"/>
          </a:xfrm>
        </p:spPr>
        <p:txBody>
          <a:bodyPr/>
          <a:lstStyle/>
          <a:p>
            <a:r>
              <a:rPr lang="en-US" dirty="0"/>
              <a:t>Design is </a:t>
            </a:r>
          </a:p>
          <a:p>
            <a:pPr lvl="1"/>
            <a:r>
              <a:rPr lang="en-US" dirty="0"/>
              <a:t>Creative</a:t>
            </a:r>
          </a:p>
          <a:p>
            <a:pPr lvl="1"/>
            <a:r>
              <a:rPr lang="en-US" dirty="0"/>
              <a:t>Informed</a:t>
            </a:r>
          </a:p>
          <a:p>
            <a:pPr lvl="1"/>
            <a:r>
              <a:rPr lang="en-US" dirty="0"/>
              <a:t>Respectful</a:t>
            </a:r>
          </a:p>
          <a:p>
            <a:pPr lvl="1"/>
            <a:r>
              <a:rPr lang="en-US" dirty="0" smtClean="0"/>
              <a:t>Responsible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“Design Thinking”</a:t>
            </a:r>
            <a:endParaRPr lang="en-US" dirty="0"/>
          </a:p>
        </p:txBody>
      </p:sp>
      <p:pic>
        <p:nvPicPr>
          <p:cNvPr id="60418" name="Picture 2" descr="http://designthinking.ideo.com/wp-content/uploads/2008/09/des-fea-via-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362200"/>
            <a:ext cx="3810000" cy="32289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724400" y="5562600"/>
            <a:ext cx="394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http://designthinking.ideo.com/?p=49</a:t>
            </a:r>
            <a:endParaRPr lang="en-US" dirty="0"/>
          </a:p>
        </p:txBody>
      </p:sp>
      <p:pic>
        <p:nvPicPr>
          <p:cNvPr id="60420" name="Picture 4" descr="http://www.redhat.com/g/magazine/019_coverMay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648199"/>
            <a:ext cx="3333750" cy="2209801"/>
          </a:xfrm>
          <a:prstGeom prst="rect">
            <a:avLst/>
          </a:prstGeom>
          <a:noFill/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94D3D-57FE-4235-AB09-6D88ED2A95BB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Tradeoffs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650288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Time-to-market vs. good design</a:t>
            </a:r>
          </a:p>
          <a:p>
            <a:pPr>
              <a:lnSpc>
                <a:spcPct val="90000"/>
              </a:lnSpc>
            </a:pPr>
            <a:r>
              <a:rPr lang="en-US" dirty="0"/>
              <a:t>Cost</a:t>
            </a:r>
          </a:p>
          <a:p>
            <a:pPr>
              <a:lnSpc>
                <a:spcPct val="90000"/>
              </a:lnSpc>
            </a:pPr>
            <a:r>
              <a:rPr lang="en-US" dirty="0"/>
              <a:t>“Curse of individuality”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Has to be different</a:t>
            </a:r>
          </a:p>
          <a:p>
            <a:pPr>
              <a:lnSpc>
                <a:spcPct val="90000"/>
              </a:lnSpc>
            </a:pPr>
            <a:r>
              <a:rPr lang="en-US" dirty="0"/>
              <a:t>Legal considerations</a:t>
            </a:r>
          </a:p>
          <a:p>
            <a:pPr>
              <a:lnSpc>
                <a:spcPct val="90000"/>
              </a:lnSpc>
            </a:pPr>
            <a:r>
              <a:rPr lang="en-US" dirty="0"/>
              <a:t>When usability is </a:t>
            </a:r>
            <a:r>
              <a:rPr lang="en-US" i="1" dirty="0">
                <a:solidFill>
                  <a:srgbClr val="C00000"/>
                </a:solidFill>
              </a:rPr>
              <a:t>not</a:t>
            </a:r>
            <a:r>
              <a:rPr lang="en-US" dirty="0"/>
              <a:t> desired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Uncomfortable </a:t>
            </a:r>
            <a:r>
              <a:rPr lang="en-US" dirty="0" smtClean="0"/>
              <a:t>chairs; exit here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Client isn’t the user</a:t>
            </a:r>
          </a:p>
          <a:p>
            <a:pPr>
              <a:lnSpc>
                <a:spcPct val="90000"/>
              </a:lnSpc>
            </a:pPr>
            <a:r>
              <a:rPr lang="en-US" dirty="0"/>
              <a:t>Market Forces: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Creeping Featurism / “Bloat”</a:t>
            </a:r>
          </a:p>
        </p:txBody>
      </p:sp>
      <p:pic>
        <p:nvPicPr>
          <p:cNvPr id="1026" name="Picture 2" descr="C:\Users\bam\Pictures\iPhone bam Camera Roll Copy\IMG_08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268367"/>
            <a:ext cx="3200400" cy="4284833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Design?</a:t>
            </a:r>
            <a:endParaRPr lang="en-US" dirty="0"/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7630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Don’t know up front exactly </a:t>
            </a:r>
            <a:r>
              <a:rPr lang="en-US" dirty="0" smtClean="0">
                <a:solidFill>
                  <a:schemeClr val="accent2"/>
                </a:solidFill>
              </a:rPr>
              <a:t>what</a:t>
            </a:r>
            <a:r>
              <a:rPr lang="en-US" dirty="0" smtClean="0"/>
              <a:t> to design</a:t>
            </a:r>
          </a:p>
          <a:p>
            <a:pPr lvl="1"/>
            <a:r>
              <a:rPr lang="en-US" dirty="0" smtClean="0"/>
              <a:t>Don’t know real requirements</a:t>
            </a:r>
          </a:p>
          <a:p>
            <a:pPr lvl="1"/>
            <a:r>
              <a:rPr lang="en-US" dirty="0" smtClean="0"/>
              <a:t>Don’t know appropriate designs</a:t>
            </a:r>
          </a:p>
          <a:p>
            <a:pPr lvl="1"/>
            <a:r>
              <a:rPr lang="en-US" dirty="0" smtClean="0"/>
              <a:t>Can’t get perfect information from users</a:t>
            </a:r>
          </a:p>
          <a:p>
            <a:r>
              <a:rPr lang="en-US" dirty="0" smtClean="0"/>
              <a:t>Very little of the software is independent of the user interface</a:t>
            </a:r>
          </a:p>
          <a:p>
            <a:pPr lvl="1"/>
            <a:r>
              <a:rPr lang="en-US" dirty="0" smtClean="0"/>
              <a:t>Database design, data structures, architecture</a:t>
            </a:r>
          </a:p>
          <a:p>
            <a:pPr lvl="2"/>
            <a:r>
              <a:rPr lang="en-US" dirty="0" smtClean="0">
                <a:hlinkClick r:id="rId3"/>
              </a:rPr>
              <a:t>http://www.cs.cmu.edu/~bej/usa/</a:t>
            </a:r>
            <a:endParaRPr lang="en-US" dirty="0" smtClean="0"/>
          </a:p>
          <a:p>
            <a:r>
              <a:rPr lang="en-US" dirty="0" smtClean="0"/>
              <a:t>So need to build and test = Iterative Design</a:t>
            </a:r>
          </a:p>
          <a:p>
            <a:r>
              <a:rPr lang="en-US" dirty="0" smtClean="0"/>
              <a:t>But too expensive to build the real system and test it</a:t>
            </a:r>
          </a:p>
          <a:p>
            <a:pPr lvl="1"/>
            <a:r>
              <a:rPr lang="en-US" dirty="0" smtClean="0"/>
              <a:t>Too hard to redesign</a:t>
            </a:r>
          </a:p>
          <a:p>
            <a:pPr lvl="1"/>
            <a:r>
              <a:rPr lang="en-US" dirty="0" smtClean="0"/>
              <a:t>Too much is already unchangeable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275-2B08-44F7-89E8-A71AFBE5349A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 Level vs. High Level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411662"/>
          </a:xfrm>
        </p:spPr>
        <p:txBody>
          <a:bodyPr/>
          <a:lstStyle/>
          <a:p>
            <a:r>
              <a:rPr lang="en-US" dirty="0" smtClean="0"/>
              <a:t>Need to design at multiple levels</a:t>
            </a:r>
          </a:p>
          <a:p>
            <a:pPr lvl="1"/>
            <a:r>
              <a:rPr lang="en-US" dirty="0" smtClean="0"/>
              <a:t>High level: Overall metaphors, styles, approaches</a:t>
            </a:r>
          </a:p>
          <a:p>
            <a:pPr lvl="1"/>
            <a:r>
              <a:rPr lang="en-US" dirty="0" smtClean="0"/>
              <a:t>Low level: Detailed interactions and content</a:t>
            </a:r>
          </a:p>
          <a:p>
            <a:r>
              <a:rPr lang="en-US" dirty="0" smtClean="0"/>
              <a:t>High level:</a:t>
            </a:r>
          </a:p>
          <a:p>
            <a:pPr lvl="1"/>
            <a:r>
              <a:rPr lang="en-US" dirty="0" smtClean="0"/>
              <a:t>Conceptual Models, Mental Models, Mappings</a:t>
            </a:r>
          </a:p>
          <a:p>
            <a:pPr lvl="1"/>
            <a:r>
              <a:rPr lang="en-US" dirty="0" smtClean="0"/>
              <a:t>Designer’s vision of the system</a:t>
            </a:r>
          </a:p>
          <a:p>
            <a:pPr lvl="1"/>
            <a:r>
              <a:rPr lang="en-US" dirty="0" smtClean="0"/>
              <a:t>Overall metaphors and organization</a:t>
            </a:r>
          </a:p>
          <a:p>
            <a:pPr lvl="1"/>
            <a:r>
              <a:rPr lang="en-US" dirty="0" smtClean="0"/>
              <a:t>Often inspired by other designs, e.g.</a:t>
            </a:r>
          </a:p>
          <a:p>
            <a:pPr lvl="2"/>
            <a:r>
              <a:rPr lang="en-US" dirty="0" smtClean="0"/>
              <a:t>“Folders like Outlook” (vs. Gmail’s search, later tags)</a:t>
            </a:r>
          </a:p>
          <a:p>
            <a:pPr lvl="2"/>
            <a:r>
              <a:rPr lang="en-US" dirty="0" smtClean="0"/>
              <a:t>“Scrolling like </a:t>
            </a:r>
            <a:r>
              <a:rPr lang="en-US" dirty="0" err="1" smtClean="0"/>
              <a:t>iPhone</a:t>
            </a:r>
            <a:r>
              <a:rPr lang="en-US" dirty="0" smtClean="0"/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3CA4-AB13-4A6C-B6F0-9A8C4C08A525}" type="slidenum">
              <a:rPr lang="en-US" altLang="en-US" smtClean="0"/>
              <a:pPr/>
              <a:t>9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© 2018 - Brad Myers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cture template_polo">
  <a:themeElements>
    <a:clrScheme name="lecture template_polo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lecture template_pol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cture template_polo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cture template_polo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cture template_polo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23484</TotalTime>
  <Words>1628</Words>
  <Application>Microsoft Office PowerPoint</Application>
  <PresentationFormat>On-screen Show (4:3)</PresentationFormat>
  <Paragraphs>398</Paragraphs>
  <Slides>36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ZapfDingbats</vt:lpstr>
      <vt:lpstr>Calibri</vt:lpstr>
      <vt:lpstr>Wingdings</vt:lpstr>
      <vt:lpstr>Verdana</vt:lpstr>
      <vt:lpstr>Arial</vt:lpstr>
      <vt:lpstr>Tahoma</vt:lpstr>
      <vt:lpstr>lecture template_polo</vt:lpstr>
      <vt:lpstr>Lecture 4: From Analysis to Design: Sketching and Prototyping</vt:lpstr>
      <vt:lpstr>Administrative</vt:lpstr>
      <vt:lpstr>Enrollment</vt:lpstr>
      <vt:lpstr>Going From Analysis To Design</vt:lpstr>
      <vt:lpstr>Lifecycle</vt:lpstr>
      <vt:lpstr>Design</vt:lpstr>
      <vt:lpstr>Tradeoffs</vt:lpstr>
      <vt:lpstr>How Design?</vt:lpstr>
      <vt:lpstr>Low Level vs. High Level </vt:lpstr>
      <vt:lpstr>Encourage Accurate User Model</vt:lpstr>
      <vt:lpstr>Low Level Design</vt:lpstr>
      <vt:lpstr>“Affordances”</vt:lpstr>
      <vt:lpstr>Incorrect assessments</vt:lpstr>
      <vt:lpstr>Answer: Sketching and Early Prototypes</vt:lpstr>
      <vt:lpstr>Sketches &amp; Ideation</vt:lpstr>
      <vt:lpstr>Properties of Sketches</vt:lpstr>
      <vt:lpstr>Multiple Sketches</vt:lpstr>
      <vt:lpstr>Multiple Ideas; Annotations</vt:lpstr>
      <vt:lpstr>Examples of Sketches</vt:lpstr>
      <vt:lpstr>“Storyboards”</vt:lpstr>
      <vt:lpstr>More Examples</vt:lpstr>
      <vt:lpstr>Movie Ticket Kiosk, 1</vt:lpstr>
      <vt:lpstr>Movie Ticket Kiosk, 2</vt:lpstr>
      <vt:lpstr>Movie Ticket Kiosk, 3</vt:lpstr>
      <vt:lpstr>Homework 2</vt:lpstr>
      <vt:lpstr>Sketches vs. Prototypes</vt:lpstr>
      <vt:lpstr>Prototypes</vt:lpstr>
      <vt:lpstr>Types of Prototypes</vt:lpstr>
      <vt:lpstr>Drawing a Prototype</vt:lpstr>
      <vt:lpstr>Types of Prototypes</vt:lpstr>
      <vt:lpstr>Uses of Prototypes</vt:lpstr>
      <vt:lpstr>Example of Full Prototype</vt:lpstr>
      <vt:lpstr>Resulting Prototype and Final Design</vt:lpstr>
      <vt:lpstr>Other Examples</vt:lpstr>
      <vt:lpstr>Another example</vt:lpstr>
      <vt:lpstr>Hand-off to Implementers</vt:lpstr>
    </vt:vector>
  </TitlesOfParts>
  <Company>Carnegie Mellon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Human-Computer Interaction in eCommerce</dc:title>
  <dc:creator>Brad Myers</dc:creator>
  <cp:lastModifiedBy>Brad Myers</cp:lastModifiedBy>
  <cp:revision>201</cp:revision>
  <cp:lastPrinted>1601-01-01T00:00:00Z</cp:lastPrinted>
  <dcterms:created xsi:type="dcterms:W3CDTF">2001-06-15T20:03:27Z</dcterms:created>
  <dcterms:modified xsi:type="dcterms:W3CDTF">2018-11-07T18:24:32Z</dcterms:modified>
</cp:coreProperties>
</file>