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9" r:id="rId1"/>
  </p:sldMasterIdLst>
  <p:notesMasterIdLst>
    <p:notesMasterId r:id="rId36"/>
  </p:notesMasterIdLst>
  <p:sldIdLst>
    <p:sldId id="256" r:id="rId2"/>
    <p:sldId id="321" r:id="rId3"/>
    <p:sldId id="320" r:id="rId4"/>
    <p:sldId id="314" r:id="rId5"/>
    <p:sldId id="313" r:id="rId6"/>
    <p:sldId id="293" r:id="rId7"/>
    <p:sldId id="316" r:id="rId8"/>
    <p:sldId id="315" r:id="rId9"/>
    <p:sldId id="300" r:id="rId10"/>
    <p:sldId id="318" r:id="rId11"/>
    <p:sldId id="301" r:id="rId12"/>
    <p:sldId id="261" r:id="rId13"/>
    <p:sldId id="262" r:id="rId14"/>
    <p:sldId id="323" r:id="rId15"/>
    <p:sldId id="265" r:id="rId16"/>
    <p:sldId id="267" r:id="rId17"/>
    <p:sldId id="269" r:id="rId18"/>
    <p:sldId id="271" r:id="rId19"/>
    <p:sldId id="274" r:id="rId20"/>
    <p:sldId id="276" r:id="rId21"/>
    <p:sldId id="277" r:id="rId22"/>
    <p:sldId id="324" r:id="rId23"/>
    <p:sldId id="325" r:id="rId24"/>
    <p:sldId id="322" r:id="rId25"/>
    <p:sldId id="284" r:id="rId26"/>
    <p:sldId id="288" r:id="rId27"/>
    <p:sldId id="296" r:id="rId28"/>
    <p:sldId id="297" r:id="rId29"/>
    <p:sldId id="298" r:id="rId30"/>
    <p:sldId id="303" r:id="rId31"/>
    <p:sldId id="304" r:id="rId32"/>
    <p:sldId id="326" r:id="rId33"/>
    <p:sldId id="306" r:id="rId34"/>
    <p:sldId id="312" r:id="rId35"/>
  </p:sldIdLst>
  <p:sldSz cx="9144000" cy="6858000" type="screen4x3"/>
  <p:notesSz cx="6858000" cy="9144000"/>
  <p:embeddedFontLst>
    <p:embeddedFont>
      <p:font typeface="굴림" panose="020B0604020202020204" charset="-127"/>
      <p:regular r:id="rId37"/>
    </p:embeddedFont>
    <p:embeddedFont>
      <p:font typeface="Tahoma" panose="020B0604030504040204" pitchFamily="34" charset="0"/>
      <p:regular r:id="rId38"/>
      <p:bold r:id="rId39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00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15" autoAdjust="0"/>
    <p:restoredTop sz="86358" autoAdjust="0"/>
  </p:normalViewPr>
  <p:slideViewPr>
    <p:cSldViewPr>
      <p:cViewPr varScale="1">
        <p:scale>
          <a:sx n="79" d="100"/>
          <a:sy n="79" d="100"/>
        </p:scale>
        <p:origin x="84" y="6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48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5.xml"/><Relationship Id="rId13" Type="http://schemas.openxmlformats.org/officeDocument/2006/relationships/slide" Target="slides/slide20.xml"/><Relationship Id="rId18" Type="http://schemas.openxmlformats.org/officeDocument/2006/relationships/slide" Target="slides/slide27.xml"/><Relationship Id="rId3" Type="http://schemas.openxmlformats.org/officeDocument/2006/relationships/slide" Target="slides/slide9.xml"/><Relationship Id="rId21" Type="http://schemas.openxmlformats.org/officeDocument/2006/relationships/slide" Target="slides/slide30.xml"/><Relationship Id="rId7" Type="http://schemas.openxmlformats.org/officeDocument/2006/relationships/slide" Target="slides/slide13.xml"/><Relationship Id="rId12" Type="http://schemas.openxmlformats.org/officeDocument/2006/relationships/slide" Target="slides/slide19.xml"/><Relationship Id="rId17" Type="http://schemas.openxmlformats.org/officeDocument/2006/relationships/slide" Target="slides/slide26.xml"/><Relationship Id="rId2" Type="http://schemas.openxmlformats.org/officeDocument/2006/relationships/slide" Target="slides/slide6.xml"/><Relationship Id="rId16" Type="http://schemas.openxmlformats.org/officeDocument/2006/relationships/slide" Target="slides/slide25.xml"/><Relationship Id="rId20" Type="http://schemas.openxmlformats.org/officeDocument/2006/relationships/slide" Target="slides/slide29.xml"/><Relationship Id="rId1" Type="http://schemas.openxmlformats.org/officeDocument/2006/relationships/slide" Target="slides/slide1.xml"/><Relationship Id="rId6" Type="http://schemas.openxmlformats.org/officeDocument/2006/relationships/slide" Target="slides/slide12.xml"/><Relationship Id="rId11" Type="http://schemas.openxmlformats.org/officeDocument/2006/relationships/slide" Target="slides/slide18.xml"/><Relationship Id="rId5" Type="http://schemas.openxmlformats.org/officeDocument/2006/relationships/slide" Target="slides/slide11.xml"/><Relationship Id="rId15" Type="http://schemas.openxmlformats.org/officeDocument/2006/relationships/slide" Target="slides/slide24.xml"/><Relationship Id="rId23" Type="http://schemas.openxmlformats.org/officeDocument/2006/relationships/slide" Target="slides/slide33.xml"/><Relationship Id="rId10" Type="http://schemas.openxmlformats.org/officeDocument/2006/relationships/slide" Target="slides/slide17.xml"/><Relationship Id="rId19" Type="http://schemas.openxmlformats.org/officeDocument/2006/relationships/slide" Target="slides/slide28.xml"/><Relationship Id="rId4" Type="http://schemas.openxmlformats.org/officeDocument/2006/relationships/slide" Target="slides/slide10.xml"/><Relationship Id="rId9" Type="http://schemas.openxmlformats.org/officeDocument/2006/relationships/slide" Target="slides/slide16.xml"/><Relationship Id="rId14" Type="http://schemas.openxmlformats.org/officeDocument/2006/relationships/slide" Target="slides/slide21.xml"/><Relationship Id="rId22" Type="http://schemas.openxmlformats.org/officeDocument/2006/relationships/slide" Target="slides/slide3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6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fld id="{D6C650B7-1CE1-4846-BCD5-F63B756695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4103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821636-9D64-46ED-A02C-ECC60F265279}" type="slidenum">
              <a:rPr lang="en-US"/>
              <a:pPr/>
              <a:t>1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082201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FAE930-F211-4822-B98F-8615AE752AB9}" type="slidenum">
              <a:rPr lang="en-US"/>
              <a:pPr/>
              <a:t>16</a:t>
            </a:fld>
            <a:endParaRPr lang="en-US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smtClean="0"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814719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465CCF-4514-4FB1-97DC-638D2EFA15C9}" type="slidenum">
              <a:rPr lang="en-US"/>
              <a:pPr/>
              <a:t>17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smtClean="0"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760485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7F40D4-7488-4B32-A222-9318B2BF4224}" type="slidenum">
              <a:rPr lang="en-US"/>
              <a:pPr/>
              <a:t>18</a:t>
            </a:fld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dirty="0" smtClean="0"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065608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98667E-1B13-43C3-A1BF-96CEBF800DC8}" type="slidenum">
              <a:rPr lang="en-US"/>
              <a:pPr/>
              <a:t>19</a:t>
            </a:fld>
            <a:endParaRPr lang="en-US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35437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D05A42-0A1C-43E6-AD6A-66C4C6BD8F67}" type="slidenum">
              <a:rPr lang="en-US"/>
              <a:pPr/>
              <a:t>20</a:t>
            </a:fld>
            <a:endParaRPr lang="en-US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231878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95418D-6B63-417A-95D3-E8937DC65A44}" type="slidenum">
              <a:rPr lang="en-US"/>
              <a:pPr/>
              <a:t>21</a:t>
            </a:fld>
            <a:endParaRPr lang="en-US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586222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A743F3-8B69-46F8-85E0-FF965C0B0447}" type="slidenum">
              <a:rPr lang="en-US"/>
              <a:pPr/>
              <a:t>24</a:t>
            </a:fld>
            <a:endParaRPr lang="en-US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320001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538C84-1EE2-40A4-A7B8-664E50F5C9E1}" type="slidenum">
              <a:rPr lang="en-US"/>
              <a:pPr/>
              <a:t>25</a:t>
            </a:fld>
            <a:endParaRPr 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377231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4A63FE-4BC7-4ACF-8C3E-5F2FAFEDD63C}" type="slidenum">
              <a:rPr lang="en-US"/>
              <a:pPr/>
              <a:t>26</a:t>
            </a:fld>
            <a:endParaRPr lang="en-US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smtClean="0"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193168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48C2CF-A22F-41D8-BD4F-F9B93CD1D281}" type="slidenum">
              <a:rPr lang="en-US"/>
              <a:pPr/>
              <a:t>27</a:t>
            </a:fld>
            <a:endParaRPr lang="en-US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09469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F268A6-2714-4885-BF1E-95A52AD593A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1144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1BF8EC-9F34-4BF5-97C9-ADC30DD5C538}" type="slidenum">
              <a:rPr lang="en-US"/>
              <a:pPr/>
              <a:t>28</a:t>
            </a:fld>
            <a:endParaRPr lang="en-US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759258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332055-3E15-4EB9-AF18-234D05249EC5}" type="slidenum">
              <a:rPr lang="en-US"/>
              <a:pPr/>
              <a:t>29</a:t>
            </a:fld>
            <a:endParaRPr lang="en-US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baseline="0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201259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A811D7-EC29-41CE-9404-5A8DFCFE2455}" type="slidenum">
              <a:rPr lang="en-US"/>
              <a:pPr/>
              <a:t>30</a:t>
            </a:fld>
            <a:endParaRPr lang="en-US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116716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99CE20-339E-45CF-9D4E-1F6BF3583EC8}" type="slidenum">
              <a:rPr lang="en-US"/>
              <a:pPr/>
              <a:t>31</a:t>
            </a:fld>
            <a:endParaRPr lang="en-U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662804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DB28FB-6841-4707-A5B2-0D4BFC3C61B5}" type="slidenum">
              <a:rPr lang="en-US"/>
              <a:pPr/>
              <a:t>33</a:t>
            </a:fld>
            <a:endParaRPr lang="en-US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27067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053E9C-69D6-4D1E-B9B3-C973D9DEC5AE}" type="slidenum">
              <a:rPr lang="en-US"/>
              <a:pPr/>
              <a:t>6</a:t>
            </a:fld>
            <a:endParaRPr lang="en-US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20284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831EE1-C011-43FD-848F-C49945D13998}" type="slidenum">
              <a:rPr lang="en-US"/>
              <a:pPr/>
              <a:t>9</a:t>
            </a:fld>
            <a:endParaRPr lang="en-US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502515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831EE1-C011-43FD-848F-C49945D13998}" type="slidenum">
              <a:rPr lang="en-US"/>
              <a:pPr/>
              <a:t>10</a:t>
            </a:fld>
            <a:endParaRPr lang="en-US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458446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CCB105-E335-4D12-8EC1-8E407D115DA0}" type="slidenum">
              <a:rPr lang="en-US"/>
              <a:pPr/>
              <a:t>11</a:t>
            </a:fld>
            <a:endParaRPr lang="en-US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750021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BE874E-4CBE-4DC4-81A8-6F42794AC6AB}" type="slidenum">
              <a:rPr lang="en-US"/>
              <a:pPr/>
              <a:t>12</a:t>
            </a:fld>
            <a:endParaRPr lang="en-US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801105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722E59-40D5-4B44-8DB5-E62608A4D522}" type="slidenum">
              <a:rPr lang="en-US"/>
              <a:pPr/>
              <a:t>13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566703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C43D6C-548B-4E45-8894-F964E8C5FC5A}" type="slidenum">
              <a:rPr lang="en-US"/>
              <a:pPr/>
              <a:t>15</a:t>
            </a:fld>
            <a:endParaRPr lang="en-US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smtClean="0"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31374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 rot="5400000">
            <a:off x="-2967037" y="2967037"/>
            <a:ext cx="6858000" cy="923925"/>
            <a:chOff x="0" y="0"/>
            <a:chExt cx="5760" cy="128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128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2880" y="0"/>
              <a:ext cx="2880" cy="12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4320" y="0"/>
              <a:ext cx="1440" cy="12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Rectangle 11"/>
            <p:cNvSpPr>
              <a:spLocks noChangeArrowheads="1"/>
            </p:cNvSpPr>
            <p:nvPr userDrawn="1"/>
          </p:nvSpPr>
          <p:spPr bwMode="auto">
            <a:xfrm>
              <a:off x="5269" y="0"/>
              <a:ext cx="491" cy="12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9" name="Picture 12" descr="red_hcii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3513" y="4021138"/>
            <a:ext cx="1143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87438" y="1443038"/>
            <a:ext cx="7767637" cy="2133600"/>
          </a:xfrm>
        </p:spPr>
        <p:txBody>
          <a:bodyPr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70163" y="4425950"/>
            <a:ext cx="6264275" cy="1616075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300D35D-3022-4E20-B33F-B457F58DCA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2C962F-7F32-4906-A44E-15988370BD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6DEA94-3E33-4292-869A-96D09F4A70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6D2B2F-D908-43C2-BA02-C9B8A5799D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81A961-C79D-4B07-89EB-6AAFDEAB7F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6128CA-820B-4605-85C2-3F20781BCE0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A9310-5C06-446F-B913-8C23F31A50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990477-717E-46DA-92C9-556094AD6D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C15011-F06D-4F07-B6FF-91EBBC892C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67546-8DCF-47F7-8928-F3BFCA6636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67F725-1533-4551-B7E8-83B60244AD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d_hcii_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18288" y="134938"/>
            <a:ext cx="2386012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0" y="0"/>
            <a:ext cx="9144000" cy="93663"/>
            <a:chOff x="0" y="0"/>
            <a:chExt cx="5760" cy="128"/>
          </a:xfrm>
        </p:grpSpPr>
        <p:sp>
          <p:nvSpPr>
            <p:cNvPr id="206852" name="Rectangle 4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128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6853" name="Rectangle 5"/>
            <p:cNvSpPr>
              <a:spLocks noChangeArrowheads="1"/>
            </p:cNvSpPr>
            <p:nvPr userDrawn="1"/>
          </p:nvSpPr>
          <p:spPr bwMode="auto">
            <a:xfrm>
              <a:off x="2880" y="0"/>
              <a:ext cx="2880" cy="12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6854" name="Rectangle 6"/>
            <p:cNvSpPr>
              <a:spLocks noChangeArrowheads="1"/>
            </p:cNvSpPr>
            <p:nvPr userDrawn="1"/>
          </p:nvSpPr>
          <p:spPr bwMode="auto">
            <a:xfrm>
              <a:off x="4320" y="0"/>
              <a:ext cx="1440" cy="12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6855" name="Rectangle 7"/>
            <p:cNvSpPr>
              <a:spLocks noChangeArrowheads="1"/>
            </p:cNvSpPr>
            <p:nvPr userDrawn="1"/>
          </p:nvSpPr>
          <p:spPr bwMode="auto">
            <a:xfrm>
              <a:off x="5269" y="0"/>
              <a:ext cx="491" cy="12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2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06858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6859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206860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>
              <a:defRPr/>
            </a:pPr>
            <a:fld id="{FA9925DA-D95B-494D-BC42-95787EFFC7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ngroup.com/articles/flat-design-long-exposur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hyperlink" Target="http://www.amgen.com/" TargetMode="External"/><Relationship Id="rId4" Type="http://schemas.openxmlformats.org/officeDocument/2006/relationships/hyperlink" Target="https://www.nngroup.com/articles/homepage-links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ngroup.com/articles/flat-vs-deep-hierarchy" TargetMode="External"/><Relationship Id="rId5" Type="http://schemas.openxmlformats.org/officeDocument/2006/relationships/hyperlink" Target="https://www.nngroup.com/articles/comparison-tables/" TargetMode="External"/><Relationship Id="rId4" Type="http://schemas.openxmlformats.org/officeDocument/2006/relationships/hyperlink" Target="https://www.cdw.com/shop/search/Printers-Scanners-Print-Supplies/result.aspx?w=P&amp;enkwrd=printers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browsershots.org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ngroup.com/articles/responsive-web-design-definition/" TargetMode="External"/><Relationship Id="rId7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bloomberg.com/" TargetMode="External"/><Relationship Id="rId5" Type="http://schemas.openxmlformats.org/officeDocument/2006/relationships/hyperlink" Target="https://www.nngroup.com/articles/hamburger-menus/" TargetMode="External"/><Relationship Id="rId4" Type="http://schemas.openxmlformats.org/officeDocument/2006/relationships/hyperlink" Target="http://www.cs.cmu.edu/~bam/uicourse/05863fall18/schedule.htm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cii.cmu.edu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ngroup.com/articles/link-promise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utteringhelp.org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ortal.acm.org/citation.cfm?id=1824760.1824761&amp;coll=DL&amp;dl=GUIDE&amp;CFID=115288612&amp;CFTOKEN=94683855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daytrippingdestinations.com/policys-procedures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ottendog.us/schematics.html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ie.com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nngroup.com/articles/writing-domain-experts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ngroup.com/articles/plain-language-experts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nngroup.com/articles/website-reading/" TargetMode="External"/><Relationship Id="rId4" Type="http://schemas.openxmlformats.org/officeDocument/2006/relationships/hyperlink" Target="https://www.nngroup.com/articles/seo-and-usability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us.coca-cola.com/" TargetMode="External"/><Relationship Id="rId2" Type="http://schemas.openxmlformats.org/officeDocument/2006/relationships/hyperlink" Target="https://chi2018.acm.org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ngroup.com/articles/exhaustive-review-eyetracking/" TargetMode="External"/><Relationship Id="rId2" Type="http://schemas.openxmlformats.org/officeDocument/2006/relationships/hyperlink" Target="https://www.nngroup.com/articles/f-shaped-pattern-reading-web-content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ngroup.com/articles/legibility-readability-comprehension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lingscars.com/" TargetMode="External"/><Relationship Id="rId4" Type="http://schemas.openxmlformats.org/officeDocument/2006/relationships/hyperlink" Target="http://www.dependabledrivein.com/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ngroup.com/articles/homepage-real-estate-allocation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ngroup.com/articles/ecommerce-homepages-listing-pages/" TargetMode="External"/><Relationship Id="rId7" Type="http://schemas.openxmlformats.org/officeDocument/2006/relationships/hyperlink" Target="http://mojoyogurt.com/#/home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ites.google.com/site/vlhcc2017/" TargetMode="External"/><Relationship Id="rId5" Type="http://schemas.openxmlformats.org/officeDocument/2006/relationships/hyperlink" Target="https://www.expedia.com/" TargetMode="External"/><Relationship Id="rId4" Type="http://schemas.openxmlformats.org/officeDocument/2006/relationships/hyperlink" Target="http://www.oath.com/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elta.com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useit.com/alertbox/20020512.html" TargetMode="External"/><Relationship Id="rId4" Type="http://schemas.openxmlformats.org/officeDocument/2006/relationships/hyperlink" Target="http://www.aa.com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ngroup.com/" TargetMode="External"/><Relationship Id="rId2" Type="http://schemas.openxmlformats.org/officeDocument/2006/relationships/hyperlink" Target="http://www.nngroup.com/articles/subscribe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uie.com/articles/three_perils_search" TargetMode="External"/><Relationship Id="rId3" Type="http://schemas.openxmlformats.org/officeDocument/2006/relationships/hyperlink" Target="http://www.internetretailer.com/article.asp?id=28897" TargetMode="External"/><Relationship Id="rId7" Type="http://schemas.openxmlformats.org/officeDocument/2006/relationships/hyperlink" Target="https://www.walgreens.com/search/results.jsp?Ns=Brand&amp;Nso=1&amp;Ntt=headache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walgreens.com/search/results.jsp?Ntt=headache" TargetMode="External"/><Relationship Id="rId5" Type="http://schemas.openxmlformats.org/officeDocument/2006/relationships/hyperlink" Target="http://www.amazon.com/s/ref=nb_sb_noss?url=search-alias=toys-and-games&amp;field-keywords=plane&amp;rh=n:165793011,k:plane" TargetMode="External"/><Relationship Id="rId4" Type="http://schemas.openxmlformats.org/officeDocument/2006/relationships/hyperlink" Target="http://www.google.com/search?q=hp+laser+printers" TargetMode="External"/><Relationship Id="rId9" Type="http://schemas.openxmlformats.org/officeDocument/2006/relationships/image" Target="../media/image1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ie.com/articles/learn_to_search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ngroup.com/articles/polyhierarchy/" TargetMode="External"/><Relationship Id="rId2" Type="http://schemas.openxmlformats.org/officeDocument/2006/relationships/hyperlink" Target="https://www.nngroup.com/articles/ecommerce-homepages-listing-page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rei.com/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technews.acm.org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echnews.acm.org/archives.cfm?fo=2018-11-nov/nov-26-2018.html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legantthemes.com/blog/resources/bad-web-design-a-look-at-the-most-hilariously-terrible-websites-from-around-the-web" TargetMode="External"/><Relationship Id="rId2" Type="http://schemas.openxmlformats.org/officeDocument/2006/relationships/hyperlink" Target="https://docs.google.com/document/d/1AMn49vUgPzy-EIn6pZPlqZTYsQzgnF9VJNcdxCwqc1w/edi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ebpagesthatsuck.com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rtinsights.com/mobile-marketing/mobile-marketing-analytics/mobile-marketing-statistics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marketer.com/Article.aspx?R=1007358" TargetMode="External"/><Relationship Id="rId2" Type="http://schemas.openxmlformats.org/officeDocument/2006/relationships/hyperlink" Target="http://www.useit.com/alertbox/usability-progress-rate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marketer.com/Article.aspx?R=1007358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ulldogreporter.com/dailydog/article/user-unfriendly-pr-nearly-9-of-10-of-americans-have-negative-feelings-about-brands-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eit.com/alertbox/usability-progress-rate.html" TargetMode="External"/><Relationship Id="rId2" Type="http://schemas.openxmlformats.org/officeDocument/2006/relationships/hyperlink" Target="http://www.useit.com/alertbox/intranet-usability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nngroup.com/articles/top-intranet-design-mistakes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cmu.edu/~bam/uicourse/05863fall18/index.html" TargetMode="Externa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s://www.pnc.com/en/small-business/payments-and-processing/remote-deposit.html" TargetMode="External"/><Relationship Id="rId4" Type="http://schemas.openxmlformats.org/officeDocument/2006/relationships/hyperlink" Target="http://www.nngroup.com/articles/breadcrumb-navigation-useful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F2B57D3-6641-48EC-9DF5-E2854764F0F6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524000"/>
            <a:ext cx="7772400" cy="1676400"/>
          </a:xfrm>
        </p:spPr>
        <p:txBody>
          <a:bodyPr/>
          <a:lstStyle/>
          <a:p>
            <a:pPr algn="ctr" eaLnBrk="1" hangingPunct="1"/>
            <a:r>
              <a:rPr lang="en-US" sz="3200" dirty="0" smtClean="0"/>
              <a:t>Lecture 9:</a:t>
            </a:r>
            <a:br>
              <a:rPr lang="en-US" sz="3200" dirty="0" smtClean="0"/>
            </a:br>
            <a:r>
              <a:rPr lang="en-US" sz="4000" dirty="0" smtClean="0"/>
              <a:t>Designing for the Web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4600" y="3276600"/>
            <a:ext cx="6248400" cy="2743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Brad Myers</a:t>
            </a:r>
          </a:p>
          <a:p>
            <a:pPr eaLnBrk="1" hangingPunct="1">
              <a:lnSpc>
                <a:spcPct val="90000"/>
              </a:lnSpc>
            </a:pPr>
            <a:endParaRPr lang="en-US" dirty="0" smtClean="0">
              <a:solidFill>
                <a:srgbClr val="6E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6E0000"/>
                </a:solidFill>
              </a:rPr>
              <a:t>05-863 / 45-888: Introduction to </a:t>
            </a:r>
            <a:br>
              <a:rPr lang="en-US" dirty="0" smtClean="0">
                <a:solidFill>
                  <a:srgbClr val="6E0000"/>
                </a:solidFill>
              </a:rPr>
            </a:br>
            <a:r>
              <a:rPr lang="en-US" dirty="0" smtClean="0">
                <a:solidFill>
                  <a:srgbClr val="6E0000"/>
                </a:solidFill>
              </a:rPr>
              <a:t>Human Computer Interaction for </a:t>
            </a:r>
            <a:br>
              <a:rPr lang="en-US" dirty="0" smtClean="0">
                <a:solidFill>
                  <a:srgbClr val="6E0000"/>
                </a:solidFill>
              </a:rPr>
            </a:br>
            <a:r>
              <a:rPr lang="en-US" dirty="0" smtClean="0">
                <a:solidFill>
                  <a:srgbClr val="6E0000"/>
                </a:solidFill>
              </a:rPr>
              <a:t>Technology Executives</a:t>
            </a:r>
          </a:p>
          <a:p>
            <a:pPr eaLnBrk="1" hangingPunct="1">
              <a:lnSpc>
                <a:spcPct val="90000"/>
              </a:lnSpc>
            </a:pPr>
            <a:endParaRPr lang="en-US" dirty="0" smtClean="0">
              <a:solidFill>
                <a:srgbClr val="6E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i="1" dirty="0" smtClean="0">
                <a:solidFill>
                  <a:srgbClr val="6E0000"/>
                </a:solidFill>
              </a:rPr>
              <a:t>Fall, </a:t>
            </a:r>
            <a:r>
              <a:rPr lang="en-US" i="1" dirty="0" smtClean="0">
                <a:solidFill>
                  <a:srgbClr val="6E0000"/>
                </a:solidFill>
              </a:rPr>
              <a:t>2018, </a:t>
            </a:r>
            <a:r>
              <a:rPr lang="en-US" i="1" dirty="0" smtClean="0">
                <a:solidFill>
                  <a:srgbClr val="6E0000"/>
                </a:solidFill>
              </a:rPr>
              <a:t>Mini 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919842"/>
          </a:xfrm>
        </p:spPr>
        <p:txBody>
          <a:bodyPr/>
          <a:lstStyle/>
          <a:p>
            <a:r>
              <a:rPr lang="en-US" dirty="0" smtClean="0"/>
              <a:t>Navigation 2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42080"/>
            <a:ext cx="8229600" cy="4631871"/>
          </a:xfrm>
        </p:spPr>
        <p:txBody>
          <a:bodyPr/>
          <a:lstStyle/>
          <a:p>
            <a:r>
              <a:rPr lang="en-US" sz="2800" dirty="0" smtClean="0"/>
              <a:t>Where can I go?</a:t>
            </a:r>
          </a:p>
          <a:p>
            <a:pPr lvl="1"/>
            <a:r>
              <a:rPr lang="en-US" sz="2400" dirty="0" smtClean="0"/>
              <a:t>Visible links on page</a:t>
            </a:r>
          </a:p>
          <a:p>
            <a:pPr lvl="2"/>
            <a:r>
              <a:rPr lang="en-US" sz="2000" dirty="0" smtClean="0"/>
              <a:t>This has gotten dramatically worse with “flat design”</a:t>
            </a:r>
            <a:br>
              <a:rPr lang="en-US" sz="2000" dirty="0" smtClean="0"/>
            </a:br>
            <a:r>
              <a:rPr lang="en-US" sz="1200" dirty="0" smtClean="0"/>
              <a:t>(cite: </a:t>
            </a:r>
            <a:r>
              <a:rPr lang="en-US" sz="1200" dirty="0" smtClean="0">
                <a:hlinkClick r:id="rId3"/>
              </a:rPr>
              <a:t>http://www.nngroup.com/articles/flat-design-long-exposure</a:t>
            </a:r>
            <a:r>
              <a:rPr lang="en-US" sz="1200" dirty="0" smtClean="0"/>
              <a:t>) </a:t>
            </a:r>
          </a:p>
          <a:p>
            <a:pPr lvl="1"/>
            <a:r>
              <a:rPr lang="en-US" sz="2400" dirty="0" smtClean="0"/>
              <a:t>Standard navigation-bar is good</a:t>
            </a:r>
          </a:p>
          <a:p>
            <a:pPr lvl="2"/>
            <a:r>
              <a:rPr lang="en-US" sz="2000" dirty="0" smtClean="0"/>
              <a:t>Show where you are</a:t>
            </a:r>
          </a:p>
          <a:p>
            <a:pPr lvl="1"/>
            <a:r>
              <a:rPr lang="en-US" sz="2400" dirty="0" smtClean="0"/>
              <a:t>Links should have meaningful labels</a:t>
            </a:r>
          </a:p>
          <a:p>
            <a:r>
              <a:rPr lang="en-US" sz="2800" dirty="0" smtClean="0"/>
              <a:t>All pages </a:t>
            </a:r>
            <a:r>
              <a:rPr lang="en-US" sz="2800" dirty="0"/>
              <a:t>should have one-click link to the </a:t>
            </a:r>
            <a:r>
              <a:rPr lang="en-US" sz="2800" dirty="0" smtClean="0"/>
              <a:t>homepage </a:t>
            </a:r>
            <a:r>
              <a:rPr lang="en-US" sz="2000" i="1" dirty="0" smtClean="0">
                <a:hlinkClick r:id="rId4"/>
              </a:rPr>
              <a:t>– cite </a:t>
            </a:r>
            <a:endParaRPr lang="en-US" sz="2000" i="1" dirty="0"/>
          </a:p>
          <a:p>
            <a:pPr lvl="1"/>
            <a:r>
              <a:rPr lang="en-US" sz="2400" dirty="0"/>
              <a:t>Non-standard location: </a:t>
            </a:r>
            <a:r>
              <a:rPr lang="en-US" sz="2400" dirty="0">
                <a:hlinkClick r:id="rId5"/>
              </a:rPr>
              <a:t>http://www.amgen.com</a:t>
            </a:r>
            <a:r>
              <a:rPr lang="en-US" sz="2400" dirty="0" smtClean="0">
                <a:hlinkClick r:id="rId5"/>
              </a:rPr>
              <a:t>/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 dirty="0"/>
          </a:p>
        </p:txBody>
      </p:sp>
      <p:sp>
        <p:nvSpPr>
          <p:cNvPr id="3686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41554-B029-4020-A640-0789B8A9A926}" type="slidenum">
              <a:rPr lang="en-US" altLang="en-US" smtClean="0"/>
              <a:pPr/>
              <a:t>10</a:t>
            </a:fld>
            <a:endParaRPr lang="en-US" alt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800" y="5257800"/>
            <a:ext cx="7238999" cy="1430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29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79574" y="3886200"/>
            <a:ext cx="5264426" cy="1018681"/>
          </a:xfrm>
          <a:prstGeom prst="rect">
            <a:avLst/>
          </a:prstGeom>
        </p:spPr>
      </p:pic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173162"/>
          </a:xfrm>
        </p:spPr>
        <p:txBody>
          <a:bodyPr/>
          <a:lstStyle/>
          <a:p>
            <a:r>
              <a:rPr lang="en-US" dirty="0" smtClean="0"/>
              <a:t>Navigation, 3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077200" cy="51054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Site Structure that maps into user’s ideas and tasks</a:t>
            </a:r>
          </a:p>
          <a:p>
            <a:pPr lvl="2"/>
            <a:r>
              <a:rPr lang="en-US" sz="2000" dirty="0" smtClean="0"/>
              <a:t>Nielsen reports 80% vs. 9% success rates depending on structure</a:t>
            </a:r>
          </a:p>
          <a:p>
            <a:r>
              <a:rPr lang="en-US" sz="2800" dirty="0" smtClean="0"/>
              <a:t>Product lists</a:t>
            </a:r>
          </a:p>
          <a:p>
            <a:pPr lvl="1"/>
            <a:r>
              <a:rPr lang="en-US" sz="2400" dirty="0" smtClean="0"/>
              <a:t>Make it easy to </a:t>
            </a:r>
            <a:r>
              <a:rPr lang="en-US" sz="2400" dirty="0" smtClean="0">
                <a:hlinkClick r:id="rId4"/>
              </a:rPr>
              <a:t>compare</a:t>
            </a:r>
            <a:r>
              <a:rPr lang="en-US" sz="2400" dirty="0" smtClean="0"/>
              <a:t> - </a:t>
            </a:r>
            <a:r>
              <a:rPr lang="en-US" sz="2000" i="1" dirty="0" smtClean="0">
                <a:hlinkClick r:id="rId5"/>
              </a:rPr>
              <a:t>cite</a:t>
            </a:r>
            <a:endParaRPr lang="en-US" sz="2000" i="1" dirty="0" smtClean="0"/>
          </a:p>
          <a:p>
            <a:r>
              <a:rPr lang="nl-NL" sz="2800" dirty="0" smtClean="0"/>
              <a:t>Shallow vs. Deep Website Hierarchies</a:t>
            </a:r>
          </a:p>
          <a:p>
            <a:pPr lvl="1"/>
            <a:r>
              <a:rPr lang="nl-NL" sz="2400" dirty="0" smtClean="0"/>
              <a:t>Tradeoffs –</a:t>
            </a:r>
            <a:br>
              <a:rPr lang="nl-NL" sz="2400" dirty="0" smtClean="0"/>
            </a:br>
            <a:r>
              <a:rPr lang="nl-NL" sz="2400" dirty="0" smtClean="0"/>
              <a:t>depends on “natural” structure of infomation</a:t>
            </a:r>
          </a:p>
          <a:p>
            <a:pPr lvl="2"/>
            <a:r>
              <a:rPr lang="nl-NL" sz="1200" dirty="0" smtClean="0"/>
              <a:t>Cite: </a:t>
            </a:r>
            <a:r>
              <a:rPr lang="nl-NL" sz="1200" dirty="0" smtClean="0">
                <a:hlinkClick r:id="rId6"/>
              </a:rPr>
              <a:t>http://www.nngroup.com/articles/flat-vs-deep-hierarchy</a:t>
            </a:r>
            <a:endParaRPr lang="en-US" sz="1200" dirty="0" smtClean="0"/>
          </a:p>
          <a:p>
            <a:r>
              <a:rPr lang="en-US" sz="2800" dirty="0" smtClean="0"/>
              <a:t>Never say “under construction”</a:t>
            </a:r>
          </a:p>
          <a:p>
            <a:pPr lvl="1"/>
            <a:r>
              <a:rPr lang="en-US" sz="2400" dirty="0" smtClean="0"/>
              <a:t>The web is always changing</a:t>
            </a:r>
          </a:p>
          <a:p>
            <a:pPr lvl="1"/>
            <a:r>
              <a:rPr lang="en-US" sz="2400" dirty="0" smtClean="0"/>
              <a:t>Except for prototypes (obviously)</a:t>
            </a:r>
          </a:p>
          <a:p>
            <a:endParaRPr lang="en-US" sz="28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9C21C-61F0-4494-8662-25F6F06F789D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F3D19D0-EE4B-41C9-B60F-6A1C2392436F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ea typeface="굴림" charset="-127"/>
              </a:rPr>
              <a:t>Design for multiple browsers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31939"/>
            <a:ext cx="8229600" cy="4792662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altLang="ko-KR" dirty="0" smtClean="0">
                <a:ea typeface="굴림" charset="-127"/>
              </a:rPr>
              <a:t>Cross platform design</a:t>
            </a:r>
          </a:p>
          <a:p>
            <a:pPr eaLnBrk="1" hangingPunct="1"/>
            <a:r>
              <a:rPr lang="en-US" altLang="ko-KR" dirty="0" smtClean="0">
                <a:ea typeface="굴림" charset="-127"/>
              </a:rPr>
              <a:t>You don</a:t>
            </a:r>
            <a:r>
              <a:rPr lang="en-US" altLang="ko-KR" dirty="0" smtClean="0">
                <a:latin typeface="Tahoma" pitchFamily="34" charset="0"/>
                <a:ea typeface="굴림" charset="-127"/>
              </a:rPr>
              <a:t>’</a:t>
            </a:r>
            <a:r>
              <a:rPr lang="en-US" altLang="ko-KR" dirty="0" smtClean="0">
                <a:ea typeface="굴림" charset="-127"/>
              </a:rPr>
              <a:t>t control the layout or navigation</a:t>
            </a:r>
          </a:p>
          <a:p>
            <a:pPr lvl="1" eaLnBrk="1" hangingPunct="1"/>
            <a:r>
              <a:rPr lang="en-US" altLang="ko-KR" dirty="0" smtClean="0">
                <a:ea typeface="굴림" charset="-127"/>
              </a:rPr>
              <a:t>People use various browsers, window sizes, etc.</a:t>
            </a:r>
          </a:p>
          <a:p>
            <a:pPr lvl="1" eaLnBrk="1" hangingPunct="1"/>
            <a:r>
              <a:rPr lang="en-US" altLang="ko-KR" dirty="0" smtClean="0">
                <a:ea typeface="굴림" charset="-127"/>
              </a:rPr>
              <a:t>Various languages and fonts installed</a:t>
            </a:r>
          </a:p>
          <a:p>
            <a:pPr lvl="1" eaLnBrk="1" hangingPunct="1"/>
            <a:r>
              <a:rPr lang="en-US" altLang="ko-KR" dirty="0" smtClean="0">
                <a:ea typeface="굴림" charset="-127"/>
              </a:rPr>
              <a:t>Cell phones, tablets, etc.</a:t>
            </a:r>
          </a:p>
          <a:p>
            <a:pPr lvl="1" eaLnBrk="1" hangingPunct="1"/>
            <a:r>
              <a:rPr lang="en-US" altLang="ko-KR" dirty="0" smtClean="0">
                <a:ea typeface="굴림" charset="-127"/>
              </a:rPr>
              <a:t>Users can jump in middle, go back and forward</a:t>
            </a:r>
            <a:endParaRPr lang="en-US" altLang="ko-KR" dirty="0" smtClean="0">
              <a:solidFill>
                <a:schemeClr val="tx2"/>
              </a:solidFill>
              <a:ea typeface="굴림" charset="-127"/>
            </a:endParaRPr>
          </a:p>
          <a:p>
            <a:pPr eaLnBrk="1" hangingPunct="1"/>
            <a:r>
              <a:rPr lang="en-US" altLang="ko-KR" dirty="0" smtClean="0">
                <a:solidFill>
                  <a:schemeClr val="tx2"/>
                </a:solidFill>
                <a:ea typeface="굴림" charset="-127"/>
              </a:rPr>
              <a:t>Test your pages in Chrome, Safari, </a:t>
            </a:r>
            <a:r>
              <a:rPr lang="en-US" altLang="ko-KR" dirty="0">
                <a:solidFill>
                  <a:schemeClr val="tx2"/>
                </a:solidFill>
                <a:ea typeface="굴림" charset="-127"/>
              </a:rPr>
              <a:t>Microsoft Edge, Internet </a:t>
            </a:r>
            <a:r>
              <a:rPr lang="en-US" altLang="ko-KR" dirty="0" smtClean="0">
                <a:solidFill>
                  <a:schemeClr val="tx2"/>
                </a:solidFill>
                <a:ea typeface="굴림" charset="-127"/>
              </a:rPr>
              <a:t>Explorer, and Firefox</a:t>
            </a:r>
          </a:p>
          <a:p>
            <a:pPr eaLnBrk="1" hangingPunct="1"/>
            <a:r>
              <a:rPr lang="en-US" altLang="ko-KR" dirty="0" smtClean="0">
                <a:solidFill>
                  <a:schemeClr val="tx2"/>
                </a:solidFill>
                <a:ea typeface="굴림" charset="-127"/>
              </a:rPr>
              <a:t>Test in all (recent) versions</a:t>
            </a:r>
          </a:p>
          <a:p>
            <a:pPr lvl="1" eaLnBrk="1" hangingPunct="1"/>
            <a:r>
              <a:rPr lang="en-US" altLang="ko-KR" dirty="0" smtClean="0">
                <a:ea typeface="굴림" charset="-127"/>
              </a:rPr>
              <a:t>People don’t update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F325B3-88FD-45A9-A56F-800B312D3CB8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3500" dirty="0" smtClean="0">
                <a:ea typeface="굴림" charset="-127"/>
              </a:rPr>
              <a:t>Design for multiple browsers, 2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650287" cy="5218112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ko-KR" dirty="0" smtClean="0">
                <a:ea typeface="굴림" charset="-127"/>
              </a:rPr>
              <a:t>Tools </a:t>
            </a:r>
            <a:r>
              <a:rPr lang="en-US" altLang="ko-KR" dirty="0">
                <a:ea typeface="굴림" charset="-127"/>
              </a:rPr>
              <a:t>for checking: </a:t>
            </a:r>
          </a:p>
          <a:p>
            <a:pPr lvl="1" eaLnBrk="1" hangingPunct="1"/>
            <a:r>
              <a:rPr lang="en-US" altLang="ko-KR" dirty="0">
                <a:ea typeface="굴림" charset="-127"/>
              </a:rPr>
              <a:t>“</a:t>
            </a:r>
            <a:r>
              <a:rPr lang="en-US" altLang="ko-KR" dirty="0" err="1">
                <a:ea typeface="굴림" charset="-127"/>
              </a:rPr>
              <a:t>BrowserLab</a:t>
            </a:r>
            <a:r>
              <a:rPr lang="en-US" altLang="ko-KR" dirty="0">
                <a:ea typeface="굴림" charset="-127"/>
              </a:rPr>
              <a:t>” built into Dreamweaver</a:t>
            </a:r>
          </a:p>
          <a:p>
            <a:pPr lvl="1" eaLnBrk="1" hangingPunct="1"/>
            <a:r>
              <a:rPr lang="en-US" u="sng" dirty="0">
                <a:hlinkClick r:id="rId3"/>
              </a:rPr>
              <a:t>http://browsershots.org/</a:t>
            </a:r>
            <a:r>
              <a:rPr lang="en-US" dirty="0">
                <a:ea typeface="굴림" charset="-127"/>
              </a:rPr>
              <a:t>  </a:t>
            </a:r>
            <a:r>
              <a:rPr lang="en-US" sz="1200" dirty="0">
                <a:ea typeface="굴림" charset="-127"/>
              </a:rPr>
              <a:t>(Thanks to Kevin </a:t>
            </a:r>
            <a:r>
              <a:rPr lang="en-US" sz="1200" dirty="0" err="1">
                <a:ea typeface="굴림" charset="-127"/>
              </a:rPr>
              <a:t>McEachern</a:t>
            </a:r>
            <a:r>
              <a:rPr lang="en-US" sz="1200" dirty="0">
                <a:ea typeface="굴림" charset="-127"/>
              </a:rPr>
              <a:t> for finding this link)</a:t>
            </a:r>
            <a:endParaRPr lang="en-US" dirty="0">
              <a:ea typeface="굴림" charset="-127"/>
            </a:endParaRPr>
          </a:p>
          <a:p>
            <a:pPr eaLnBrk="1" hangingPunct="1"/>
            <a:endParaRPr lang="en-US" altLang="ko-KR" dirty="0" smtClean="0">
              <a:ea typeface="굴림" charset="-127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52800"/>
            <a:ext cx="9100324" cy="10385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ar graph with data as described in the following paragraph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573" y="4332316"/>
            <a:ext cx="3577427" cy="2525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792162"/>
          </a:xfrm>
        </p:spPr>
        <p:txBody>
          <a:bodyPr/>
          <a:lstStyle/>
          <a:p>
            <a:r>
              <a:rPr lang="en-US" dirty="0" smtClean="0"/>
              <a:t>Responsive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9530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altLang="ko-KR" dirty="0">
                <a:ea typeface="굴림" charset="-127"/>
              </a:rPr>
              <a:t>“Responsive Design” - </a:t>
            </a:r>
            <a:r>
              <a:rPr lang="en-US" altLang="ko-KR" sz="1900" dirty="0">
                <a:ea typeface="굴림" charset="-127"/>
                <a:hlinkClick r:id="rId3"/>
              </a:rPr>
              <a:t>definition</a:t>
            </a:r>
            <a:endParaRPr lang="en-US" altLang="ko-KR" dirty="0">
              <a:ea typeface="굴림" charset="-127"/>
            </a:endParaRPr>
          </a:p>
          <a:p>
            <a:pPr lvl="1" eaLnBrk="1" hangingPunct="1"/>
            <a:r>
              <a:rPr lang="en-US" altLang="ko-KR" dirty="0">
                <a:ea typeface="굴림" charset="-127"/>
              </a:rPr>
              <a:t>One design fits all, </a:t>
            </a:r>
            <a:r>
              <a:rPr lang="en-US" altLang="ko-KR" i="1" dirty="0">
                <a:ea typeface="굴림" charset="-127"/>
              </a:rPr>
              <a:t>or</a:t>
            </a:r>
          </a:p>
          <a:p>
            <a:pPr lvl="1" eaLnBrk="1" hangingPunct="1"/>
            <a:r>
              <a:rPr lang="en-US" altLang="ko-KR" i="1" dirty="0">
                <a:ea typeface="굴림" charset="-127"/>
              </a:rPr>
              <a:t>Compute</a:t>
            </a:r>
            <a:r>
              <a:rPr lang="en-US" altLang="ko-KR" dirty="0">
                <a:ea typeface="굴림" charset="-127"/>
              </a:rPr>
              <a:t> design based on window width - </a:t>
            </a:r>
            <a:r>
              <a:rPr lang="en-US" altLang="ko-KR" dirty="0">
                <a:ea typeface="굴림" charset="-127"/>
                <a:hlinkClick r:id="rId4"/>
              </a:rPr>
              <a:t>example</a:t>
            </a:r>
            <a:endParaRPr lang="en-US" altLang="ko-KR" dirty="0">
              <a:ea typeface="굴림" charset="-127"/>
            </a:endParaRPr>
          </a:p>
          <a:p>
            <a:pPr lvl="2" eaLnBrk="1" hangingPunct="1"/>
            <a:r>
              <a:rPr lang="en-US" altLang="ko-KR" dirty="0">
                <a:ea typeface="굴림" charset="-127"/>
              </a:rPr>
              <a:t>Change size, position, and even which elements are </a:t>
            </a:r>
            <a:r>
              <a:rPr lang="en-US" altLang="ko-KR" dirty="0" smtClean="0">
                <a:ea typeface="굴림" charset="-127"/>
              </a:rPr>
              <a:t>present</a:t>
            </a:r>
          </a:p>
          <a:p>
            <a:pPr eaLnBrk="1" hangingPunct="1"/>
            <a:r>
              <a:rPr lang="en-US" altLang="ko-KR" dirty="0" smtClean="0">
                <a:ea typeface="굴림" charset="-127"/>
              </a:rPr>
              <a:t>But don’t just use menu icon on desktop</a:t>
            </a:r>
          </a:p>
          <a:p>
            <a:pPr lvl="1" eaLnBrk="1" hangingPunct="1"/>
            <a:r>
              <a:rPr lang="en-US" dirty="0"/>
              <a:t>“Discoverability is cut almost in half by </a:t>
            </a:r>
            <a:r>
              <a:rPr lang="en-US" dirty="0" smtClean="0"/>
              <a:t>hiding</a:t>
            </a:r>
            <a:br>
              <a:rPr lang="en-US" dirty="0" smtClean="0"/>
            </a:br>
            <a:r>
              <a:rPr lang="en-US" dirty="0" smtClean="0"/>
              <a:t>a </a:t>
            </a:r>
            <a:r>
              <a:rPr lang="en-US" dirty="0"/>
              <a:t>website’s main navigation</a:t>
            </a:r>
            <a:r>
              <a:rPr lang="en-US" dirty="0" smtClean="0"/>
              <a:t>.”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/>
              <a:t>-- </a:t>
            </a:r>
            <a:r>
              <a:rPr lang="en-US" i="1" dirty="0">
                <a:hlinkClick r:id="rId5"/>
              </a:rPr>
              <a:t>cite</a:t>
            </a:r>
            <a:endParaRPr lang="en-US" i="1" dirty="0"/>
          </a:p>
          <a:p>
            <a:pPr lvl="1" eaLnBrk="1" hangingPunct="1"/>
            <a:r>
              <a:rPr lang="en-US" altLang="ko-KR" dirty="0" smtClean="0">
                <a:ea typeface="굴림" charset="-127"/>
              </a:rPr>
              <a:t>Example: </a:t>
            </a:r>
            <a:r>
              <a:rPr lang="en-US" altLang="ko-KR" sz="2000" dirty="0">
                <a:ea typeface="굴림" charset="-127"/>
                <a:hlinkClick r:id="rId6"/>
              </a:rPr>
              <a:t>https://www.bloomberg.com</a:t>
            </a:r>
            <a:r>
              <a:rPr lang="en-US" altLang="ko-KR" sz="2000" dirty="0" smtClean="0">
                <a:ea typeface="굴림" charset="-127"/>
                <a:hlinkClick r:id="rId6"/>
              </a:rPr>
              <a:t>/</a:t>
            </a:r>
            <a:r>
              <a:rPr lang="en-US" altLang="ko-KR" sz="2000" dirty="0" smtClean="0">
                <a:ea typeface="굴림" charset="-127"/>
              </a:rPr>
              <a:t> </a:t>
            </a:r>
            <a:endParaRPr lang="en-US" altLang="ko-KR" sz="2000" dirty="0" smtClean="0">
              <a:ea typeface="굴림" charset="-127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6D2B2F-D908-43C2-BA02-C9B8A5799D9D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72400" y="3048000"/>
            <a:ext cx="780990" cy="812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87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B67696A-793A-4F06-8D58-9E09C2982756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ea typeface="굴림" charset="-127"/>
              </a:rPr>
              <a:t>Design for quick downloading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411662"/>
          </a:xfrm>
        </p:spPr>
        <p:txBody>
          <a:bodyPr/>
          <a:lstStyle/>
          <a:p>
            <a:pPr eaLnBrk="1" hangingPunct="1"/>
            <a:r>
              <a:rPr lang="en-US" altLang="ko-KR" dirty="0" smtClean="0">
                <a:ea typeface="굴림" charset="-127"/>
              </a:rPr>
              <a:t>Users #1 complaint is slow downloading</a:t>
            </a:r>
          </a:p>
          <a:p>
            <a:pPr lvl="1" eaLnBrk="1" hangingPunct="1"/>
            <a:r>
              <a:rPr lang="en-US" altLang="ko-KR" dirty="0" smtClean="0">
                <a:ea typeface="굴림" charset="-127"/>
              </a:rPr>
              <a:t>HCII’s slow website</a:t>
            </a:r>
            <a:r>
              <a:rPr lang="en-US" altLang="ko-KR" dirty="0">
                <a:ea typeface="굴림" charset="-127"/>
              </a:rPr>
              <a:t>: </a:t>
            </a:r>
            <a:r>
              <a:rPr lang="en-US" altLang="ko-KR" dirty="0">
                <a:ea typeface="굴림" charset="-127"/>
                <a:hlinkClick r:id="rId3"/>
              </a:rPr>
              <a:t>http://www.hcii.cmu.edu</a:t>
            </a:r>
            <a:r>
              <a:rPr lang="en-US" altLang="ko-KR" dirty="0" smtClean="0">
                <a:ea typeface="굴림" charset="-127"/>
                <a:hlinkClick r:id="rId3"/>
              </a:rPr>
              <a:t>/</a:t>
            </a:r>
            <a:r>
              <a:rPr lang="en-US" altLang="ko-KR" dirty="0" smtClean="0">
                <a:ea typeface="굴림" charset="-127"/>
              </a:rPr>
              <a:t>  </a:t>
            </a:r>
            <a:r>
              <a:rPr lang="en-US" altLang="ko-KR" dirty="0" smtClean="0">
                <a:ea typeface="굴림" charset="-127"/>
                <a:sym typeface="Wingdings" panose="05000000000000000000" pitchFamily="2" charset="2"/>
              </a:rPr>
              <a:t></a:t>
            </a:r>
            <a:endParaRPr lang="en-US" altLang="ko-KR" dirty="0" smtClean="0">
              <a:ea typeface="굴림" charset="-127"/>
            </a:endParaRPr>
          </a:p>
          <a:p>
            <a:pPr eaLnBrk="1" hangingPunct="1"/>
            <a:r>
              <a:rPr lang="en-US" altLang="ko-KR" dirty="0" smtClean="0">
                <a:ea typeface="굴림" charset="-127"/>
              </a:rPr>
              <a:t>Users want response times of less than 1 second</a:t>
            </a:r>
          </a:p>
          <a:p>
            <a:pPr lvl="1" eaLnBrk="1" hangingPunct="1"/>
            <a:r>
              <a:rPr lang="en-US" altLang="ko-KR" dirty="0" smtClean="0">
                <a:ea typeface="굴림" charset="-127"/>
              </a:rPr>
              <a:t>Longer than 10 seconds, users cannot stay focused on the task</a:t>
            </a:r>
          </a:p>
          <a:p>
            <a:pPr lvl="1" eaLnBrk="1" hangingPunct="1"/>
            <a:r>
              <a:rPr lang="en-US" altLang="ko-KR" dirty="0" smtClean="0">
                <a:ea typeface="굴림" charset="-127"/>
              </a:rPr>
              <a:t>Forwards and backwards</a:t>
            </a:r>
          </a:p>
          <a:p>
            <a:pPr eaLnBrk="1" hangingPunct="1"/>
            <a:r>
              <a:rPr lang="en-US" altLang="ko-KR" dirty="0" smtClean="0">
                <a:ea typeface="굴림" charset="-127"/>
              </a:rPr>
              <a:t>Predictable is important</a:t>
            </a:r>
          </a:p>
          <a:p>
            <a:pPr lvl="1" eaLnBrk="1" hangingPunct="1"/>
            <a:r>
              <a:rPr lang="en-US" altLang="ko-KR" dirty="0" smtClean="0">
                <a:ea typeface="굴림" charset="-127"/>
              </a:rPr>
              <a:t>Always mark pages that may be slow due to multimedia content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6819147-2D94-4C9C-96F6-DE2315A4E410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020762"/>
          </a:xfrm>
        </p:spPr>
        <p:txBody>
          <a:bodyPr/>
          <a:lstStyle/>
          <a:p>
            <a:pPr eaLnBrk="1" hangingPunct="1"/>
            <a:r>
              <a:rPr lang="en-US" altLang="ko-KR" dirty="0" smtClean="0">
                <a:ea typeface="굴림" charset="-127"/>
              </a:rPr>
              <a:t>Rules for links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915400" cy="54864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ko-KR" dirty="0" smtClean="0">
                <a:ea typeface="굴림" charset="-127"/>
              </a:rPr>
              <a:t>Provide links to related items of interest</a:t>
            </a:r>
          </a:p>
          <a:p>
            <a:pPr eaLnBrk="1" hangingPunct="1"/>
            <a:r>
              <a:rPr lang="en-US" altLang="ko-KR" dirty="0" smtClean="0">
                <a:ea typeface="굴림" charset="-127"/>
              </a:rPr>
              <a:t>Misleading link names are a “broken promise” – erodes </a:t>
            </a:r>
            <a:r>
              <a:rPr lang="en-US" dirty="0" smtClean="0"/>
              <a:t>trust </a:t>
            </a:r>
            <a:r>
              <a:rPr lang="en-US" dirty="0"/>
              <a:t>and </a:t>
            </a:r>
            <a:r>
              <a:rPr lang="en-US" dirty="0" smtClean="0"/>
              <a:t>credibility</a:t>
            </a:r>
            <a:br>
              <a:rPr lang="en-US" dirty="0" smtClean="0"/>
            </a:br>
            <a:r>
              <a:rPr lang="en-US" sz="1600" dirty="0" smtClean="0"/>
              <a:t>(cite: </a:t>
            </a:r>
            <a:r>
              <a:rPr lang="en-US" sz="1600" dirty="0" smtClean="0">
                <a:hlinkClick r:id="rId3"/>
              </a:rPr>
              <a:t>http://www.nngroup.com/articles/link-promise/</a:t>
            </a:r>
            <a:r>
              <a:rPr lang="en-US" sz="1600" dirty="0" smtClean="0"/>
              <a:t>) </a:t>
            </a:r>
            <a:endParaRPr lang="en-US" altLang="ko-KR" dirty="0" smtClean="0">
              <a:ea typeface="굴림" charset="-127"/>
            </a:endParaRPr>
          </a:p>
          <a:p>
            <a:pPr eaLnBrk="1" hangingPunct="1"/>
            <a:r>
              <a:rPr lang="en-US" altLang="ko-KR" dirty="0" smtClean="0">
                <a:ea typeface="굴림" charset="-127"/>
              </a:rPr>
              <a:t>Link text should be descriptive</a:t>
            </a:r>
          </a:p>
          <a:p>
            <a:pPr lvl="1" eaLnBrk="1" hangingPunct="1"/>
            <a:r>
              <a:rPr lang="en-US" altLang="ko-KR" dirty="0" smtClean="0">
                <a:ea typeface="굴림" charset="-127"/>
              </a:rPr>
              <a:t>Not: </a:t>
            </a:r>
            <a:r>
              <a:rPr lang="en-US" altLang="ko-KR" strike="sngStrike" dirty="0" smtClean="0">
                <a:latin typeface="Tahoma" pitchFamily="34" charset="0"/>
                <a:ea typeface="굴림" charset="-127"/>
              </a:rPr>
              <a:t>“</a:t>
            </a:r>
            <a:r>
              <a:rPr lang="en-US" altLang="ko-KR" strike="sngStrike" dirty="0" smtClean="0">
                <a:ea typeface="굴림" charset="-127"/>
              </a:rPr>
              <a:t>For the schedule, </a:t>
            </a:r>
            <a:r>
              <a:rPr lang="en-US" altLang="ko-KR" u="sng" strike="sngStrike" dirty="0" smtClean="0">
                <a:ea typeface="굴림" charset="-127"/>
              </a:rPr>
              <a:t>click here</a:t>
            </a:r>
            <a:r>
              <a:rPr lang="en-US" altLang="ko-KR" strike="sngStrike" dirty="0" smtClean="0">
                <a:latin typeface="Tahoma" pitchFamily="34" charset="0"/>
                <a:ea typeface="굴림" charset="-127"/>
              </a:rPr>
              <a:t>”</a:t>
            </a:r>
            <a:endParaRPr lang="en-US" altLang="ko-KR" strike="sngStrike" dirty="0" smtClean="0">
              <a:ea typeface="굴림" charset="-127"/>
            </a:endParaRPr>
          </a:p>
          <a:p>
            <a:pPr lvl="1" eaLnBrk="1" hangingPunct="1"/>
            <a:r>
              <a:rPr lang="en-US" altLang="ko-KR" dirty="0" smtClean="0">
                <a:ea typeface="굴림" charset="-127"/>
              </a:rPr>
              <a:t>Better: </a:t>
            </a:r>
            <a:r>
              <a:rPr lang="en-US" altLang="ko-KR" dirty="0" smtClean="0">
                <a:latin typeface="Tahoma" pitchFamily="34" charset="0"/>
                <a:ea typeface="굴림" charset="-127"/>
              </a:rPr>
              <a:t>“</a:t>
            </a:r>
            <a:r>
              <a:rPr lang="en-US" altLang="ko-KR" dirty="0" smtClean="0">
                <a:ea typeface="굴림" charset="-127"/>
              </a:rPr>
              <a:t>See the </a:t>
            </a:r>
            <a:r>
              <a:rPr lang="en-US" altLang="ko-KR" u="sng" dirty="0" smtClean="0">
                <a:ea typeface="굴림" charset="-127"/>
              </a:rPr>
              <a:t>schedule</a:t>
            </a:r>
            <a:r>
              <a:rPr lang="en-US" altLang="ko-KR" dirty="0" smtClean="0">
                <a:ea typeface="굴림" charset="-127"/>
              </a:rPr>
              <a:t> and </a:t>
            </a:r>
            <a:r>
              <a:rPr lang="en-US" altLang="ko-KR" u="sng" dirty="0" err="1" smtClean="0">
                <a:ea typeface="굴림" charset="-127"/>
              </a:rPr>
              <a:t>homeworks</a:t>
            </a:r>
            <a:r>
              <a:rPr lang="en-US" altLang="ko-KR" dirty="0" smtClean="0">
                <a:latin typeface="Tahoma" pitchFamily="34" charset="0"/>
                <a:ea typeface="굴림" charset="-127"/>
              </a:rPr>
              <a:t>”</a:t>
            </a:r>
            <a:endParaRPr lang="en-US" altLang="ko-KR" dirty="0" smtClean="0">
              <a:ea typeface="굴림" charset="-127"/>
            </a:endParaRPr>
          </a:p>
          <a:p>
            <a:pPr lvl="2" eaLnBrk="1" hangingPunct="1"/>
            <a:r>
              <a:rPr lang="en-US" altLang="ko-KR" sz="2500" dirty="0" smtClean="0">
                <a:ea typeface="굴림" charset="-127"/>
              </a:rPr>
              <a:t>Easier to tell what link will get to</a:t>
            </a:r>
          </a:p>
          <a:p>
            <a:pPr lvl="2" eaLnBrk="1" hangingPunct="1"/>
            <a:r>
              <a:rPr lang="en-US" altLang="ko-KR" sz="2500" dirty="0" smtClean="0">
                <a:ea typeface="굴림" charset="-127"/>
              </a:rPr>
              <a:t>Underlined words are visually highlighted</a:t>
            </a:r>
          </a:p>
          <a:p>
            <a:pPr lvl="2" eaLnBrk="1" hangingPunct="1"/>
            <a:r>
              <a:rPr lang="en-US" altLang="ko-KR" sz="2500" dirty="0" smtClean="0">
                <a:ea typeface="굴림" charset="-127"/>
              </a:rPr>
              <a:t>Handicapped, etc. users won</a:t>
            </a:r>
            <a:r>
              <a:rPr lang="en-US" altLang="ko-KR" sz="2500" dirty="0" smtClean="0">
                <a:latin typeface="Tahoma" pitchFamily="34" charset="0"/>
                <a:ea typeface="굴림" charset="-127"/>
              </a:rPr>
              <a:t>’</a:t>
            </a:r>
            <a:r>
              <a:rPr lang="en-US" altLang="ko-KR" sz="2500" dirty="0" smtClean="0">
                <a:ea typeface="굴림" charset="-127"/>
              </a:rPr>
              <a:t>t </a:t>
            </a:r>
            <a:r>
              <a:rPr lang="en-US" altLang="ko-KR" sz="2500" dirty="0" smtClean="0">
                <a:latin typeface="Tahoma" pitchFamily="34" charset="0"/>
                <a:ea typeface="굴림" charset="-127"/>
              </a:rPr>
              <a:t>“</a:t>
            </a:r>
            <a:r>
              <a:rPr lang="en-US" altLang="ko-KR" sz="2500" dirty="0" smtClean="0">
                <a:ea typeface="굴림" charset="-127"/>
              </a:rPr>
              <a:t>click</a:t>
            </a:r>
            <a:r>
              <a:rPr lang="en-US" altLang="ko-KR" sz="2500" dirty="0" smtClean="0">
                <a:latin typeface="Tahoma" pitchFamily="34" charset="0"/>
                <a:ea typeface="굴림" charset="-127"/>
              </a:rPr>
              <a:t>”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56857" y="6400800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944562"/>
          </a:xfrm>
        </p:spPr>
        <p:txBody>
          <a:bodyPr/>
          <a:lstStyle/>
          <a:p>
            <a:r>
              <a:rPr lang="en-US" altLang="ko-KR" dirty="0" smtClean="0"/>
              <a:t>Rules for links, 2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en-US" altLang="ko-KR" dirty="0" smtClean="0"/>
              <a:t>Be cautious about opening up new browser windows or tabs</a:t>
            </a:r>
          </a:p>
          <a:p>
            <a:pPr lvl="1"/>
            <a:r>
              <a:rPr lang="en-US" altLang="ko-KR" dirty="0" smtClean="0"/>
              <a:t>Can’t go back</a:t>
            </a:r>
          </a:p>
          <a:p>
            <a:pPr lvl="1"/>
            <a:r>
              <a:rPr lang="en-US" altLang="ko-KR" dirty="0" smtClean="0"/>
              <a:t>Lose track of all the windows</a:t>
            </a:r>
          </a:p>
          <a:p>
            <a:pPr lvl="1"/>
            <a:r>
              <a:rPr lang="en-US" altLang="ko-KR" dirty="0" smtClean="0"/>
              <a:t>Example: </a:t>
            </a:r>
            <a:r>
              <a:rPr lang="en-US" altLang="ko-KR" dirty="0" smtClean="0">
                <a:hlinkClick r:id="rId3"/>
              </a:rPr>
              <a:t>Stuttering Foundation shop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Example: </a:t>
            </a:r>
            <a:r>
              <a:rPr lang="en-US" altLang="ko-KR" dirty="0" smtClean="0">
                <a:hlinkClick r:id="rId4"/>
              </a:rPr>
              <a:t>ACM dl search</a:t>
            </a:r>
            <a:r>
              <a:rPr lang="en-US" altLang="ko-KR" dirty="0" smtClean="0"/>
              <a:t>: pdf vs. link for results</a:t>
            </a:r>
          </a:p>
          <a:p>
            <a:r>
              <a:rPr lang="en-US" altLang="ko-KR" dirty="0" smtClean="0"/>
              <a:t>Advertising links go to “payoff” pages rather than to general pages</a:t>
            </a:r>
          </a:p>
          <a:p>
            <a:pPr lvl="1"/>
            <a:r>
              <a:rPr lang="en-US" altLang="ko-KR" dirty="0" smtClean="0"/>
              <a:t>Users don’t explore to find the advertised item</a:t>
            </a:r>
          </a:p>
          <a:p>
            <a:pPr lvl="1"/>
            <a:r>
              <a:rPr lang="en-US" altLang="ko-KR" dirty="0" smtClean="0"/>
              <a:t>Users want information now not 5 clicks from now</a:t>
            </a:r>
          </a:p>
          <a:p>
            <a:pPr lvl="1"/>
            <a:r>
              <a:rPr lang="en-US" altLang="ko-KR" dirty="0" smtClean="0"/>
              <a:t>Make sure the links stay valid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C18C2-AF4E-483F-832F-F2A6AE4C725E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CD9FE3C-66B7-4CDA-B497-0FA2F56BD48D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ea typeface="굴림" charset="-127"/>
              </a:rPr>
              <a:t>Design for credibility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686800" cy="4411662"/>
          </a:xfrm>
        </p:spPr>
        <p:txBody>
          <a:bodyPr/>
          <a:lstStyle/>
          <a:p>
            <a:pPr eaLnBrk="1" hangingPunct="1"/>
            <a:r>
              <a:rPr lang="en-US" altLang="ko-KR" dirty="0" smtClean="0">
                <a:ea typeface="굴림" charset="-127"/>
              </a:rPr>
              <a:t>Don</a:t>
            </a:r>
            <a:r>
              <a:rPr lang="en-US" altLang="ko-KR" dirty="0" smtClean="0">
                <a:latin typeface="Tahoma" pitchFamily="34" charset="0"/>
                <a:ea typeface="굴림" charset="-127"/>
              </a:rPr>
              <a:t>’</a:t>
            </a:r>
            <a:r>
              <a:rPr lang="en-US" altLang="ko-KR" dirty="0" smtClean="0">
                <a:ea typeface="굴림" charset="-127"/>
              </a:rPr>
              <a:t>t look amateurish</a:t>
            </a:r>
          </a:p>
          <a:p>
            <a:pPr lvl="1" eaLnBrk="1" hangingPunct="1"/>
            <a:r>
              <a:rPr lang="en-US" altLang="ko-KR" dirty="0" smtClean="0">
                <a:ea typeface="굴림" charset="-127"/>
              </a:rPr>
              <a:t>Nice, clean designs</a:t>
            </a:r>
          </a:p>
          <a:p>
            <a:pPr lvl="1" eaLnBrk="1" hangingPunct="1"/>
            <a:r>
              <a:rPr lang="en-US" altLang="ko-KR" dirty="0" smtClean="0">
                <a:ea typeface="굴림" charset="-127"/>
              </a:rPr>
              <a:t>Good graphic design and color choices</a:t>
            </a:r>
          </a:p>
          <a:p>
            <a:pPr lvl="1" eaLnBrk="1" hangingPunct="1"/>
            <a:r>
              <a:rPr lang="en-US" altLang="ko-KR" dirty="0" smtClean="0">
                <a:ea typeface="굴림" charset="-127"/>
              </a:rPr>
              <a:t>Links and code that work</a:t>
            </a:r>
          </a:p>
          <a:p>
            <a:pPr lvl="1" eaLnBrk="1" hangingPunct="1"/>
            <a:r>
              <a:rPr lang="en-US" altLang="ko-KR" sz="2400" dirty="0" smtClean="0">
                <a:ea typeface="굴림" charset="-127"/>
              </a:rPr>
              <a:t>Copyedit and proofread (spell-check)</a:t>
            </a:r>
          </a:p>
          <a:p>
            <a:pPr lvl="2" eaLnBrk="1" hangingPunct="1"/>
            <a:r>
              <a:rPr lang="en-US" altLang="ko-KR" sz="2000" dirty="0">
                <a:latin typeface="Tahoma" pitchFamily="34" charset="0"/>
                <a:ea typeface="굴림" charset="-127"/>
              </a:rPr>
              <a:t>Typo “</a:t>
            </a:r>
            <a:r>
              <a:rPr lang="en-US" altLang="ko-KR" sz="2000" dirty="0">
                <a:latin typeface="Tahoma" pitchFamily="34" charset="0"/>
                <a:ea typeface="굴림" charset="-127"/>
                <a:hlinkClick r:id="rId3"/>
              </a:rPr>
              <a:t>Policys</a:t>
            </a:r>
            <a:r>
              <a:rPr lang="en-US" altLang="ko-KR" sz="2000" dirty="0">
                <a:latin typeface="Tahoma" pitchFamily="34" charset="0"/>
                <a:ea typeface="굴림" charset="-127"/>
              </a:rPr>
              <a:t>”</a:t>
            </a:r>
            <a:endParaRPr lang="en-US" altLang="ko-KR" sz="2000" dirty="0">
              <a:ea typeface="굴림" charset="-127"/>
            </a:endParaRPr>
          </a:p>
          <a:p>
            <a:pPr lvl="2" eaLnBrk="1" hangingPunct="1"/>
            <a:r>
              <a:rPr lang="en-US" altLang="ko-KR" sz="2000" dirty="0" smtClean="0">
                <a:ea typeface="굴림" charset="-127"/>
              </a:rPr>
              <a:t>Typo in </a:t>
            </a:r>
            <a:r>
              <a:rPr lang="en-US" altLang="ko-KR" sz="2000" i="1" dirty="0" smtClean="0">
                <a:ea typeface="굴림" charset="-127"/>
              </a:rPr>
              <a:t>title</a:t>
            </a:r>
            <a:r>
              <a:rPr lang="en-US" altLang="ko-KR" sz="2000" dirty="0" smtClean="0">
                <a:ea typeface="굴림" charset="-127"/>
              </a:rPr>
              <a:t>: </a:t>
            </a:r>
            <a:r>
              <a:rPr lang="en-US" altLang="ko-KR" sz="2000" dirty="0">
                <a:latin typeface="Tahoma" pitchFamily="34" charset="0"/>
                <a:ea typeface="굴림" charset="-127"/>
              </a:rPr>
              <a:t>“</a:t>
            </a:r>
            <a:r>
              <a:rPr lang="en-US" altLang="ko-KR" sz="2000" dirty="0" smtClean="0">
                <a:latin typeface="Tahoma" pitchFamily="34" charset="0"/>
                <a:ea typeface="굴림" charset="-127"/>
                <a:hlinkClick r:id="rId4"/>
              </a:rPr>
              <a:t>Warantee</a:t>
            </a:r>
            <a:r>
              <a:rPr lang="en-US" altLang="ko-KR" sz="2000" dirty="0" smtClean="0">
                <a:latin typeface="Tahoma" pitchFamily="34" charset="0"/>
                <a:ea typeface="굴림" charset="-127"/>
              </a:rPr>
              <a:t>”</a:t>
            </a:r>
          </a:p>
          <a:p>
            <a:pPr eaLnBrk="1" hangingPunct="1"/>
            <a:r>
              <a:rPr lang="en-US" altLang="ko-KR" dirty="0" smtClean="0">
                <a:ea typeface="굴림" charset="-127"/>
              </a:rPr>
              <a:t>Ability to find out privacy policy</a:t>
            </a:r>
          </a:p>
          <a:p>
            <a:pPr eaLnBrk="1" hangingPunct="1"/>
            <a:r>
              <a:rPr lang="en-US" altLang="ko-KR" dirty="0" smtClean="0">
                <a:ea typeface="굴림" charset="-127"/>
              </a:rPr>
              <a:t>Obvious way to provide feedback to the company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2073BEB-4C62-4729-AB8B-FDB85C0049C0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ea typeface="굴림" charset="-127"/>
              </a:rPr>
              <a:t>Web is an Attention Economy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ko-KR" dirty="0" smtClean="0">
                <a:ea typeface="굴림" charset="-127"/>
              </a:rPr>
              <a:t>Ultimate currency is the user</a:t>
            </a:r>
            <a:r>
              <a:rPr lang="en-US" altLang="ko-KR" dirty="0" smtClean="0">
                <a:latin typeface="Tahoma" pitchFamily="34" charset="0"/>
                <a:ea typeface="굴림" charset="-127"/>
              </a:rPr>
              <a:t>’</a:t>
            </a:r>
            <a:r>
              <a:rPr lang="en-US" altLang="ko-KR" dirty="0" smtClean="0">
                <a:ea typeface="굴림" charset="-127"/>
              </a:rPr>
              <a:t>s time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ko-KR" dirty="0" smtClean="0">
                <a:ea typeface="굴림" charset="-127"/>
              </a:rPr>
              <a:t>There is </a:t>
            </a:r>
            <a:r>
              <a:rPr lang="en-US" altLang="ko-KR" i="1" dirty="0" smtClean="0">
                <a:ea typeface="굴림" charset="-127"/>
              </a:rPr>
              <a:t>too much content</a:t>
            </a:r>
            <a:r>
              <a:rPr lang="en-US" altLang="ko-KR" dirty="0" smtClean="0">
                <a:ea typeface="굴림" charset="-127"/>
              </a:rPr>
              <a:t> on the WWW</a:t>
            </a:r>
          </a:p>
          <a:p>
            <a:pPr eaLnBrk="1" hangingPunct="1">
              <a:lnSpc>
                <a:spcPct val="90000"/>
              </a:lnSpc>
            </a:pPr>
            <a:r>
              <a:rPr lang="en-US" altLang="ko-KR" dirty="0" smtClean="0">
                <a:ea typeface="굴림" charset="-127"/>
              </a:rPr>
              <a:t>In traditional media, inertia helps keep people reading</a:t>
            </a:r>
          </a:p>
          <a:p>
            <a:pPr eaLnBrk="1" hangingPunct="1">
              <a:lnSpc>
                <a:spcPct val="90000"/>
              </a:lnSpc>
            </a:pPr>
            <a:r>
              <a:rPr lang="en-US" altLang="ko-KR" dirty="0" smtClean="0">
                <a:ea typeface="굴림" charset="-127"/>
              </a:rPr>
              <a:t>On the web, it is almost as easy to go to the competitor as to go to your next page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altLang="ko-KR" dirty="0" smtClean="0">
                <a:ea typeface="굴림" charset="-127"/>
              </a:rPr>
              <a:t>Web </a:t>
            </a:r>
            <a:r>
              <a:rPr lang="en-US" altLang="ko-KR" b="1" dirty="0" smtClean="0">
                <a:ea typeface="굴림" charset="-127"/>
              </a:rPr>
              <a:t>content</a:t>
            </a:r>
            <a:r>
              <a:rPr lang="en-US" altLang="ko-KR" dirty="0" smtClean="0">
                <a:ea typeface="굴림" charset="-127"/>
              </a:rPr>
              <a:t> must give immediate benefits to the users or they will allocate their time to other sites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should have received an email from your TA with two systems</a:t>
            </a:r>
          </a:p>
          <a:p>
            <a:r>
              <a:rPr lang="en-US" dirty="0" smtClean="0"/>
              <a:t>Full list is on Canvas</a:t>
            </a:r>
          </a:p>
          <a:p>
            <a:pPr lvl="1"/>
            <a:r>
              <a:rPr lang="en-US" dirty="0" smtClean="0"/>
              <a:t>Including email addresses, if you want to contact the author</a:t>
            </a:r>
          </a:p>
          <a:p>
            <a:r>
              <a:rPr lang="en-US" dirty="0" smtClean="0"/>
              <a:t>Evaluate and fill in the on-line template</a:t>
            </a:r>
          </a:p>
          <a:p>
            <a:r>
              <a:rPr lang="en-US" dirty="0" smtClean="0"/>
              <a:t>Due Monday</a:t>
            </a:r>
          </a:p>
          <a:p>
            <a:pPr lvl="1"/>
            <a:r>
              <a:rPr lang="en-US" i="1" dirty="0" smtClean="0">
                <a:solidFill>
                  <a:schemeClr val="accent2"/>
                </a:solidFill>
              </a:rPr>
              <a:t>No late turn-ins for HW #5!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291969-1C81-4078-81F0-46105F45688D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072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4473E50-BB60-46B7-8ED7-266A7187B911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ea typeface="굴림" charset="-127"/>
              </a:rPr>
              <a:t>Content Study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ea typeface="굴림" charset="-127"/>
              </a:rPr>
              <a:t>In a study of 24 web sites, content-related issues caused 40.2% of the usability obstacles.</a:t>
            </a:r>
          </a:p>
          <a:p>
            <a:pPr lvl="1" eaLnBrk="1" hangingPunct="1"/>
            <a:r>
              <a:rPr lang="en-US" altLang="ko-KR" dirty="0" smtClean="0">
                <a:ea typeface="굴림" charset="-127"/>
              </a:rPr>
              <a:t>Inaccuracies or missing information in the sites' text</a:t>
            </a:r>
          </a:p>
          <a:p>
            <a:pPr lvl="1" eaLnBrk="1" hangingPunct="1"/>
            <a:r>
              <a:rPr lang="en-US" altLang="ko-KR" dirty="0" smtClean="0">
                <a:ea typeface="굴림" charset="-127"/>
              </a:rPr>
              <a:t>Text that didn't do its job</a:t>
            </a:r>
          </a:p>
          <a:p>
            <a:pPr lvl="1" eaLnBrk="1" hangingPunct="1"/>
            <a:r>
              <a:rPr lang="en-US" altLang="ko-KR" dirty="0" smtClean="0">
                <a:ea typeface="굴림" charset="-127"/>
              </a:rPr>
              <a:t>-- Jared Spool, </a:t>
            </a:r>
            <a:r>
              <a:rPr lang="en-US" altLang="ko-KR" dirty="0" smtClean="0">
                <a:ea typeface="굴림" charset="-127"/>
                <a:hlinkClick r:id="rId3"/>
              </a:rPr>
              <a:t>www.uie.com</a:t>
            </a:r>
            <a:endParaRPr lang="en-US" altLang="ko-KR" dirty="0" smtClean="0">
              <a:ea typeface="굴림" charset="-127"/>
            </a:endParaRPr>
          </a:p>
          <a:p>
            <a:pPr eaLnBrk="1" hangingPunct="1"/>
            <a:r>
              <a:rPr lang="en-US" altLang="ko-KR" dirty="0" smtClean="0">
                <a:ea typeface="굴림" charset="-127"/>
              </a:rPr>
              <a:t>Even for domain experts:</a:t>
            </a:r>
          </a:p>
          <a:p>
            <a:pPr lvl="1" eaLnBrk="1" hangingPunct="1"/>
            <a:r>
              <a:rPr lang="en-US" altLang="ko-KR" sz="2000" dirty="0" smtClean="0">
                <a:ea typeface="굴림" charset="-127"/>
                <a:hlinkClick r:id="rId4"/>
              </a:rPr>
              <a:t>https://www.nngroup.com/articles/writing-domain-experts/</a:t>
            </a:r>
            <a:r>
              <a:rPr lang="en-US" altLang="ko-KR" sz="2000" dirty="0" smtClean="0">
                <a:ea typeface="굴림" charset="-127"/>
              </a:rPr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6786CE3-210D-42F8-BA74-8560ADF98E0A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792162"/>
          </a:xfrm>
        </p:spPr>
        <p:txBody>
          <a:bodyPr/>
          <a:lstStyle/>
          <a:p>
            <a:pPr eaLnBrk="1" hangingPunct="1"/>
            <a:r>
              <a:rPr lang="en-US" altLang="ko-KR" dirty="0" smtClean="0">
                <a:ea typeface="굴림" charset="-127"/>
              </a:rPr>
              <a:t>Writing for the Web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915400" cy="601980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altLang="ko-KR" sz="2800" dirty="0" smtClean="0">
                <a:ea typeface="굴림" charset="-127"/>
              </a:rPr>
              <a:t>Different than manuals, papers, reports</a:t>
            </a:r>
          </a:p>
          <a:p>
            <a:pPr eaLnBrk="1" hangingPunct="1"/>
            <a:r>
              <a:rPr lang="en-US" altLang="ko-KR" sz="2800" dirty="0" smtClean="0">
                <a:ea typeface="굴림" charset="-127"/>
              </a:rPr>
              <a:t>Keep text short, succinct</a:t>
            </a:r>
          </a:p>
          <a:p>
            <a:pPr eaLnBrk="1" hangingPunct="1"/>
            <a:r>
              <a:rPr lang="en-US" altLang="ko-KR" sz="2800" dirty="0" smtClean="0">
                <a:ea typeface="굴림" charset="-127"/>
              </a:rPr>
              <a:t>“Plain </a:t>
            </a:r>
            <a:r>
              <a:rPr lang="en-US" altLang="ko-KR" sz="2800" dirty="0">
                <a:ea typeface="굴림" charset="-127"/>
              </a:rPr>
              <a:t>Language Is for Everyone, Even </a:t>
            </a:r>
            <a:r>
              <a:rPr lang="en-US" altLang="ko-KR" sz="2800" dirty="0" smtClean="0">
                <a:ea typeface="굴림" charset="-127"/>
              </a:rPr>
              <a:t>Experts” - </a:t>
            </a:r>
            <a:r>
              <a:rPr lang="en-US" altLang="ko-KR" sz="2400" i="1" dirty="0" smtClean="0">
                <a:ea typeface="굴림" charset="-127"/>
                <a:hlinkClick r:id="rId3"/>
              </a:rPr>
              <a:t>cite</a:t>
            </a:r>
            <a:endParaRPr lang="en-US" altLang="ko-KR" sz="2400" i="1" dirty="0" smtClean="0">
              <a:ea typeface="굴림" charset="-127"/>
            </a:endParaRPr>
          </a:p>
          <a:p>
            <a:pPr lvl="1" eaLnBrk="1" hangingPunct="1"/>
            <a:r>
              <a:rPr lang="en-US" sz="2300" dirty="0" smtClean="0"/>
              <a:t>Better</a:t>
            </a:r>
            <a:r>
              <a:rPr lang="en-US" sz="2300" dirty="0"/>
              <a:t> </a:t>
            </a:r>
            <a:r>
              <a:rPr lang="en-US" sz="2300" u="sng" dirty="0">
                <a:hlinkClick r:id="rId4"/>
              </a:rPr>
              <a:t>SEO</a:t>
            </a:r>
            <a:r>
              <a:rPr lang="en-US" sz="2300" dirty="0"/>
              <a:t> </a:t>
            </a:r>
            <a:r>
              <a:rPr lang="en-US" sz="2300" dirty="0" smtClean="0"/>
              <a:t>ranking</a:t>
            </a:r>
            <a:r>
              <a:rPr lang="en-US" sz="2300" dirty="0"/>
              <a:t>; has strong business value</a:t>
            </a:r>
            <a:endParaRPr lang="en-US" altLang="ko-KR" sz="2300" dirty="0" smtClean="0">
              <a:ea typeface="굴림" charset="-127"/>
            </a:endParaRPr>
          </a:p>
          <a:p>
            <a:pPr eaLnBrk="1" hangingPunct="1"/>
            <a:r>
              <a:rPr lang="en-US" altLang="ko-KR" sz="2800" dirty="0" smtClean="0">
                <a:ea typeface="굴림" charset="-127"/>
              </a:rPr>
              <a:t>Write </a:t>
            </a:r>
            <a:r>
              <a:rPr lang="en-US" altLang="ko-KR" sz="2800" dirty="0">
                <a:ea typeface="굴림" charset="-127"/>
              </a:rPr>
              <a:t>for </a:t>
            </a:r>
            <a:r>
              <a:rPr lang="en-US" altLang="ko-KR" sz="2800" dirty="0" err="1">
                <a:ea typeface="굴림" charset="-127"/>
              </a:rPr>
              <a:t>scannability</a:t>
            </a:r>
            <a:endParaRPr lang="en-US" altLang="ko-KR" sz="2800" dirty="0">
              <a:ea typeface="굴림" charset="-127"/>
            </a:endParaRPr>
          </a:p>
          <a:p>
            <a:pPr lvl="1" eaLnBrk="1" hangingPunct="1"/>
            <a:r>
              <a:rPr lang="en-US" altLang="ko-KR" sz="2300" dirty="0" smtClean="0">
                <a:ea typeface="굴림" charset="-127"/>
              </a:rPr>
              <a:t>Nielsen study: “</a:t>
            </a:r>
            <a:r>
              <a:rPr lang="en-US" sz="2300" dirty="0" smtClean="0"/>
              <a:t>Users </a:t>
            </a:r>
            <a:r>
              <a:rPr lang="en-US" sz="2300" b="1" dirty="0" smtClean="0">
                <a:solidFill>
                  <a:srgbClr val="C00000"/>
                </a:solidFill>
              </a:rPr>
              <a:t>scarcely read anything</a:t>
            </a:r>
            <a:r>
              <a:rPr lang="en-US" sz="2300" dirty="0" smtClean="0"/>
              <a:t> during an average website visit.”</a:t>
            </a:r>
          </a:p>
          <a:p>
            <a:pPr lvl="2" eaLnBrk="1" hangingPunct="1"/>
            <a:r>
              <a:rPr lang="en-US" altLang="ko-KR" sz="2000" dirty="0" smtClean="0">
                <a:ea typeface="굴림" charset="-127"/>
              </a:rPr>
              <a:t>Eye tracking studies</a:t>
            </a:r>
          </a:p>
          <a:p>
            <a:pPr lvl="2" eaLnBrk="1" hangingPunct="1"/>
            <a:r>
              <a:rPr lang="en-US" altLang="ko-KR" sz="1500" dirty="0" smtClean="0">
                <a:ea typeface="굴림" charset="-127"/>
              </a:rPr>
              <a:t>Cite: </a:t>
            </a:r>
            <a:r>
              <a:rPr lang="en-US" altLang="ko-KR" sz="1500" dirty="0" smtClean="0">
                <a:ea typeface="굴림" charset="-127"/>
                <a:hlinkClick r:id="rId5"/>
              </a:rPr>
              <a:t>http://www.nngroup.com/articles/website-reading/</a:t>
            </a:r>
            <a:r>
              <a:rPr lang="en-US" altLang="ko-KR" sz="1500" dirty="0" smtClean="0">
                <a:ea typeface="굴림" charset="-127"/>
              </a:rPr>
              <a:t> </a:t>
            </a:r>
          </a:p>
          <a:p>
            <a:pPr lvl="1" eaLnBrk="1" hangingPunct="1"/>
            <a:r>
              <a:rPr lang="en-US" altLang="ko-KR" sz="2300" dirty="0" smtClean="0">
                <a:ea typeface="굴림" charset="-127"/>
              </a:rPr>
              <a:t>Begin Link Names with the </a:t>
            </a:r>
            <a:r>
              <a:rPr lang="en-US" altLang="ko-KR" sz="2300" dirty="0" smtClean="0">
                <a:solidFill>
                  <a:srgbClr val="C00000"/>
                </a:solidFill>
                <a:ea typeface="굴림" charset="-127"/>
              </a:rPr>
              <a:t>Most Important </a:t>
            </a:r>
            <a:r>
              <a:rPr lang="en-US" altLang="ko-KR" sz="2300" dirty="0" smtClean="0">
                <a:ea typeface="굴림" charset="-127"/>
              </a:rPr>
              <a:t>Keyword</a:t>
            </a:r>
          </a:p>
          <a:p>
            <a:pPr lvl="2" eaLnBrk="1" hangingPunct="1"/>
            <a:r>
              <a:rPr lang="en-US" altLang="ko-KR" sz="2100" dirty="0" smtClean="0">
                <a:ea typeface="굴림" charset="-127"/>
              </a:rPr>
              <a:t>(scanning in CI video of Stuttering Foundation)</a:t>
            </a:r>
          </a:p>
          <a:p>
            <a:pPr lvl="1" eaLnBrk="1" hangingPunct="1"/>
            <a:r>
              <a:rPr lang="en-US" altLang="ko-KR" sz="2300" dirty="0" smtClean="0">
                <a:ea typeface="굴림" charset="-127"/>
              </a:rPr>
              <a:t>Multiple heading levels</a:t>
            </a:r>
          </a:p>
          <a:p>
            <a:pPr lvl="1" eaLnBrk="1" hangingPunct="1"/>
            <a:r>
              <a:rPr lang="en-US" altLang="ko-KR" sz="2300" dirty="0" smtClean="0">
                <a:ea typeface="굴림" charset="-127"/>
              </a:rPr>
              <a:t>Bulleted lists</a:t>
            </a:r>
          </a:p>
          <a:p>
            <a:pPr lvl="1" eaLnBrk="1" hangingPunct="1"/>
            <a:r>
              <a:rPr lang="en-US" altLang="ko-KR" sz="2300" dirty="0" smtClean="0">
                <a:ea typeface="굴림" charset="-127"/>
              </a:rPr>
              <a:t>Hypertext links and other highlighting for important words</a:t>
            </a:r>
          </a:p>
          <a:p>
            <a:pPr lvl="1" eaLnBrk="1" hangingPunct="1"/>
            <a:r>
              <a:rPr lang="en-US" altLang="ko-KR" sz="2300" dirty="0" smtClean="0">
                <a:ea typeface="굴림" charset="-127"/>
              </a:rPr>
              <a:t>Provide sufficient information on source page to avoid needing to follow links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2286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in Pictures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ko-KR" dirty="0">
                <a:ea typeface="굴림" charset="-127"/>
              </a:rPr>
              <a:t>Don</a:t>
            </a:r>
            <a:r>
              <a:rPr lang="en-US" altLang="ko-KR" dirty="0">
                <a:latin typeface="Tahoma" pitchFamily="34" charset="0"/>
                <a:ea typeface="굴림" charset="-127"/>
              </a:rPr>
              <a:t>’</a:t>
            </a:r>
            <a:r>
              <a:rPr lang="en-US" altLang="ko-KR" dirty="0">
                <a:ea typeface="굴림" charset="-127"/>
              </a:rPr>
              <a:t>t </a:t>
            </a:r>
            <a:r>
              <a:rPr lang="en-US" altLang="ko-KR" dirty="0" smtClean="0">
                <a:ea typeface="굴림" charset="-127"/>
              </a:rPr>
              <a:t>put important </a:t>
            </a:r>
            <a:r>
              <a:rPr lang="en-US" altLang="ko-KR" dirty="0">
                <a:ea typeface="굴림" charset="-127"/>
              </a:rPr>
              <a:t>text in pictures</a:t>
            </a:r>
          </a:p>
          <a:p>
            <a:pPr lvl="1" eaLnBrk="1" hangingPunct="1"/>
            <a:r>
              <a:rPr lang="en-US" altLang="ko-KR" dirty="0">
                <a:ea typeface="굴림" charset="-127"/>
                <a:hlinkClick r:id="rId2"/>
              </a:rPr>
              <a:t>https://chi2018.acm.org/</a:t>
            </a:r>
            <a:r>
              <a:rPr lang="en-US" altLang="ko-KR" dirty="0">
                <a:ea typeface="굴림" charset="-127"/>
              </a:rPr>
              <a:t> </a:t>
            </a:r>
          </a:p>
          <a:p>
            <a:pPr lvl="1" eaLnBrk="1" hangingPunct="1"/>
            <a:r>
              <a:rPr lang="en-US" altLang="ko-KR" dirty="0">
                <a:ea typeface="굴림" charset="-127"/>
              </a:rPr>
              <a:t>Also can</a:t>
            </a:r>
            <a:r>
              <a:rPr lang="en-US" altLang="ko-KR" dirty="0">
                <a:latin typeface="Tahoma" pitchFamily="34" charset="0"/>
                <a:ea typeface="굴림" charset="-127"/>
              </a:rPr>
              <a:t>’</a:t>
            </a:r>
            <a:r>
              <a:rPr lang="en-US" altLang="ko-KR" dirty="0">
                <a:ea typeface="굴림" charset="-127"/>
              </a:rPr>
              <a:t>t be selected for copy/paste</a:t>
            </a:r>
          </a:p>
          <a:p>
            <a:pPr lvl="1" eaLnBrk="1" hangingPunct="1"/>
            <a:r>
              <a:rPr lang="en-US" altLang="ko-KR" dirty="0">
                <a:ea typeface="굴림" charset="-127"/>
                <a:hlinkClick r:id="rId3"/>
              </a:rPr>
              <a:t>Exceptions</a:t>
            </a:r>
            <a:endParaRPr lang="en-US" altLang="ko-KR" dirty="0">
              <a:ea typeface="굴림" charset="-127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6D2B2F-D908-43C2-BA02-C9B8A5799D9D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7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543800" cy="868362"/>
          </a:xfrm>
        </p:spPr>
        <p:txBody>
          <a:bodyPr/>
          <a:lstStyle/>
          <a:p>
            <a:r>
              <a:rPr lang="en-US" dirty="0" smtClean="0"/>
              <a:t>Design for Quick Scanning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6553200" cy="4038600"/>
          </a:xfrm>
        </p:spPr>
        <p:txBody>
          <a:bodyPr>
            <a:normAutofit/>
          </a:bodyPr>
          <a:lstStyle/>
          <a:p>
            <a:r>
              <a:rPr lang="en-US" dirty="0" err="1" smtClean="0"/>
              <a:t>Neilsen</a:t>
            </a:r>
            <a:r>
              <a:rPr lang="en-US" dirty="0" smtClean="0"/>
              <a:t> reports “F” shape scanning</a:t>
            </a:r>
          </a:p>
          <a:p>
            <a:pPr lvl="1"/>
            <a:r>
              <a:rPr lang="en-US" sz="1200" dirty="0">
                <a:hlinkClick r:id="rId2"/>
              </a:rPr>
              <a:t>https://www.nngroup.com/articles/f-shaped-pattern-reading-web-content/</a:t>
            </a:r>
            <a:r>
              <a:rPr lang="en-US" sz="1200" dirty="0"/>
              <a:t> </a:t>
            </a:r>
          </a:p>
          <a:p>
            <a:pPr lvl="1"/>
            <a:r>
              <a:rPr lang="en-US" dirty="0" smtClean="0"/>
              <a:t>When little structure to content</a:t>
            </a:r>
          </a:p>
          <a:p>
            <a:pPr lvl="1"/>
            <a:r>
              <a:rPr lang="en-US" dirty="0" smtClean="0"/>
              <a:t>Across top two content rows</a:t>
            </a:r>
          </a:p>
          <a:p>
            <a:pPr lvl="1"/>
            <a:r>
              <a:rPr lang="en-US" dirty="0" smtClean="0"/>
              <a:t>Then, down</a:t>
            </a:r>
            <a:br>
              <a:rPr lang="en-US" dirty="0" smtClean="0"/>
            </a:br>
            <a:r>
              <a:rPr lang="en-US" dirty="0" smtClean="0"/>
              <a:t>content</a:t>
            </a:r>
          </a:p>
          <a:p>
            <a:r>
              <a:rPr lang="en-US" dirty="0" smtClean="0"/>
              <a:t>“I can’t believe it’s</a:t>
            </a:r>
            <a:br>
              <a:rPr lang="en-US" dirty="0" smtClean="0"/>
            </a:br>
            <a:r>
              <a:rPr lang="en-US" dirty="0" smtClean="0"/>
              <a:t>not there” - </a:t>
            </a:r>
            <a:r>
              <a:rPr lang="en-US" sz="2400" i="1" dirty="0" smtClean="0">
                <a:hlinkClick r:id="rId3"/>
              </a:rPr>
              <a:t>cite</a:t>
            </a:r>
            <a:endParaRPr lang="en-US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6D2B2F-D908-43C2-BA02-C9B8A5799D9D}" type="slidenum">
              <a:rPr lang="en-US" altLang="en-US" smtClean="0"/>
              <a:pPr>
                <a:defRPr/>
              </a:pPr>
              <a:t>23</a:t>
            </a:fld>
            <a:endParaRPr lang="en-US" altLang="en-US"/>
          </a:p>
        </p:txBody>
      </p:sp>
      <p:pic>
        <p:nvPicPr>
          <p:cNvPr id="1026" name="Picture 2" descr="https://media.nngroup.com/media/editor/2017/11/08/read_image_1900storm_third_watermark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4517" y="1752600"/>
            <a:ext cx="2739483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media.nngroup.com/media/editor/2017/11/08/p14_kristine_history911_35secsegment_fpattern_cropped_watermark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667000"/>
            <a:ext cx="2411318" cy="403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media.nngroup.com/media/editor/2017/10/30/3_28_gb_bref_p14betsy_8bit_cropped_wm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389" y="4572000"/>
            <a:ext cx="2735336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79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D464B1-3557-40BA-A40F-6F786E6563AD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868362"/>
          </a:xfrm>
        </p:spPr>
        <p:txBody>
          <a:bodyPr/>
          <a:lstStyle/>
          <a:p>
            <a:pPr eaLnBrk="1" hangingPunct="1"/>
            <a:r>
              <a:rPr lang="en-US" altLang="ko-KR" dirty="0" smtClean="0">
                <a:ea typeface="굴림" charset="-127"/>
              </a:rPr>
              <a:t>Legibility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686800" cy="4411662"/>
          </a:xfrm>
        </p:spPr>
        <p:txBody>
          <a:bodyPr/>
          <a:lstStyle/>
          <a:p>
            <a:pPr marL="342900" lvl="1" indent="-342900" eaLnBrk="1" hangingPunct="1">
              <a:lnSpc>
                <a:spcPct val="90000"/>
              </a:lnSpc>
              <a:buClr>
                <a:schemeClr val="tx2"/>
              </a:buClr>
            </a:pPr>
            <a:r>
              <a:rPr lang="en-US" altLang="ko-KR" sz="3000" dirty="0" smtClean="0">
                <a:ea typeface="굴림" charset="-127"/>
              </a:rPr>
              <a:t>Design for legibility &amp; “Readability”</a:t>
            </a:r>
          </a:p>
          <a:p>
            <a:pPr marL="638175" lvl="2" indent="-342900" eaLnBrk="1" hangingPunct="1">
              <a:lnSpc>
                <a:spcPct val="90000"/>
              </a:lnSpc>
              <a:buClr>
                <a:schemeClr val="tx2"/>
              </a:buClr>
            </a:pPr>
            <a:r>
              <a:rPr lang="en-US" altLang="ko-KR" sz="2700" dirty="0" smtClean="0">
                <a:ea typeface="굴림" charset="-127"/>
              </a:rPr>
              <a:t>Can be measured</a:t>
            </a:r>
            <a:br>
              <a:rPr lang="en-US" altLang="ko-KR" sz="2700" dirty="0" smtClean="0">
                <a:ea typeface="굴림" charset="-127"/>
              </a:rPr>
            </a:br>
            <a:r>
              <a:rPr lang="en-US" altLang="ko-KR" sz="1600" dirty="0" smtClean="0">
                <a:ea typeface="굴림" charset="-127"/>
              </a:rPr>
              <a:t>cite: </a:t>
            </a:r>
            <a:r>
              <a:rPr lang="en-US" altLang="ko-KR" sz="1600" dirty="0" smtClean="0">
                <a:ea typeface="굴림" charset="-127"/>
                <a:hlinkClick r:id="rId3"/>
              </a:rPr>
              <a:t>http://www.nngroup.com/articles/legibility-readability-comprehension/</a:t>
            </a:r>
            <a:r>
              <a:rPr lang="en-US" altLang="ko-KR" sz="1600" dirty="0" smtClean="0">
                <a:ea typeface="굴림" charset="-127"/>
              </a:rPr>
              <a:t> </a:t>
            </a:r>
            <a:endParaRPr lang="en-US" altLang="ko-KR" sz="2700" dirty="0" smtClean="0">
              <a:ea typeface="굴림" charset="-127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ko-KR" dirty="0" smtClean="0">
                <a:ea typeface="굴림" charset="-127"/>
              </a:rPr>
              <a:t>Good color choice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ko-KR" dirty="0" smtClean="0">
                <a:ea typeface="굴림" charset="-127"/>
              </a:rPr>
              <a:t>Optimal: black text on white background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ko-KR" dirty="0" smtClean="0">
                <a:ea typeface="굴림" charset="-127"/>
              </a:rPr>
              <a:t>Need good contrast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ko-KR" dirty="0" smtClean="0">
                <a:ea typeface="굴림" charset="-127"/>
              </a:rPr>
              <a:t>Color blind people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ko-KR" dirty="0" smtClean="0">
                <a:ea typeface="굴림" charset="-127"/>
              </a:rPr>
              <a:t>Background: plain-color or extremely subtle pattern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ko-KR" sz="2500" dirty="0" smtClean="0">
                <a:ea typeface="굴림" charset="-127"/>
                <a:hlinkClick r:id="rId4"/>
              </a:rPr>
              <a:t>Busy </a:t>
            </a:r>
            <a:r>
              <a:rPr lang="en-US" altLang="ko-KR" sz="2500" dirty="0" smtClean="0">
                <a:ea typeface="굴림" charset="-127"/>
                <a:hlinkClick r:id="rId4"/>
              </a:rPr>
              <a:t>background and bad color choices</a:t>
            </a:r>
            <a:endParaRPr lang="en-US" altLang="ko-KR" sz="2500" dirty="0" smtClean="0">
              <a:ea typeface="굴림" charset="-127"/>
            </a:endParaRPr>
          </a:p>
          <a:p>
            <a:pPr lvl="2" eaLnBrk="1" hangingPunct="1">
              <a:lnSpc>
                <a:spcPct val="90000"/>
              </a:lnSpc>
            </a:pPr>
            <a:r>
              <a:rPr lang="en-US" altLang="ko-KR" sz="2500" dirty="0" smtClean="0">
                <a:ea typeface="굴림" charset="-127"/>
                <a:hlinkClick r:id="rId5"/>
              </a:rPr>
              <a:t>Too much animation</a:t>
            </a:r>
            <a:endParaRPr lang="en-US" altLang="ko-KR" sz="2500" dirty="0" smtClean="0">
              <a:ea typeface="굴림" charset="-127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ko-KR" dirty="0" smtClean="0">
                <a:ea typeface="굴림" charset="-127"/>
              </a:rPr>
              <a:t>NOT IN ALL CAPS. READ 10% SLOWER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ko-KR" sz="2500" dirty="0" smtClean="0">
                <a:ea typeface="굴림" charset="-127"/>
              </a:rPr>
              <a:t>Seems like shouting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0FAB395-0DFC-4FEB-8E7D-175BCC6E79BE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ea typeface="굴림" charset="-127"/>
              </a:rPr>
              <a:t>Page Titles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191500" cy="4411662"/>
          </a:xfrm>
        </p:spPr>
        <p:txBody>
          <a:bodyPr/>
          <a:lstStyle/>
          <a:p>
            <a:pPr eaLnBrk="1" hangingPunct="1"/>
            <a:r>
              <a:rPr lang="en-US" altLang="ko-KR" sz="2600" dirty="0" smtClean="0">
                <a:ea typeface="굴림" charset="-127"/>
              </a:rPr>
              <a:t>Remember to title your pages</a:t>
            </a:r>
          </a:p>
          <a:p>
            <a:pPr eaLnBrk="1" hangingPunct="1"/>
            <a:r>
              <a:rPr lang="en-US" altLang="ko-KR" sz="2600" dirty="0" smtClean="0">
                <a:ea typeface="굴림" charset="-127"/>
              </a:rPr>
              <a:t>Don</a:t>
            </a:r>
            <a:r>
              <a:rPr lang="en-US" altLang="ko-KR" sz="2600" dirty="0" smtClean="0">
                <a:latin typeface="Tahoma" pitchFamily="34" charset="0"/>
                <a:ea typeface="굴림" charset="-127"/>
              </a:rPr>
              <a:t>’</a:t>
            </a:r>
            <a:r>
              <a:rPr lang="en-US" altLang="ko-KR" sz="2600" dirty="0" smtClean="0">
                <a:ea typeface="굴림" charset="-127"/>
              </a:rPr>
              <a:t>t use URL, codes in title</a:t>
            </a:r>
          </a:p>
          <a:p>
            <a:pPr eaLnBrk="1" hangingPunct="1"/>
            <a:r>
              <a:rPr lang="en-US" altLang="ko-KR" sz="2600" dirty="0" smtClean="0">
                <a:ea typeface="굴림" charset="-127"/>
              </a:rPr>
              <a:t>Make different pages have different titles</a:t>
            </a:r>
          </a:p>
          <a:p>
            <a:pPr lvl="1" eaLnBrk="1" hangingPunct="1"/>
            <a:r>
              <a:rPr lang="en-US" altLang="ko-KR" sz="2200" dirty="0" smtClean="0">
                <a:ea typeface="굴림" charset="-127"/>
              </a:rPr>
              <a:t>Page history, bookmarks</a:t>
            </a:r>
          </a:p>
          <a:p>
            <a:pPr eaLnBrk="1" hangingPunct="1"/>
            <a:r>
              <a:rPr lang="en-US" altLang="ko-KR" sz="2600" dirty="0" smtClean="0">
                <a:ea typeface="굴림" charset="-127"/>
              </a:rPr>
              <a:t>Make first word most important</a:t>
            </a:r>
          </a:p>
          <a:p>
            <a:pPr lvl="1" eaLnBrk="1" hangingPunct="1"/>
            <a:r>
              <a:rPr lang="en-US" altLang="ko-KR" sz="2200" dirty="0" smtClean="0">
                <a:ea typeface="굴림" charset="-127"/>
              </a:rPr>
              <a:t>Shows up in icon, abbreviations, etc</a:t>
            </a:r>
            <a:r>
              <a:rPr lang="en-US" altLang="ko-KR" sz="2200" dirty="0" smtClean="0">
                <a:ea typeface="굴림" charset="-127"/>
              </a:rPr>
              <a:t>.</a:t>
            </a:r>
          </a:p>
          <a:p>
            <a:pPr lvl="1" eaLnBrk="1" hangingPunct="1"/>
            <a:r>
              <a:rPr lang="en-US" altLang="ko-KR" sz="2200" dirty="0" smtClean="0">
                <a:latin typeface="Tahoma" pitchFamily="34" charset="0"/>
                <a:ea typeface="굴림" charset="-127"/>
              </a:rPr>
              <a:t>“</a:t>
            </a:r>
            <a:r>
              <a:rPr lang="en-US" altLang="ko-KR" sz="2200" dirty="0" err="1" smtClean="0">
                <a:ea typeface="굴림" charset="-127"/>
              </a:rPr>
              <a:t>MyCompany</a:t>
            </a:r>
            <a:r>
              <a:rPr lang="en-US" altLang="ko-KR" sz="2200" dirty="0" smtClean="0">
                <a:ea typeface="굴림" charset="-127"/>
              </a:rPr>
              <a:t>: Welcome</a:t>
            </a:r>
            <a:r>
              <a:rPr lang="en-US" altLang="ko-KR" sz="2200" dirty="0" smtClean="0">
                <a:latin typeface="Tahoma" pitchFamily="34" charset="0"/>
                <a:ea typeface="굴림" charset="-127"/>
              </a:rPr>
              <a:t>”</a:t>
            </a:r>
            <a:r>
              <a:rPr lang="en-US" altLang="ko-KR" sz="2200" dirty="0" smtClean="0">
                <a:ea typeface="굴림" charset="-127"/>
              </a:rPr>
              <a:t> vs. </a:t>
            </a:r>
            <a:r>
              <a:rPr lang="en-US" altLang="ko-KR" sz="2200" dirty="0" smtClean="0">
                <a:latin typeface="Tahoma" pitchFamily="34" charset="0"/>
                <a:ea typeface="굴림" charset="-127"/>
              </a:rPr>
              <a:t>“</a:t>
            </a:r>
            <a:r>
              <a:rPr lang="en-US" altLang="ko-KR" sz="2200" dirty="0" smtClean="0">
                <a:ea typeface="굴림" charset="-127"/>
              </a:rPr>
              <a:t>Welcome to </a:t>
            </a:r>
            <a:r>
              <a:rPr lang="en-US" altLang="ko-KR" sz="2200" dirty="0" err="1" smtClean="0">
                <a:ea typeface="굴림" charset="-127"/>
              </a:rPr>
              <a:t>MyCompany</a:t>
            </a:r>
            <a:r>
              <a:rPr lang="en-US" altLang="ko-KR" sz="2200" dirty="0" smtClean="0">
                <a:latin typeface="Tahoma" pitchFamily="34" charset="0"/>
                <a:ea typeface="굴림" charset="-127"/>
              </a:rPr>
              <a:t>”</a:t>
            </a:r>
            <a:endParaRPr lang="en-US" altLang="ko-KR" sz="2200" dirty="0" smtClean="0">
              <a:ea typeface="굴림" charset="-127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BB15651-F2D4-4D08-8D32-100B3DDAA00B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ea typeface="굴림" charset="-127"/>
              </a:rPr>
              <a:t>Form Fields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ea typeface="굴림" charset="-127"/>
              </a:rPr>
              <a:t>Provide formats and prompts that help</a:t>
            </a:r>
          </a:p>
          <a:p>
            <a:pPr lvl="1" eaLnBrk="1" hangingPunct="1"/>
            <a:r>
              <a:rPr lang="en-US" altLang="ko-KR" dirty="0" smtClean="0">
                <a:ea typeface="굴림" charset="-127"/>
              </a:rPr>
              <a:t>Even better: be flexible: ignore spaces, ,-(), etc.</a:t>
            </a:r>
          </a:p>
          <a:p>
            <a:pPr lvl="2" eaLnBrk="1" hangingPunct="1"/>
            <a:r>
              <a:rPr lang="en-US" altLang="ko-KR" dirty="0" smtClean="0">
                <a:ea typeface="굴림" charset="-127"/>
              </a:rPr>
              <a:t>4122685150 vs. (412) 268-5150 </a:t>
            </a:r>
            <a:r>
              <a:rPr lang="en-US" altLang="ko-KR" dirty="0" err="1" smtClean="0">
                <a:ea typeface="굴림" charset="-127"/>
              </a:rPr>
              <a:t>vs</a:t>
            </a:r>
            <a:r>
              <a:rPr lang="en-US" altLang="ko-KR" dirty="0" smtClean="0">
                <a:ea typeface="굴림" charset="-127"/>
              </a:rPr>
              <a:t> 1-412-268-5150</a:t>
            </a:r>
          </a:p>
          <a:p>
            <a:pPr lvl="1" eaLnBrk="1" hangingPunct="1"/>
            <a:r>
              <a:rPr lang="en-US" altLang="ko-KR" dirty="0" smtClean="0">
                <a:ea typeface="굴림" charset="-127"/>
              </a:rPr>
              <a:t>Phone numbers, social security numbers, etc.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1CA3AFE-4E42-48A9-ABBA-27A6FCE6C16A}" type="slidenum">
              <a:rPr lang="en-US" altLang="en-US" smtClean="0"/>
              <a:pPr/>
              <a:t>27</a:t>
            </a:fld>
            <a:endParaRPr lang="en-US" altLang="en-US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Home Page Design is Important</a:t>
            </a:r>
            <a:endParaRPr lang="en-US" dirty="0" smtClean="0"/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534400" cy="4952999"/>
          </a:xfrm>
        </p:spPr>
        <p:txBody>
          <a:bodyPr/>
          <a:lstStyle/>
          <a:p>
            <a:pPr eaLnBrk="1" hangingPunct="1"/>
            <a:r>
              <a:rPr lang="en-US" sz="2100" dirty="0" smtClean="0"/>
              <a:t>“Homepages are the </a:t>
            </a:r>
            <a:r>
              <a:rPr lang="en-US" sz="2100" b="1" dirty="0" smtClean="0"/>
              <a:t>most valuable real estate</a:t>
            </a:r>
            <a:r>
              <a:rPr lang="en-US" sz="2100" dirty="0" smtClean="0"/>
              <a:t> in the world”</a:t>
            </a:r>
          </a:p>
          <a:p>
            <a:pPr lvl="1" eaLnBrk="1" hangingPunct="1"/>
            <a:r>
              <a:rPr lang="en-US" sz="1900" dirty="0" smtClean="0"/>
              <a:t>“Space on a big company's homepage is worth 1,300 times as much as land in the center of Tokyo.“</a:t>
            </a:r>
          </a:p>
          <a:p>
            <a:pPr lvl="1" eaLnBrk="1" hangingPunct="1"/>
            <a:r>
              <a:rPr lang="en-US" sz="1400" dirty="0" smtClean="0"/>
              <a:t>Cite: </a:t>
            </a:r>
            <a:r>
              <a:rPr lang="en-US" sz="1400" dirty="0" smtClean="0">
                <a:hlinkClick r:id="rId3"/>
              </a:rPr>
              <a:t>http</a:t>
            </a:r>
            <a:r>
              <a:rPr lang="en-US" sz="1400" dirty="0">
                <a:hlinkClick r:id="rId3"/>
              </a:rPr>
              <a:t>://www.nngroup.com/articles/homepage-real-estate-allocation/</a:t>
            </a:r>
            <a:endParaRPr lang="en-US" sz="1400" dirty="0" smtClean="0"/>
          </a:p>
          <a:p>
            <a:pPr eaLnBrk="1" hangingPunct="1"/>
            <a:r>
              <a:rPr lang="en-US" sz="2100" dirty="0" smtClean="0"/>
              <a:t>“A homepage's impact on a company’s bottom line is far greater than simple measures of e-commerce revenues: The homepage is your company's </a:t>
            </a:r>
            <a:r>
              <a:rPr lang="en-US" sz="2100" b="1" dirty="0" smtClean="0"/>
              <a:t>face to the world</a:t>
            </a:r>
            <a:r>
              <a:rPr lang="en-US" sz="2100" dirty="0" smtClean="0"/>
              <a:t>. Increasingly, potential customers will look at your company's online presence before doing business with you</a:t>
            </a:r>
            <a:r>
              <a:rPr lang="en-US" sz="2100" dirty="0" smtClean="0"/>
              <a:t>.”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2286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1375792-CFE2-4D41-83E7-2D91B2C612EA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Home Page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650288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1800" dirty="0"/>
              <a:t>Ref: </a:t>
            </a:r>
            <a:r>
              <a:rPr lang="en-US" sz="1800" dirty="0">
                <a:hlinkClick r:id="rId3"/>
              </a:rPr>
              <a:t>https://www.nngroup.com/articles/ecommerce-homepages-listing-pages</a:t>
            </a:r>
            <a:r>
              <a:rPr lang="en-US" sz="1800" dirty="0" smtClean="0">
                <a:hlinkClick r:id="rId3"/>
              </a:rPr>
              <a:t>/</a:t>
            </a:r>
            <a:r>
              <a:rPr lang="en-US" sz="1800" dirty="0" smtClean="0"/>
              <a:t> </a:t>
            </a:r>
            <a:endParaRPr lang="en-US" sz="1800" dirty="0"/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Design </a:t>
            </a:r>
            <a:r>
              <a:rPr lang="en-US" sz="2600" dirty="0" smtClean="0"/>
              <a:t>differently than inside </a:t>
            </a:r>
            <a:r>
              <a:rPr lang="en-US" sz="2600" dirty="0" smtClean="0"/>
              <a:t>pages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/>
              <a:t>Welcoming &amp; Informative</a:t>
            </a:r>
            <a:endParaRPr lang="en-US" sz="2200" dirty="0" smtClean="0"/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Should </a:t>
            </a:r>
            <a:r>
              <a:rPr lang="en-US" sz="2600" dirty="0" smtClean="0"/>
              <a:t>be obvious what company does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>
                <a:hlinkClick r:id="rId4"/>
              </a:rPr>
              <a:t>www.Oath.com</a:t>
            </a:r>
            <a:r>
              <a:rPr lang="en-US" sz="2200" dirty="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/>
              <a:t>Good example: </a:t>
            </a:r>
            <a:r>
              <a:rPr lang="en-US" sz="2200" dirty="0" smtClean="0">
                <a:hlinkClick r:id="rId5"/>
              </a:rPr>
              <a:t>https://www.expedia.com/</a:t>
            </a:r>
            <a:r>
              <a:rPr lang="en-US" sz="22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Provide good entry into site’s navigation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/>
              <a:t>Good example: </a:t>
            </a:r>
            <a:r>
              <a:rPr lang="en-US" sz="2200" dirty="0" smtClean="0">
                <a:hlinkClick r:id="rId6"/>
              </a:rPr>
              <a:t>https://sites.google.com/site/vlhcc2017/</a:t>
            </a:r>
            <a:r>
              <a:rPr lang="en-US" sz="2200" dirty="0" smtClean="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/>
              <a:t>Bad example: </a:t>
            </a:r>
            <a:r>
              <a:rPr lang="en-US" sz="2200" dirty="0" smtClean="0">
                <a:hlinkClick r:id="rId7"/>
              </a:rPr>
              <a:t>http://mojoyogurt.com/#/home</a:t>
            </a:r>
            <a:r>
              <a:rPr lang="en-US" sz="2200" dirty="0" smtClean="0"/>
              <a:t> </a:t>
            </a:r>
            <a:endParaRPr lang="en-US" sz="22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/>
              <a:t>Also </a:t>
            </a:r>
            <a:r>
              <a:rPr lang="en-US" sz="2200" dirty="0" smtClean="0"/>
              <a:t>news that of general interest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Secondary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Reason to return to site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90BF306-EC96-4250-86A7-CAFAB5C355E2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Home Page, 2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2"/>
            <a:ext cx="8458200" cy="45291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Provide direct access to most important functions (</a:t>
            </a:r>
            <a:r>
              <a:rPr lang="en-US" sz="2600" dirty="0" smtClean="0">
                <a:hlinkClick r:id="rId3"/>
              </a:rPr>
              <a:t>Delta example</a:t>
            </a:r>
            <a:r>
              <a:rPr lang="en-US" sz="2600" dirty="0" smtClean="0"/>
              <a:t>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/>
              <a:t>Vs. </a:t>
            </a:r>
            <a:r>
              <a:rPr lang="en-US" sz="2200" dirty="0" smtClean="0">
                <a:hlinkClick r:id="rId4"/>
              </a:rPr>
              <a:t>www.AA.com</a:t>
            </a:r>
            <a:r>
              <a:rPr lang="en-US" sz="2200" dirty="0" smtClean="0"/>
              <a:t> – picture is probably too </a:t>
            </a:r>
            <a:r>
              <a:rPr lang="en-US" sz="2200" dirty="0" smtClean="0"/>
              <a:t>big</a:t>
            </a:r>
            <a:endParaRPr lang="en-US" sz="2200" dirty="0" smtClean="0"/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No “splash screens” – waste time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Don’t require pop-ups for site to work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One click access to home from all interior pages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Good title for home page (used by search engines)</a:t>
            </a:r>
          </a:p>
          <a:p>
            <a:pPr eaLnBrk="1" hangingPunct="1">
              <a:lnSpc>
                <a:spcPct val="90000"/>
              </a:lnSpc>
            </a:pPr>
            <a:r>
              <a:rPr lang="en-US" sz="2300" dirty="0" smtClean="0"/>
              <a:t>Cite: Nielsen’s “</a:t>
            </a:r>
            <a:r>
              <a:rPr lang="en-US" sz="2300" dirty="0" smtClean="0">
                <a:hlinkClick r:id="rId5"/>
              </a:rPr>
              <a:t>Top Ten Guidelines for Homepage Usability</a:t>
            </a:r>
            <a:r>
              <a:rPr lang="en-US" sz="2300" dirty="0" smtClean="0"/>
              <a:t>”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and Mobile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785654" cy="7058659"/>
          </a:xfrm>
        </p:spPr>
        <p:txBody>
          <a:bodyPr/>
          <a:lstStyle/>
          <a:p>
            <a:r>
              <a:rPr lang="en-US" dirty="0" smtClean="0"/>
              <a:t>Norman-Nielsen Group (NN/g)  </a:t>
            </a:r>
            <a:r>
              <a:rPr lang="en-US" dirty="0" err="1" smtClean="0"/>
              <a:t>Alertbox</a:t>
            </a:r>
            <a:r>
              <a:rPr lang="en-US" dirty="0" smtClean="0"/>
              <a:t> E-Mail Newsletter</a:t>
            </a:r>
          </a:p>
          <a:p>
            <a:pPr lvl="1"/>
            <a:r>
              <a:rPr lang="en-US" dirty="0" smtClean="0"/>
              <a:t>Excellent source for data-backed recommendations for web and mobile usability and design</a:t>
            </a:r>
          </a:p>
          <a:p>
            <a:pPr lvl="1"/>
            <a:r>
              <a:rPr lang="en-US" dirty="0" smtClean="0"/>
              <a:t>Once a week, 1 or 2 articles</a:t>
            </a:r>
          </a:p>
          <a:p>
            <a:pPr lvl="1"/>
            <a:r>
              <a:rPr lang="en-US" dirty="0" smtClean="0"/>
              <a:t>Always concise and interesting and relevant</a:t>
            </a:r>
          </a:p>
          <a:p>
            <a:pPr lvl="1"/>
            <a:r>
              <a:rPr lang="en-US" dirty="0" smtClean="0"/>
              <a:t>Subscribe here: </a:t>
            </a:r>
            <a:r>
              <a:rPr lang="en-US" sz="2000" dirty="0" smtClean="0">
                <a:hlinkClick r:id="rId2"/>
              </a:rPr>
              <a:t>http://www.nngroup.com/articles/subscribe/</a:t>
            </a:r>
            <a:r>
              <a:rPr lang="en-US" sz="2000" dirty="0" smtClean="0"/>
              <a:t>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2B2F-D908-43C2-BA02-C9B8A5799D9D}" type="slidenum">
              <a:rPr lang="en-US" altLang="en-US" smtClean="0"/>
              <a:pPr/>
              <a:t>3</a:t>
            </a:fld>
            <a:endParaRPr lang="en-US" altLang="en-US"/>
          </a:p>
        </p:txBody>
      </p:sp>
      <p:pic>
        <p:nvPicPr>
          <p:cNvPr id="1026" name="Picture 2" descr="http://media.nngroup.com/static/img/logo-wordmark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767998"/>
            <a:ext cx="1219200" cy="494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967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715962"/>
          </a:xfrm>
        </p:spPr>
        <p:txBody>
          <a:bodyPr/>
          <a:lstStyle/>
          <a:p>
            <a:r>
              <a:rPr lang="en-US" dirty="0" smtClean="0"/>
              <a:t>Search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57912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Nielsen: ½ users go straight for the search option</a:t>
            </a:r>
          </a:p>
          <a:p>
            <a:pPr lvl="1"/>
            <a:r>
              <a:rPr lang="en-US" dirty="0" smtClean="0"/>
              <a:t>Search in upper right, especially on home page</a:t>
            </a:r>
          </a:p>
          <a:p>
            <a:r>
              <a:rPr lang="en-US" dirty="0" smtClean="0"/>
              <a:t>CDW focused on improved search results (2008):</a:t>
            </a:r>
          </a:p>
          <a:p>
            <a:pPr lvl="1"/>
            <a:r>
              <a:rPr lang="en-US" dirty="0" smtClean="0"/>
              <a:t>“The results are in: CDW has realized a 4.5% increase in sales driven through site search and a 16% increase in shoppers clicking through from results pages to product pages.” </a:t>
            </a:r>
            <a:br>
              <a:rPr lang="en-US" dirty="0" smtClean="0"/>
            </a:br>
            <a:r>
              <a:rPr lang="en-US" dirty="0" smtClean="0"/>
              <a:t>– cite: </a:t>
            </a:r>
            <a:r>
              <a:rPr lang="en-US" dirty="0" smtClean="0">
                <a:hlinkClick r:id="rId3"/>
              </a:rPr>
              <a:t>http://www.internetretailer.com/article.asp?id=28897</a:t>
            </a:r>
            <a:r>
              <a:rPr lang="en-US" dirty="0" smtClean="0"/>
              <a:t> </a:t>
            </a:r>
          </a:p>
          <a:p>
            <a:r>
              <a:rPr lang="en-US" dirty="0" smtClean="0"/>
              <a:t>Jumps right to pages, so need to be clear where ended up</a:t>
            </a:r>
          </a:p>
          <a:p>
            <a:r>
              <a:rPr lang="en-US" dirty="0" smtClean="0"/>
              <a:t>Show </a:t>
            </a:r>
            <a:r>
              <a:rPr lang="en-US" dirty="0" smtClean="0">
                <a:hlinkClick r:id="rId4"/>
              </a:rPr>
              <a:t>what searched for</a:t>
            </a:r>
            <a:endParaRPr lang="en-US" dirty="0" smtClean="0"/>
          </a:p>
          <a:p>
            <a:r>
              <a:rPr lang="en-US" dirty="0" smtClean="0"/>
              <a:t>Offer scoped search if large space, e.g.: </a:t>
            </a:r>
            <a:r>
              <a:rPr lang="en-US" dirty="0" smtClean="0">
                <a:hlinkClick r:id="rId5"/>
              </a:rPr>
              <a:t>Amazon</a:t>
            </a:r>
            <a:endParaRPr lang="en-US" dirty="0" smtClean="0"/>
          </a:p>
          <a:p>
            <a:r>
              <a:rPr lang="en-US" dirty="0" smtClean="0"/>
              <a:t>Larger search box -&gt; type more terms -&gt; better results</a:t>
            </a:r>
          </a:p>
          <a:p>
            <a:r>
              <a:rPr lang="en-US" dirty="0" smtClean="0"/>
              <a:t>Don’t use Boolean queries</a:t>
            </a:r>
          </a:p>
          <a:p>
            <a:pPr lvl="1"/>
            <a:r>
              <a:rPr lang="en-US" dirty="0" smtClean="0"/>
              <a:t>Men and Women</a:t>
            </a:r>
          </a:p>
          <a:p>
            <a:pPr lvl="1"/>
            <a:r>
              <a:rPr lang="en-US" dirty="0" smtClean="0"/>
              <a:t>Replace with ability to </a:t>
            </a:r>
            <a:r>
              <a:rPr lang="en-US" dirty="0" smtClean="0">
                <a:hlinkClick r:id="rId6"/>
              </a:rPr>
              <a:t>filter results</a:t>
            </a:r>
            <a:endParaRPr lang="en-US" dirty="0" smtClean="0"/>
          </a:p>
          <a:p>
            <a:r>
              <a:rPr lang="en-US" dirty="0" smtClean="0"/>
              <a:t>Search results</a:t>
            </a:r>
          </a:p>
          <a:p>
            <a:pPr lvl="1"/>
            <a:r>
              <a:rPr lang="en-US" dirty="0" smtClean="0"/>
              <a:t>Allow user to </a:t>
            </a:r>
            <a:r>
              <a:rPr lang="en-US" dirty="0" smtClean="0">
                <a:hlinkClick r:id="rId7"/>
              </a:rPr>
              <a:t>change sort order</a:t>
            </a:r>
            <a:endParaRPr lang="en-US" dirty="0" smtClean="0"/>
          </a:p>
          <a:p>
            <a:pPr lvl="1"/>
            <a:r>
              <a:rPr lang="en-US" dirty="0" smtClean="0"/>
              <a:t>Sorted by quality and relevance</a:t>
            </a:r>
          </a:p>
          <a:p>
            <a:pPr lvl="1"/>
            <a:r>
              <a:rPr lang="en-US" dirty="0" smtClean="0"/>
              <a:t>Only give what asked for</a:t>
            </a:r>
          </a:p>
          <a:p>
            <a:pPr lvl="2"/>
            <a:r>
              <a:rPr lang="en-US" dirty="0" smtClean="0"/>
              <a:t>Cite: </a:t>
            </a:r>
            <a:r>
              <a:rPr lang="en-US" dirty="0" smtClean="0">
                <a:hlinkClick r:id="rId8"/>
              </a:rPr>
              <a:t>http://www.uie.com/articles/three_perils_search</a:t>
            </a:r>
            <a:r>
              <a:rPr lang="en-US" dirty="0" smtClean="0"/>
              <a:t> </a:t>
            </a:r>
          </a:p>
        </p:txBody>
      </p:sp>
      <p:sp>
        <p:nvSpPr>
          <p:cNvPr id="389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DCFF0-B152-42D3-8272-51F1C3ECD44F}" type="slidenum">
              <a:rPr lang="en-US" altLang="en-US" smtClean="0"/>
              <a:pPr/>
              <a:t>30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77000" y="4006713"/>
            <a:ext cx="1943100" cy="28512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D138CFC-46D4-4DA1-9D26-505BD5D5BE1E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500" dirty="0" smtClean="0"/>
              <a:t>Search, 2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6063" y="1524000"/>
            <a:ext cx="8650287" cy="45323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smtClean="0"/>
              <a:t>UIE: searching </a:t>
            </a:r>
            <a:r>
              <a:rPr lang="en-US" sz="2600" i="1" smtClean="0"/>
              <a:t>again</a:t>
            </a:r>
            <a:r>
              <a:rPr lang="en-US" sz="2600" smtClean="0"/>
              <a:t> doesn’t help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/>
              <a:t>First time: 23% of the users got a "no results" message.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/>
              <a:t>Of those users who kept going, 44% got a "no results" on the second attempt.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/>
              <a:t>If they still persisted, 50% got a "no results" on the third attempt.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/>
              <a:t>And if they were really persistent, it didn't help because 100% got a "no results" on the fourth attempt.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/>
              <a:t>Encouraging users to continue with helpful hints doesn't actually seem to help.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/>
              <a:t>So: get users relevant results on the first try!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>
                <a:hlinkClick r:id="rId3"/>
              </a:rPr>
              <a:t>Reference</a:t>
            </a:r>
            <a:endParaRPr lang="en-US" sz="220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products by browsing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people browse for products from homepage </a:t>
            </a:r>
            <a:r>
              <a:rPr lang="en-US" sz="2000" dirty="0" smtClean="0"/>
              <a:t>-- </a:t>
            </a:r>
            <a:r>
              <a:rPr lang="en-US" sz="2000" dirty="0" smtClean="0">
                <a:hlinkClick r:id="rId2"/>
              </a:rPr>
              <a:t>Cite</a:t>
            </a:r>
            <a:endParaRPr lang="en-US" sz="2000" dirty="0" smtClean="0"/>
          </a:p>
          <a:p>
            <a:r>
              <a:rPr lang="en-US" dirty="0" smtClean="0"/>
              <a:t>Or search by category, then browse</a:t>
            </a:r>
          </a:p>
          <a:p>
            <a:r>
              <a:rPr lang="en-US" dirty="0" smtClean="0"/>
              <a:t>Clear </a:t>
            </a:r>
            <a:r>
              <a:rPr lang="en-US" dirty="0"/>
              <a:t>Product </a:t>
            </a:r>
            <a:r>
              <a:rPr lang="en-US" dirty="0" smtClean="0"/>
              <a:t>Organization</a:t>
            </a:r>
          </a:p>
          <a:p>
            <a:r>
              <a:rPr lang="en-US" dirty="0"/>
              <a:t>“</a:t>
            </a:r>
            <a:r>
              <a:rPr lang="en-US" dirty="0" err="1"/>
              <a:t>Polyhierarchies</a:t>
            </a:r>
            <a:r>
              <a:rPr lang="en-US" dirty="0"/>
              <a:t>” -- </a:t>
            </a:r>
            <a:r>
              <a:rPr lang="en-US" sz="1600" dirty="0">
                <a:hlinkClick r:id="rId3"/>
              </a:rPr>
              <a:t>https://www.nngroup.com/articles/polyhierarchy/</a:t>
            </a:r>
            <a:r>
              <a:rPr lang="en-US" sz="1600" dirty="0"/>
              <a:t> </a:t>
            </a:r>
          </a:p>
          <a:p>
            <a:pPr lvl="1"/>
            <a:r>
              <a:rPr lang="en-US" dirty="0" smtClean="0"/>
              <a:t>Multiple ways to get to same product</a:t>
            </a:r>
          </a:p>
          <a:p>
            <a:pPr lvl="1"/>
            <a:r>
              <a:rPr lang="en-US" dirty="0" smtClean="0"/>
              <a:t>Graph not a tree</a:t>
            </a:r>
          </a:p>
          <a:p>
            <a:pPr lvl="1"/>
            <a:r>
              <a:rPr lang="en-US" dirty="0" smtClean="0"/>
              <a:t>E.g</a:t>
            </a:r>
            <a:r>
              <a:rPr lang="en-US" dirty="0"/>
              <a:t>., </a:t>
            </a:r>
            <a:r>
              <a:rPr lang="en-US" dirty="0">
                <a:hlinkClick r:id="rId4"/>
              </a:rPr>
              <a:t>https://www.rei.com</a:t>
            </a:r>
            <a:r>
              <a:rPr lang="en-US" dirty="0" smtClean="0">
                <a:hlinkClick r:id="rId4"/>
              </a:rPr>
              <a:t>/</a:t>
            </a:r>
            <a:r>
              <a:rPr lang="en-US" dirty="0" smtClean="0"/>
              <a:t> - getting to “hats”</a:t>
            </a:r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6D2B2F-D908-43C2-BA02-C9B8A5799D9D}" type="slidenum">
              <a:rPr lang="en-US" altLang="en-US" smtClean="0"/>
              <a:pPr>
                <a:defRPr/>
              </a:pPr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79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543800" cy="914400"/>
          </a:xfrm>
        </p:spPr>
        <p:txBody>
          <a:bodyPr/>
          <a:lstStyle/>
          <a:p>
            <a:r>
              <a:rPr lang="en-US" dirty="0" smtClean="0"/>
              <a:t>Picking your URLs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305800" cy="5105400"/>
          </a:xfrm>
        </p:spPr>
        <p:txBody>
          <a:bodyPr/>
          <a:lstStyle/>
          <a:p>
            <a:r>
              <a:rPr lang="en-US" sz="2000" dirty="0" smtClean="0"/>
              <a:t>Company.com and www.company.com</a:t>
            </a:r>
          </a:p>
          <a:p>
            <a:pPr lvl="1"/>
            <a:r>
              <a:rPr lang="en-US" sz="1800" dirty="0" smtClean="0"/>
              <a:t>Pick a new company name that can be the URL</a:t>
            </a:r>
          </a:p>
          <a:p>
            <a:pPr lvl="1"/>
            <a:r>
              <a:rPr lang="en-US" sz="1800" dirty="0" smtClean="0"/>
              <a:t>Easy to remember and spell</a:t>
            </a:r>
          </a:p>
          <a:p>
            <a:r>
              <a:rPr lang="en-US" sz="2000" dirty="0" smtClean="0"/>
              <a:t>Put “index.html” file in every directory</a:t>
            </a:r>
          </a:p>
          <a:p>
            <a:pPr lvl="1"/>
            <a:r>
              <a:rPr lang="en-US" sz="1800" dirty="0" smtClean="0"/>
              <a:t>Use directory name as main URL</a:t>
            </a:r>
          </a:p>
          <a:p>
            <a:r>
              <a:rPr lang="en-US" sz="2000" dirty="0" smtClean="0"/>
              <a:t>Allow URLs to be archived and emailed</a:t>
            </a:r>
          </a:p>
          <a:p>
            <a:pPr lvl="1"/>
            <a:r>
              <a:rPr lang="en-US" sz="1800" dirty="0" smtClean="0"/>
              <a:t>Make site friendly for incoming links</a:t>
            </a:r>
          </a:p>
          <a:p>
            <a:pPr lvl="1"/>
            <a:r>
              <a:rPr lang="en-US" sz="1800" dirty="0" smtClean="0">
                <a:hlinkClick r:id="rId3"/>
              </a:rPr>
              <a:t>Current</a:t>
            </a:r>
            <a:r>
              <a:rPr lang="en-US" sz="1800" dirty="0" smtClean="0"/>
              <a:t> vs. </a:t>
            </a:r>
            <a:r>
              <a:rPr lang="en-US" sz="1800" dirty="0" smtClean="0">
                <a:hlinkClick r:id="rId4"/>
              </a:rPr>
              <a:t>permanent reference</a:t>
            </a:r>
            <a:r>
              <a:rPr lang="en-US" sz="1800" dirty="0" smtClean="0"/>
              <a:t> (ACM </a:t>
            </a:r>
            <a:r>
              <a:rPr lang="en-US" sz="1800" dirty="0" err="1" smtClean="0"/>
              <a:t>Technews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dirty="0" smtClean="0"/>
              <a:t>Even for products and steps of a purchasing </a:t>
            </a:r>
            <a:r>
              <a:rPr lang="en-US" sz="1800" dirty="0" smtClean="0"/>
              <a:t>process</a:t>
            </a:r>
          </a:p>
          <a:p>
            <a:pPr lvl="1"/>
            <a:r>
              <a:rPr lang="en-US" sz="1800" dirty="0" smtClean="0"/>
              <a:t>Add links or “redirects” so old URLs still work</a:t>
            </a:r>
          </a:p>
        </p:txBody>
      </p:sp>
      <p:sp>
        <p:nvSpPr>
          <p:cNvPr id="4198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91321-714A-4C60-85F1-D92C836D834E}" type="slidenum">
              <a:rPr lang="en-US" altLang="en-US" smtClean="0"/>
              <a:pPr/>
              <a:t>33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2286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My list of Good and Bad </a:t>
            </a:r>
            <a:r>
              <a:rPr lang="en-US" dirty="0" err="1" smtClean="0">
                <a:hlinkClick r:id="rId2"/>
              </a:rPr>
              <a:t>Uis</a:t>
            </a:r>
            <a:endParaRPr lang="en-US" dirty="0" smtClean="0"/>
          </a:p>
          <a:p>
            <a:pPr lvl="1"/>
            <a:r>
              <a:rPr lang="en-US" dirty="0" smtClean="0"/>
              <a:t>Please send me your examples!</a:t>
            </a:r>
            <a:endParaRPr lang="en-US" dirty="0" smtClean="0"/>
          </a:p>
          <a:p>
            <a:r>
              <a:rPr lang="en-US" dirty="0" smtClean="0"/>
              <a:t>“</a:t>
            </a:r>
            <a:r>
              <a:rPr lang="en-US" dirty="0" smtClean="0">
                <a:hlinkClick r:id="rId3"/>
              </a:rPr>
              <a:t>Bad Web Design</a:t>
            </a:r>
            <a:r>
              <a:rPr lang="en-US" dirty="0" smtClean="0"/>
              <a:t>” (2015)</a:t>
            </a:r>
          </a:p>
          <a:p>
            <a:pPr lvl="1"/>
            <a:r>
              <a:rPr lang="en-US" dirty="0" smtClean="0"/>
              <a:t>Most are still unchanged</a:t>
            </a:r>
          </a:p>
          <a:p>
            <a:r>
              <a:rPr lang="en-US" dirty="0" smtClean="0">
                <a:hlinkClick r:id="rId4"/>
              </a:rPr>
              <a:t>http://www.webpagesthatsuck.com/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(not updated since 2014)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6D2B2F-D908-43C2-BA02-C9B8A5799D9D}" type="slidenum">
              <a:rPr lang="en-US" altLang="en-US" smtClean="0"/>
              <a:pPr>
                <a:defRPr/>
              </a:pPr>
              <a:t>34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Note: Focus on Desktop Web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83125"/>
          </a:xfrm>
        </p:spPr>
        <p:txBody>
          <a:bodyPr/>
          <a:lstStyle/>
          <a:p>
            <a:r>
              <a:rPr lang="en-US" dirty="0" smtClean="0"/>
              <a:t>Mobile web will be covered in future lecture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6D2B2F-D908-43C2-BA02-C9B8A5799D9D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2286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3962" y="2057400"/>
            <a:ext cx="5105400" cy="373433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219200" y="5867400"/>
            <a:ext cx="65149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Source</a:t>
            </a:r>
            <a:r>
              <a:rPr lang="en-US" sz="1000" dirty="0" smtClean="0"/>
              <a:t>:  </a:t>
            </a:r>
            <a:r>
              <a:rPr lang="en-US" sz="1000" dirty="0" smtClean="0">
                <a:hlinkClick r:id="rId3"/>
              </a:rPr>
              <a:t>http://www.smartinsights.com/mobile-marketing/mobile-marketing-analytics/mobile-marketing-statistics/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715962"/>
          </a:xfrm>
        </p:spPr>
        <p:txBody>
          <a:bodyPr/>
          <a:lstStyle/>
          <a:p>
            <a:r>
              <a:rPr lang="en-US" dirty="0" smtClean="0"/>
              <a:t>E-Commerce Usability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38200"/>
            <a:ext cx="8915400" cy="6019800"/>
          </a:xfrm>
        </p:spPr>
        <p:txBody>
          <a:bodyPr/>
          <a:lstStyle/>
          <a:p>
            <a:r>
              <a:rPr lang="en-US" dirty="0" smtClean="0"/>
              <a:t>Web sites are a requirement for all companies</a:t>
            </a:r>
          </a:p>
          <a:p>
            <a:r>
              <a:rPr lang="en-US" dirty="0" smtClean="0"/>
              <a:t>Usability of web sites improving, but still bad</a:t>
            </a:r>
          </a:p>
          <a:p>
            <a:pPr lvl="1"/>
            <a:r>
              <a:rPr lang="en-US" dirty="0" smtClean="0"/>
              <a:t>Failure rate: in 2000: 39%; vs. in 2010: 22%. </a:t>
            </a:r>
            <a:r>
              <a:rPr lang="en-US" sz="1600" dirty="0" smtClean="0"/>
              <a:t>(78% success)</a:t>
            </a:r>
            <a:endParaRPr lang="en-US" dirty="0" smtClean="0"/>
          </a:p>
          <a:p>
            <a:pPr lvl="1"/>
            <a:r>
              <a:rPr lang="en-US" sz="1800" dirty="0" smtClean="0">
                <a:hlinkClick r:id="rId2"/>
              </a:rPr>
              <a:t>http://www.useit.com/alertbox/usability-progress-rate.html</a:t>
            </a:r>
            <a:r>
              <a:rPr lang="en-US" sz="1800" dirty="0" smtClean="0"/>
              <a:t> </a:t>
            </a:r>
          </a:p>
          <a:p>
            <a:r>
              <a:rPr lang="en-US" dirty="0" smtClean="0"/>
              <a:t>38.6% of e-commerce visitors were there for information-gathering</a:t>
            </a:r>
          </a:p>
          <a:p>
            <a:endParaRPr lang="en-US" dirty="0" smtClean="0"/>
          </a:p>
          <a:p>
            <a:endParaRPr lang="en-US" dirty="0" smtClean="0"/>
          </a:p>
          <a:p>
            <a:pPr marL="177800" indent="-177800"/>
            <a:endParaRPr lang="en-US" sz="2000" dirty="0" smtClean="0"/>
          </a:p>
          <a:p>
            <a:pPr marL="177800" indent="-177800"/>
            <a:endParaRPr lang="en-US" sz="2000" dirty="0" smtClean="0"/>
          </a:p>
          <a:p>
            <a:pPr marL="177800" indent="-177800"/>
            <a:endParaRPr lang="en-US" sz="2000" dirty="0" smtClean="0"/>
          </a:p>
          <a:p>
            <a:pPr marL="177800" indent="-177800"/>
            <a:endParaRPr lang="en-US" sz="2000" dirty="0" smtClean="0"/>
          </a:p>
          <a:p>
            <a:pPr marL="177800" indent="-177800"/>
            <a:endParaRPr lang="en-US" sz="700" dirty="0" smtClean="0"/>
          </a:p>
          <a:p>
            <a:pPr marL="177800" indent="-177800">
              <a:buNone/>
            </a:pPr>
            <a:r>
              <a:rPr lang="en-US" sz="1200" dirty="0" smtClean="0"/>
              <a:t>                                     Source: </a:t>
            </a:r>
            <a:r>
              <a:rPr lang="en-US" sz="1200" i="1" dirty="0" smtClean="0"/>
              <a:t>Keys to E-Commerce Success, </a:t>
            </a:r>
            <a:r>
              <a:rPr lang="en-US" sz="1200" dirty="0" smtClean="0"/>
              <a:t>Nov. 2, 2009</a:t>
            </a:r>
            <a:r>
              <a:rPr lang="en-US" sz="2400" dirty="0" smtClean="0"/>
              <a:t> </a:t>
            </a:r>
            <a:r>
              <a:rPr lang="en-US" sz="1200" dirty="0" smtClean="0">
                <a:hlinkClick r:id="rId3"/>
              </a:rPr>
              <a:t>http://www.emarketer.com/Article.aspx?R=1007358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6D2B2F-D908-43C2-BA02-C9B8A5799D9D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0" y="5943600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74861" y="3352800"/>
            <a:ext cx="4969139" cy="3113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E4ABFB5-A714-46E9-8A8B-944D67B5BC20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500" dirty="0" smtClean="0"/>
              <a:t>Navigating sites is often difficult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8229600" cy="4411662"/>
          </a:xfrm>
        </p:spPr>
        <p:txBody>
          <a:bodyPr/>
          <a:lstStyle/>
          <a:p>
            <a:pPr eaLnBrk="1" hangingPunct="1"/>
            <a:r>
              <a:rPr lang="en-US" dirty="0" smtClean="0"/>
              <a:t>Studies find 58% or 74% failure at achieving a task at a site!</a:t>
            </a:r>
          </a:p>
          <a:p>
            <a:pPr lvl="1" eaLnBrk="1" hangingPunct="1"/>
            <a:r>
              <a:rPr lang="en-US" dirty="0" smtClean="0"/>
              <a:t>Lower rate when</a:t>
            </a:r>
            <a:br>
              <a:rPr lang="en-US" dirty="0" smtClean="0"/>
            </a:br>
            <a:r>
              <a:rPr lang="en-US" dirty="0" smtClean="0"/>
              <a:t>need a </a:t>
            </a:r>
            <a:r>
              <a:rPr lang="en-US" i="1" dirty="0" smtClean="0"/>
              <a:t>sequence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of steps</a:t>
            </a:r>
          </a:p>
          <a:p>
            <a:pPr lvl="1" eaLnBrk="1" hangingPunct="1"/>
            <a:r>
              <a:rPr lang="en-US" dirty="0" err="1" smtClean="0"/>
              <a:t>eMarketer</a:t>
            </a:r>
            <a:r>
              <a:rPr lang="en-US" dirty="0" smtClean="0"/>
              <a:t> study:</a:t>
            </a:r>
            <a:br>
              <a:rPr lang="en-US" dirty="0" smtClean="0"/>
            </a:br>
            <a:r>
              <a:rPr lang="en-US" dirty="0" smtClean="0"/>
              <a:t>61.5% success rate</a:t>
            </a:r>
          </a:p>
          <a:p>
            <a:pPr marL="863600" lvl="2" indent="-169863" eaLnBrk="1" hangingPunct="1"/>
            <a:r>
              <a:rPr lang="en-US" sz="1800" dirty="0" smtClean="0"/>
              <a:t>Source:</a:t>
            </a:r>
            <a:br>
              <a:rPr lang="en-US" sz="1800" dirty="0" smtClean="0"/>
            </a:br>
            <a:r>
              <a:rPr lang="en-US" sz="1800" i="1" dirty="0" smtClean="0"/>
              <a:t>Keys to E-Commerce</a:t>
            </a:r>
            <a:br>
              <a:rPr lang="en-US" sz="1800" i="1" dirty="0" smtClean="0"/>
            </a:br>
            <a:r>
              <a:rPr lang="en-US" sz="1800" i="1" dirty="0" smtClean="0"/>
              <a:t>Success, </a:t>
            </a:r>
            <a:r>
              <a:rPr lang="en-US" sz="1800" dirty="0" smtClean="0"/>
              <a:t>Nov. 2, 2009</a:t>
            </a:r>
            <a:br>
              <a:rPr lang="en-US" sz="1800" dirty="0" smtClean="0"/>
            </a:br>
            <a:r>
              <a:rPr lang="en-US" sz="1000" dirty="0" smtClean="0">
                <a:hlinkClick r:id="rId3"/>
              </a:rPr>
              <a:t>http://www.emarketer.com/Article.aspx?R=1007358</a:t>
            </a:r>
            <a:endParaRPr lang="en-US" sz="1800" dirty="0" smtClean="0"/>
          </a:p>
          <a:p>
            <a:pPr lvl="1" eaLnBrk="1" hangingPunct="1"/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92164" y="2133600"/>
            <a:ext cx="5051835" cy="4724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Importance of Web Usability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382000" cy="4411662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en-US" b="1" dirty="0" smtClean="0"/>
              <a:t>Nearly 9 of 10 of Americans Have Negative Feelings About Brands with Poorly Performing Websites and Mobile Apps, New SOASTA Study Reveals</a:t>
            </a:r>
            <a:r>
              <a:rPr lang="en-US" dirty="0" smtClean="0"/>
              <a:t>” – </a:t>
            </a:r>
            <a:r>
              <a:rPr lang="en-US" sz="1800" dirty="0" smtClean="0"/>
              <a:t>June 20</a:t>
            </a:r>
            <a:r>
              <a:rPr lang="en-US" sz="1800" dirty="0"/>
              <a:t>, 2013</a:t>
            </a:r>
            <a:endParaRPr lang="en-US" sz="1800" dirty="0" smtClean="0"/>
          </a:p>
          <a:p>
            <a:pPr lvl="1"/>
            <a:r>
              <a:rPr lang="en-US" sz="1600" dirty="0" smtClean="0">
                <a:hlinkClick r:id="rId2"/>
              </a:rPr>
              <a:t>https://www.bulldogreporter.com/dailydog/article/user-unfriendly-pr-nearly-9-of-10-of-americans-have-negative-feelings-about-brands-</a:t>
            </a:r>
            <a:endParaRPr lang="en-US" sz="1600" dirty="0" smtClean="0"/>
          </a:p>
          <a:p>
            <a:pPr lvl="1"/>
            <a:r>
              <a:rPr lang="en-US" sz="2400" dirty="0" smtClean="0"/>
              <a:t>“For those Americans who said they have a negative reaction when a website takes too long, 28% would visit a competitor’s website, 27% would not trust the website, 18% would not visit that page again, and 13% would think the site may have been hacked.”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6D2B2F-D908-43C2-BA02-C9B8A5799D9D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543800" cy="1295400"/>
          </a:xfrm>
        </p:spPr>
        <p:txBody>
          <a:bodyPr/>
          <a:lstStyle/>
          <a:p>
            <a:r>
              <a:rPr lang="en-US" dirty="0" smtClean="0"/>
              <a:t>Report on </a:t>
            </a:r>
            <a:r>
              <a:rPr lang="en-US" u="sng" dirty="0" smtClean="0"/>
              <a:t>Intra</a:t>
            </a:r>
            <a:r>
              <a:rPr lang="en-US" dirty="0" smtClean="0"/>
              <a:t>net Web Usability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4529137"/>
          </a:xfrm>
        </p:spPr>
        <p:txBody>
          <a:bodyPr>
            <a:normAutofit fontScale="70000" lnSpcReduction="20000"/>
          </a:bodyPr>
          <a:lstStyle/>
          <a:p>
            <a:r>
              <a:rPr lang="en-US" sz="2400" dirty="0" smtClean="0"/>
              <a:t>Cite: </a:t>
            </a:r>
            <a:r>
              <a:rPr lang="en-US" sz="2400" dirty="0" smtClean="0">
                <a:hlinkClick r:id="rId2"/>
              </a:rPr>
              <a:t>http://www.useit.com/alertbox/intranet-usability.html</a:t>
            </a:r>
            <a:r>
              <a:rPr lang="en-US" sz="2400" dirty="0" smtClean="0"/>
              <a:t> (12/2012)</a:t>
            </a:r>
          </a:p>
          <a:p>
            <a:pPr marL="0" indent="0">
              <a:buNone/>
            </a:pPr>
            <a:r>
              <a:rPr lang="en-US" dirty="0" smtClean="0"/>
              <a:t>“Employees' average success rate when attempting basic intranet tasks:</a:t>
            </a:r>
          </a:p>
          <a:p>
            <a:pPr lvl="1"/>
            <a:r>
              <a:rPr lang="en-US" dirty="0" smtClean="0"/>
              <a:t>2002: </a:t>
            </a:r>
            <a:r>
              <a:rPr lang="en-US" b="1" dirty="0" smtClean="0"/>
              <a:t>75%</a:t>
            </a:r>
            <a:endParaRPr lang="en-US" dirty="0" smtClean="0"/>
          </a:p>
          <a:p>
            <a:pPr lvl="1"/>
            <a:r>
              <a:rPr lang="en-US" dirty="0" smtClean="0"/>
              <a:t>2012: </a:t>
            </a:r>
            <a:r>
              <a:rPr lang="en-US" b="1" dirty="0" smtClean="0"/>
              <a:t>74%</a:t>
            </a:r>
          </a:p>
          <a:p>
            <a:pPr marL="0" indent="0"/>
            <a:r>
              <a:rPr lang="en-US" dirty="0" smtClean="0"/>
              <a:t>  By comparison, 2012’s average success rate on </a:t>
            </a:r>
            <a:r>
              <a:rPr lang="en-US" b="1" dirty="0" smtClean="0"/>
              <a:t>public websites is around 80%</a:t>
            </a:r>
            <a:r>
              <a:rPr lang="en-US" dirty="0" smtClean="0"/>
              <a:t>. Website usability has improved dramatically over the past decade…”</a:t>
            </a:r>
          </a:p>
          <a:p>
            <a:pPr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“Based on time-on-task metrics from our recent study, a company with 10,000 employees can </a:t>
            </a:r>
            <a:r>
              <a:rPr lang="en-US" b="1" dirty="0" smtClean="0"/>
              <a:t>save $4 million per year</a:t>
            </a:r>
            <a:r>
              <a:rPr lang="en-US" dirty="0" smtClean="0"/>
              <a:t> by going </a:t>
            </a:r>
            <a:r>
              <a:rPr lang="en-US" b="1" dirty="0" smtClean="0"/>
              <a:t>from bad</a:t>
            </a:r>
            <a:r>
              <a:rPr lang="en-US" dirty="0" smtClean="0"/>
              <a:t> intranet usability (defined as being among the worst 25% we tested) </a:t>
            </a:r>
            <a:r>
              <a:rPr lang="en-US" b="1" dirty="0" smtClean="0"/>
              <a:t>to average</a:t>
            </a:r>
            <a:r>
              <a:rPr lang="en-US" dirty="0" smtClean="0"/>
              <a:t> intranet usability.” </a:t>
            </a:r>
          </a:p>
          <a:p>
            <a:pPr marL="0" indent="0">
              <a:buNone/>
            </a:pPr>
            <a:r>
              <a:rPr lang="en-US" sz="1700" dirty="0" smtClean="0"/>
              <a:t> (cite: </a:t>
            </a:r>
            <a:r>
              <a:rPr lang="en-US" sz="1700" dirty="0" smtClean="0">
                <a:hlinkClick r:id="rId3"/>
              </a:rPr>
              <a:t>http://www.useit.com/alertbox/usability-progress-rate.html</a:t>
            </a:r>
            <a:r>
              <a:rPr lang="en-US" sz="1700" dirty="0" smtClean="0"/>
              <a:t>) </a:t>
            </a:r>
          </a:p>
          <a:p>
            <a:r>
              <a:rPr lang="en-US" sz="2400" dirty="0" smtClean="0"/>
              <a:t>New article: </a:t>
            </a:r>
            <a:r>
              <a:rPr lang="en-US" sz="1800" dirty="0" smtClean="0"/>
              <a:t>The Top Enduring Intranet-Design Mistakes: 7 Deadly Sins, </a:t>
            </a:r>
            <a:r>
              <a:rPr lang="en-US" sz="1800" dirty="0" smtClean="0">
                <a:hlinkClick r:id="rId4"/>
              </a:rPr>
              <a:t>https://www.nngroup.com/articles/top-intranet-design-mistakes/</a:t>
            </a:r>
            <a:r>
              <a:rPr lang="en-US" sz="1800" dirty="0" smtClean="0"/>
              <a:t>  </a:t>
            </a:r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6D2B2F-D908-43C2-BA02-C9B8A5799D9D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0241554-B029-4020-A640-0789B8A9A926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811756"/>
          </a:xfrm>
        </p:spPr>
        <p:txBody>
          <a:bodyPr/>
          <a:lstStyle/>
          <a:p>
            <a:pPr eaLnBrk="1" hangingPunct="1"/>
            <a:r>
              <a:rPr lang="en-US" dirty="0" smtClean="0"/>
              <a:t>Navigation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2712" y="838200"/>
            <a:ext cx="8650288" cy="5771606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Where am I?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/>
              <a:t>Make sure each page identifies site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100" dirty="0" smtClean="0"/>
              <a:t>Logo, </a:t>
            </a:r>
            <a:r>
              <a:rPr lang="en-US" sz="2100" dirty="0" smtClean="0">
                <a:hlinkClick r:id="rId3"/>
              </a:rPr>
              <a:t>standard structure </a:t>
            </a:r>
            <a:r>
              <a:rPr lang="en-US" sz="2100" dirty="0" smtClean="0"/>
              <a:t>and consistent design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Where have I been?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/>
              <a:t>Trails (also called “breadcrumbs”)</a:t>
            </a:r>
            <a:br>
              <a:rPr lang="en-US" sz="2200" dirty="0" smtClean="0"/>
            </a:br>
            <a:r>
              <a:rPr lang="en-US" sz="1200" dirty="0" smtClean="0"/>
              <a:t>(cite: </a:t>
            </a:r>
            <a:r>
              <a:rPr lang="en-US" sz="1200" dirty="0" smtClean="0">
                <a:hlinkClick r:id="rId4"/>
              </a:rPr>
              <a:t>http://www.nngroup.com/articles/breadcrumb-navigation-useful/</a:t>
            </a:r>
            <a:r>
              <a:rPr lang="en-US" sz="1200" dirty="0" smtClean="0"/>
              <a:t>)</a:t>
            </a:r>
            <a:r>
              <a:rPr lang="en-US" sz="2200" dirty="0" smtClean="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/>
              <a:t>Should start with the “home” link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/>
              <a:t>Or shown by </a:t>
            </a:r>
            <a:r>
              <a:rPr lang="en-US" sz="2200" dirty="0" smtClean="0">
                <a:hlinkClick r:id="rId5"/>
              </a:rPr>
              <a:t>highlighting</a:t>
            </a:r>
            <a:br>
              <a:rPr lang="en-US" sz="2200" dirty="0" smtClean="0">
                <a:hlinkClick r:id="rId5"/>
              </a:rPr>
            </a:br>
            <a:r>
              <a:rPr lang="en-US" sz="2200" dirty="0" smtClean="0">
                <a:hlinkClick r:id="rId5"/>
              </a:rPr>
              <a:t>the </a:t>
            </a:r>
            <a:r>
              <a:rPr lang="en-US" sz="2200" dirty="0" smtClean="0">
                <a:hlinkClick r:id="rId5"/>
              </a:rPr>
              <a:t>menu </a:t>
            </a:r>
            <a:r>
              <a:rPr lang="en-US" sz="2200" dirty="0" smtClean="0">
                <a:hlinkClick r:id="rId5"/>
              </a:rPr>
              <a:t>structure</a:t>
            </a:r>
            <a:endParaRPr lang="en-US" sz="22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5000" y="2057400"/>
            <a:ext cx="3247505" cy="110727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86059" y="3429000"/>
            <a:ext cx="4657941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cture template_polo">
  <a:themeElements>
    <a:clrScheme name="lecture template_polo 9">
      <a:dk1>
        <a:srgbClr val="000000"/>
      </a:dk1>
      <a:lt1>
        <a:srgbClr val="FFFFFF"/>
      </a:lt1>
      <a:dk2>
        <a:srgbClr val="7C1302"/>
      </a:dk2>
      <a:lt2>
        <a:srgbClr val="CC9900"/>
      </a:lt2>
      <a:accent1>
        <a:srgbClr val="CC9900"/>
      </a:accent1>
      <a:accent2>
        <a:srgbClr val="CC3300"/>
      </a:accent2>
      <a:accent3>
        <a:srgbClr val="FFFFFF"/>
      </a:accent3>
      <a:accent4>
        <a:srgbClr val="000000"/>
      </a:accent4>
      <a:accent5>
        <a:srgbClr val="E2CAAA"/>
      </a:accent5>
      <a:accent6>
        <a:srgbClr val="B92D00"/>
      </a:accent6>
      <a:hlink>
        <a:srgbClr val="808080"/>
      </a:hlink>
      <a:folHlink>
        <a:srgbClr val="CCCC66"/>
      </a:folHlink>
    </a:clrScheme>
    <a:fontScheme name="lecture template_pol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ecture template_polo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cture template_polo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lecture template</Template>
  <TotalTime>17358</TotalTime>
  <Words>1867</Words>
  <Application>Microsoft Office PowerPoint</Application>
  <PresentationFormat>On-screen Show (4:3)</PresentationFormat>
  <Paragraphs>377</Paragraphs>
  <Slides>34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굴림</vt:lpstr>
      <vt:lpstr>Wingdings</vt:lpstr>
      <vt:lpstr>Arial</vt:lpstr>
      <vt:lpstr>Tahoma</vt:lpstr>
      <vt:lpstr>lecture template_polo</vt:lpstr>
      <vt:lpstr>Lecture 9: Designing for the Web</vt:lpstr>
      <vt:lpstr>Homework 5</vt:lpstr>
      <vt:lpstr>Web and Mobile Topics</vt:lpstr>
      <vt:lpstr>Note: Focus on Desktop Web</vt:lpstr>
      <vt:lpstr>E-Commerce Usability</vt:lpstr>
      <vt:lpstr>Navigating sites is often difficult</vt:lpstr>
      <vt:lpstr>Importance of Web Usability</vt:lpstr>
      <vt:lpstr>Report on Intranet Web Usability</vt:lpstr>
      <vt:lpstr>Navigation</vt:lpstr>
      <vt:lpstr>Navigation 2</vt:lpstr>
      <vt:lpstr>Navigation, 3</vt:lpstr>
      <vt:lpstr>Design for multiple browsers</vt:lpstr>
      <vt:lpstr>Design for multiple browsers, 2</vt:lpstr>
      <vt:lpstr>Responsive Design</vt:lpstr>
      <vt:lpstr>Design for quick downloading</vt:lpstr>
      <vt:lpstr>Rules for links</vt:lpstr>
      <vt:lpstr>Rules for links, 2</vt:lpstr>
      <vt:lpstr>Design for credibility</vt:lpstr>
      <vt:lpstr>Web is an Attention Economy</vt:lpstr>
      <vt:lpstr>Content Study</vt:lpstr>
      <vt:lpstr>Writing for the Web</vt:lpstr>
      <vt:lpstr>Text in Pictures</vt:lpstr>
      <vt:lpstr>Design for Quick Scanning</vt:lpstr>
      <vt:lpstr>Legibility</vt:lpstr>
      <vt:lpstr>Page Titles</vt:lpstr>
      <vt:lpstr>Form Fields</vt:lpstr>
      <vt:lpstr>Why Home Page Design is Important</vt:lpstr>
      <vt:lpstr>Home Page</vt:lpstr>
      <vt:lpstr>Home Page, 2</vt:lpstr>
      <vt:lpstr>Search</vt:lpstr>
      <vt:lpstr>Search, 2</vt:lpstr>
      <vt:lpstr>Finding products by browsing</vt:lpstr>
      <vt:lpstr>Picking your URLs</vt:lpstr>
      <vt:lpstr>Fun!</vt:lpstr>
    </vt:vector>
  </TitlesOfParts>
  <Company>Carnegie Mellon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Human-Computer Interaction in eCommerce</dc:title>
  <dc:creator>Brad Myers</dc:creator>
  <cp:lastModifiedBy>Brad Myers</cp:lastModifiedBy>
  <cp:revision>218</cp:revision>
  <cp:lastPrinted>1601-01-01T00:00:00Z</cp:lastPrinted>
  <dcterms:created xsi:type="dcterms:W3CDTF">2001-06-15T20:03:27Z</dcterms:created>
  <dcterms:modified xsi:type="dcterms:W3CDTF">2018-11-28T22:34:53Z</dcterms:modified>
</cp:coreProperties>
</file>