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3" r:id="rId1"/>
  </p:sldMasterIdLst>
  <p:notesMasterIdLst>
    <p:notesMasterId r:id="rId49"/>
  </p:notesMasterIdLst>
  <p:handoutMasterIdLst>
    <p:handoutMasterId r:id="rId50"/>
  </p:handoutMasterIdLst>
  <p:sldIdLst>
    <p:sldId id="394" r:id="rId2"/>
    <p:sldId id="415" r:id="rId3"/>
    <p:sldId id="423" r:id="rId4"/>
    <p:sldId id="292" r:id="rId5"/>
    <p:sldId id="397" r:id="rId6"/>
    <p:sldId id="398" r:id="rId7"/>
    <p:sldId id="399" r:id="rId8"/>
    <p:sldId id="402" r:id="rId9"/>
    <p:sldId id="293" r:id="rId10"/>
    <p:sldId id="294" r:id="rId11"/>
    <p:sldId id="403" r:id="rId12"/>
    <p:sldId id="404" r:id="rId13"/>
    <p:sldId id="405" r:id="rId14"/>
    <p:sldId id="406" r:id="rId15"/>
    <p:sldId id="407" r:id="rId16"/>
    <p:sldId id="408" r:id="rId17"/>
    <p:sldId id="409" r:id="rId18"/>
    <p:sldId id="410" r:id="rId19"/>
    <p:sldId id="411" r:id="rId20"/>
    <p:sldId id="412" r:id="rId21"/>
    <p:sldId id="413" r:id="rId22"/>
    <p:sldId id="416" r:id="rId23"/>
    <p:sldId id="298" r:id="rId24"/>
    <p:sldId id="299" r:id="rId25"/>
    <p:sldId id="300" r:id="rId26"/>
    <p:sldId id="301" r:id="rId27"/>
    <p:sldId id="422" r:id="rId28"/>
    <p:sldId id="302" r:id="rId29"/>
    <p:sldId id="303" r:id="rId30"/>
    <p:sldId id="395" r:id="rId31"/>
    <p:sldId id="305" r:id="rId32"/>
    <p:sldId id="306" r:id="rId33"/>
    <p:sldId id="308" r:id="rId34"/>
    <p:sldId id="309" r:id="rId35"/>
    <p:sldId id="310" r:id="rId36"/>
    <p:sldId id="420" r:id="rId37"/>
    <p:sldId id="421" r:id="rId38"/>
    <p:sldId id="418" r:id="rId39"/>
    <p:sldId id="419" r:id="rId40"/>
    <p:sldId id="387" r:id="rId41"/>
    <p:sldId id="380" r:id="rId42"/>
    <p:sldId id="385" r:id="rId43"/>
    <p:sldId id="386" r:id="rId44"/>
    <p:sldId id="315" r:id="rId45"/>
    <p:sldId id="400" r:id="rId46"/>
    <p:sldId id="401" r:id="rId47"/>
    <p:sldId id="417" r:id="rId48"/>
  </p:sldIdLst>
  <p:sldSz cx="9144000" cy="6858000" type="screen4x3"/>
  <p:notesSz cx="7315200" cy="9601200"/>
  <p:embeddedFontLst>
    <p:embeddedFont>
      <p:font typeface="Tahoma" panose="020B0604030504040204" pitchFamily="34" charset="0"/>
      <p:regular r:id="rId51"/>
      <p:bold r:id="rId52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CC99FF"/>
    <a:srgbClr val="FFFF66"/>
    <a:srgbClr val="00CC00"/>
    <a:srgbClr val="00FF00"/>
    <a:srgbClr val="3399FF"/>
    <a:srgbClr val="CC00FF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4621" autoAdjust="0"/>
  </p:normalViewPr>
  <p:slideViewPr>
    <p:cSldViewPr snapToGrid="0">
      <p:cViewPr varScale="1">
        <p:scale>
          <a:sx n="58" d="100"/>
          <a:sy n="58" d="100"/>
        </p:scale>
        <p:origin x="7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font" Target="fonts/font1.fntdata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6.xml"/><Relationship Id="rId13" Type="http://schemas.openxmlformats.org/officeDocument/2006/relationships/slide" Target="slides/slide21.xml"/><Relationship Id="rId18" Type="http://schemas.openxmlformats.org/officeDocument/2006/relationships/slide" Target="slides/slide26.xml"/><Relationship Id="rId26" Type="http://schemas.openxmlformats.org/officeDocument/2006/relationships/slide" Target="slides/slide44.xml"/><Relationship Id="rId3" Type="http://schemas.openxmlformats.org/officeDocument/2006/relationships/slide" Target="slides/slide5.xml"/><Relationship Id="rId21" Type="http://schemas.openxmlformats.org/officeDocument/2006/relationships/slide" Target="slides/slide31.xml"/><Relationship Id="rId7" Type="http://schemas.openxmlformats.org/officeDocument/2006/relationships/slide" Target="slides/slide15.xml"/><Relationship Id="rId12" Type="http://schemas.openxmlformats.org/officeDocument/2006/relationships/slide" Target="slides/slide20.xml"/><Relationship Id="rId17" Type="http://schemas.openxmlformats.org/officeDocument/2006/relationships/slide" Target="slides/slide25.xml"/><Relationship Id="rId25" Type="http://schemas.openxmlformats.org/officeDocument/2006/relationships/slide" Target="slides/slide35.xml"/><Relationship Id="rId2" Type="http://schemas.openxmlformats.org/officeDocument/2006/relationships/slide" Target="slides/slide4.xml"/><Relationship Id="rId16" Type="http://schemas.openxmlformats.org/officeDocument/2006/relationships/slide" Target="slides/slide24.xml"/><Relationship Id="rId20" Type="http://schemas.openxmlformats.org/officeDocument/2006/relationships/slide" Target="slides/slide29.xml"/><Relationship Id="rId1" Type="http://schemas.openxmlformats.org/officeDocument/2006/relationships/slide" Target="slides/slide1.xml"/><Relationship Id="rId6" Type="http://schemas.openxmlformats.org/officeDocument/2006/relationships/slide" Target="slides/slide14.xml"/><Relationship Id="rId11" Type="http://schemas.openxmlformats.org/officeDocument/2006/relationships/slide" Target="slides/slide19.xml"/><Relationship Id="rId24" Type="http://schemas.openxmlformats.org/officeDocument/2006/relationships/slide" Target="slides/slide34.xml"/><Relationship Id="rId5" Type="http://schemas.openxmlformats.org/officeDocument/2006/relationships/slide" Target="slides/slide9.xml"/><Relationship Id="rId15" Type="http://schemas.openxmlformats.org/officeDocument/2006/relationships/slide" Target="slides/slide23.xml"/><Relationship Id="rId23" Type="http://schemas.openxmlformats.org/officeDocument/2006/relationships/slide" Target="slides/slide33.xml"/><Relationship Id="rId10" Type="http://schemas.openxmlformats.org/officeDocument/2006/relationships/slide" Target="slides/slide18.xml"/><Relationship Id="rId19" Type="http://schemas.openxmlformats.org/officeDocument/2006/relationships/slide" Target="slides/slide28.xml"/><Relationship Id="rId4" Type="http://schemas.openxmlformats.org/officeDocument/2006/relationships/slide" Target="slides/slide7.xml"/><Relationship Id="rId9" Type="http://schemas.openxmlformats.org/officeDocument/2006/relationships/slide" Target="slides/slide17.xml"/><Relationship Id="rId14" Type="http://schemas.openxmlformats.org/officeDocument/2006/relationships/slide" Target="slides/slide22.xml"/><Relationship Id="rId22" Type="http://schemas.openxmlformats.org/officeDocument/2006/relationships/slide" Target="slides/slide3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6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6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6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smtClean="0"/>
            </a:lvl1pPr>
          </a:lstStyle>
          <a:p>
            <a:pPr>
              <a:defRPr/>
            </a:pPr>
            <a:fld id="{ABD97397-E07E-43D1-B865-A2AD1FF567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0116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smtClean="0">
                <a:latin typeface="Tahoma" pitchFamily="34" charset="0"/>
              </a:defRPr>
            </a:lvl1pPr>
          </a:lstStyle>
          <a:p>
            <a:pPr>
              <a:defRPr/>
            </a:pPr>
            <a:fld id="{46DF6F9D-D031-4623-BE8B-A180DD013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1702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2B954C-76CA-451F-B4E4-78210B33B51B}" type="slidenum">
              <a:rPr lang="en-US"/>
              <a:pPr/>
              <a:t>1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744653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F1244D-B84C-4193-944F-1CCB7CAC346A}" type="slidenum">
              <a:rPr lang="en-US"/>
              <a:pPr/>
              <a:t>25</a:t>
            </a:fld>
            <a:endParaRPr lang="en-U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589642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6F1ECC-5CBB-467F-967B-F83515A5CB58}" type="slidenum">
              <a:rPr lang="en-US"/>
              <a:pPr/>
              <a:t>26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284971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464A0B-87D6-4CC5-8934-2B868C57771D}" type="slidenum">
              <a:rPr lang="en-US"/>
              <a:pPr/>
              <a:t>28</a:t>
            </a:fld>
            <a:endParaRPr 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085458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BE0CC1-798C-40EB-A921-D9F7FBED1B52}" type="slidenum">
              <a:rPr lang="en-US"/>
              <a:pPr/>
              <a:t>29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007446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697727-E7D7-47D2-BB1F-F0F4900AE156}" type="slidenum">
              <a:rPr lang="en-US"/>
              <a:pPr/>
              <a:t>30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044675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4E2338-19D0-427A-A699-09CFD767D265}" type="slidenum">
              <a:rPr lang="en-US"/>
              <a:pPr/>
              <a:t>31</a:t>
            </a:fld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411766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513F63-C309-449C-8DB3-FC5321E22D46}" type="slidenum">
              <a:rPr lang="en-US"/>
              <a:pPr/>
              <a:t>32</a:t>
            </a:fld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9671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875A21-641B-475B-B5EE-5676E31D2975}" type="slidenum">
              <a:rPr lang="en-US"/>
              <a:pPr/>
              <a:t>33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889441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C82C5C-F24E-4576-9CEC-8A2FD97314F1}" type="slidenum">
              <a:rPr lang="en-US"/>
              <a:pPr/>
              <a:t>34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435208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8A7740-C1E6-459C-8885-69FD0C975CB0}" type="slidenum">
              <a:rPr lang="en-US"/>
              <a:pPr/>
              <a:t>35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27921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C228DA-DFC1-40B4-ACDA-68559296C9E9}" type="slidenum">
              <a:rPr lang="en-US"/>
              <a:pPr/>
              <a:t>4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923541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20B3D6-BDF6-46F8-AA76-4E010CBCCD2E}" type="slidenum">
              <a:rPr lang="en-US"/>
              <a:pPr/>
              <a:t>40</a:t>
            </a:fld>
            <a:endParaRPr lang="en-US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347434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308016-761D-4C95-9AFB-5268A8714096}" type="slidenum">
              <a:rPr lang="en-US"/>
              <a:pPr/>
              <a:t>41</a:t>
            </a:fld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241012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51C059-FDE8-4245-9B7C-D0744AD8558F}" type="slidenum">
              <a:rPr lang="en-US"/>
              <a:pPr/>
              <a:t>42</a:t>
            </a:fld>
            <a:endParaRPr lang="en-U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845687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B2AE66-35D0-4353-BC57-50FE5A07F6B9}" type="slidenum">
              <a:rPr lang="en-US"/>
              <a:pPr/>
              <a:t>43</a:t>
            </a:fld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611734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8186FF-701A-4760-8BF5-01BAE0EDC92B}" type="slidenum">
              <a:rPr lang="en-US"/>
              <a:pPr/>
              <a:t>44</a:t>
            </a:fld>
            <a:endParaRPr lang="en-U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836740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ED9A76-8E3E-413A-836F-C038ACF6400F}" type="slidenum">
              <a:rPr lang="en-US"/>
              <a:pPr/>
              <a:t>46</a:t>
            </a:fld>
            <a:endParaRPr lang="en-US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78982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501EC0-976A-48B3-9212-C2E0A4263A93}" type="slidenum">
              <a:rPr lang="en-US"/>
              <a:pPr/>
              <a:t>5</a:t>
            </a:fld>
            <a:endParaRPr lang="en-U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16492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12064F-DE45-457B-A299-9948BC41DE4C}" type="slidenum">
              <a:rPr lang="en-US"/>
              <a:pPr/>
              <a:t>6</a:t>
            </a:fld>
            <a:endParaRPr lang="en-US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834182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5A241F-902E-428A-B7C1-6D70F6CF4032}" type="slidenum">
              <a:rPr lang="en-US"/>
              <a:pPr/>
              <a:t>7</a:t>
            </a:fld>
            <a:endParaRPr lang="en-U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73200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A590F2-B8CC-4804-939C-36C13E845F22}" type="slidenum">
              <a:rPr lang="en-US"/>
              <a:pPr/>
              <a:t>9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51223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E776CF-C400-4410-883A-0751E576C4C7}" type="slidenum">
              <a:rPr lang="en-US"/>
              <a:pPr/>
              <a:t>10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11928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25BE0C-97A2-4E98-A428-1AA5D9C249BB}" type="slidenum">
              <a:rPr lang="en-US"/>
              <a:pPr/>
              <a:t>23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393724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01C08B-96A5-4396-AE4C-0D336E7F8924}" type="slidenum">
              <a:rPr lang="en-US"/>
              <a:pPr/>
              <a:t>24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77547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 rot="5400000">
            <a:off x="-2967037" y="2967037"/>
            <a:ext cx="6858000" cy="923925"/>
            <a:chOff x="0" y="0"/>
            <a:chExt cx="5760" cy="128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128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2880" y="0"/>
              <a:ext cx="2880" cy="12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4320" y="0"/>
              <a:ext cx="1440" cy="1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Rectangle 11"/>
            <p:cNvSpPr>
              <a:spLocks noChangeArrowheads="1"/>
            </p:cNvSpPr>
            <p:nvPr userDrawn="1"/>
          </p:nvSpPr>
          <p:spPr bwMode="auto">
            <a:xfrm>
              <a:off x="5269" y="0"/>
              <a:ext cx="491" cy="12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9" name="Picture 12" descr="red_hcii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3513" y="4021138"/>
            <a:ext cx="1143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13"/>
          <p:cNvSpPr>
            <a:spLocks noChangeShapeType="1"/>
          </p:cNvSpPr>
          <p:nvPr userDrawn="1"/>
        </p:nvSpPr>
        <p:spPr bwMode="auto">
          <a:xfrm>
            <a:off x="590550" y="3048000"/>
            <a:ext cx="0" cy="914400"/>
          </a:xfrm>
          <a:prstGeom prst="line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>
              <a:defRPr/>
            </a:pPr>
            <a:endParaRPr lang="en-US"/>
          </a:p>
        </p:txBody>
      </p:sp>
      <p:sp>
        <p:nvSpPr>
          <p:cNvPr id="11" name="Rectangle 14"/>
          <p:cNvSpPr>
            <a:spLocks noChangeArrowheads="1"/>
          </p:cNvSpPr>
          <p:nvPr userDrawn="1"/>
        </p:nvSpPr>
        <p:spPr bwMode="gray">
          <a:xfrm>
            <a:off x="381000" y="3702050"/>
            <a:ext cx="8226425" cy="3175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ahoma" pitchFamily="34" charset="0"/>
            </a:endParaRPr>
          </a:p>
        </p:txBody>
      </p:sp>
      <p:sp>
        <p:nvSpPr>
          <p:cNvPr id="569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87438" y="1443038"/>
            <a:ext cx="7767637" cy="2133600"/>
          </a:xfrm>
        </p:spPr>
        <p:txBody>
          <a:bodyPr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569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70163" y="4425950"/>
            <a:ext cx="6264275" cy="1616075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3D22F61-E6F7-45A4-B228-7301AEAAC5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17B4C-8617-48DD-AE73-F54F5BFB3F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56929-679F-4C95-81B9-E21B502346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33F5A-BF3E-4242-8880-A0F28A61FB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8C054-C44B-4A3D-B09D-8DDBD891B5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41FD49-2B1B-40AB-BAB2-DC047A3BEE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5CBAB5-E921-43CE-9719-144CE5B1F3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A2E3D-4322-481C-B692-D82A575BF4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FEC92-A4C2-4869-95C1-95E9D0AC12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3C33D-F36F-468C-BE64-318928D3CB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D1A65-84CD-47E5-AE6B-08A26A3664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d_hcii_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18288" y="134938"/>
            <a:ext cx="238601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1" name="Group 3"/>
          <p:cNvGrpSpPr>
            <a:grpSpLocks/>
          </p:cNvGrpSpPr>
          <p:nvPr/>
        </p:nvGrpSpPr>
        <p:grpSpPr bwMode="auto">
          <a:xfrm>
            <a:off x="0" y="0"/>
            <a:ext cx="9144000" cy="93663"/>
            <a:chOff x="0" y="0"/>
            <a:chExt cx="5760" cy="128"/>
          </a:xfrm>
        </p:grpSpPr>
        <p:sp>
          <p:nvSpPr>
            <p:cNvPr id="568324" name="Rectangle 4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128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68325" name="Rectangle 5"/>
            <p:cNvSpPr>
              <a:spLocks noChangeArrowheads="1"/>
            </p:cNvSpPr>
            <p:nvPr userDrawn="1"/>
          </p:nvSpPr>
          <p:spPr bwMode="auto">
            <a:xfrm>
              <a:off x="2880" y="0"/>
              <a:ext cx="2880" cy="12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68326" name="Rectangle 6"/>
            <p:cNvSpPr>
              <a:spLocks noChangeArrowheads="1"/>
            </p:cNvSpPr>
            <p:nvPr userDrawn="1"/>
          </p:nvSpPr>
          <p:spPr bwMode="auto">
            <a:xfrm>
              <a:off x="4320" y="0"/>
              <a:ext cx="1440" cy="1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68327" name="Rectangle 7"/>
            <p:cNvSpPr>
              <a:spLocks noChangeArrowheads="1"/>
            </p:cNvSpPr>
            <p:nvPr userDrawn="1"/>
          </p:nvSpPr>
          <p:spPr bwMode="auto">
            <a:xfrm>
              <a:off x="5269" y="0"/>
              <a:ext cx="491" cy="12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05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68330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68331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68332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BE4A5A53-BB20-4926-8043-BE91093D7D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2057" name="Picture 13" descr="line_sort"/>
          <p:cNvPicPr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28600" y="9525"/>
            <a:ext cx="8912225" cy="4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8334" name="Line 14"/>
          <p:cNvSpPr>
            <a:spLocks noChangeShapeType="1"/>
          </p:cNvSpPr>
          <p:nvPr userDrawn="1"/>
        </p:nvSpPr>
        <p:spPr bwMode="auto">
          <a:xfrm>
            <a:off x="247650" y="57150"/>
            <a:ext cx="8896350" cy="0"/>
          </a:xfrm>
          <a:prstGeom prst="line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eit.com/papers/heuristic/heuristic_list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pedia.com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cmu.edu/~bam/uicourse/HE_Report_template2018.docx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s.cmu.edu/~bam/uicourse/HE_Report_template-Example-stuttering.docx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eit.com/papers/heuristic/heuristic_evaluation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ngroup.com/articles/usability-guidelines-change/" TargetMode="External"/><Relationship Id="rId2" Type="http://schemas.openxmlformats.org/officeDocument/2006/relationships/hyperlink" Target="http://www.useit.com/alertbox/20050117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eit.com/papers/heuristic/heuristic_list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7199FFC-4D18-4129-951B-EAAB0414D6C5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57200"/>
            <a:ext cx="9144000" cy="2667000"/>
          </a:xfrm>
        </p:spPr>
        <p:txBody>
          <a:bodyPr/>
          <a:lstStyle/>
          <a:p>
            <a:pPr algn="ctr" eaLnBrk="1" hangingPunct="1"/>
            <a:r>
              <a:rPr lang="en-US" sz="3200" dirty="0" smtClean="0"/>
              <a:t>Lecture 8:</a:t>
            </a:r>
            <a:br>
              <a:rPr lang="en-US" sz="3200" dirty="0" smtClean="0"/>
            </a:br>
            <a:r>
              <a:rPr lang="en-US" sz="4000" dirty="0" smtClean="0"/>
              <a:t>Evaluation Using</a:t>
            </a:r>
            <a:br>
              <a:rPr lang="en-US" sz="4000" dirty="0" smtClean="0"/>
            </a:br>
            <a:r>
              <a:rPr lang="en-US" sz="4000" dirty="0" smtClean="0"/>
              <a:t>Heuristic Analysis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70163" y="3870204"/>
            <a:ext cx="6264275" cy="2587625"/>
          </a:xfrm>
        </p:spPr>
        <p:txBody>
          <a:bodyPr/>
          <a:lstStyle/>
          <a:p>
            <a:pPr eaLnBrk="1" hangingPunct="1"/>
            <a:r>
              <a:rPr lang="en-US" sz="2000" dirty="0" smtClean="0"/>
              <a:t>Brad Myers</a:t>
            </a:r>
          </a:p>
          <a:p>
            <a:pPr eaLnBrk="1" hangingPunct="1"/>
            <a:endParaRPr lang="en-US" sz="2000" dirty="0" smtClean="0">
              <a:solidFill>
                <a:srgbClr val="6E0000"/>
              </a:solidFill>
            </a:endParaRPr>
          </a:p>
          <a:p>
            <a:pPr eaLnBrk="1" hangingPunct="1"/>
            <a:r>
              <a:rPr lang="en-US" sz="2000" dirty="0" smtClean="0">
                <a:solidFill>
                  <a:srgbClr val="6E0000"/>
                </a:solidFill>
              </a:rPr>
              <a:t>05-863 / 45-888: Introduction to </a:t>
            </a:r>
            <a:br>
              <a:rPr lang="en-US" sz="2000" dirty="0" smtClean="0">
                <a:solidFill>
                  <a:srgbClr val="6E0000"/>
                </a:solidFill>
              </a:rPr>
            </a:br>
            <a:r>
              <a:rPr lang="en-US" sz="2000" dirty="0" smtClean="0">
                <a:solidFill>
                  <a:srgbClr val="6E0000"/>
                </a:solidFill>
              </a:rPr>
              <a:t>Human Computer Interaction for </a:t>
            </a:r>
            <a:br>
              <a:rPr lang="en-US" sz="2000" dirty="0" smtClean="0">
                <a:solidFill>
                  <a:srgbClr val="6E0000"/>
                </a:solidFill>
              </a:rPr>
            </a:br>
            <a:r>
              <a:rPr lang="en-US" sz="2000" dirty="0" smtClean="0">
                <a:solidFill>
                  <a:srgbClr val="6E0000"/>
                </a:solidFill>
              </a:rPr>
              <a:t>Technology Executives</a:t>
            </a:r>
          </a:p>
          <a:p>
            <a:pPr eaLnBrk="1" hangingPunct="1"/>
            <a:endParaRPr lang="en-US" sz="2000" dirty="0" smtClean="0">
              <a:solidFill>
                <a:srgbClr val="6E0000"/>
              </a:solidFill>
            </a:endParaRPr>
          </a:p>
          <a:p>
            <a:pPr eaLnBrk="1" hangingPunct="1"/>
            <a:r>
              <a:rPr lang="en-US" sz="2000" i="1" dirty="0" smtClean="0">
                <a:solidFill>
                  <a:srgbClr val="6E0000"/>
                </a:solidFill>
              </a:rPr>
              <a:t>Fall, 2018, Mini 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048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3BF399D-3922-43D1-8C30-A2D06B10C4DF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8412480" cy="1047750"/>
          </a:xfrm>
        </p:spPr>
        <p:txBody>
          <a:bodyPr/>
          <a:lstStyle/>
          <a:p>
            <a:pPr eaLnBrk="1" hangingPunct="1"/>
            <a:r>
              <a:rPr lang="en-US" dirty="0" smtClean="0"/>
              <a:t>202 More Guidelines (Chapter 22)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7488" y="1047018"/>
            <a:ext cx="8915400" cy="4916488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1700" dirty="0" smtClean="0"/>
              <a:t>These are primarily intended to guide you to a good design, not to be used for evaluation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/>
            </a:pPr>
            <a:r>
              <a:rPr lang="en-US" sz="1800" dirty="0" smtClean="0"/>
              <a:t>Help users plan goals, tasks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/>
            </a:pPr>
            <a:r>
              <a:rPr lang="en-US" sz="1800" dirty="0" smtClean="0"/>
              <a:t>Provide a clear model of how users view system in terms of tasks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/>
            </a:pPr>
            <a:r>
              <a:rPr lang="en-US" sz="1800" dirty="0" smtClean="0"/>
              <a:t>Help users with system model, metaphors, work context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/>
            </a:pPr>
            <a:r>
              <a:rPr lang="en-US" sz="1800" dirty="0" smtClean="0"/>
              <a:t>Design to match user’s conception of high-level task organization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/>
            </a:pPr>
            <a:r>
              <a:rPr lang="en-US" sz="1700" dirty="0" smtClean="0"/>
              <a:t>Help users understand what system features exist and how they can be used in their work context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/>
            </a:pPr>
            <a:r>
              <a:rPr lang="en-US" sz="1800" dirty="0" smtClean="0"/>
              <a:t>Help users decompose tasks logically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/>
            </a:pPr>
            <a:r>
              <a:rPr lang="en-US" sz="1800" dirty="0" smtClean="0"/>
              <a:t>Make clear all possibilities for what users can do at every point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/>
            </a:pPr>
            <a:r>
              <a:rPr lang="en-US" sz="1800" dirty="0" smtClean="0"/>
              <a:t>Keep users aware of system state for planning next task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/>
            </a:pPr>
            <a:r>
              <a:rPr lang="en-US" sz="1800" dirty="0" smtClean="0"/>
              <a:t>Keep the task context visible to minimize memory load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/>
            </a:pPr>
            <a:r>
              <a:rPr lang="en-US" sz="1800" dirty="0" smtClean="0"/>
              <a:t>Help users plan the most efficient ways to complete their tasks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/>
            </a:pPr>
            <a:r>
              <a:rPr lang="en-US" sz="1800" dirty="0" smtClean="0"/>
              <a:t>Keep users aware of task progress, what’s been done and what’s left to do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/>
            </a:pPr>
            <a:r>
              <a:rPr lang="en-US" sz="1800" dirty="0" smtClean="0"/>
              <a:t>Provide cognitive affordances at the end of critical tasks to remind users to complete the transaction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/>
            </a:pPr>
            <a:r>
              <a:rPr lang="en-US" sz="1800" dirty="0" smtClean="0"/>
              <a:t>Provide effective cognitive affordances that help users get access to system functionality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/>
            </a:pPr>
            <a:r>
              <a:rPr lang="en-US" sz="1800" dirty="0" smtClean="0"/>
              <a:t>Help users know/learn what actions are needed to carry out intentions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80755" y="6421729"/>
            <a:ext cx="6136522" cy="2616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Paraphrased from Chapter 22 of Hartson &amp; Pyla, text</a:t>
            </a:r>
            <a:endParaRPr lang="en-US" sz="11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997902"/>
          </a:xfrm>
        </p:spPr>
        <p:txBody>
          <a:bodyPr/>
          <a:lstStyle/>
          <a:p>
            <a:r>
              <a:rPr lang="en-US" dirty="0" smtClean="0"/>
              <a:t>Guidelines,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9767"/>
            <a:ext cx="8229600" cy="4942205"/>
          </a:xfrm>
        </p:spPr>
        <p:txBody>
          <a:bodyPr/>
          <a:lstStyle/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"/>
            </a:pPr>
            <a:r>
              <a:rPr lang="en-US" sz="1800" dirty="0" smtClean="0"/>
              <a:t>Help users know how to do something at action/object level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"/>
            </a:pPr>
            <a:r>
              <a:rPr lang="en-US" sz="1800" dirty="0" smtClean="0"/>
              <a:t>Help users predict outcome of actions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"/>
            </a:pPr>
            <a:r>
              <a:rPr lang="en-US" sz="1800" dirty="0" smtClean="0"/>
              <a:t>Help users determine what to do to get started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"/>
            </a:pPr>
            <a:r>
              <a:rPr lang="en-US" sz="1800" dirty="0" smtClean="0"/>
              <a:t>Provide a cognitive affordance for a step the user might forget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"/>
            </a:pPr>
            <a:r>
              <a:rPr lang="en-US" sz="1800" dirty="0" smtClean="0"/>
              <a:t>Support user with effective sensory affordances in presentation of cognitive affordances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"/>
            </a:pPr>
            <a:r>
              <a:rPr lang="en-US" sz="1800" dirty="0" smtClean="0"/>
              <a:t>Make cognitive affordances visible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"/>
            </a:pPr>
            <a:r>
              <a:rPr lang="en-US" sz="1800" dirty="0" smtClean="0"/>
              <a:t>Make cognitive affordances noticeable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"/>
            </a:pPr>
            <a:r>
              <a:rPr lang="en-US" sz="1800" dirty="0" smtClean="0"/>
              <a:t>Make text legible, readable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"/>
            </a:pPr>
            <a:r>
              <a:rPr lang="en-US" sz="1800" dirty="0" smtClean="0"/>
              <a:t>Control cognitive affordance presentation complexity with effective layout, organization, and grouping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"/>
            </a:pPr>
            <a:r>
              <a:rPr lang="en-US" sz="1800" dirty="0" smtClean="0"/>
              <a:t>Present cognitive affordance in time for it to help the user before the associated action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"/>
            </a:pPr>
            <a:r>
              <a:rPr lang="en-US" sz="1800" dirty="0" smtClean="0"/>
              <a:t>Help user determine actions with effective content/meaning in cognitive affordances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"/>
            </a:pPr>
            <a:r>
              <a:rPr lang="en-US" sz="1800" dirty="0" smtClean="0"/>
              <a:t>Design cognitive affordances for clarity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"/>
            </a:pPr>
            <a:r>
              <a:rPr lang="en-US" sz="1800" dirty="0" smtClean="0"/>
              <a:t>Use precise wording in labels, menu titles, menu choices, icons, data fields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"/>
            </a:pPr>
            <a:r>
              <a:rPr lang="en-US" sz="1800" dirty="0" smtClean="0"/>
              <a:t>Use a verb and noun and even an adjective in labels where appropriate.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"/>
            </a:pPr>
            <a:r>
              <a:rPr lang="en-US" sz="1800" dirty="0" smtClean="0"/>
              <a:t>Avoid vague, ambiguous terms.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33F5A-BF3E-4242-8880-A0F28A61FBCD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Guidelines,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0138"/>
            <a:ext cx="8229600" cy="4411662"/>
          </a:xfrm>
        </p:spPr>
        <p:txBody>
          <a:bodyPr/>
          <a:lstStyle/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30"/>
            </a:pPr>
            <a:r>
              <a:rPr lang="en-US" sz="1800" dirty="0" smtClean="0"/>
              <a:t>Be as specific to the interaction situation as possible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30"/>
            </a:pPr>
            <a:r>
              <a:rPr lang="en-US" sz="1800" dirty="0" smtClean="0"/>
              <a:t>Clearly represent work domain concepts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30"/>
            </a:pPr>
            <a:r>
              <a:rPr lang="en-US" sz="1800" dirty="0" smtClean="0"/>
              <a:t>Use dynamically changing labels when toggling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30"/>
            </a:pPr>
            <a:r>
              <a:rPr lang="en-US" sz="1800" dirty="0" smtClean="0"/>
              <a:t>Provide cognitive affordances to indicate formatting within data fields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30"/>
            </a:pPr>
            <a:r>
              <a:rPr lang="en-US" sz="1800" dirty="0" smtClean="0"/>
              <a:t>Constrain the formats of data values to avoid data entry errors</a:t>
            </a:r>
          </a:p>
          <a:p>
            <a:pPr eaLnBrk="1" hangingPunct="1">
              <a:spcBef>
                <a:spcPct val="0"/>
              </a:spcBef>
              <a:buSzPct val="100000"/>
              <a:buFont typeface="+mj-lt"/>
              <a:buAutoNum type="arabicParenR" startAt="30"/>
            </a:pPr>
            <a:r>
              <a:rPr lang="en-US" sz="1800" dirty="0" smtClean="0"/>
              <a:t>Provide clearly marked exits</a:t>
            </a:r>
          </a:p>
          <a:p>
            <a:pPr eaLnBrk="1" hangingPunct="1">
              <a:spcBef>
                <a:spcPct val="0"/>
              </a:spcBef>
              <a:buSzPct val="100000"/>
              <a:buFont typeface="+mj-lt"/>
              <a:buAutoNum type="arabicParenR" startAt="30"/>
            </a:pPr>
            <a:r>
              <a:rPr lang="en-US" sz="1800" dirty="0" smtClean="0"/>
              <a:t>Provide clear “do it” mechanism</a:t>
            </a:r>
          </a:p>
          <a:p>
            <a:pPr eaLnBrk="1" hangingPunct="1">
              <a:spcBef>
                <a:spcPct val="0"/>
              </a:spcBef>
              <a:buSzPct val="100000"/>
              <a:buFont typeface="+mj-lt"/>
              <a:buAutoNum type="arabicParenR" startAt="30"/>
            </a:pPr>
            <a:r>
              <a:rPr lang="en-US" sz="1800" dirty="0" smtClean="0"/>
              <a:t>Be predictable; help users predict outcome of actions with feed-forward information in cognitive affordances</a:t>
            </a:r>
          </a:p>
          <a:p>
            <a:pPr eaLnBrk="1" hangingPunct="1">
              <a:spcBef>
                <a:spcPct val="0"/>
              </a:spcBef>
              <a:buSzPct val="100000"/>
              <a:buFont typeface="+mj-lt"/>
              <a:buAutoNum type="arabicParenR" startAt="30"/>
            </a:pPr>
            <a:r>
              <a:rPr lang="en-US" sz="1800" dirty="0" smtClean="0"/>
              <a:t>Make choices distinguishable</a:t>
            </a:r>
          </a:p>
          <a:p>
            <a:pPr eaLnBrk="1" hangingPunct="1">
              <a:spcBef>
                <a:spcPct val="0"/>
              </a:spcBef>
              <a:buSzPct val="100000"/>
              <a:buFont typeface="+mj-lt"/>
              <a:buAutoNum type="arabicParenR" startAt="30"/>
            </a:pPr>
            <a:r>
              <a:rPr lang="en-US" sz="1800" dirty="0" smtClean="0"/>
              <a:t>Be consistent with cognitive affordances</a:t>
            </a:r>
          </a:p>
          <a:p>
            <a:pPr eaLnBrk="1" hangingPunct="1">
              <a:spcBef>
                <a:spcPct val="0"/>
              </a:spcBef>
              <a:buSzPct val="100000"/>
              <a:buFont typeface="+mj-lt"/>
              <a:buAutoNum type="arabicParenR" startAt="30"/>
            </a:pPr>
            <a:r>
              <a:rPr lang="en-US" sz="1800" dirty="0" smtClean="0"/>
              <a:t>Use consistent wording in labels for menus, buttons, icons, fields</a:t>
            </a:r>
          </a:p>
          <a:p>
            <a:pPr eaLnBrk="1" hangingPunct="1">
              <a:spcBef>
                <a:spcPct val="0"/>
              </a:spcBef>
              <a:buSzPct val="100000"/>
              <a:buFont typeface="+mj-lt"/>
              <a:buAutoNum type="arabicParenR" startAt="30"/>
            </a:pPr>
            <a:r>
              <a:rPr lang="en-US" sz="1800" dirty="0" smtClean="0"/>
              <a:t>Use similar names for similar kinds of things</a:t>
            </a:r>
          </a:p>
          <a:p>
            <a:pPr eaLnBrk="1" hangingPunct="1">
              <a:spcBef>
                <a:spcPct val="0"/>
              </a:spcBef>
              <a:buSzPct val="100000"/>
              <a:buFont typeface="+mj-lt"/>
              <a:buAutoNum type="arabicParenR" startAt="30"/>
            </a:pPr>
            <a:r>
              <a:rPr lang="en-US" sz="1800" dirty="0" smtClean="0"/>
              <a:t>Do not use multiple synonyms for the same thing</a:t>
            </a:r>
          </a:p>
          <a:p>
            <a:pPr eaLnBrk="1" hangingPunct="1">
              <a:spcBef>
                <a:spcPct val="0"/>
              </a:spcBef>
              <a:buSzPct val="100000"/>
              <a:buFont typeface="+mj-lt"/>
              <a:buAutoNum type="arabicParenR" startAt="30"/>
            </a:pPr>
            <a:r>
              <a:rPr lang="en-US" sz="1800" dirty="0" smtClean="0"/>
              <a:t>Use the same term in a reference to an object as the name or label of the object</a:t>
            </a:r>
          </a:p>
          <a:p>
            <a:pPr eaLnBrk="1" hangingPunct="1">
              <a:spcBef>
                <a:spcPct val="0"/>
              </a:spcBef>
              <a:buSzPct val="100000"/>
              <a:buFont typeface="+mj-lt"/>
              <a:buAutoNum type="arabicParenR" startAt="30"/>
            </a:pPr>
            <a:r>
              <a:rPr lang="en-US" sz="1800" dirty="0" smtClean="0"/>
              <a:t>Use different terms for different things, especially when the difference is subtle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33F5A-BF3E-4242-8880-A0F28A61FBCD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815022"/>
          </a:xfrm>
        </p:spPr>
        <p:txBody>
          <a:bodyPr/>
          <a:lstStyle/>
          <a:p>
            <a:r>
              <a:rPr lang="en-US" dirty="0" smtClean="0"/>
              <a:t>Guidelines,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33F5A-BF3E-4242-8880-A0F28A61FBCD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11480" y="780553"/>
            <a:ext cx="8229600" cy="4411662"/>
          </a:xfrm>
        </p:spPr>
        <p:txBody>
          <a:bodyPr/>
          <a:lstStyle/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45"/>
            </a:pPr>
            <a:r>
              <a:rPr lang="en-US" sz="1800" dirty="0" smtClean="0"/>
              <a:t>Be consistent in the way that similar choices or parameter settings are made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45"/>
            </a:pPr>
            <a:r>
              <a:rPr lang="en-US" sz="1800" dirty="0" smtClean="0"/>
              <a:t>Decompose complex instructions into simpler parts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45"/>
            </a:pPr>
            <a:r>
              <a:rPr lang="en-US" sz="1800" dirty="0" smtClean="0"/>
              <a:t>Use appropriate layout and grouping by function to convey content and meaning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45"/>
            </a:pPr>
            <a:r>
              <a:rPr lang="en-US" sz="1800" dirty="0" smtClean="0"/>
              <a:t>Group together objects and design elements associated with related tasks and functions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45"/>
            </a:pPr>
            <a:r>
              <a:rPr lang="en-US" sz="1800" dirty="0" smtClean="0"/>
              <a:t>Do not group together objects and design elements that are not associated with related tasks and functions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45"/>
            </a:pPr>
            <a:r>
              <a:rPr lang="en-US" sz="1800" dirty="0" smtClean="0"/>
              <a:t>Support user choices with likely and useful defaults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45"/>
            </a:pPr>
            <a:r>
              <a:rPr lang="en-US" sz="1800" dirty="0" smtClean="0"/>
              <a:t>Provide the most likely or most useful default selections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45"/>
            </a:pPr>
            <a:r>
              <a:rPr lang="en-US" sz="1800" dirty="0" smtClean="0"/>
              <a:t>Offer most useful default cursor position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45"/>
            </a:pPr>
            <a:r>
              <a:rPr lang="en-US" sz="1800" dirty="0" smtClean="0"/>
              <a:t>Relieve human short term memory loads by maintaining task context visibly or audibly for the user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45"/>
            </a:pPr>
            <a:r>
              <a:rPr lang="en-US" sz="1800" dirty="0" smtClean="0"/>
              <a:t>Support human memory limits with recognition over recall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45"/>
            </a:pPr>
            <a:r>
              <a:rPr lang="en-US" sz="1800" dirty="0" smtClean="0"/>
              <a:t>Avoid requirement to retype or copy from one place to another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45"/>
            </a:pPr>
            <a:r>
              <a:rPr lang="en-US" sz="1800" dirty="0" smtClean="0"/>
              <a:t>Support special human memory needs in audio interaction design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45"/>
            </a:pPr>
            <a:r>
              <a:rPr lang="en-US" sz="1800" dirty="0" smtClean="0"/>
              <a:t>Avoid cognitive indirectness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45"/>
            </a:pPr>
            <a:r>
              <a:rPr lang="en-US" sz="1800" dirty="0" smtClean="0"/>
              <a:t>Be complete in your design of cognitive affordances; include enough information for users to determine correct action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815022"/>
          </a:xfrm>
        </p:spPr>
        <p:txBody>
          <a:bodyPr/>
          <a:lstStyle/>
          <a:p>
            <a:r>
              <a:rPr lang="en-US" dirty="0" smtClean="0"/>
              <a:t>Guidelines,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33F5A-BF3E-4242-8880-A0F28A61FBCD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11480" y="770931"/>
            <a:ext cx="8229600" cy="5367337"/>
          </a:xfrm>
        </p:spPr>
        <p:txBody>
          <a:bodyPr/>
          <a:lstStyle/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59"/>
            </a:pPr>
            <a:r>
              <a:rPr lang="en-US" sz="1800" dirty="0" smtClean="0"/>
              <a:t>Prevent loss of productivity due to hesitation, pondering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59"/>
            </a:pPr>
            <a:r>
              <a:rPr lang="en-US" sz="1800" dirty="0" smtClean="0"/>
              <a:t>Use enough words for unambiguous labels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59"/>
            </a:pPr>
            <a:r>
              <a:rPr lang="en-US" sz="1800" dirty="0" smtClean="0"/>
              <a:t>Add supplementary information, if necessary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59"/>
            </a:pPr>
            <a:r>
              <a:rPr lang="en-US" sz="1800" dirty="0" smtClean="0"/>
              <a:t>Give enough information for users to make confident decisions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59"/>
            </a:pPr>
            <a:r>
              <a:rPr lang="en-US" sz="1800" dirty="0" smtClean="0"/>
              <a:t>Give enough alternatives for user needs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59"/>
            </a:pPr>
            <a:r>
              <a:rPr lang="en-US" sz="1800" dirty="0" smtClean="0"/>
              <a:t>Employ usage-centered wording, the language of the user and the work context, in cognitive affordances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59"/>
            </a:pPr>
            <a:r>
              <a:rPr lang="en-US" sz="1800" dirty="0" smtClean="0"/>
              <a:t>Find ways to anticipate and avoid user errors in your design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59"/>
            </a:pPr>
            <a:r>
              <a:rPr lang="en-US" sz="1800" dirty="0" smtClean="0"/>
              <a:t>Help users avoid inappropriate and erroneous choices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59"/>
            </a:pPr>
            <a:r>
              <a:rPr lang="en-US" sz="1800" dirty="0" smtClean="0"/>
              <a:t>Disable buttons, menu choices to make inappropriate choices unavailable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59"/>
            </a:pPr>
            <a:r>
              <a:rPr lang="en-US" sz="1800" dirty="0" smtClean="0"/>
              <a:t>Gray out to make inappropriate choices appear unavailable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59"/>
            </a:pPr>
            <a:r>
              <a:rPr lang="en-US" sz="1800" dirty="0" smtClean="0"/>
              <a:t>But help users understand why a choice is unavailable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59"/>
            </a:pPr>
            <a:r>
              <a:rPr lang="en-US" sz="1800" dirty="0" smtClean="0"/>
              <a:t>Provide a clear way to undo and reverse actions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59"/>
            </a:pPr>
            <a:r>
              <a:rPr lang="en-US" sz="1800" dirty="0" smtClean="0"/>
              <a:t>Offer constructive help for error recovery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59"/>
            </a:pPr>
            <a:r>
              <a:rPr lang="en-US" sz="1800" dirty="0" smtClean="0"/>
              <a:t>Avoid confusing modalities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59"/>
            </a:pPr>
            <a:r>
              <a:rPr lang="en-US" sz="1800" dirty="0" smtClean="0"/>
              <a:t>Distinguish modes clearly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59"/>
            </a:pPr>
            <a:r>
              <a:rPr lang="en-US" sz="1800" dirty="0" smtClean="0"/>
              <a:t>Use “good modes” where they help natural interaction without confusion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59"/>
            </a:pPr>
            <a:r>
              <a:rPr lang="en-US" sz="1800" dirty="0" smtClean="0"/>
              <a:t>Support human memory limitations in the design of task structure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59"/>
            </a:pPr>
            <a:r>
              <a:rPr lang="en-US" sz="1800" dirty="0" smtClean="0"/>
              <a:t>Support user with effective task structure and interaction control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59"/>
            </a:pPr>
            <a:r>
              <a:rPr lang="en-US" sz="1800" dirty="0" smtClean="0"/>
              <a:t>Provide alternative ways to perform tasks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59"/>
            </a:pPr>
            <a:endParaRPr lang="en-US" sz="1800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815022"/>
          </a:xfrm>
        </p:spPr>
        <p:txBody>
          <a:bodyPr/>
          <a:lstStyle/>
          <a:p>
            <a:r>
              <a:rPr lang="en-US" dirty="0" smtClean="0"/>
              <a:t>Guidelines,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33F5A-BF3E-4242-8880-A0F28A61FBCD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11480" y="745387"/>
            <a:ext cx="8229600" cy="5367337"/>
          </a:xfrm>
        </p:spPr>
        <p:txBody>
          <a:bodyPr/>
          <a:lstStyle/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78"/>
            </a:pPr>
            <a:r>
              <a:rPr lang="en-US" sz="1800" dirty="0" smtClean="0"/>
              <a:t>Provide shortcuts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78"/>
            </a:pPr>
            <a:r>
              <a:rPr lang="en-US" sz="1800" dirty="0" smtClean="0"/>
              <a:t>Provide logical grouping in layout of objects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78"/>
            </a:pPr>
            <a:r>
              <a:rPr lang="en-US" sz="1800" dirty="0" smtClean="0"/>
              <a:t>Group together objects and functions related by task or user work activity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78"/>
            </a:pPr>
            <a:r>
              <a:rPr lang="en-US" sz="1800" dirty="0" smtClean="0"/>
              <a:t>But avoid grouping of objects and functions if they need to be dealt with separately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78"/>
            </a:pPr>
            <a:r>
              <a:rPr lang="en-US" sz="1800" dirty="0" smtClean="0"/>
              <a:t>Support task thread continuity by anticipating the most likely next task, step, or action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78"/>
            </a:pPr>
            <a:r>
              <a:rPr lang="en-US" sz="1800" dirty="0" smtClean="0"/>
              <a:t>Make the most of user’s work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78"/>
            </a:pPr>
            <a:r>
              <a:rPr lang="en-US" sz="1800" dirty="0" smtClean="0"/>
              <a:t>Do not requiring users to re-enter data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78"/>
            </a:pPr>
            <a:r>
              <a:rPr lang="en-US" sz="1800" dirty="0" smtClean="0"/>
              <a:t>Retain user state information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78"/>
            </a:pPr>
            <a:r>
              <a:rPr lang="en-US" sz="1800" dirty="0" smtClean="0"/>
              <a:t>Avoid the feeling of loss of control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78"/>
            </a:pPr>
            <a:r>
              <a:rPr lang="en-US" sz="1800" dirty="0" smtClean="0"/>
              <a:t>Give direct manipulation support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78"/>
            </a:pPr>
            <a:r>
              <a:rPr lang="en-US" sz="1800" dirty="0" smtClean="0"/>
              <a:t>Always provide a way for the user to “bail out” of an on-going operation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78"/>
            </a:pPr>
            <a:r>
              <a:rPr lang="en-US" sz="1800" dirty="0" smtClean="0"/>
              <a:t>Support users making physical actions with effective sensory affordances for sensing physical affordances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78"/>
            </a:pPr>
            <a:r>
              <a:rPr lang="en-US" sz="1800" dirty="0" smtClean="0"/>
              <a:t>Support user with effective physical affordances for manipulating objects, help in doing actions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78"/>
            </a:pPr>
            <a:r>
              <a:rPr lang="en-US" sz="1800" dirty="0" smtClean="0"/>
              <a:t>Avoid physical awkwardness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78"/>
            </a:pPr>
            <a:r>
              <a:rPr lang="en-US" sz="1800" dirty="0" smtClean="0"/>
              <a:t>Accommodate physical disabilities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78"/>
            </a:pPr>
            <a:r>
              <a:rPr lang="en-US" sz="1800" dirty="0" smtClean="0"/>
              <a:t>Design layout to support manual dexterity and </a:t>
            </a:r>
            <a:r>
              <a:rPr lang="en-US" sz="1800" dirty="0" err="1" smtClean="0"/>
              <a:t>Fitts</a:t>
            </a:r>
            <a:r>
              <a:rPr lang="en-US" sz="1800" dirty="0" smtClean="0"/>
              <a:t>’ law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815022"/>
          </a:xfrm>
        </p:spPr>
        <p:txBody>
          <a:bodyPr/>
          <a:lstStyle/>
          <a:p>
            <a:r>
              <a:rPr lang="en-US" dirty="0" smtClean="0"/>
              <a:t>Guidelines,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33F5A-BF3E-4242-8880-A0F28A61FBCD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11480" y="872242"/>
            <a:ext cx="8229600" cy="5367337"/>
          </a:xfrm>
        </p:spPr>
        <p:txBody>
          <a:bodyPr/>
          <a:lstStyle/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94"/>
            </a:pPr>
            <a:r>
              <a:rPr lang="en-US" sz="1800" dirty="0" smtClean="0"/>
              <a:t>Support targeted cursor movement by making selectable objects large enough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94"/>
            </a:pPr>
            <a:r>
              <a:rPr lang="en-US" sz="1800" dirty="0" smtClean="0"/>
              <a:t>Group clickable objects related by task flow close together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94"/>
            </a:pPr>
            <a:r>
              <a:rPr lang="en-US" sz="1800" dirty="0" smtClean="0"/>
              <a:t>But not too close, and do not include unrelated objects in the grouping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94"/>
            </a:pPr>
            <a:r>
              <a:rPr lang="en-US" sz="1800" dirty="0" smtClean="0"/>
              <a:t>Design physical movement to avoid physical overshoot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94"/>
            </a:pPr>
            <a:r>
              <a:rPr lang="en-US" sz="1800" dirty="0" smtClean="0"/>
              <a:t>Include physicality in your design when the alternatives are not as satisfying to the user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94"/>
            </a:pPr>
            <a:r>
              <a:rPr lang="en-US" sz="1800" dirty="0" smtClean="0"/>
              <a:t>Check your functionality for missing features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94"/>
            </a:pPr>
            <a:r>
              <a:rPr lang="en-US" sz="1800" dirty="0" smtClean="0"/>
              <a:t>Check your functionality for non-user-interface software bugs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94"/>
            </a:pPr>
            <a:r>
              <a:rPr lang="en-US" sz="1800" dirty="0" smtClean="0"/>
              <a:t>Avoid too much automation and loss of user control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94"/>
            </a:pPr>
            <a:r>
              <a:rPr lang="en-US" sz="1800" dirty="0" smtClean="0"/>
              <a:t>Help the user by automating where there is an obvious need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94"/>
            </a:pPr>
            <a:r>
              <a:rPr lang="en-US" sz="1800" dirty="0" smtClean="0"/>
              <a:t>Provide feedback for all user actions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94"/>
            </a:pPr>
            <a:r>
              <a:rPr lang="en-US" sz="1800" dirty="0" smtClean="0"/>
              <a:t>Provide progress feedback on long operations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94"/>
            </a:pPr>
            <a:r>
              <a:rPr lang="en-US" sz="1800" dirty="0" smtClean="0"/>
              <a:t>Request confirmation as a kind of intervening feedback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94"/>
            </a:pPr>
            <a:r>
              <a:rPr lang="en-US" sz="1800" dirty="0" smtClean="0"/>
              <a:t>But don’t overuse and annoy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94"/>
            </a:pPr>
            <a:r>
              <a:rPr lang="en-US" sz="1800" dirty="0" smtClean="0"/>
              <a:t>Support user with effective sensory affordances in presentation of feedback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94"/>
            </a:pPr>
            <a:r>
              <a:rPr lang="en-US" sz="1800" dirty="0" smtClean="0"/>
              <a:t>Make feedback visible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94"/>
            </a:pPr>
            <a:r>
              <a:rPr lang="en-US" sz="1800" dirty="0" smtClean="0"/>
              <a:t>Make feedback noticeable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94"/>
            </a:pPr>
            <a:r>
              <a:rPr lang="en-US" sz="1800" dirty="0" smtClean="0"/>
              <a:t>Locate feedback within the user’s focus of attention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94"/>
            </a:pPr>
            <a:endParaRPr lang="en-US" sz="1800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6563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815022"/>
          </a:xfrm>
        </p:spPr>
        <p:txBody>
          <a:bodyPr/>
          <a:lstStyle/>
          <a:p>
            <a:r>
              <a:rPr lang="en-US" dirty="0" smtClean="0"/>
              <a:t>Guidelines,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33F5A-BF3E-4242-8880-A0F28A61FBCD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11480" y="774262"/>
            <a:ext cx="8229600" cy="5367337"/>
          </a:xfrm>
        </p:spPr>
        <p:txBody>
          <a:bodyPr/>
          <a:lstStyle/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11"/>
            </a:pPr>
            <a:r>
              <a:rPr lang="en-US" sz="1800" dirty="0" smtClean="0"/>
              <a:t>Make feedback large enough to notice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11"/>
            </a:pPr>
            <a:r>
              <a:rPr lang="en-US" sz="1800" dirty="0" smtClean="0"/>
              <a:t>Make text legible, readable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11"/>
            </a:pPr>
            <a:r>
              <a:rPr lang="en-US" sz="1800" dirty="0" smtClean="0"/>
              <a:t>Control feedback presentation complexity with effective layout, organization, and grouping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11"/>
            </a:pPr>
            <a:r>
              <a:rPr lang="en-US" sz="1800" dirty="0" smtClean="0"/>
              <a:t>Help users detect error situations early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11"/>
            </a:pPr>
            <a:r>
              <a:rPr lang="en-US" sz="1800" dirty="0" smtClean="0"/>
              <a:t>Maintain a consistent appearance across similar kinds of feedback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11"/>
            </a:pPr>
            <a:r>
              <a:rPr lang="en-US" sz="1800" dirty="0" smtClean="0"/>
              <a:t>Maintain a consistent location of feedback presentation on the screen to help users notice it quickly.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11"/>
            </a:pPr>
            <a:r>
              <a:rPr lang="en-US" sz="1800" dirty="0" smtClean="0"/>
              <a:t>Use the most effective feedback presentation medium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11"/>
            </a:pPr>
            <a:r>
              <a:rPr lang="en-US" sz="1800" dirty="0" smtClean="0"/>
              <a:t>Consider audio as alternative channel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11"/>
            </a:pPr>
            <a:r>
              <a:rPr lang="en-US" sz="1800" dirty="0" smtClean="0"/>
              <a:t>Help users understand outcomes with effective content/meaning in feedback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11"/>
            </a:pPr>
            <a:r>
              <a:rPr lang="en-US" sz="1800" dirty="0" smtClean="0"/>
              <a:t>Design feedback for clarity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11"/>
            </a:pPr>
            <a:r>
              <a:rPr lang="en-US" sz="1800" dirty="0" smtClean="0"/>
              <a:t>Support clear understanding of outcome (system state change), so users can assess effect of actions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11"/>
            </a:pPr>
            <a:r>
              <a:rPr lang="en-US" sz="1800" dirty="0" smtClean="0"/>
              <a:t>Give clear indication of error conditions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11"/>
            </a:pPr>
            <a:r>
              <a:rPr lang="en-US" sz="1800" dirty="0" smtClean="0"/>
              <a:t>Be complete in your design of feedback; include enough information for users to fully understand outcomes and be either confident that their command worked or certain about why it didn’t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11"/>
            </a:pPr>
            <a:r>
              <a:rPr lang="en-US" sz="1800" dirty="0" smtClean="0"/>
              <a:t>Prevent loss of productivity due to hesitation, pondering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11"/>
            </a:pPr>
            <a:endParaRPr lang="en-US" sz="1800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815022"/>
          </a:xfrm>
        </p:spPr>
        <p:txBody>
          <a:bodyPr/>
          <a:lstStyle/>
          <a:p>
            <a:r>
              <a:rPr lang="en-US" dirty="0" smtClean="0"/>
              <a:t>Guidelines,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33F5A-BF3E-4242-8880-A0F28A61FBCD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11480" y="764637"/>
            <a:ext cx="8229600" cy="5367337"/>
          </a:xfrm>
        </p:spPr>
        <p:txBody>
          <a:bodyPr/>
          <a:lstStyle/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25"/>
            </a:pPr>
            <a:r>
              <a:rPr lang="en-US" sz="1800" dirty="0" smtClean="0"/>
              <a:t>Add supplementary information, if necessary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25"/>
            </a:pPr>
            <a:r>
              <a:rPr lang="en-US" sz="1800" dirty="0" smtClean="0"/>
              <a:t>Give enough information for users to make confident decisions about the status of their course of interaction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25"/>
            </a:pPr>
            <a:r>
              <a:rPr lang="en-US" sz="1800" dirty="0" smtClean="0"/>
              <a:t>Help users understand what the real error is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25"/>
            </a:pPr>
            <a:r>
              <a:rPr lang="en-US" sz="1800" dirty="0" smtClean="0"/>
              <a:t>Give enough information about the possibilities or alternatives so user can make an informed response to a confirmation request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25"/>
            </a:pPr>
            <a:r>
              <a:rPr lang="en-US" sz="1800" dirty="0" smtClean="0"/>
              <a:t>Design feedback wording, especially error messages, for positive psychological impact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25"/>
            </a:pPr>
            <a:r>
              <a:rPr lang="en-US" sz="1800" dirty="0" smtClean="0"/>
              <a:t>Make the system take blame for errors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25"/>
            </a:pPr>
            <a:r>
              <a:rPr lang="en-US" sz="1800" dirty="0" smtClean="0"/>
              <a:t>Be positive, to encourage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25"/>
            </a:pPr>
            <a:r>
              <a:rPr lang="en-US" sz="1800" dirty="0" smtClean="0"/>
              <a:t>Provide helpful, informative error messages, not “cute” unhelpful messages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25"/>
            </a:pPr>
            <a:r>
              <a:rPr lang="en-US" sz="1800" dirty="0" smtClean="0"/>
              <a:t>Employ usage-centered wording, the language of the user and the work context, in displays, messages, and other feedback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25"/>
            </a:pPr>
            <a:r>
              <a:rPr lang="en-US" sz="1800" dirty="0" smtClean="0"/>
              <a:t>Be consistent with feedback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25"/>
            </a:pPr>
            <a:r>
              <a:rPr lang="en-US" sz="1800" dirty="0" smtClean="0"/>
              <a:t>Label outcome or destination screen or object consistently with starting point and action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25"/>
            </a:pPr>
            <a:r>
              <a:rPr lang="en-US" sz="1800" dirty="0" smtClean="0"/>
              <a:t>Organize feedback for ease of understanding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25"/>
            </a:pPr>
            <a:r>
              <a:rPr lang="en-US" sz="1800" dirty="0" smtClean="0"/>
              <a:t>Provide user control over amount and detail of feedback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25"/>
            </a:pPr>
            <a:r>
              <a:rPr lang="en-US" sz="1800" dirty="0" smtClean="0"/>
              <a:t>Give only most important information at first; more on demand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815022"/>
          </a:xfrm>
        </p:spPr>
        <p:txBody>
          <a:bodyPr/>
          <a:lstStyle/>
          <a:p>
            <a:r>
              <a:rPr lang="en-US" dirty="0" smtClean="0"/>
              <a:t>Guidelines,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33F5A-BF3E-4242-8880-A0F28A61FBCD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11480" y="881867"/>
            <a:ext cx="8229600" cy="5367337"/>
          </a:xfrm>
        </p:spPr>
        <p:txBody>
          <a:bodyPr/>
          <a:lstStyle/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39"/>
            </a:pPr>
            <a:r>
              <a:rPr lang="en-US" sz="1800" dirty="0" smtClean="0"/>
              <a:t>Organize information displays for ease of understanding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39"/>
            </a:pPr>
            <a:r>
              <a:rPr lang="en-US" sz="1800" dirty="0" smtClean="0"/>
              <a:t>Eliminate unnecessary words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39"/>
            </a:pPr>
            <a:r>
              <a:rPr lang="en-US" sz="1800" dirty="0" smtClean="0"/>
              <a:t>Group related information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39"/>
            </a:pPr>
            <a:r>
              <a:rPr lang="en-US" sz="1800" dirty="0" smtClean="0"/>
              <a:t>Control density of displays; use white space to set off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39"/>
            </a:pPr>
            <a:r>
              <a:rPr lang="en-US" sz="1800" dirty="0" smtClean="0"/>
              <a:t>Columns are easier to read than wide rows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39"/>
            </a:pPr>
            <a:r>
              <a:rPr lang="en-US" sz="1800" dirty="0" smtClean="0"/>
              <a:t>Use abstraction per </a:t>
            </a:r>
            <a:r>
              <a:rPr lang="en-US" sz="1800" dirty="0" err="1" smtClean="0"/>
              <a:t>Shneiderman’s</a:t>
            </a:r>
            <a:r>
              <a:rPr lang="en-US" sz="1800" dirty="0" smtClean="0"/>
              <a:t> “mantra”: Overview first; zoom and filter; details on demand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39"/>
            </a:pPr>
            <a:r>
              <a:rPr lang="en-US" sz="1800" dirty="0" smtClean="0"/>
              <a:t>Employ usage-centered wording, the language of the user and the work context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39"/>
            </a:pPr>
            <a:r>
              <a:rPr lang="en-US" sz="1800" dirty="0" smtClean="0"/>
              <a:t>Avoid the use of anthropomorphism in interaction designs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39"/>
            </a:pPr>
            <a:r>
              <a:rPr lang="en-US" sz="1800" dirty="0" smtClean="0"/>
              <a:t>Avoid using first-person speech in dialogue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39"/>
            </a:pPr>
            <a:r>
              <a:rPr lang="en-US" sz="1800" dirty="0" smtClean="0"/>
              <a:t>Avoid condescending offers to help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39"/>
            </a:pPr>
            <a:r>
              <a:rPr lang="en-US" sz="1800" dirty="0" smtClean="0"/>
              <a:t>Avoid poor attempts at humor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39"/>
            </a:pPr>
            <a:r>
              <a:rPr lang="en-US" sz="1800" dirty="0" smtClean="0"/>
              <a:t>Avoid violent, negative, demeaning terms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39"/>
            </a:pPr>
            <a:r>
              <a:rPr lang="en-US" sz="1800" dirty="0" smtClean="0"/>
              <a:t>Avoid use of psychologically threatening terms, such as “illegal”, “invalid”, “abort”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39"/>
            </a:pPr>
            <a:r>
              <a:rPr lang="en-US" sz="1800" dirty="0" smtClean="0"/>
              <a:t>Avoid use of the term “hit” instead of “press” or “click”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39"/>
            </a:pPr>
            <a:r>
              <a:rPr lang="en-US" sz="1800" dirty="0" smtClean="0"/>
              <a:t>Avoid irritation with annoying sound and color in displays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39"/>
            </a:pPr>
            <a:r>
              <a:rPr lang="en-US" sz="1800" dirty="0" smtClean="0"/>
              <a:t>Use color conservatively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39"/>
            </a:pPr>
            <a:r>
              <a:rPr lang="en-US" sz="1800" dirty="0" smtClean="0"/>
              <a:t>Use pastels, not bright colors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Evaluation using Heuristic Analysis</a:t>
            </a:r>
          </a:p>
          <a:p>
            <a:r>
              <a:rPr lang="en-US" dirty="0" smtClean="0"/>
              <a:t>We are giving your homework to two other classmates, hopefully by Tuesday</a:t>
            </a:r>
          </a:p>
          <a:p>
            <a:r>
              <a:rPr lang="en-US" dirty="0" smtClean="0"/>
              <a:t>Assignments will be emailed</a:t>
            </a:r>
          </a:p>
          <a:p>
            <a:r>
              <a:rPr lang="en-US" dirty="0" smtClean="0"/>
              <a:t>List will be available on Canvas</a:t>
            </a:r>
          </a:p>
          <a:p>
            <a:r>
              <a:rPr lang="en-US" dirty="0" smtClean="0"/>
              <a:t>Homework 5 must be turned in on time!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33F5A-BF3E-4242-8880-A0F28A61FBCD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815022"/>
          </a:xfrm>
        </p:spPr>
        <p:txBody>
          <a:bodyPr/>
          <a:lstStyle/>
          <a:p>
            <a:r>
              <a:rPr lang="en-US" dirty="0" smtClean="0"/>
              <a:t>Guidelines,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33F5A-BF3E-4242-8880-A0F28A61FBCD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11480" y="770931"/>
            <a:ext cx="8229600" cy="5367337"/>
          </a:xfrm>
        </p:spPr>
        <p:txBody>
          <a:bodyPr/>
          <a:lstStyle/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6"/>
            </a:pPr>
            <a:r>
              <a:rPr lang="en-US" sz="1800" dirty="0" smtClean="0"/>
              <a:t>Be aware of color conventions (e.g., avoid red, except for urgency)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6"/>
            </a:pPr>
            <a:r>
              <a:rPr lang="en-US" sz="1800" dirty="0" smtClean="0"/>
              <a:t>Watch out for focusing problem with red and blue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6"/>
            </a:pPr>
            <a:r>
              <a:rPr lang="en-US" sz="1800" dirty="0" smtClean="0"/>
              <a:t>Avoid fancy or cute design without a real purpose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6"/>
            </a:pPr>
            <a:r>
              <a:rPr lang="en-US" sz="1800" dirty="0" smtClean="0"/>
              <a:t>Make presentation of text legible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6"/>
            </a:pPr>
            <a:r>
              <a:rPr lang="en-US" sz="1800" dirty="0" smtClean="0"/>
              <a:t>Make font size large enough for all users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6"/>
            </a:pPr>
            <a:r>
              <a:rPr lang="en-US" sz="1800" dirty="0" smtClean="0"/>
              <a:t>Use good contrast with background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6"/>
            </a:pPr>
            <a:r>
              <a:rPr lang="en-US" sz="1800" dirty="0" smtClean="0"/>
              <a:t>Use mixed case for extensive text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6"/>
            </a:pPr>
            <a:r>
              <a:rPr lang="en-US" sz="1800" dirty="0" smtClean="0"/>
              <a:t>Avoid too many different fonts, sizes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6"/>
            </a:pPr>
            <a:r>
              <a:rPr lang="en-US" sz="1800" dirty="0" smtClean="0"/>
              <a:t>Use legible fonts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6"/>
            </a:pPr>
            <a:r>
              <a:rPr lang="en-US" sz="1800" dirty="0" smtClean="0"/>
              <a:t>Use color other than blue for text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6"/>
            </a:pPr>
            <a:r>
              <a:rPr lang="en-US" sz="1800" dirty="0" smtClean="0"/>
              <a:t>Accommodate sensory disabilities and limitations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6"/>
            </a:pPr>
            <a:r>
              <a:rPr lang="en-US" sz="1800" dirty="0" smtClean="0"/>
              <a:t>Allow user settings, preference options to control presentational parameters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6"/>
            </a:pPr>
            <a:r>
              <a:rPr lang="en-US" sz="1800" dirty="0" smtClean="0"/>
              <a:t>Accommodate different levels of expertise/experience with preferences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6"/>
            </a:pPr>
            <a:r>
              <a:rPr lang="en-US" sz="1800" dirty="0" smtClean="0"/>
              <a:t>Don’t let affordances for new users be performance barriers to experienced users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6"/>
            </a:pPr>
            <a:r>
              <a:rPr lang="en-US" sz="1800" dirty="0" smtClean="0"/>
              <a:t>Be helpful with Help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6"/>
            </a:pPr>
            <a:r>
              <a:rPr lang="en-US" sz="1800" dirty="0" smtClean="0"/>
              <a:t>Do not try to achieve the appearance of simplicity by just reducing usefulness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56"/>
            </a:pPr>
            <a:r>
              <a:rPr lang="en-US" sz="1800" dirty="0" smtClean="0"/>
              <a:t>Organize complex systems to make the most frequent operations simple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815022"/>
          </a:xfrm>
        </p:spPr>
        <p:txBody>
          <a:bodyPr/>
          <a:lstStyle/>
          <a:p>
            <a:r>
              <a:rPr lang="en-US" dirty="0" smtClean="0"/>
              <a:t>Guidelines,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33F5A-BF3E-4242-8880-A0F28A61FBCD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11480" y="905681"/>
            <a:ext cx="8229600" cy="5367337"/>
          </a:xfrm>
        </p:spPr>
        <p:txBody>
          <a:bodyPr/>
          <a:lstStyle/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73"/>
            </a:pPr>
            <a:r>
              <a:rPr lang="en-US" sz="1800" dirty="0" smtClean="0"/>
              <a:t>Use consistent layout/location for objects across screens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73"/>
            </a:pPr>
            <a:r>
              <a:rPr lang="en-US" sz="1800" dirty="0" smtClean="0"/>
              <a:t>Maintain custom style guides to support consistency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73"/>
            </a:pPr>
            <a:r>
              <a:rPr lang="en-US" sz="1800" dirty="0" smtClean="0"/>
              <a:t>Use structurally similar names and labels for objects and functions that are structurally similar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73"/>
            </a:pPr>
            <a:r>
              <a:rPr lang="en-US" sz="1800" dirty="0" smtClean="0"/>
              <a:t> Avoid poor attempts at humor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73"/>
            </a:pPr>
            <a:r>
              <a:rPr lang="en-US" sz="1800" dirty="0" smtClean="0"/>
              <a:t> Avoid the use of anthropomorphism in interaction designs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73"/>
            </a:pPr>
            <a:r>
              <a:rPr lang="en-US" sz="1800" dirty="0" smtClean="0"/>
              <a:t> Avoid using first-person speech in system dialogue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73"/>
            </a:pPr>
            <a:r>
              <a:rPr lang="en-US" sz="1800" dirty="0" smtClean="0"/>
              <a:t> Avoid condescending offers to help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73"/>
            </a:pPr>
            <a:r>
              <a:rPr lang="en-US" sz="1800" dirty="0" smtClean="0"/>
              <a:t>Use a tone in dialogue that support a positive psychological impact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73"/>
            </a:pPr>
            <a:r>
              <a:rPr lang="en-US" sz="1800" dirty="0" smtClean="0"/>
              <a:t>Avoid violent, negative, demeaning terms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73"/>
            </a:pPr>
            <a:r>
              <a:rPr lang="en-US" sz="1800" dirty="0" smtClean="0"/>
              <a:t>Avoid use of psychologically threatening terms, such as “illegal,” “invalid,” and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73"/>
            </a:pPr>
            <a:r>
              <a:rPr lang="en-US" sz="1800" dirty="0" smtClean="0"/>
              <a:t>“abort”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73"/>
            </a:pPr>
            <a:r>
              <a:rPr lang="en-US" sz="1800" dirty="0" smtClean="0"/>
              <a:t>Avoid use of the term “hit”; instead use “press” or “click”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73"/>
            </a:pPr>
            <a:r>
              <a:rPr lang="en-US" sz="1800" dirty="0" smtClean="0"/>
              <a:t>Avoid irritation with annoying sound and color in displays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73"/>
            </a:pPr>
            <a:r>
              <a:rPr lang="en-US" sz="1800" dirty="0" smtClean="0"/>
              <a:t>Use color conservatively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73"/>
            </a:pPr>
            <a:r>
              <a:rPr lang="en-US" sz="1800" dirty="0" smtClean="0"/>
              <a:t>Use pastels, not bright colors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73"/>
            </a:pPr>
            <a:r>
              <a:rPr lang="en-US" sz="1800" dirty="0" smtClean="0"/>
              <a:t>Be aware of color conventions (e.g., avoid red, except for urgency)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73"/>
            </a:pPr>
            <a:r>
              <a:rPr lang="en-US" sz="1800" dirty="0" smtClean="0"/>
              <a:t>Watch out for focusing problem with red and blue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815022"/>
          </a:xfrm>
        </p:spPr>
        <p:txBody>
          <a:bodyPr/>
          <a:lstStyle/>
          <a:p>
            <a:r>
              <a:rPr lang="en-US" dirty="0" smtClean="0"/>
              <a:t>Guidelines,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33F5A-BF3E-4242-8880-A0F28A61FBCD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11480" y="987742"/>
            <a:ext cx="8229600" cy="5367337"/>
          </a:xfrm>
        </p:spPr>
        <p:txBody>
          <a:bodyPr/>
          <a:lstStyle/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90"/>
            </a:pPr>
            <a:r>
              <a:rPr lang="en-US" sz="1800" dirty="0" smtClean="0"/>
              <a:t>Avoid fancy or cute design without a real purpose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90"/>
            </a:pPr>
            <a:r>
              <a:rPr lang="en-US" sz="1800" dirty="0" smtClean="0"/>
              <a:t>Make presentation of text legible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90"/>
            </a:pPr>
            <a:r>
              <a:rPr lang="en-US" sz="1800" dirty="0" smtClean="0"/>
              <a:t>Make font size large enough for all users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90"/>
            </a:pPr>
            <a:r>
              <a:rPr lang="en-US" sz="1800" dirty="0" smtClean="0"/>
              <a:t>Use good contrast with background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90"/>
            </a:pPr>
            <a:r>
              <a:rPr lang="en-US" sz="1800" dirty="0" smtClean="0"/>
              <a:t>Use mixed case for extensive text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90"/>
            </a:pPr>
            <a:r>
              <a:rPr lang="en-US" sz="1800" dirty="0" smtClean="0"/>
              <a:t>Avoid too many different fonts, sizes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90"/>
            </a:pPr>
            <a:r>
              <a:rPr lang="en-US" sz="1800" dirty="0" smtClean="0"/>
              <a:t>Use legible fonts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90"/>
            </a:pPr>
            <a:r>
              <a:rPr lang="en-US" sz="1800" dirty="0" smtClean="0"/>
              <a:t>Use color other than blue for text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90"/>
            </a:pPr>
            <a:r>
              <a:rPr lang="en-US" sz="1800" dirty="0" smtClean="0"/>
              <a:t>Accommodate sensory disabilities and limitations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90"/>
            </a:pPr>
            <a:r>
              <a:rPr lang="en-US" sz="1800" dirty="0" smtClean="0"/>
              <a:t>Allow user settings, preference options to control presentational parameters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90"/>
            </a:pPr>
            <a:r>
              <a:rPr lang="en-US" sz="1800" dirty="0" smtClean="0"/>
              <a:t>Accommodate different levels of expertise/experience with preferences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90"/>
            </a:pPr>
            <a:r>
              <a:rPr lang="en-US" sz="1800" dirty="0" smtClean="0"/>
              <a:t>Don’t let affordances for new users be performance barriers to experienced users</a:t>
            </a:r>
          </a:p>
          <a:p>
            <a:pPr marL="457200" indent="-457200" eaLnBrk="1" hangingPunct="1">
              <a:spcBef>
                <a:spcPct val="0"/>
              </a:spcBef>
              <a:buSzPct val="100000"/>
              <a:buFont typeface="+mj-lt"/>
              <a:buAutoNum type="arabicParenR" startAt="190"/>
            </a:pPr>
            <a:r>
              <a:rPr lang="en-US" sz="1800" dirty="0" smtClean="0"/>
              <a:t>Be helpful with Help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E668FEE-ACE3-4345-949F-069579E077C8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023937"/>
          </a:xfrm>
        </p:spPr>
        <p:txBody>
          <a:bodyPr/>
          <a:lstStyle/>
          <a:p>
            <a:pPr eaLnBrk="1" hangingPunct="1"/>
            <a:r>
              <a:rPr lang="en-US" dirty="0" smtClean="0"/>
              <a:t>1. </a:t>
            </a:r>
            <a:r>
              <a:rPr lang="en-US" sz="3700" dirty="0" smtClean="0"/>
              <a:t>Visibility of system status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9132" y="1963557"/>
            <a:ext cx="8579703" cy="4336181"/>
          </a:xfrm>
        </p:spPr>
        <p:txBody>
          <a:bodyPr/>
          <a:lstStyle/>
          <a:p>
            <a:pPr eaLnBrk="1" hangingPunct="1"/>
            <a:r>
              <a:rPr lang="en-US" dirty="0" smtClean="0"/>
              <a:t>Keep users informed about what is going on</a:t>
            </a:r>
          </a:p>
          <a:p>
            <a:pPr eaLnBrk="1" hangingPunct="1"/>
            <a:r>
              <a:rPr lang="en-US" dirty="0" smtClean="0"/>
              <a:t>What page they are on and what part of a process</a:t>
            </a:r>
          </a:p>
          <a:p>
            <a:pPr eaLnBrk="1" hangingPunct="1"/>
            <a:r>
              <a:rPr lang="en-US" dirty="0" smtClean="0"/>
              <a:t>Provide appropriate feedback </a:t>
            </a:r>
          </a:p>
          <a:p>
            <a:pPr lvl="1" eaLnBrk="1" hangingPunct="1"/>
            <a:r>
              <a:rPr lang="en-US" dirty="0" smtClean="0"/>
              <a:t>About what system is doing, and how input is being interpreted </a:t>
            </a:r>
          </a:p>
          <a:p>
            <a:pPr lvl="1" eaLnBrk="1" hangingPunct="1"/>
            <a:r>
              <a:rPr lang="en-US" dirty="0" smtClean="0"/>
              <a:t>E.g. in XXX product,  </a:t>
            </a:r>
          </a:p>
          <a:p>
            <a:pPr lvl="2" eaLnBrk="1" hangingPunct="1"/>
            <a:r>
              <a:rPr lang="en-US" dirty="0" smtClean="0"/>
              <a:t>"really ungroup?" -- loses associated behavior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41660" y="1174282"/>
            <a:ext cx="6275670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So we use Nielsen’s guidelines for evaluation: </a:t>
            </a:r>
            <a:r>
              <a:rPr lang="en-US" i="1" dirty="0" smtClean="0">
                <a:hlinkClick r:id="rId3"/>
              </a:rPr>
              <a:t>http://www.useit.com/papers/heuristic/heuristic_list.html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5F1937-3B82-42EF-9DAC-CABFA77B2918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123825" y="533400"/>
            <a:ext cx="8820150" cy="604838"/>
          </a:xfrm>
        </p:spPr>
        <p:txBody>
          <a:bodyPr/>
          <a:lstStyle/>
          <a:p>
            <a:pPr marL="574675" indent="-574675" eaLnBrk="1" hangingPunct="1"/>
            <a:r>
              <a:rPr lang="en-US" sz="3200" dirty="0" smtClean="0"/>
              <a:t>2. Match between system and the real world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6675" y="1276350"/>
            <a:ext cx="8650288" cy="50292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Terminology in user’s language</a:t>
            </a:r>
          </a:p>
          <a:p>
            <a:pPr lvl="1" eaLnBrk="1" hangingPunct="1"/>
            <a:r>
              <a:rPr lang="en-US" sz="2400" dirty="0" smtClean="0"/>
              <a:t>Not computer terminology</a:t>
            </a:r>
          </a:p>
          <a:p>
            <a:pPr eaLnBrk="1" hangingPunct="1"/>
            <a:r>
              <a:rPr lang="en-US" sz="2800" dirty="0" smtClean="0"/>
              <a:t>Use common words,</a:t>
            </a:r>
            <a:br>
              <a:rPr lang="en-US" sz="2800" dirty="0" smtClean="0"/>
            </a:br>
            <a:r>
              <a:rPr lang="en-US" sz="2800" dirty="0" smtClean="0"/>
              <a:t> not “techno-jargon” </a:t>
            </a:r>
          </a:p>
          <a:p>
            <a:pPr eaLnBrk="1" hangingPunct="1"/>
            <a:r>
              <a:rPr lang="en-US" sz="2800" dirty="0" smtClean="0"/>
              <a:t>Error messages</a:t>
            </a:r>
            <a:br>
              <a:rPr lang="en-US" sz="2800" dirty="0" smtClean="0"/>
            </a:br>
            <a:r>
              <a:rPr lang="en-US" sz="2800" dirty="0" smtClean="0"/>
              <a:t>and feedback refer to</a:t>
            </a:r>
            <a:br>
              <a:rPr lang="en-US" sz="2800" dirty="0" smtClean="0"/>
            </a:br>
            <a:r>
              <a:rPr lang="en-US" sz="2800" dirty="0" smtClean="0"/>
              <a:t>user objects</a:t>
            </a:r>
          </a:p>
          <a:p>
            <a:pPr eaLnBrk="1" hangingPunct="1"/>
            <a:r>
              <a:rPr lang="en-US" sz="2800" dirty="0" smtClean="0"/>
              <a:t>Allow full-length names  </a:t>
            </a:r>
          </a:p>
          <a:p>
            <a:pPr eaLnBrk="1" hangingPunct="1"/>
            <a:r>
              <a:rPr lang="en-US" sz="2800" dirty="0" smtClean="0"/>
              <a:t>E.g. “Hit any key to continue”</a:t>
            </a:r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022" y="2448154"/>
            <a:ext cx="5000978" cy="122525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39516" y="3685110"/>
            <a:ext cx="452437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412784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3DA48E7-62D8-485C-AC92-16EE573FF1B9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900112"/>
          </a:xfrm>
        </p:spPr>
        <p:txBody>
          <a:bodyPr/>
          <a:lstStyle/>
          <a:p>
            <a:pPr eaLnBrk="1" hangingPunct="1"/>
            <a:r>
              <a:rPr lang="en-US" dirty="0" smtClean="0"/>
              <a:t>3. </a:t>
            </a:r>
            <a:r>
              <a:rPr lang="en-US" sz="3700" dirty="0" smtClean="0"/>
              <a:t>User control and freedom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68400"/>
            <a:ext cx="8631238" cy="5473700"/>
          </a:xfrm>
        </p:spPr>
        <p:txBody>
          <a:bodyPr/>
          <a:lstStyle/>
          <a:p>
            <a:pPr eaLnBrk="1" hangingPunct="1"/>
            <a:r>
              <a:rPr lang="en-US" dirty="0" smtClean="0"/>
              <a:t>Easy to abort: Cancel buttons</a:t>
            </a:r>
          </a:p>
          <a:p>
            <a:pPr lvl="1" eaLnBrk="1" hangingPunct="1"/>
            <a:r>
              <a:rPr lang="en-US" dirty="0" smtClean="0"/>
              <a:t>Cancel order, cancel changing a profile </a:t>
            </a:r>
          </a:p>
          <a:p>
            <a:pPr eaLnBrk="1" hangingPunct="1"/>
            <a:r>
              <a:rPr lang="en-US" dirty="0" smtClean="0"/>
              <a:t>Easy to Undo</a:t>
            </a:r>
          </a:p>
          <a:p>
            <a:pPr lvl="1" eaLnBrk="1" hangingPunct="1"/>
            <a:r>
              <a:rPr lang="en-US" dirty="0" smtClean="0"/>
              <a:t>Web issue: what does “Back” button do?</a:t>
            </a:r>
          </a:p>
          <a:p>
            <a:pPr lvl="2" eaLnBrk="1" hangingPunct="1"/>
            <a:r>
              <a:rPr lang="en-US" dirty="0" smtClean="0"/>
              <a:t>Example: many sites can get confused if use back button</a:t>
            </a:r>
          </a:p>
          <a:p>
            <a:pPr eaLnBrk="1" hangingPunct="1"/>
            <a:r>
              <a:rPr lang="en-US" dirty="0" smtClean="0"/>
              <a:t>Users (even experts) will make errors</a:t>
            </a:r>
          </a:p>
          <a:p>
            <a:pPr eaLnBrk="1" hangingPunct="1"/>
            <a:r>
              <a:rPr lang="en-US" dirty="0" smtClean="0"/>
              <a:t>Designer cannot anticipate every user path through system</a:t>
            </a:r>
          </a:p>
          <a:p>
            <a:pPr lvl="1" eaLnBrk="1" hangingPunct="1"/>
            <a:r>
              <a:rPr lang="en-US" dirty="0" smtClean="0"/>
              <a:t>Many hyperlinks 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5B9413-E391-4577-9B81-E2070B3F6198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949325"/>
          </a:xfrm>
        </p:spPr>
        <p:txBody>
          <a:bodyPr/>
          <a:lstStyle/>
          <a:p>
            <a:pPr eaLnBrk="1" hangingPunct="1"/>
            <a:r>
              <a:rPr lang="en-US" smtClean="0"/>
              <a:t>4. </a:t>
            </a:r>
            <a:r>
              <a:rPr lang="en-US" sz="3700" smtClean="0"/>
              <a:t>Consistency and standards</a:t>
            </a:r>
            <a:endParaRPr lang="en-US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60463"/>
            <a:ext cx="8763000" cy="56975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Same command always have the same effect 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Locations for information, names of commands 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Give the user a mental model of the system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Size, location, color, wording, function, sequencing, etc.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/>
              <a:t>E.g., color purple?</a:t>
            </a:r>
            <a:endParaRPr lang="en-US" sz="2100" dirty="0" smtClean="0"/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Following standards helps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/>
              <a:t>Web: use templates or CSS, style guides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Seems easy, but often not followed; e.g. in XXX 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/>
              <a:t>naming "F#1.C#1" vs. "F#1", "C#1"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/>
              <a:t>consistent with industry standards: e.g., Copy</a:t>
            </a:r>
          </a:p>
        </p:txBody>
      </p:sp>
      <p:pic>
        <p:nvPicPr>
          <p:cNvPr id="34509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04150" y="5291138"/>
            <a:ext cx="1339850" cy="156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5095" name="Rectangle 7"/>
          <p:cNvSpPr>
            <a:spLocks noChangeArrowheads="1"/>
          </p:cNvSpPr>
          <p:nvPr/>
        </p:nvSpPr>
        <p:spPr bwMode="auto">
          <a:xfrm>
            <a:off x="6619875" y="5745163"/>
            <a:ext cx="1174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rgbClr val="CC00FF"/>
                </a:solidFill>
                <a:latin typeface="Tahoma" pitchFamily="34" charset="0"/>
              </a:rPr>
              <a:t>purple?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829550" y="5622925"/>
            <a:ext cx="1314450" cy="877888"/>
            <a:chOff x="4932" y="3542"/>
            <a:chExt cx="828" cy="553"/>
          </a:xfrm>
        </p:grpSpPr>
        <p:sp>
          <p:nvSpPr>
            <p:cNvPr id="14344" name="Rectangle 8"/>
            <p:cNvSpPr>
              <a:spLocks noChangeArrowheads="1"/>
            </p:cNvSpPr>
            <p:nvPr/>
          </p:nvSpPr>
          <p:spPr bwMode="auto">
            <a:xfrm>
              <a:off x="4932" y="3542"/>
              <a:ext cx="828" cy="16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45" name="Rectangle 9"/>
            <p:cNvSpPr>
              <a:spLocks noChangeArrowheads="1"/>
            </p:cNvSpPr>
            <p:nvPr/>
          </p:nvSpPr>
          <p:spPr bwMode="auto">
            <a:xfrm>
              <a:off x="4932" y="3929"/>
              <a:ext cx="828" cy="16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5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5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Consistency Errors in APIs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7188"/>
            <a:ext cx="8229600" cy="4411662"/>
          </a:xfrm>
        </p:spPr>
        <p:txBody>
          <a:bodyPr/>
          <a:lstStyle/>
          <a:p>
            <a:r>
              <a:rPr lang="en-US" dirty="0" smtClean="0"/>
              <a:t>Programmers are people too!</a:t>
            </a:r>
          </a:p>
          <a:p>
            <a:r>
              <a:rPr lang="en-US" dirty="0" smtClean="0"/>
              <a:t>An application programming </a:t>
            </a:r>
            <a:r>
              <a:rPr lang="en-US" dirty="0" smtClean="0">
                <a:solidFill>
                  <a:srgbClr val="FF0000"/>
                </a:solidFill>
              </a:rPr>
              <a:t>interface</a:t>
            </a:r>
            <a:r>
              <a:rPr lang="en-US" dirty="0" smtClean="0"/>
              <a:t> (APIs) are the interface between user and the library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33F5A-BF3E-4242-8880-A0F28A61FBCD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405" y="3202569"/>
            <a:ext cx="8092562" cy="2239805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 bwMode="auto">
          <a:xfrm>
            <a:off x="2706018" y="5099919"/>
            <a:ext cx="2459540" cy="303632"/>
          </a:xfrm>
          <a:prstGeom prst="ellipse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endParaRPr lang="en-US" sz="1500">
              <a:latin typeface="Tahoma" pitchFamily="34" charset="0"/>
              <a:cs typeface="Arial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3216384" y="4175709"/>
            <a:ext cx="2430437" cy="300039"/>
          </a:xfrm>
          <a:prstGeom prst="ellipse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endParaRPr lang="en-US" sz="1500">
              <a:latin typeface="Tahoma" pitchFamily="34" charset="0"/>
              <a:cs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2641850" y="4414141"/>
            <a:ext cx="2286057" cy="282215"/>
          </a:xfrm>
          <a:prstGeom prst="ellipse">
            <a:avLst/>
          </a:prstGeom>
          <a:noFill/>
          <a:ln w="38100" cap="flat" cmpd="sng" algn="ctr">
            <a:solidFill>
              <a:srgbClr val="FFFF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endParaRPr lang="en-US" sz="1500">
              <a:latin typeface="Tahoma" pitchFamily="34" charset="0"/>
              <a:cs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2706018" y="4891643"/>
            <a:ext cx="2286057" cy="282215"/>
          </a:xfrm>
          <a:prstGeom prst="ellipse">
            <a:avLst/>
          </a:prstGeom>
          <a:noFill/>
          <a:ln w="38100" cap="flat" cmpd="sng" algn="ctr">
            <a:solidFill>
              <a:srgbClr val="FFFF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endParaRPr lang="en-US" sz="1500">
              <a:latin typeface="Tahoma" pitchFamily="34" charset="0"/>
              <a:cs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98348" y="5454075"/>
            <a:ext cx="6847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 err="1" smtClean="0"/>
              <a:t>javax.xml.stream.XML.StreamWriter</a:t>
            </a:r>
            <a:r>
              <a:rPr lang="en-US" sz="1600" i="1" dirty="0" smtClean="0"/>
              <a:t> – [Rama</a:t>
            </a:r>
            <a:r>
              <a:rPr lang="en-US" sz="1600" i="1" dirty="0"/>
              <a:t>, </a:t>
            </a:r>
            <a:r>
              <a:rPr lang="en-US" sz="1600" i="1" dirty="0" err="1" smtClean="0"/>
              <a:t>Kak</a:t>
            </a:r>
            <a:r>
              <a:rPr lang="en-US" sz="1600" i="1" dirty="0"/>
              <a:t>, </a:t>
            </a:r>
            <a:r>
              <a:rPr lang="en-US" sz="1600" i="1" dirty="0" smtClean="0"/>
              <a:t>2013]</a:t>
            </a:r>
            <a:endParaRPr lang="en-US" sz="1600" i="1" dirty="0"/>
          </a:p>
          <a:p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3166452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E7D605B-5704-4640-B145-AAD4A8941E36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2238"/>
            <a:ext cx="4655879" cy="677862"/>
          </a:xfrm>
        </p:spPr>
        <p:txBody>
          <a:bodyPr/>
          <a:lstStyle/>
          <a:p>
            <a:pPr marL="838200" indent="-838200" eaLnBrk="1" hangingPunct="1"/>
            <a:r>
              <a:rPr lang="en-US" sz="3700" dirty="0" smtClean="0"/>
              <a:t>5. Error prevention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882" y="877454"/>
            <a:ext cx="8229600" cy="567921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sz="2600" dirty="0" smtClean="0"/>
              <a:t>Selection rather than entry</a:t>
            </a:r>
          </a:p>
          <a:p>
            <a:pPr marL="571500" lvl="1" indent="-227013" eaLnBrk="1" hangingPunct="1"/>
            <a:r>
              <a:rPr lang="en-US" sz="2200" dirty="0" smtClean="0">
                <a:hlinkClick r:id="rId3"/>
              </a:rPr>
              <a:t>www.Expedia.com</a:t>
            </a:r>
            <a:r>
              <a:rPr lang="en-US" sz="2200" dirty="0" smtClean="0"/>
              <a:t>: question, </a:t>
            </a:r>
            <a:br>
              <a:rPr lang="en-US" sz="2200" dirty="0" smtClean="0"/>
            </a:br>
            <a:r>
              <a:rPr lang="en-US" sz="2200" dirty="0" smtClean="0"/>
              <a:t>when ambiguous city</a:t>
            </a:r>
            <a:br>
              <a:rPr lang="en-US" sz="2200" dirty="0" smtClean="0"/>
            </a:br>
            <a:r>
              <a:rPr lang="en-US" sz="2200" dirty="0" smtClean="0"/>
              <a:t>(e.g. Columbus)</a:t>
            </a:r>
          </a:p>
          <a:p>
            <a:pPr marL="571500" lvl="1" indent="-227013" eaLnBrk="1" hangingPunct="1"/>
            <a:r>
              <a:rPr lang="en-US" sz="2200" dirty="0" smtClean="0"/>
              <a:t>Date </a:t>
            </a:r>
            <a:r>
              <a:rPr lang="en-US" sz="2200" dirty="0" err="1" smtClean="0"/>
              <a:t>popups</a:t>
            </a:r>
            <a:endParaRPr lang="en-US" sz="2200" dirty="0" smtClean="0"/>
          </a:p>
          <a:p>
            <a:pPr eaLnBrk="1" hangingPunct="1"/>
            <a:r>
              <a:rPr lang="en-US" sz="2600" dirty="0" smtClean="0"/>
              <a:t>Remove or gray-out</a:t>
            </a:r>
            <a:br>
              <a:rPr lang="en-US" sz="2600" dirty="0" smtClean="0"/>
            </a:br>
            <a:r>
              <a:rPr lang="en-US" sz="2600" dirty="0" smtClean="0"/>
              <a:t>illegal choices </a:t>
            </a:r>
          </a:p>
          <a:p>
            <a:pPr lvl="1" eaLnBrk="1" hangingPunct="1"/>
            <a:r>
              <a:rPr lang="en-US" sz="2200" dirty="0" smtClean="0"/>
              <a:t>Not common for web pages</a:t>
            </a:r>
          </a:p>
          <a:p>
            <a:pPr eaLnBrk="1" hangingPunct="1"/>
            <a:r>
              <a:rPr lang="en-US" sz="2600" dirty="0" smtClean="0"/>
              <a:t>Auto-fill in</a:t>
            </a:r>
          </a:p>
          <a:p>
            <a:pPr eaLnBrk="1" hangingPunct="1"/>
            <a:r>
              <a:rPr lang="en-US" sz="2600" dirty="0" smtClean="0"/>
              <a:t>Confirmation</a:t>
            </a:r>
          </a:p>
          <a:p>
            <a:pPr eaLnBrk="1" hangingPunct="1"/>
            <a:r>
              <a:rPr lang="en-US" sz="2600" dirty="0" smtClean="0"/>
              <a:t>Avoid modes</a:t>
            </a:r>
          </a:p>
          <a:p>
            <a:pPr lvl="1" eaLnBrk="1" hangingPunct="1"/>
            <a:r>
              <a:rPr lang="en-US" sz="2200" dirty="0" smtClean="0"/>
              <a:t>Definition: same user action has different results  </a:t>
            </a:r>
          </a:p>
          <a:p>
            <a:pPr lvl="1" eaLnBrk="1" hangingPunct="1"/>
            <a:r>
              <a:rPr lang="en-US" sz="2200" dirty="0" smtClean="0"/>
              <a:t>^F in Outlook</a:t>
            </a:r>
          </a:p>
          <a:p>
            <a:pPr lvl="1" eaLnBrk="1" hangingPunct="1"/>
            <a:r>
              <a:rPr lang="en-US" sz="2200" dirty="0" smtClean="0"/>
              <a:t>Make unavoidable modes visible  </a:t>
            </a:r>
          </a:p>
          <a:p>
            <a:pPr lvl="1" eaLnBrk="1" hangingPunct="1"/>
            <a:r>
              <a:rPr lang="en-US" sz="2200" dirty="0" smtClean="0"/>
              <a:t>E.g. Typing "daytime" to a mail program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grpSp>
        <p:nvGrpSpPr>
          <p:cNvPr id="10" name="Group 9"/>
          <p:cNvGrpSpPr/>
          <p:nvPr/>
        </p:nvGrpSpPr>
        <p:grpSpPr>
          <a:xfrm>
            <a:off x="3023754" y="1994537"/>
            <a:ext cx="1465119" cy="488887"/>
            <a:chOff x="2982190" y="2327047"/>
            <a:chExt cx="1465119" cy="488887"/>
          </a:xfrm>
        </p:grpSpPr>
        <p:pic>
          <p:nvPicPr>
            <p:cNvPr id="27649" name="Picture 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82190" y="2327047"/>
              <a:ext cx="1395413" cy="467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Oval 8"/>
            <p:cNvSpPr/>
            <p:nvPr/>
          </p:nvSpPr>
          <p:spPr bwMode="auto">
            <a:xfrm>
              <a:off x="4062846" y="2431471"/>
              <a:ext cx="384463" cy="384463"/>
            </a:xfrm>
            <a:prstGeom prst="ellipse">
              <a:avLst/>
            </a:prstGeom>
            <a:noFill/>
            <a:ln w="762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5879" y="159220"/>
            <a:ext cx="4295139" cy="38794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35502B-3316-4C3E-B40F-BC0DD3ADCA85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377825" y="617538"/>
            <a:ext cx="8001000" cy="820737"/>
          </a:xfrm>
        </p:spPr>
        <p:txBody>
          <a:bodyPr/>
          <a:lstStyle/>
          <a:p>
            <a:pPr eaLnBrk="1" hangingPunct="1"/>
            <a:r>
              <a:rPr lang="en-US" sz="3700" smtClean="0"/>
              <a:t>6. Recognition rather than recall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Make objects, actions, options visible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See and pick it, not generate it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Short-term memory= 7 </a:t>
            </a:r>
            <a:r>
              <a:rPr lang="en-US" sz="2600" dirty="0" smtClean="0">
                <a:cs typeface="Tahoma" pitchFamily="34" charset="0"/>
              </a:rPr>
              <a:t>±</a:t>
            </a:r>
            <a:r>
              <a:rPr lang="en-US" sz="2600" dirty="0" smtClean="0"/>
              <a:t> 2 items; 30 sec to 2 min 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/>
              <a:t>unless interrupted 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Menus rather than type-in (but short enough) 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Auto-fill in helps here too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Prompts provide format and limits</a:t>
            </a:r>
            <a:endParaRPr lang="en-US" sz="1900" dirty="0" smtClean="0"/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Don't require retyping of remembered information 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Pervasive, generic rules (cut/paste) 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E.g. in Aegis, remembering altitude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Logistics: Final Exam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2 options</a:t>
            </a:r>
          </a:p>
          <a:p>
            <a:r>
              <a:rPr lang="en-US" dirty="0" smtClean="0"/>
              <a:t>Anyone can come to either – no need to let me know</a:t>
            </a:r>
          </a:p>
          <a:p>
            <a:r>
              <a:rPr lang="en-US" dirty="0" smtClean="0"/>
              <a:t>Friday</a:t>
            </a:r>
            <a:r>
              <a:rPr lang="en-US" dirty="0"/>
              <a:t>, December 14, 2018 01:00 p.m. - 04:00 p.m. BH </a:t>
            </a:r>
            <a:r>
              <a:rPr lang="en-US" dirty="0" smtClean="0"/>
              <a:t>A51</a:t>
            </a:r>
          </a:p>
          <a:p>
            <a:r>
              <a:rPr lang="en-US" dirty="0"/>
              <a:t>Monday Dec. 17; 2-5 PM; </a:t>
            </a:r>
            <a:r>
              <a:rPr lang="en-US" dirty="0" err="1" smtClean="0"/>
              <a:t>Tepper</a:t>
            </a:r>
            <a:r>
              <a:rPr lang="en-US" dirty="0" smtClean="0"/>
              <a:t> Room </a:t>
            </a:r>
            <a:r>
              <a:rPr lang="en-US" dirty="0"/>
              <a:t>2110 </a:t>
            </a:r>
            <a:r>
              <a:rPr lang="en-US" dirty="0" smtClean="0"/>
              <a:t>(new building)</a:t>
            </a:r>
          </a:p>
          <a:p>
            <a:r>
              <a:rPr lang="en-US" dirty="0"/>
              <a:t>Maybe </a:t>
            </a:r>
            <a:r>
              <a:rPr lang="en-US" dirty="0" smtClean="0"/>
              <a:t>also on </a:t>
            </a:r>
            <a:r>
              <a:rPr lang="en-US" dirty="0"/>
              <a:t>Thursday?</a:t>
            </a:r>
          </a:p>
          <a:p>
            <a:r>
              <a:rPr lang="en-US" dirty="0" smtClean="0"/>
              <a:t>Remote students please let me know who you are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33F5A-BF3E-4242-8880-A0F28A61FBCD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56534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2DA842B-FEC8-446A-9DC1-D188397BA80A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925512"/>
          </a:xfrm>
        </p:spPr>
        <p:txBody>
          <a:bodyPr/>
          <a:lstStyle/>
          <a:p>
            <a:pPr eaLnBrk="1" hangingPunct="1"/>
            <a:r>
              <a:rPr lang="en-US" smtClean="0"/>
              <a:t>Example: prompts (Print)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0139" y="1112545"/>
            <a:ext cx="3103722" cy="5593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Flexibility and </a:t>
            </a:r>
            <a:br>
              <a:rPr lang="en-US" dirty="0" smtClean="0"/>
            </a:br>
            <a:r>
              <a:rPr lang="en-US" dirty="0" smtClean="0"/>
              <a:t>efficiency of use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Provide Shortcuts </a:t>
            </a:r>
          </a:p>
          <a:p>
            <a:r>
              <a:rPr lang="en-US" dirty="0" smtClean="0"/>
              <a:t>For experienced users</a:t>
            </a:r>
          </a:p>
          <a:p>
            <a:r>
              <a:rPr lang="en-US" dirty="0" smtClean="0"/>
              <a:t>E.g., Command keys</a:t>
            </a:r>
          </a:p>
          <a:p>
            <a:r>
              <a:rPr lang="en-US" dirty="0" smtClean="0"/>
              <a:t>Jump directly to desired location</a:t>
            </a:r>
          </a:p>
          <a:p>
            <a:r>
              <a:rPr lang="en-US" dirty="0" smtClean="0"/>
              <a:t>Reuse previously entered information</a:t>
            </a:r>
          </a:p>
          <a:p>
            <a:r>
              <a:rPr lang="en-US" dirty="0" smtClean="0"/>
              <a:t>Good default values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EE781-2CDA-4A27-AAD2-2BA5F0796111}" type="slidenum">
              <a:rPr lang="en-US" altLang="en-US" smtClean="0"/>
              <a:pPr/>
              <a:t>31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009995-DED0-4828-B371-D5334F6D5EB1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300" smtClean="0"/>
              <a:t>8. Aesthetic and minimalist design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2148" y="1493794"/>
            <a:ext cx="8229600" cy="4411662"/>
          </a:xfrm>
        </p:spPr>
        <p:txBody>
          <a:bodyPr/>
          <a:lstStyle/>
          <a:p>
            <a:pPr eaLnBrk="1" hangingPunct="1"/>
            <a:r>
              <a:rPr lang="en-US" dirty="0" smtClean="0"/>
              <a:t>Good Graphic Design and Color Choice</a:t>
            </a:r>
          </a:p>
          <a:p>
            <a:pPr lvl="1" eaLnBrk="1" hangingPunct="1"/>
            <a:r>
              <a:rPr lang="en-US" dirty="0" smtClean="0"/>
              <a:t>Appropriately direct attention  </a:t>
            </a:r>
          </a:p>
          <a:p>
            <a:pPr lvl="1" eaLnBrk="1" hangingPunct="1"/>
            <a:r>
              <a:rPr lang="en-US" dirty="0" smtClean="0"/>
              <a:t>Group related objects (alignment, decorations)  </a:t>
            </a:r>
          </a:p>
          <a:p>
            <a:pPr lvl="1" eaLnBrk="1" hangingPunct="1"/>
            <a:r>
              <a:rPr lang="en-US" dirty="0" smtClean="0"/>
              <a:t>Balance and white space  </a:t>
            </a:r>
          </a:p>
          <a:p>
            <a:pPr lvl="1" eaLnBrk="1" hangingPunct="1"/>
            <a:r>
              <a:rPr lang="en-US" dirty="0" smtClean="0"/>
              <a:t>Maintain display inertia  </a:t>
            </a:r>
          </a:p>
          <a:p>
            <a:pPr lvl="1" eaLnBrk="1" hangingPunct="1"/>
            <a:r>
              <a:rPr lang="en-US" dirty="0" smtClean="0"/>
              <a:t>Few fonts and colors (5 to 7 colors)  </a:t>
            </a:r>
          </a:p>
          <a:p>
            <a:pPr lvl="2" eaLnBrk="1" hangingPunct="1">
              <a:buClr>
                <a:schemeClr val="hlink"/>
              </a:buClr>
              <a:buSzPct val="55000"/>
            </a:pPr>
            <a:r>
              <a:rPr lang="en-US" sz="2800" dirty="0" smtClean="0"/>
              <a:t>Appropriate contrast  </a:t>
            </a:r>
          </a:p>
          <a:p>
            <a:pPr lvl="2" eaLnBrk="1" hangingPunct="1">
              <a:buClr>
                <a:schemeClr val="hlink"/>
              </a:buClr>
              <a:buSzPct val="55000"/>
            </a:pPr>
            <a:r>
              <a:rPr lang="en-US" sz="2800" dirty="0" smtClean="0"/>
              <a:t>Some people are color blind (8% of males)</a:t>
            </a:r>
          </a:p>
        </p:txBody>
      </p:sp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54725" y="5668963"/>
            <a:ext cx="2586038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2C5B60D-D57E-4E38-85AD-9E2A46B57C50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900112"/>
          </a:xfrm>
        </p:spPr>
        <p:txBody>
          <a:bodyPr/>
          <a:lstStyle/>
          <a:p>
            <a:pPr eaLnBrk="1" hangingPunct="1"/>
            <a:r>
              <a:rPr lang="en-US" smtClean="0"/>
              <a:t>Minimalist design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14425"/>
            <a:ext cx="8650288" cy="5029200"/>
          </a:xfrm>
        </p:spPr>
        <p:txBody>
          <a:bodyPr/>
          <a:lstStyle/>
          <a:p>
            <a:pPr eaLnBrk="1" hangingPunct="1"/>
            <a:r>
              <a:rPr lang="en-US" sz="2600" dirty="0" smtClean="0"/>
              <a:t>“Less is More”</a:t>
            </a:r>
          </a:p>
          <a:p>
            <a:pPr eaLnBrk="1" hangingPunct="1"/>
            <a:r>
              <a:rPr lang="en-US" sz="2600" dirty="0" smtClean="0"/>
              <a:t>Identify what is really needed</a:t>
            </a:r>
          </a:p>
          <a:p>
            <a:pPr eaLnBrk="1" hangingPunct="1"/>
            <a:r>
              <a:rPr lang="en-US" sz="2600" dirty="0" smtClean="0"/>
              <a:t>If complex to explain/document, then redesign  </a:t>
            </a:r>
          </a:p>
          <a:p>
            <a:pPr eaLnBrk="1" hangingPunct="1"/>
            <a:r>
              <a:rPr lang="en-US" sz="2600" dirty="0" smtClean="0"/>
              <a:t>Concise language  </a:t>
            </a:r>
          </a:p>
          <a:p>
            <a:pPr eaLnBrk="1" hangingPunct="1"/>
            <a:r>
              <a:rPr lang="en-US" sz="2600" dirty="0" smtClean="0"/>
              <a:t>Avoid extraneous pictures and information  </a:t>
            </a:r>
          </a:p>
          <a:p>
            <a:pPr lvl="1" eaLnBrk="1" hangingPunct="1"/>
            <a:r>
              <a:rPr lang="en-US" sz="2200" dirty="0" smtClean="0"/>
              <a:t>Fewer options and menu choices  </a:t>
            </a:r>
          </a:p>
          <a:p>
            <a:pPr lvl="1" eaLnBrk="1" hangingPunct="1"/>
            <a:r>
              <a:rPr lang="en-US" sz="2200" dirty="0" smtClean="0"/>
              <a:t>Reduces planning time  </a:t>
            </a:r>
          </a:p>
          <a:p>
            <a:pPr lvl="1" eaLnBrk="1" hangingPunct="1"/>
            <a:r>
              <a:rPr lang="en-US" sz="2200" dirty="0" smtClean="0"/>
              <a:t>Extra options can confuse users</a:t>
            </a:r>
          </a:p>
          <a:p>
            <a:pPr lvl="1" eaLnBrk="1" hangingPunct="1"/>
            <a:r>
              <a:rPr lang="en-US" sz="2200" dirty="0" smtClean="0"/>
              <a:t>Reduces manual size, etc.  </a:t>
            </a:r>
          </a:p>
          <a:p>
            <a:pPr lvl="1" eaLnBrk="1" hangingPunct="1"/>
            <a:r>
              <a:rPr lang="en-US" sz="2200" dirty="0" smtClean="0"/>
              <a:t>E.g. in XXX product: "Show Cartouche"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F53F133-36C3-4657-AF98-BF974FA9709C}" type="slidenum">
              <a:rPr lang="en-US" altLang="en-US" smtClean="0"/>
              <a:pPr/>
              <a:t>34</a:t>
            </a:fld>
            <a:endParaRPr lang="en-US" altLang="en-US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336550" y="458788"/>
            <a:ext cx="7793038" cy="1143000"/>
          </a:xfrm>
        </p:spPr>
        <p:txBody>
          <a:bodyPr/>
          <a:lstStyle/>
          <a:p>
            <a:pPr marL="628650" indent="-628650" eaLnBrk="1" hangingPunct="1">
              <a:lnSpc>
                <a:spcPct val="80000"/>
              </a:lnSpc>
            </a:pPr>
            <a:r>
              <a:rPr lang="en-US" sz="2800" dirty="0" smtClean="0"/>
              <a:t>9. Help users recognize, diagnose, and recover from errors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600" smtClean="0"/>
              <a:t>Help users when they are in trouble  </a:t>
            </a:r>
          </a:p>
          <a:p>
            <a:pPr eaLnBrk="1" hangingPunct="1"/>
            <a:r>
              <a:rPr lang="en-US" sz="2600" smtClean="0"/>
              <a:t>Opportunities for users to learn about the system  </a:t>
            </a:r>
          </a:p>
          <a:p>
            <a:pPr eaLnBrk="1" hangingPunct="1"/>
            <a:r>
              <a:rPr lang="en-US" sz="2600" smtClean="0"/>
              <a:t>Clear language; no codes  </a:t>
            </a:r>
          </a:p>
          <a:p>
            <a:pPr eaLnBrk="1" hangingPunct="1"/>
            <a:r>
              <a:rPr lang="en-US" sz="2600" smtClean="0"/>
              <a:t>Be precise; Not “syntax error”  </a:t>
            </a:r>
          </a:p>
          <a:p>
            <a:pPr eaLnBrk="1" hangingPunct="1"/>
            <a:r>
              <a:rPr lang="en-US" sz="2600" smtClean="0"/>
              <a:t>Constructively help the user solve the problem</a:t>
            </a:r>
          </a:p>
          <a:p>
            <a:pPr lvl="1" eaLnBrk="1" hangingPunct="1"/>
            <a:r>
              <a:rPr lang="en-US" sz="2200" smtClean="0"/>
              <a:t>Tell why the error happened and how to fix it </a:t>
            </a:r>
          </a:p>
          <a:p>
            <a:pPr eaLnBrk="1" hangingPunct="1"/>
            <a:r>
              <a:rPr lang="en-US" sz="2600" smtClean="0"/>
              <a:t>Be polite and not accusing; positive wording:  </a:t>
            </a:r>
          </a:p>
          <a:p>
            <a:pPr lvl="1" eaLnBrk="1" hangingPunct="1"/>
            <a:r>
              <a:rPr lang="en-US" sz="2200" smtClean="0"/>
              <a:t>Not: “FATAL ERROR”, etc.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C16D0A-E49B-4CB4-80FB-D8B6C88A9294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047750"/>
          </a:xfrm>
        </p:spPr>
        <p:txBody>
          <a:bodyPr/>
          <a:lstStyle/>
          <a:p>
            <a:pPr eaLnBrk="1" hangingPunct="1"/>
            <a:r>
              <a:rPr lang="en-US" sz="3500" smtClean="0"/>
              <a:t>Error Messages, cont.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30325"/>
            <a:ext cx="8650288" cy="5257800"/>
          </a:xfrm>
        </p:spPr>
        <p:txBody>
          <a:bodyPr/>
          <a:lstStyle/>
          <a:p>
            <a:pPr eaLnBrk="1" hangingPunct="1"/>
            <a:r>
              <a:rPr lang="en-US" smtClean="0"/>
              <a:t>Blame the system, not the user  </a:t>
            </a:r>
          </a:p>
          <a:p>
            <a:pPr lvl="1" eaLnBrk="1" hangingPunct="1"/>
            <a:r>
              <a:rPr lang="en-US" smtClean="0"/>
              <a:t>“Unrecognized” vs. “illegal” command  </a:t>
            </a:r>
          </a:p>
          <a:p>
            <a:pPr eaLnBrk="1" hangingPunct="1"/>
            <a:r>
              <a:rPr lang="en-US" smtClean="0"/>
              <a:t>No humor or snide comments  </a:t>
            </a:r>
          </a:p>
          <a:p>
            <a:pPr eaLnBrk="1" hangingPunct="1"/>
            <a:r>
              <a:rPr lang="en-US" smtClean="0"/>
              <a:t>Easy error recovery</a:t>
            </a:r>
          </a:p>
          <a:p>
            <a:pPr eaLnBrk="1" hangingPunct="1"/>
            <a:r>
              <a:rPr lang="en-US" smtClean="0"/>
              <a:t>Can have multiple levels of messages</a:t>
            </a:r>
          </a:p>
          <a:p>
            <a:pPr eaLnBrk="1" hangingPunct="1"/>
            <a:r>
              <a:rPr lang="en-US" smtClean="0"/>
              <a:t>E.g. in XXX product, “can't save file” — why not?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Bad Error Messages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33F5A-BF3E-4242-8880-A0F28A61FBCD}" type="slidenum">
              <a:rPr lang="en-US" altLang="en-US" smtClean="0"/>
              <a:pPr>
                <a:defRPr/>
              </a:pPr>
              <a:t>36</a:t>
            </a:fld>
            <a:endParaRPr lang="en-US" altLang="en-US"/>
          </a:p>
        </p:txBody>
      </p:sp>
      <p:pic>
        <p:nvPicPr>
          <p:cNvPr id="79874" name="Picture 2" descr="C:\Users\bam\Desktop\stuff for other computer\Facebook bug 201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9759" y="1505698"/>
            <a:ext cx="5866708" cy="50852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934402"/>
          </a:xfrm>
        </p:spPr>
        <p:txBody>
          <a:bodyPr/>
          <a:lstStyle/>
          <a:p>
            <a:r>
              <a:rPr lang="en-US" dirty="0" smtClean="0"/>
              <a:t>Bad Error messages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96559"/>
            <a:ext cx="8229600" cy="634365"/>
          </a:xfrm>
        </p:spPr>
        <p:txBody>
          <a:bodyPr/>
          <a:lstStyle/>
          <a:p>
            <a:r>
              <a:rPr lang="en-US" dirty="0" smtClean="0"/>
              <a:t>Doesn’t help user “recover from errors”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33F5A-BF3E-4242-8880-A0F28A61FBCD}" type="slidenum">
              <a:rPr lang="en-US" altLang="en-US" smtClean="0"/>
              <a:pPr>
                <a:defRPr/>
              </a:pPr>
              <a:t>37</a:t>
            </a:fld>
            <a:endParaRPr lang="en-US" altLang="en-US"/>
          </a:p>
        </p:txBody>
      </p:sp>
      <p:pic>
        <p:nvPicPr>
          <p:cNvPr id="80898" name="Picture 2" descr="C:\Users\bam\Desktop\stuff for other computer\example - bad UI from John Felch.jpg"/>
          <p:cNvPicPr>
            <a:picLocks noChangeAspect="1" noChangeArrowheads="1"/>
          </p:cNvPicPr>
          <p:nvPr/>
        </p:nvPicPr>
        <p:blipFill>
          <a:blip r:embed="rId2" cstate="print"/>
          <a:srcRect b="16747"/>
          <a:stretch>
            <a:fillRect/>
          </a:stretch>
        </p:blipFill>
        <p:spPr bwMode="auto">
          <a:xfrm>
            <a:off x="914399" y="1142145"/>
            <a:ext cx="7176243" cy="424265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053415" y="4690918"/>
            <a:ext cx="9347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Thanks to former student John </a:t>
            </a:r>
            <a:r>
              <a:rPr lang="en-US" sz="1100" dirty="0" err="1" smtClean="0"/>
              <a:t>Felch</a:t>
            </a:r>
            <a:endParaRPr lang="en-US" sz="11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720910"/>
          </a:xfrm>
        </p:spPr>
        <p:txBody>
          <a:bodyPr/>
          <a:lstStyle/>
          <a:p>
            <a:r>
              <a:rPr lang="en-US" dirty="0" smtClean="0"/>
              <a:t>Bad Error Messages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3148"/>
            <a:ext cx="9171205" cy="540525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33F5A-BF3E-4242-8880-A0F28A61FBCD}" type="slidenum">
              <a:rPr lang="en-US" altLang="en-US" smtClean="0"/>
              <a:pPr>
                <a:defRPr/>
              </a:pPr>
              <a:t>38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452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Bad Error </a:t>
            </a:r>
            <a:r>
              <a:rPr lang="en-US" dirty="0"/>
              <a:t>M</a:t>
            </a:r>
            <a:r>
              <a:rPr lang="en-US" dirty="0" smtClean="0"/>
              <a:t>essages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2434"/>
            <a:ext cx="9171102" cy="362707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33F5A-BF3E-4242-8880-A0F28A61FBCD}" type="slidenum">
              <a:rPr lang="en-US" altLang="en-US" smtClean="0"/>
              <a:pPr>
                <a:defRPr/>
              </a:pPr>
              <a:t>39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65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64BE609-9BEC-4FFC-9D8F-464A62C419CE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171575"/>
          </a:xfrm>
        </p:spPr>
        <p:txBody>
          <a:bodyPr/>
          <a:lstStyle/>
          <a:p>
            <a:pPr eaLnBrk="1" hangingPunct="1"/>
            <a:r>
              <a:rPr lang="en-US" smtClean="0"/>
              <a:t>Heuristic Evaluation Method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84163" indent="-284163" eaLnBrk="1" hangingPunct="1"/>
            <a:r>
              <a:rPr lang="en-US" dirty="0" smtClean="0"/>
              <a:t>Expert evaluates the user interface using guidelines</a:t>
            </a:r>
          </a:p>
          <a:p>
            <a:pPr marL="284163" indent="-284163" eaLnBrk="1" hangingPunct="1"/>
            <a:r>
              <a:rPr lang="en-US" dirty="0" smtClean="0"/>
              <a:t>Usability “inspection” method</a:t>
            </a:r>
          </a:p>
          <a:p>
            <a:pPr marL="633413" lvl="1" indent="-284163" eaLnBrk="1" hangingPunct="1"/>
            <a:r>
              <a:rPr lang="en-US" dirty="0" smtClean="0"/>
              <a:t>Depends on evaluator’s judgment</a:t>
            </a:r>
          </a:p>
          <a:p>
            <a:pPr marL="284163" indent="-284163" eaLnBrk="1" hangingPunct="1"/>
            <a:r>
              <a:rPr lang="en-US" dirty="0" smtClean="0"/>
              <a:t>Is a “discount” usability engineering method</a:t>
            </a:r>
          </a:p>
          <a:p>
            <a:pPr marL="627063" lvl="1" indent="-228600" eaLnBrk="1" hangingPunct="1"/>
            <a:r>
              <a:rPr lang="en-US" dirty="0" smtClean="0"/>
              <a:t>One case study found factor of 48 in cost/benefit:</a:t>
            </a:r>
          </a:p>
          <a:p>
            <a:pPr marL="1092200" lvl="2" indent="-228600" eaLnBrk="1" hangingPunct="1"/>
            <a:r>
              <a:rPr lang="en-US" dirty="0" smtClean="0"/>
              <a:t>Cost of inspection: $10,500. Benefit: $500,000 (Nielsen, 1994)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0745A8-3F06-459C-BE02-2D7B233A275A}" type="slidenum">
              <a:rPr lang="en-US" altLang="en-US"/>
              <a:pPr/>
              <a:t>40</a:t>
            </a:fld>
            <a:endParaRPr lang="en-US" altLang="en-US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973137"/>
          </a:xfrm>
        </p:spPr>
        <p:txBody>
          <a:bodyPr/>
          <a:lstStyle/>
          <a:p>
            <a:pPr eaLnBrk="1" hangingPunct="1"/>
            <a:r>
              <a:rPr lang="en-US" sz="3500" dirty="0" smtClean="0"/>
              <a:t>Bad Error Messages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b="3000"/>
          <a:stretch>
            <a:fillRect/>
          </a:stretch>
        </p:blipFill>
        <p:spPr bwMode="auto">
          <a:xfrm>
            <a:off x="0" y="1314450"/>
            <a:ext cx="91440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D2371FB-AD5F-4178-AB3A-4D09A79E0567}" type="slidenum">
              <a:rPr lang="en-US" altLang="en-US"/>
              <a:pPr/>
              <a:t>41</a:t>
            </a:fld>
            <a:endParaRPr lang="en-US" altLang="en-US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073150"/>
          </a:xfrm>
        </p:spPr>
        <p:txBody>
          <a:bodyPr/>
          <a:lstStyle/>
          <a:p>
            <a:pPr eaLnBrk="1" hangingPunct="1"/>
            <a:r>
              <a:rPr lang="en-US" i="1" smtClean="0"/>
              <a:t>More</a:t>
            </a:r>
            <a:r>
              <a:rPr lang="en-US" smtClean="0"/>
              <a:t> bad error messages!</a:t>
            </a:r>
            <a:endParaRPr lang="en-US" i="1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pic>
        <p:nvPicPr>
          <p:cNvPr id="26629" name="Picture 4" descr="friendlyerrormess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219200"/>
            <a:ext cx="5738813" cy="538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072EB0-10EE-4ED4-B385-4B8D0845C916}" type="slidenum">
              <a:rPr lang="en-US" altLang="en-US"/>
              <a:pPr/>
              <a:t>42</a:t>
            </a:fld>
            <a:endParaRPr lang="en-US" altLang="en-US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22238"/>
            <a:ext cx="6629400" cy="1295400"/>
          </a:xfrm>
        </p:spPr>
        <p:txBody>
          <a:bodyPr/>
          <a:lstStyle/>
          <a:p>
            <a:pPr eaLnBrk="1" hangingPunct="1"/>
            <a:r>
              <a:rPr lang="en-US" smtClean="0"/>
              <a:t>Another Bad Example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pic>
        <p:nvPicPr>
          <p:cNvPr id="29700" name="Picture 3" descr="upromiserror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52400"/>
            <a:ext cx="7010400" cy="656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A756497-75A9-4FBC-999C-606260457747}" type="slidenum">
              <a:rPr lang="en-US" altLang="en-US"/>
              <a:pPr/>
              <a:t>43</a:t>
            </a:fld>
            <a:endParaRPr lang="en-US" altLang="en-US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900112"/>
          </a:xfrm>
        </p:spPr>
        <p:txBody>
          <a:bodyPr/>
          <a:lstStyle/>
          <a:p>
            <a:pPr eaLnBrk="1" hangingPunct="1"/>
            <a:r>
              <a:rPr lang="en-US" smtClean="0"/>
              <a:t>Another Bad Example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pic>
        <p:nvPicPr>
          <p:cNvPr id="30725" name="Picture 4" descr="upromiserr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066800"/>
            <a:ext cx="8915400" cy="570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B314C9-0325-4E5D-9C85-786FA1E4B381}" type="slidenum">
              <a:rPr lang="en-US" altLang="en-US"/>
              <a:pPr/>
              <a:t>44</a:t>
            </a:fld>
            <a:endParaRPr lang="en-US" altLang="en-US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9"/>
            <a:ext cx="7543800" cy="894904"/>
          </a:xfrm>
        </p:spPr>
        <p:txBody>
          <a:bodyPr/>
          <a:lstStyle/>
          <a:p>
            <a:pPr eaLnBrk="1" hangingPunct="1"/>
            <a:r>
              <a:rPr lang="en-US" dirty="0" smtClean="0"/>
              <a:t>10. Help and Documentation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9904" y="1012610"/>
            <a:ext cx="8534400" cy="5429287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True walk up and use?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Most people will not read documentation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/>
              <a:t>If do, then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100" dirty="0" smtClean="0"/>
              <a:t>First time product is used, or else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100" dirty="0" smtClean="0"/>
              <a:t>In a panic, so need information right away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Iterative design of documentation needed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err="1" smtClean="0"/>
              <a:t>SuperBook</a:t>
            </a:r>
            <a:r>
              <a:rPr lang="en-US" sz="2200" dirty="0" smtClean="0"/>
              <a:t> application answer found in 4.3 minutes, compared to 7.6 minutes before fixing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Help system is an extra feature to learn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b="1" dirty="0" smtClean="0">
                <a:solidFill>
                  <a:schemeClr val="accent2"/>
                </a:solidFill>
              </a:rPr>
              <a:t>“Help doesn’t”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/>
              <a:t>If need to add help, maybe fix the feature?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/>
              <a:t>Use documentation writers to help refine the system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Good quality writing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i="1" dirty="0" smtClean="0"/>
              <a:t>Note: not useful to list this one for HW #5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/>
              <a:t>Not expecting help to be implemented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42184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HW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get two (2) systems from your classmates</a:t>
            </a:r>
          </a:p>
          <a:p>
            <a:r>
              <a:rPr lang="en-US" dirty="0" smtClean="0"/>
              <a:t>Will need to find </a:t>
            </a:r>
            <a:r>
              <a:rPr lang="en-US" b="1" dirty="0" smtClean="0"/>
              <a:t>6</a:t>
            </a:r>
            <a:r>
              <a:rPr lang="en-US" dirty="0" smtClean="0"/>
              <a:t> </a:t>
            </a:r>
            <a:r>
              <a:rPr lang="en-US" smtClean="0"/>
              <a:t>(six) </a:t>
            </a:r>
            <a:r>
              <a:rPr lang="en-US" dirty="0" smtClean="0"/>
              <a:t>points that illustrate at least </a:t>
            </a:r>
            <a:r>
              <a:rPr lang="en-US" b="1" dirty="0" smtClean="0"/>
              <a:t>4</a:t>
            </a:r>
            <a:r>
              <a:rPr lang="en-US" dirty="0" smtClean="0"/>
              <a:t> (four) different guidelines to comment on that are bad, or at least need improvements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33F5A-BF3E-4242-8880-A0F28A61FBCD}" type="slidenum">
              <a:rPr lang="en-US" altLang="en-US" smtClean="0"/>
              <a:pPr>
                <a:defRPr/>
              </a:pPr>
              <a:t>45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44C937-9AAE-4B42-BD23-F8BAEA40D9D4}" type="slidenum">
              <a:rPr lang="en-US" altLang="en-US"/>
              <a:pPr/>
              <a:t>46</a:t>
            </a:fld>
            <a:endParaRPr lang="en-US" altLang="en-US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Template for reporting results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686800" cy="4411662"/>
          </a:xfrm>
        </p:spPr>
        <p:txBody>
          <a:bodyPr/>
          <a:lstStyle/>
          <a:p>
            <a:pPr eaLnBrk="1" hangingPunct="1"/>
            <a:r>
              <a:rPr lang="en-US" sz="2600" dirty="0" smtClean="0"/>
              <a:t>Similar to template that used for user reports:</a:t>
            </a:r>
            <a:br>
              <a:rPr lang="en-US" sz="2600" dirty="0" smtClean="0"/>
            </a:br>
            <a:r>
              <a:rPr lang="en-US" sz="1800" u="sng" dirty="0" smtClean="0">
                <a:solidFill>
                  <a:schemeClr val="tx1"/>
                </a:solidFill>
                <a:hlinkClick r:id="rId3"/>
              </a:rPr>
              <a:t>http://www.cs.cmu.edu/~bam/uicourse/</a:t>
            </a:r>
            <a:r>
              <a:rPr lang="en-US" sz="1800" u="sng" dirty="0" smtClean="0">
                <a:hlinkClick r:id="rId3"/>
              </a:rPr>
              <a:t>HE_Report_template2018.docx</a:t>
            </a:r>
            <a:endParaRPr lang="en-US" sz="2400" dirty="0" smtClean="0"/>
          </a:p>
          <a:p>
            <a:pPr eaLnBrk="1" hangingPunct="1"/>
            <a:r>
              <a:rPr lang="en-US" sz="2600" dirty="0" smtClean="0"/>
              <a:t>Specify </a:t>
            </a:r>
            <a:r>
              <a:rPr lang="en-US" sz="2600" i="1" dirty="0" smtClean="0"/>
              <a:t>which heuristic</a:t>
            </a:r>
            <a:r>
              <a:rPr lang="en-US" sz="2600" dirty="0" smtClean="0"/>
              <a:t> correctly</a:t>
            </a:r>
          </a:p>
          <a:p>
            <a:pPr eaLnBrk="1" hangingPunct="1"/>
            <a:r>
              <a:rPr lang="en-US" sz="2600" dirty="0" smtClean="0"/>
              <a:t>Other fields, similar to user studies</a:t>
            </a:r>
          </a:p>
          <a:p>
            <a:pPr lvl="1" eaLnBrk="1" hangingPunct="1"/>
            <a:r>
              <a:rPr lang="en-US" sz="2200" dirty="0" smtClean="0"/>
              <a:t>Be sure it is clear </a:t>
            </a:r>
            <a:r>
              <a:rPr lang="en-US" sz="2200" i="1" dirty="0" smtClean="0"/>
              <a:t>where</a:t>
            </a:r>
            <a:r>
              <a:rPr lang="en-US" sz="2200" dirty="0" smtClean="0"/>
              <a:t> in the screen the problem is</a:t>
            </a:r>
          </a:p>
          <a:p>
            <a:pPr eaLnBrk="1" hangingPunct="1"/>
            <a:r>
              <a:rPr lang="en-US" sz="2600" dirty="0" smtClean="0"/>
              <a:t>Example of one row filled out:</a:t>
            </a:r>
            <a:br>
              <a:rPr lang="en-US" sz="2600" dirty="0" smtClean="0"/>
            </a:br>
            <a:r>
              <a:rPr lang="en-US" sz="1600" dirty="0" smtClean="0">
                <a:solidFill>
                  <a:schemeClr val="tx1"/>
                </a:solidFill>
                <a:hlinkClick r:id="rId4"/>
              </a:rPr>
              <a:t>http://www.cs.cmu.edu</a:t>
            </a:r>
            <a:r>
              <a:rPr lang="en-US" sz="1600" dirty="0">
                <a:hlinkClick r:id="rId4"/>
              </a:rPr>
              <a:t>/~</a:t>
            </a:r>
            <a:r>
              <a:rPr lang="en-US" sz="1600" dirty="0" smtClean="0">
                <a:hlinkClick r:id="rId4"/>
              </a:rPr>
              <a:t>bam/uicourse/HE_Report_template-Example-stuttering.docx</a:t>
            </a:r>
            <a:r>
              <a:rPr lang="en-US" sz="1600" dirty="0" smtClean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776120"/>
          </a:xfrm>
        </p:spPr>
        <p:txBody>
          <a:bodyPr/>
          <a:lstStyle/>
          <a:p>
            <a:r>
              <a:rPr lang="en-US" dirty="0" smtClean="0"/>
              <a:t>Template example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33F5A-BF3E-4242-8880-A0F28A61FBCD}" type="slidenum">
              <a:rPr lang="en-US" altLang="en-US" smtClean="0"/>
              <a:pPr>
                <a:defRPr/>
              </a:pPr>
              <a:t>47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98358"/>
            <a:ext cx="9119181" cy="3016102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74" y="4108645"/>
            <a:ext cx="3433011" cy="24344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A48CA85-1A40-4761-8E67-E063E75A2961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to do Heuristic Evaluation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839200" cy="5410200"/>
          </a:xfrm>
        </p:spPr>
        <p:txBody>
          <a:bodyPr/>
          <a:lstStyle/>
          <a:p>
            <a:pPr eaLnBrk="1" hangingPunct="1"/>
            <a:r>
              <a:rPr lang="en-US" smtClean="0"/>
              <a:t>Systematic inspection of system</a:t>
            </a:r>
            <a:endParaRPr lang="en-US" sz="1900" smtClean="0"/>
          </a:p>
          <a:p>
            <a:pPr eaLnBrk="1" hangingPunct="1"/>
            <a:r>
              <a:rPr lang="en-US" smtClean="0"/>
              <a:t>Multiple evaluators are better</a:t>
            </a:r>
          </a:p>
          <a:p>
            <a:pPr eaLnBrk="1" hangingPunct="1"/>
            <a:r>
              <a:rPr lang="en-US" smtClean="0"/>
              <a:t>Trained evaluators are better</a:t>
            </a:r>
          </a:p>
          <a:p>
            <a:pPr lvl="1" eaLnBrk="1" hangingPunct="1"/>
            <a:r>
              <a:rPr lang="en-US" smtClean="0"/>
              <a:t>22% vs. 41% vs. 60% of errors found</a:t>
            </a:r>
          </a:p>
          <a:p>
            <a:pPr eaLnBrk="1" hangingPunct="1"/>
            <a:r>
              <a:rPr lang="en-US" smtClean="0"/>
              <a:t>Go through whole interface</a:t>
            </a:r>
          </a:p>
          <a:p>
            <a:pPr eaLnBrk="1" hangingPunct="1"/>
            <a:r>
              <a:rPr lang="en-US" smtClean="0"/>
              <a:t>Result: list of problems, guidelines violated, and proposed fixes</a:t>
            </a: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238125" y="207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A03BFA-9668-4887-BD3D-FDB5BFBAD7F0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Many Evaluators?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Nielsen suggests optimal might be 4</a:t>
            </a:r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358775" y="1400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34822" name="Picture 5" descr="Curve of number of usability problems found as more evaluators are add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14600"/>
            <a:ext cx="457200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3" name="Rectangle 6"/>
          <p:cNvSpPr>
            <a:spLocks noChangeArrowheads="1"/>
          </p:cNvSpPr>
          <p:nvPr/>
        </p:nvSpPr>
        <p:spPr bwMode="auto">
          <a:xfrm>
            <a:off x="381000" y="1296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34824" name="Picture 7" descr="Curve of ratio of benefits to costs as more evaluators are add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2667000"/>
            <a:ext cx="4114800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36AE8B9-D1A7-49D4-8FD9-CF54B1131C59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 Methodology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8163" y="1600200"/>
            <a:ext cx="8416925" cy="45323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Reference: Nielsen's “How to Conduct a Heuristic Evaluation”:</a:t>
            </a:r>
            <a:br>
              <a:rPr lang="en-US" dirty="0" smtClean="0"/>
            </a:br>
            <a:r>
              <a:rPr lang="en-US" sz="1900" dirty="0" smtClean="0">
                <a:hlinkClick r:id="rId3"/>
              </a:rPr>
              <a:t>http://www.useit.com/papers/heuristic/heuristic_evaluation.html</a:t>
            </a:r>
            <a:endParaRPr lang="en-US" sz="19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Each evaluator inspects interface separately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OK for designer to answer evaluator’s questions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Go through interface several times using heuristics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Can supply evaluators with scenarios of user tasks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Guidelines Guide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719263"/>
            <a:ext cx="8546123" cy="458775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Knowing these guidelines should improve your designs</a:t>
            </a:r>
          </a:p>
          <a:p>
            <a:r>
              <a:rPr lang="en-US" dirty="0" smtClean="0"/>
              <a:t>Take them into account to avoid violating them</a:t>
            </a:r>
          </a:p>
          <a:p>
            <a:r>
              <a:rPr lang="en-US" dirty="0" smtClean="0"/>
              <a:t>Also, all the other guidelines</a:t>
            </a:r>
          </a:p>
          <a:p>
            <a:pPr lvl="1"/>
            <a:r>
              <a:rPr lang="en-US" dirty="0" smtClean="0"/>
              <a:t>E.g., in Chapter 22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Nielsen evaluated 60 old guidelines (in 2005) and found 90% still valid after 20 years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Others no longer relevant, only 2 were “wrong”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700" dirty="0" smtClean="0">
                <a:hlinkClick r:id="rId2"/>
              </a:rPr>
              <a:t>http://www.useit.com/alertbox/20050117.html</a:t>
            </a:r>
            <a:endParaRPr lang="en-US" sz="17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Similarly with web guidelines: </a:t>
            </a:r>
            <a:r>
              <a:rPr lang="en-US" sz="1700" dirty="0" smtClean="0">
                <a:hlinkClick r:id="rId3"/>
              </a:rPr>
              <a:t>http://www.nngroup.com/articles/usability-guidelines-change/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33F5A-BF3E-4242-8880-A0F28A61FBCD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9EAEDB-291F-4A4B-B01A-90CDFF97089C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10 Basic Principles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1308100"/>
            <a:ext cx="8443912" cy="508317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SzPct val="110000"/>
              <a:buFont typeface="Wingdings" pitchFamily="2" charset="2"/>
              <a:buNone/>
            </a:pPr>
            <a:r>
              <a:rPr lang="en-US" sz="2400" i="1" dirty="0" smtClean="0"/>
              <a:t>From Nielsen’s web page: </a:t>
            </a:r>
            <a:r>
              <a:rPr lang="en-US" sz="1600" i="1" dirty="0" smtClean="0">
                <a:hlinkClick r:id="rId3"/>
              </a:rPr>
              <a:t>http://www.useit.com/papers/heuristic/heuristic_list.html</a:t>
            </a:r>
            <a:endParaRPr lang="en-US" sz="1400" i="1" dirty="0" smtClean="0"/>
          </a:p>
          <a:p>
            <a:pPr marL="609600" indent="-609600" eaLnBrk="1" hangingPunct="1">
              <a:lnSpc>
                <a:spcPct val="90000"/>
              </a:lnSpc>
              <a:buSzPct val="110000"/>
              <a:buFont typeface="Wingdings" pitchFamily="2" charset="2"/>
              <a:buAutoNum type="arabicPeriod"/>
            </a:pPr>
            <a:r>
              <a:rPr lang="en-US" sz="2000" dirty="0" smtClean="0"/>
              <a:t>Visibility of system status</a:t>
            </a:r>
          </a:p>
          <a:p>
            <a:pPr marL="609600" indent="-609600" eaLnBrk="1" hangingPunct="1">
              <a:lnSpc>
                <a:spcPct val="90000"/>
              </a:lnSpc>
              <a:buSzPct val="110000"/>
              <a:buFont typeface="Wingdings" pitchFamily="2" charset="2"/>
              <a:buAutoNum type="arabicPeriod"/>
            </a:pPr>
            <a:r>
              <a:rPr lang="en-US" sz="2000" dirty="0" smtClean="0"/>
              <a:t>Match between system and the real world</a:t>
            </a:r>
          </a:p>
          <a:p>
            <a:pPr marL="609600" indent="-609600" eaLnBrk="1" hangingPunct="1">
              <a:lnSpc>
                <a:spcPct val="90000"/>
              </a:lnSpc>
              <a:buSzPct val="110000"/>
              <a:buFont typeface="Wingdings" pitchFamily="2" charset="2"/>
              <a:buAutoNum type="arabicPeriod"/>
            </a:pPr>
            <a:r>
              <a:rPr lang="en-US" sz="2000" dirty="0" smtClean="0"/>
              <a:t>User control and freedom</a:t>
            </a:r>
          </a:p>
          <a:p>
            <a:pPr marL="609600" indent="-609600" eaLnBrk="1" hangingPunct="1">
              <a:lnSpc>
                <a:spcPct val="90000"/>
              </a:lnSpc>
              <a:buSzPct val="110000"/>
              <a:buFont typeface="Wingdings" pitchFamily="2" charset="2"/>
              <a:buAutoNum type="arabicPeriod"/>
            </a:pPr>
            <a:r>
              <a:rPr lang="en-US" sz="2000" dirty="0" smtClean="0"/>
              <a:t>Consistency and standards</a:t>
            </a:r>
          </a:p>
          <a:p>
            <a:pPr marL="609600" indent="-609600" eaLnBrk="1" hangingPunct="1">
              <a:lnSpc>
                <a:spcPct val="90000"/>
              </a:lnSpc>
              <a:buSzPct val="110000"/>
              <a:buFont typeface="Wingdings" pitchFamily="2" charset="2"/>
              <a:buAutoNum type="arabicPeriod"/>
            </a:pPr>
            <a:r>
              <a:rPr lang="en-US" sz="2000" dirty="0" smtClean="0"/>
              <a:t>Error prevention</a:t>
            </a:r>
          </a:p>
          <a:p>
            <a:pPr marL="609600" indent="-609600" eaLnBrk="1" hangingPunct="1">
              <a:lnSpc>
                <a:spcPct val="90000"/>
              </a:lnSpc>
              <a:buSzPct val="110000"/>
              <a:buFont typeface="Wingdings" pitchFamily="2" charset="2"/>
              <a:buAutoNum type="arabicPeriod"/>
            </a:pPr>
            <a:r>
              <a:rPr lang="en-US" sz="2000" dirty="0" smtClean="0"/>
              <a:t>Recognition rather than recall</a:t>
            </a:r>
          </a:p>
          <a:p>
            <a:pPr marL="609600" indent="-609600" eaLnBrk="1" hangingPunct="1">
              <a:lnSpc>
                <a:spcPct val="90000"/>
              </a:lnSpc>
              <a:buSzPct val="110000"/>
              <a:buFont typeface="Wingdings" pitchFamily="2" charset="2"/>
              <a:buAutoNum type="arabicPeriod"/>
            </a:pPr>
            <a:r>
              <a:rPr lang="en-US" sz="2000" dirty="0" smtClean="0"/>
              <a:t>Flexibility and efficiency of use</a:t>
            </a:r>
          </a:p>
          <a:p>
            <a:pPr marL="609600" indent="-609600" eaLnBrk="1" hangingPunct="1">
              <a:lnSpc>
                <a:spcPct val="90000"/>
              </a:lnSpc>
              <a:buSzPct val="110000"/>
              <a:buFont typeface="Wingdings" pitchFamily="2" charset="2"/>
              <a:buAutoNum type="arabicPeriod"/>
            </a:pPr>
            <a:r>
              <a:rPr lang="en-US" sz="2000" dirty="0" smtClean="0"/>
              <a:t>Aesthetic and minimalist design</a:t>
            </a:r>
          </a:p>
          <a:p>
            <a:pPr marL="609600" indent="-609600" eaLnBrk="1" hangingPunct="1">
              <a:lnSpc>
                <a:spcPct val="90000"/>
              </a:lnSpc>
              <a:buSzPct val="110000"/>
              <a:buFont typeface="Wingdings" pitchFamily="2" charset="2"/>
              <a:buAutoNum type="arabicPeriod"/>
            </a:pPr>
            <a:r>
              <a:rPr lang="en-US" sz="2000" dirty="0" smtClean="0"/>
              <a:t>Help users recognize, diagnose, and recover from errors</a:t>
            </a:r>
          </a:p>
          <a:p>
            <a:pPr marL="609600" indent="-609600" eaLnBrk="1" hangingPunct="1">
              <a:lnSpc>
                <a:spcPct val="90000"/>
              </a:lnSpc>
              <a:buSzPct val="110000"/>
              <a:buFont typeface="Wingdings" pitchFamily="2" charset="2"/>
              <a:buAutoNum type="arabicPeriod"/>
            </a:pPr>
            <a:r>
              <a:rPr lang="en-US" sz="2000" dirty="0" smtClean="0"/>
              <a:t>Help and Documentation</a:t>
            </a:r>
          </a:p>
          <a:p>
            <a:pPr marL="609600" indent="-609600" eaLnBrk="1" hangingPunct="1">
              <a:lnSpc>
                <a:spcPct val="90000"/>
              </a:lnSpc>
              <a:buSzPct val="110000"/>
              <a:buFont typeface="Wingdings" pitchFamily="2" charset="2"/>
              <a:buAutoNum type="arabicPeriod"/>
            </a:pPr>
            <a:endParaRPr lang="en-US" sz="2000" dirty="0" smtClean="0"/>
          </a:p>
          <a:p>
            <a:pPr marL="609600" indent="-609600" eaLnBrk="1" hangingPunct="1">
              <a:lnSpc>
                <a:spcPct val="90000"/>
              </a:lnSpc>
              <a:buSzPct val="110000"/>
            </a:pPr>
            <a:r>
              <a:rPr lang="en-US" sz="2000" dirty="0" smtClean="0"/>
              <a:t>Also listed in Hartson &amp; Pyla textbook, section 13.4</a:t>
            </a:r>
          </a:p>
          <a:p>
            <a:pPr marL="609600" indent="-609600" eaLnBrk="1" hangingPunct="1">
              <a:lnSpc>
                <a:spcPct val="90000"/>
              </a:lnSpc>
              <a:buSzPct val="110000"/>
              <a:buFont typeface="Wingdings" pitchFamily="2" charset="2"/>
              <a:buNone/>
            </a:pPr>
            <a:endParaRPr lang="en-US" sz="20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cture template_polo">
  <a:themeElements>
    <a:clrScheme name="lecture template_polo 9">
      <a:dk1>
        <a:srgbClr val="000000"/>
      </a:dk1>
      <a:lt1>
        <a:srgbClr val="FFFFFF"/>
      </a:lt1>
      <a:dk2>
        <a:srgbClr val="7C1302"/>
      </a:dk2>
      <a:lt2>
        <a:srgbClr val="CC9900"/>
      </a:lt2>
      <a:accent1>
        <a:srgbClr val="CC9900"/>
      </a:accent1>
      <a:accent2>
        <a:srgbClr val="CC3300"/>
      </a:accent2>
      <a:accent3>
        <a:srgbClr val="FFFFFF"/>
      </a:accent3>
      <a:accent4>
        <a:srgbClr val="000000"/>
      </a:accent4>
      <a:accent5>
        <a:srgbClr val="E2CAAA"/>
      </a:accent5>
      <a:accent6>
        <a:srgbClr val="B92D00"/>
      </a:accent6>
      <a:hlink>
        <a:srgbClr val="808080"/>
      </a:hlink>
      <a:folHlink>
        <a:srgbClr val="CCCC66"/>
      </a:folHlink>
    </a:clrScheme>
    <a:fontScheme name="lecture template_pol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cture template_polo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 template_polo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lecture template</Template>
  <TotalTime>15432</TotalTime>
  <Words>3105</Words>
  <Application>Microsoft Office PowerPoint</Application>
  <PresentationFormat>On-screen Show (4:3)</PresentationFormat>
  <Paragraphs>543</Paragraphs>
  <Slides>47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1" baseType="lpstr">
      <vt:lpstr>Wingdings</vt:lpstr>
      <vt:lpstr>Arial</vt:lpstr>
      <vt:lpstr>Tahoma</vt:lpstr>
      <vt:lpstr>lecture template_polo</vt:lpstr>
      <vt:lpstr>Lecture 8: Evaluation Using Heuristic Analysis</vt:lpstr>
      <vt:lpstr>Homework 5</vt:lpstr>
      <vt:lpstr>Logistics: Final Exam</vt:lpstr>
      <vt:lpstr>Heuristic Evaluation Method</vt:lpstr>
      <vt:lpstr>How to do Heuristic Evaluation</vt:lpstr>
      <vt:lpstr>How Many Evaluators?</vt:lpstr>
      <vt:lpstr>HE Methodology</vt:lpstr>
      <vt:lpstr>Guidelines Guide Design</vt:lpstr>
      <vt:lpstr>10 Basic Principles</vt:lpstr>
      <vt:lpstr>202 More Guidelines (Chapter 22)</vt:lpstr>
      <vt:lpstr>Guidelines, cont.</vt:lpstr>
      <vt:lpstr>Guidelines, cont.</vt:lpstr>
      <vt:lpstr>Guidelines, cont.</vt:lpstr>
      <vt:lpstr>Guidelines, cont.</vt:lpstr>
      <vt:lpstr>Guidelines, cont.</vt:lpstr>
      <vt:lpstr>Guidelines, cont.</vt:lpstr>
      <vt:lpstr>Guidelines, cont.</vt:lpstr>
      <vt:lpstr>Guidelines, cont.</vt:lpstr>
      <vt:lpstr>Guidelines, cont.</vt:lpstr>
      <vt:lpstr>Guidelines, cont.</vt:lpstr>
      <vt:lpstr>Guidelines, cont.</vt:lpstr>
      <vt:lpstr>Guidelines, cont.</vt:lpstr>
      <vt:lpstr>1. Visibility of system status</vt:lpstr>
      <vt:lpstr>2. Match between system and the real world</vt:lpstr>
      <vt:lpstr>3. User control and freedom</vt:lpstr>
      <vt:lpstr>4. Consistency and standards</vt:lpstr>
      <vt:lpstr>Consistency Errors in APIs</vt:lpstr>
      <vt:lpstr>5. Error prevention</vt:lpstr>
      <vt:lpstr>6. Recognition rather than recall</vt:lpstr>
      <vt:lpstr>Example: prompts (Print)</vt:lpstr>
      <vt:lpstr>7. Flexibility and  efficiency of use</vt:lpstr>
      <vt:lpstr>8. Aesthetic and minimalist design</vt:lpstr>
      <vt:lpstr>Minimalist design</vt:lpstr>
      <vt:lpstr>9. Help users recognize, diagnose, and recover from errors</vt:lpstr>
      <vt:lpstr>Error Messages, cont.</vt:lpstr>
      <vt:lpstr>Bad Error Messages</vt:lpstr>
      <vt:lpstr>Bad Error messages</vt:lpstr>
      <vt:lpstr>Bad Error Messages</vt:lpstr>
      <vt:lpstr>Bad Error Messages</vt:lpstr>
      <vt:lpstr>Bad Error Messages</vt:lpstr>
      <vt:lpstr>More bad error messages!</vt:lpstr>
      <vt:lpstr>Another Bad Example</vt:lpstr>
      <vt:lpstr>Another Bad Example</vt:lpstr>
      <vt:lpstr>10. Help and Documentation</vt:lpstr>
      <vt:lpstr>HW 5</vt:lpstr>
      <vt:lpstr>Template for reporting results</vt:lpstr>
      <vt:lpstr>Template example</vt:lpstr>
    </vt:vector>
  </TitlesOfParts>
  <Company>Carnegie Mellon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Human-Computer Interaction in eCommerce</dc:title>
  <dc:creator>Brad Myers</dc:creator>
  <cp:lastModifiedBy>Brad Myers</cp:lastModifiedBy>
  <cp:revision>210</cp:revision>
  <cp:lastPrinted>1601-01-01T00:00:00Z</cp:lastPrinted>
  <dcterms:created xsi:type="dcterms:W3CDTF">2001-06-15T20:03:27Z</dcterms:created>
  <dcterms:modified xsi:type="dcterms:W3CDTF">2018-11-26T18:12:48Z</dcterms:modified>
</cp:coreProperties>
</file>