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9" r:id="rId1"/>
  </p:sldMasterIdLst>
  <p:notesMasterIdLst>
    <p:notesMasterId r:id="rId41"/>
  </p:notesMasterIdLst>
  <p:sldIdLst>
    <p:sldId id="256" r:id="rId2"/>
    <p:sldId id="321" r:id="rId3"/>
    <p:sldId id="258" r:id="rId4"/>
    <p:sldId id="281" r:id="rId5"/>
    <p:sldId id="259" r:id="rId6"/>
    <p:sldId id="260" r:id="rId7"/>
    <p:sldId id="261" r:id="rId8"/>
    <p:sldId id="264" r:id="rId9"/>
    <p:sldId id="316" r:id="rId10"/>
    <p:sldId id="329" r:id="rId11"/>
    <p:sldId id="270" r:id="rId12"/>
    <p:sldId id="317" r:id="rId13"/>
    <p:sldId id="274" r:id="rId14"/>
    <p:sldId id="275" r:id="rId15"/>
    <p:sldId id="318" r:id="rId16"/>
    <p:sldId id="330" r:id="rId17"/>
    <p:sldId id="322" r:id="rId18"/>
    <p:sldId id="319" r:id="rId19"/>
    <p:sldId id="323" r:id="rId20"/>
    <p:sldId id="320" r:id="rId21"/>
    <p:sldId id="273" r:id="rId22"/>
    <p:sldId id="271" r:id="rId23"/>
    <p:sldId id="262" r:id="rId24"/>
    <p:sldId id="327" r:id="rId25"/>
    <p:sldId id="279" r:id="rId26"/>
    <p:sldId id="328" r:id="rId27"/>
    <p:sldId id="266" r:id="rId28"/>
    <p:sldId id="312" r:id="rId29"/>
    <p:sldId id="291" r:id="rId30"/>
    <p:sldId id="265" r:id="rId31"/>
    <p:sldId id="272" r:id="rId32"/>
    <p:sldId id="269" r:id="rId33"/>
    <p:sldId id="294" r:id="rId34"/>
    <p:sldId id="325" r:id="rId35"/>
    <p:sldId id="283" r:id="rId36"/>
    <p:sldId id="284" r:id="rId37"/>
    <p:sldId id="287" r:id="rId38"/>
    <p:sldId id="309" r:id="rId39"/>
    <p:sldId id="285" r:id="rId40"/>
  </p:sldIdLst>
  <p:sldSz cx="9144000" cy="6858000" type="screen4x3"/>
  <p:notesSz cx="6858000" cy="9144000"/>
  <p:embeddedFontLst>
    <p:embeddedFont>
      <p:font typeface="Tahoma" panose="020B0604030504040204" pitchFamily="34" charset="0"/>
      <p:regular r:id="rId42"/>
      <p:bold r:id="rId43"/>
    </p:embeddedFont>
    <p:embeddedFont>
      <p:font typeface="Times" panose="02020603050405020304" pitchFamily="18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336600"/>
    <a:srgbClr val="6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77" autoAdjust="0"/>
    <p:restoredTop sz="94359" autoAdjust="0"/>
  </p:normalViewPr>
  <p:slideViewPr>
    <p:cSldViewPr>
      <p:cViewPr varScale="1">
        <p:scale>
          <a:sx n="47" d="100"/>
          <a:sy n="47" d="100"/>
        </p:scale>
        <p:origin x="66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5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27.xml"/><Relationship Id="rId26" Type="http://schemas.openxmlformats.org/officeDocument/2006/relationships/slide" Target="slides/slide38.xml"/><Relationship Id="rId3" Type="http://schemas.openxmlformats.org/officeDocument/2006/relationships/slide" Target="slides/slide4.xml"/><Relationship Id="rId21" Type="http://schemas.openxmlformats.org/officeDocument/2006/relationships/slide" Target="slides/slide30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25.xml"/><Relationship Id="rId25" Type="http://schemas.openxmlformats.org/officeDocument/2006/relationships/slide" Target="slides/slide36.xml"/><Relationship Id="rId2" Type="http://schemas.openxmlformats.org/officeDocument/2006/relationships/slide" Target="slides/slide3.xml"/><Relationship Id="rId16" Type="http://schemas.openxmlformats.org/officeDocument/2006/relationships/slide" Target="slides/slide23.xml"/><Relationship Id="rId20" Type="http://schemas.openxmlformats.org/officeDocument/2006/relationships/slide" Target="slides/slide29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24" Type="http://schemas.openxmlformats.org/officeDocument/2006/relationships/slide" Target="slides/slide35.xml"/><Relationship Id="rId5" Type="http://schemas.openxmlformats.org/officeDocument/2006/relationships/slide" Target="slides/slide6.xml"/><Relationship Id="rId15" Type="http://schemas.openxmlformats.org/officeDocument/2006/relationships/slide" Target="slides/slide22.xml"/><Relationship Id="rId23" Type="http://schemas.openxmlformats.org/officeDocument/2006/relationships/slide" Target="slides/slide32.xml"/><Relationship Id="rId10" Type="http://schemas.openxmlformats.org/officeDocument/2006/relationships/slide" Target="slides/slide11.xml"/><Relationship Id="rId19" Type="http://schemas.openxmlformats.org/officeDocument/2006/relationships/slide" Target="slides/slide28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21.xml"/><Relationship Id="rId22" Type="http://schemas.openxmlformats.org/officeDocument/2006/relationships/slide" Target="slides/slide31.xml"/><Relationship Id="rId27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33D0D0CC-5E0C-4D13-8AB0-32369FF64F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22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7DBCE-F9F2-49B1-84A8-637526710F0A}" type="slidenum">
              <a:rPr lang="en-US"/>
              <a:pPr/>
              <a:t>1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97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315826-A961-4608-9823-6E6FA525C0C3}" type="slidenum">
              <a:rPr lang="en-US"/>
              <a:pPr/>
              <a:t>10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5896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06B08C-A05E-4FF5-9CF6-ADBA9A7CEC79}" type="slidenum">
              <a:rPr lang="en-US"/>
              <a:pPr/>
              <a:t>11</a:t>
            </a:fld>
            <a:endParaRPr lang="en-US"/>
          </a:p>
        </p:txBody>
      </p:sp>
      <p:sp>
        <p:nvSpPr>
          <p:cNvPr id="497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01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EA87B-F22B-4D67-9A5D-958E2EA3C3FD}" type="slidenum">
              <a:rPr lang="en-US"/>
              <a:pPr/>
              <a:t>12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7745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98DFEF-3355-404F-A388-829E19F6E7FE}" type="slidenum">
              <a:rPr lang="en-US"/>
              <a:pPr/>
              <a:t>13</a:t>
            </a:fld>
            <a:endParaRPr lang="en-US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3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220F12-1A9F-454C-BD1A-6B720E1CCED4}" type="slidenum">
              <a:rPr lang="en-US"/>
              <a:pPr/>
              <a:t>14</a:t>
            </a:fld>
            <a:endParaRPr lang="en-US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11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24621-487C-4AA6-A82C-CF0D4B9785AD}" type="slidenum">
              <a:rPr lang="en-US"/>
              <a:pPr/>
              <a:t>19</a:t>
            </a:fld>
            <a:endParaRPr lang="en-US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813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4968D-6B77-4649-8A3A-76EF867291D4}" type="slidenum">
              <a:rPr lang="en-US"/>
              <a:pPr/>
              <a:t>21</a:t>
            </a:fld>
            <a:endParaRPr lang="en-US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45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848BF1-A109-419B-B224-D546BE912FCE}" type="slidenum">
              <a:rPr lang="en-US"/>
              <a:pPr/>
              <a:t>22</a:t>
            </a:fld>
            <a:endParaRPr lang="en-US"/>
          </a:p>
        </p:txBody>
      </p:sp>
      <p:sp>
        <p:nvSpPr>
          <p:cNvPr id="50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011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71029F-904D-4514-8779-4EEE13A43CEA}" type="slidenum">
              <a:rPr lang="en-US"/>
              <a:pPr/>
              <a:t>23</a:t>
            </a:fld>
            <a:endParaRPr lang="en-US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54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00B4A5-155F-42F8-874F-FFE5860AA3E3}" type="slidenum">
              <a:rPr lang="en-US"/>
              <a:pPr/>
              <a:t>25</a:t>
            </a:fld>
            <a:endParaRPr lang="en-US"/>
          </a:p>
        </p:txBody>
      </p:sp>
      <p:sp>
        <p:nvSpPr>
          <p:cNvPr id="45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42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0D0CC-5E0C-4D13-8AB0-32369FF64F4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550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99CA7-D470-43AE-9BDA-7F8CF76F3ADB}" type="slidenum">
              <a:rPr lang="en-US"/>
              <a:pPr/>
              <a:t>27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202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36C5DF-07ED-44AA-8F37-D8713CF3DAAD}" type="slidenum">
              <a:rPr lang="en-US"/>
              <a:pPr/>
              <a:t>28</a:t>
            </a:fld>
            <a:endParaRPr lang="en-US"/>
          </a:p>
        </p:txBody>
      </p:sp>
      <p:sp>
        <p:nvSpPr>
          <p:cNvPr id="525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80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48C79F-B6D3-4E01-8B2A-68DA4E08FEA1}" type="slidenum">
              <a:rPr lang="en-US"/>
              <a:pPr/>
              <a:t>29</a:t>
            </a:fld>
            <a:endParaRPr lang="en-US"/>
          </a:p>
        </p:txBody>
      </p:sp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-25400"/>
            <a:ext cx="5130800" cy="3848100"/>
          </a:xfrm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537712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3FEDB9-F381-4601-8731-D34BB3A670DF}" type="slidenum">
              <a:rPr lang="en-US"/>
              <a:pPr/>
              <a:t>30</a:t>
            </a:fld>
            <a:endParaRPr lang="en-US"/>
          </a:p>
        </p:txBody>
      </p:sp>
      <p:sp>
        <p:nvSpPr>
          <p:cNvPr id="50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615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27A86A-5542-48B7-A021-CE403F25EC65}" type="slidenum">
              <a:rPr lang="en-US"/>
              <a:pPr/>
              <a:t>31</a:t>
            </a:fld>
            <a:endParaRPr lang="en-US"/>
          </a:p>
        </p:txBody>
      </p:sp>
      <p:sp>
        <p:nvSpPr>
          <p:cNvPr id="50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488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7FEA1A-F3E1-4542-9927-141F87EC6FBC}" type="slidenum">
              <a:rPr lang="en-US"/>
              <a:pPr/>
              <a:t>32</a:t>
            </a:fld>
            <a:endParaRPr lang="en-US"/>
          </a:p>
        </p:txBody>
      </p:sp>
      <p:sp>
        <p:nvSpPr>
          <p:cNvPr id="50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276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8BB500-3757-44C7-9134-ED04035D76F3}" type="slidenum">
              <a:rPr lang="en-US"/>
              <a:pPr/>
              <a:t>33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-25400"/>
            <a:ext cx="5130800" cy="3848100"/>
          </a:xfrm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354513"/>
            <a:ext cx="5083175" cy="4127500"/>
          </a:xfrm>
          <a:noFill/>
          <a:ln/>
        </p:spPr>
        <p:txBody>
          <a:bodyPr/>
          <a:lstStyle/>
          <a:p>
            <a:r>
              <a:rPr lang="en-US"/>
              <a:t>Introduce the observation phase</a:t>
            </a:r>
          </a:p>
          <a:p>
            <a:r>
              <a:rPr lang="en-US"/>
              <a:t>Begin observation</a:t>
            </a:r>
            <a:br>
              <a:rPr lang="en-US"/>
            </a:br>
            <a:r>
              <a:rPr lang="en-US"/>
              <a:t>&lt;play DateTime3.scm&gt;</a:t>
            </a:r>
          </a:p>
          <a:p>
            <a:r>
              <a:rPr lang="en-US"/>
              <a:t>Conclude observation</a:t>
            </a:r>
            <a:br>
              <a:rPr lang="en-US"/>
            </a:br>
            <a:r>
              <a:rPr lang="en-US"/>
              <a:t>&lt;play conclusion.scm&gt;</a:t>
            </a:r>
          </a:p>
        </p:txBody>
      </p:sp>
    </p:spTree>
    <p:extLst>
      <p:ext uri="{BB962C8B-B14F-4D97-AF65-F5344CB8AC3E}">
        <p14:creationId xmlns:p14="http://schemas.microsoft.com/office/powerpoint/2010/main" val="23992071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76B07-40A4-410C-BACD-59AC5FFF264B}" type="slidenum">
              <a:rPr lang="en-US"/>
              <a:pPr/>
              <a:t>35</a:t>
            </a:fld>
            <a:endParaRPr lang="en-US"/>
          </a:p>
        </p:txBody>
      </p:sp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993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6A5E3-ECEA-4034-91AB-B4B6767A2F4B}" type="slidenum">
              <a:rPr lang="en-US"/>
              <a:pPr/>
              <a:t>36</a:t>
            </a:fld>
            <a:endParaRPr lang="en-US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749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93C90-BA4D-493C-B8FB-02A741E76A41}" type="slidenum">
              <a:rPr lang="en-US"/>
              <a:pPr/>
              <a:t>37</a:t>
            </a:fld>
            <a:endParaRPr lang="en-US"/>
          </a:p>
        </p:txBody>
      </p:sp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29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AF617-DA33-49A5-8A17-6B410F253C9D}" type="slidenum">
              <a:rPr lang="en-US"/>
              <a:pPr/>
              <a:t>3</a:t>
            </a:fld>
            <a:endParaRPr lang="en-US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007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29A070-C778-4DB2-B8B7-14EC7FD4D7E7}" type="slidenum">
              <a:rPr lang="en-US"/>
              <a:pPr/>
              <a:t>38</a:t>
            </a:fld>
            <a:endParaRPr lang="en-US"/>
          </a:p>
        </p:txBody>
      </p:sp>
      <p:sp>
        <p:nvSpPr>
          <p:cNvPr id="51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598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7A959-DA89-432C-BB70-6D497CCC4362}" type="slidenum">
              <a:rPr lang="en-US"/>
              <a:pPr/>
              <a:t>39</a:t>
            </a:fld>
            <a:endParaRPr lang="en-US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87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470B12-FB54-4CE2-827E-6EBDD148FCB5}" type="slidenum">
              <a:rPr lang="en-US"/>
              <a:pPr/>
              <a:t>4</a:t>
            </a:fld>
            <a:endParaRPr lang="en-US"/>
          </a:p>
        </p:txBody>
      </p:sp>
      <p:sp>
        <p:nvSpPr>
          <p:cNvPr id="49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32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68E2B-E094-46AE-8E1D-483575C17BA3}" type="slidenum">
              <a:rPr lang="en-US"/>
              <a:pPr/>
              <a:t>5</a:t>
            </a:fld>
            <a:endParaRPr lang="en-US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83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AAF3-B3CA-4040-9671-46AEB984A857}" type="slidenum">
              <a:rPr lang="en-US"/>
              <a:pPr/>
              <a:t>6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94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F67EA-916F-4A97-B00A-FB299F87AB45}" type="slidenum">
              <a:rPr lang="en-US"/>
              <a:pPr/>
              <a:t>7</a:t>
            </a:fld>
            <a:endParaRPr lang="en-US"/>
          </a:p>
        </p:txBody>
      </p:sp>
      <p:sp>
        <p:nvSpPr>
          <p:cNvPr id="425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87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1C2BD-8B29-41F6-93C3-D6E6F286714C}" type="slidenum">
              <a:rPr lang="en-US"/>
              <a:pPr/>
              <a:t>8</a:t>
            </a:fld>
            <a:endParaRPr lang="en-US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75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315826-A961-4608-9823-6E6FA525C0C3}" type="slidenum">
              <a:rPr lang="en-US"/>
              <a:pPr/>
              <a:t>9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973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438" y="1443038"/>
            <a:ext cx="7767637" cy="21336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4425950"/>
            <a:ext cx="6264275" cy="16160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52122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2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212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09DB802-176A-46AC-BF1E-89225A7A9C4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21223" name="Group 7"/>
          <p:cNvGrpSpPr>
            <a:grpSpLocks/>
          </p:cNvGrpSpPr>
          <p:nvPr/>
        </p:nvGrpSpPr>
        <p:grpSpPr bwMode="auto">
          <a:xfrm rot="5400000">
            <a:off x="-2967037" y="2967037"/>
            <a:ext cx="6858000" cy="923925"/>
            <a:chOff x="0" y="0"/>
            <a:chExt cx="5760" cy="128"/>
          </a:xfrm>
        </p:grpSpPr>
        <p:sp>
          <p:nvSpPr>
            <p:cNvPr id="52122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225" name="Rectangle 9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226" name="Rectangle 10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227" name="Rectangle 11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21228" name="Picture 12" descr="red_hc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4021138"/>
            <a:ext cx="1143000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1E06E-1948-4103-82FD-5C67D10D23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ECB91-CE80-45D8-9F29-ED768506FE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0839D-5BD6-436D-86AD-F16351A7C5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243AE-1860-4C41-A454-0C6E739BE2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BC272-9A2E-4E46-90EC-C427D18B76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634D4-A07A-48E6-ABD4-122D2D5BE06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05462-BFC5-4EAC-9821-D2616CB70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3E26E-B205-413C-82FB-4F2147B9510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55BA4-0A72-4AF5-806C-7B2DBBF7BE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C93A3-F942-48F8-AAA6-9AF4AC0308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194" name="Picture 2" descr="red_hcii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18288" y="134938"/>
            <a:ext cx="2386012" cy="514350"/>
          </a:xfrm>
          <a:prstGeom prst="rect">
            <a:avLst/>
          </a:prstGeom>
          <a:noFill/>
        </p:spPr>
      </p:pic>
      <p:grpSp>
        <p:nvGrpSpPr>
          <p:cNvPr id="520195" name="Group 3"/>
          <p:cNvGrpSpPr>
            <a:grpSpLocks/>
          </p:cNvGrpSpPr>
          <p:nvPr/>
        </p:nvGrpSpPr>
        <p:grpSpPr bwMode="auto">
          <a:xfrm>
            <a:off x="0" y="0"/>
            <a:ext cx="9144000" cy="93663"/>
            <a:chOff x="0" y="0"/>
            <a:chExt cx="5760" cy="128"/>
          </a:xfrm>
        </p:grpSpPr>
        <p:sp>
          <p:nvSpPr>
            <p:cNvPr id="520196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197" name="Rectangle 5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198" name="Rectangle 6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199" name="Rectangle 7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02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2020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2020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2020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2020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FAEAE81-9E62-413B-A0AF-042CBC01B8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asuringu.com/positive-negative.ph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denver.edu/academics/colleges/SPA/FacultyStaff/Faculty/Documents/Callie%20Rennison%20Documents/example%20of%20bad%20survey%20questions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aryperlman.com/quest/quest.cgi?form=QUIS" TargetMode="External"/><Relationship Id="rId2" Type="http://schemas.openxmlformats.org/officeDocument/2006/relationships/hyperlink" Target="https://www.cs.umd.edu/hcil/qui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sabilitest.com/uxxc4jP" TargetMode="External"/><Relationship Id="rId4" Type="http://schemas.openxmlformats.org/officeDocument/2006/relationships/hyperlink" Target="http://www.usabilitynet.org/trump/documents/Suschapt.doc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usabilitest.com/uxxc4jP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group.com/articles/how-many-test-users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nngroup.com/articles/how-many-test-users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cmu.edu/~bam/uicourse/UsabilityEvalReport_template2018.docx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BB3A5AD-172D-4BC6-8FEC-3B9DABC6CFB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9144000" cy="2667000"/>
          </a:xfrm>
        </p:spPr>
        <p:txBody>
          <a:bodyPr/>
          <a:lstStyle/>
          <a:p>
            <a:pPr algn="ctr"/>
            <a:r>
              <a:rPr lang="en-US" sz="3200"/>
              <a:t>Lecture </a:t>
            </a:r>
            <a:r>
              <a:rPr lang="en-US" sz="3200" smtClean="0"/>
              <a:t>6: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4000" dirty="0" smtClean="0"/>
              <a:t> How to Design a</a:t>
            </a:r>
            <a:br>
              <a:rPr lang="en-US" sz="4000" dirty="0" smtClean="0"/>
            </a:br>
            <a:r>
              <a:rPr lang="en-US" sz="4000" dirty="0" smtClean="0"/>
              <a:t>Good Usability Evaluation</a:t>
            </a:r>
            <a:endParaRPr lang="en-US" sz="4000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81400"/>
            <a:ext cx="6172200" cy="2895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Brad Myers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6E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6E0000"/>
                </a:solidFill>
              </a:rPr>
              <a:t>05-863 / </a:t>
            </a:r>
            <a:r>
              <a:rPr lang="en-US" dirty="0" smtClean="0">
                <a:solidFill>
                  <a:srgbClr val="6E0000"/>
                </a:solidFill>
              </a:rPr>
              <a:t>45-888: </a:t>
            </a:r>
            <a:r>
              <a:rPr lang="en-US" dirty="0">
                <a:solidFill>
                  <a:srgbClr val="6E0000"/>
                </a:solidFill>
              </a:rPr>
              <a:t>Introduction to </a:t>
            </a:r>
            <a:br>
              <a:rPr lang="en-US" dirty="0">
                <a:solidFill>
                  <a:srgbClr val="6E0000"/>
                </a:solidFill>
              </a:rPr>
            </a:br>
            <a:r>
              <a:rPr lang="en-US" dirty="0">
                <a:solidFill>
                  <a:srgbClr val="6E0000"/>
                </a:solidFill>
              </a:rPr>
              <a:t>Human Computer Interaction for </a:t>
            </a:r>
            <a:br>
              <a:rPr lang="en-US" dirty="0">
                <a:solidFill>
                  <a:srgbClr val="6E0000"/>
                </a:solidFill>
              </a:rPr>
            </a:br>
            <a:r>
              <a:rPr lang="en-US" dirty="0">
                <a:solidFill>
                  <a:srgbClr val="6E0000"/>
                </a:solidFill>
              </a:rPr>
              <a:t>Technology Executives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6E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i="1" dirty="0">
                <a:solidFill>
                  <a:srgbClr val="6E0000"/>
                </a:solidFill>
              </a:rPr>
              <a:t>Fall, </a:t>
            </a:r>
            <a:r>
              <a:rPr lang="en-US" i="1" dirty="0" smtClean="0">
                <a:solidFill>
                  <a:srgbClr val="6E0000"/>
                </a:solidFill>
              </a:rPr>
              <a:t>2018, </a:t>
            </a:r>
            <a:r>
              <a:rPr lang="en-US" i="1" dirty="0">
                <a:solidFill>
                  <a:srgbClr val="6E0000"/>
                </a:solidFill>
              </a:rPr>
              <a:t>Mini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56903B-CCC9-42E7-ACA9-1D4FCBCD660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dirty="0" smtClean="0"/>
              <a:t>Some Measurements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r>
              <a:rPr lang="en-US" dirty="0" err="1" smtClean="0">
                <a:solidFill>
                  <a:schemeClr val="accent6"/>
                </a:solidFill>
              </a:rPr>
              <a:t>Learnability</a:t>
            </a:r>
            <a:r>
              <a:rPr lang="en-US" dirty="0" smtClean="0"/>
              <a:t>: Time to learn how to do specific tasks (at a specific proficiency)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Efficiency</a:t>
            </a:r>
            <a:r>
              <a:rPr lang="en-US" dirty="0" smtClean="0"/>
              <a:t>: (Expert) Time to execute benchmark (typical) tasks. Throughput.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Errors</a:t>
            </a:r>
            <a:r>
              <a:rPr lang="en-US" dirty="0" smtClean="0"/>
              <a:t>: Error rate per task. Time spent on errors. Error severity. </a:t>
            </a:r>
          </a:p>
          <a:p>
            <a:r>
              <a:rPr lang="en-US" dirty="0">
                <a:solidFill>
                  <a:schemeClr val="accent6"/>
                </a:solidFill>
              </a:rPr>
              <a:t>Subjective satisfaction</a:t>
            </a:r>
            <a:r>
              <a:rPr lang="en-US" dirty="0"/>
              <a:t>: Questionnaire.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Web </a:t>
            </a:r>
            <a:r>
              <a:rPr lang="en-US" dirty="0" smtClean="0">
                <a:solidFill>
                  <a:schemeClr val="accent6"/>
                </a:solidFill>
              </a:rPr>
              <a:t>analytics</a:t>
            </a:r>
            <a:r>
              <a:rPr lang="en-US" dirty="0" smtClean="0"/>
              <a:t>:</a:t>
            </a:r>
          </a:p>
          <a:p>
            <a:pPr lvl="1"/>
            <a:r>
              <a:rPr lang="en-US" sz="2200" dirty="0" smtClean="0"/>
              <a:t>Many different measures:</a:t>
            </a:r>
            <a:endParaRPr lang="en-US" sz="2200" dirty="0" smtClean="0"/>
          </a:p>
          <a:p>
            <a:pPr lvl="1"/>
            <a:r>
              <a:rPr lang="en-US" sz="2200" dirty="0" smtClean="0"/>
              <a:t>Abandonment </a:t>
            </a:r>
            <a:r>
              <a:rPr lang="en-US" sz="2200" dirty="0" smtClean="0"/>
              <a:t>rates, Completion rates, </a:t>
            </a:r>
            <a:r>
              <a:rPr lang="en-US" sz="2200" dirty="0" err="1" smtClean="0"/>
              <a:t>Clickthroughs</a:t>
            </a:r>
            <a:r>
              <a:rPr lang="en-US" sz="2200" dirty="0" smtClean="0"/>
              <a:t>,</a:t>
            </a:r>
            <a:br>
              <a:rPr lang="en-US" sz="2200" dirty="0" smtClean="0"/>
            </a:br>
            <a:r>
              <a:rPr lang="en-US" sz="2200" dirty="0" smtClean="0"/>
              <a:t>% completions, etc</a:t>
            </a:r>
            <a:r>
              <a:rPr lang="en-US" sz="2200" dirty="0" smtClean="0"/>
              <a:t>.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4770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256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C5D9-E88C-4365-B2A5-B2DC30A2AEC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96962"/>
          </a:xfrm>
        </p:spPr>
        <p:txBody>
          <a:bodyPr/>
          <a:lstStyle/>
          <a:p>
            <a:r>
              <a:rPr lang="en-US" dirty="0"/>
              <a:t>Performance Measurements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11662"/>
          </a:xfrm>
        </p:spPr>
        <p:txBody>
          <a:bodyPr/>
          <a:lstStyle/>
          <a:p>
            <a:r>
              <a:rPr lang="en-US" sz="2600" dirty="0" smtClean="0"/>
              <a:t>Time</a:t>
            </a:r>
            <a:r>
              <a:rPr lang="en-US" sz="2600" dirty="0"/>
              <a:t>, number of tasks completed, number of errors, severity of errors, number of times help needed, quality of results, emotions, etc.</a:t>
            </a:r>
          </a:p>
          <a:p>
            <a:pPr lvl="1"/>
            <a:r>
              <a:rPr lang="en-US" sz="2200" dirty="0"/>
              <a:t>Decide in advance what is </a:t>
            </a:r>
            <a:r>
              <a:rPr lang="en-US" sz="2200" dirty="0" smtClean="0"/>
              <a:t>relevant</a:t>
            </a:r>
          </a:p>
          <a:p>
            <a:pPr lvl="1"/>
            <a:r>
              <a:rPr lang="en-US" sz="2200" dirty="0" smtClean="0"/>
              <a:t>Can get </a:t>
            </a:r>
            <a:r>
              <a:rPr lang="en-US" sz="2200" dirty="0" smtClean="0">
                <a:solidFill>
                  <a:srgbClr val="C00000"/>
                </a:solidFill>
              </a:rPr>
              <a:t>quantifiable, objective numbers</a:t>
            </a:r>
          </a:p>
          <a:p>
            <a:pPr lvl="1"/>
            <a:r>
              <a:rPr lang="en-US" sz="2200" dirty="0" smtClean="0"/>
              <a:t>“Usability</a:t>
            </a:r>
            <a:r>
              <a:rPr lang="en-US" sz="2200" dirty="0" smtClean="0">
                <a:solidFill>
                  <a:srgbClr val="C00000"/>
                </a:solidFill>
              </a:rPr>
              <a:t> Engineering</a:t>
            </a:r>
            <a:r>
              <a:rPr lang="en-US" sz="2200" dirty="0" smtClean="0"/>
              <a:t>”</a:t>
            </a:r>
          </a:p>
          <a:p>
            <a:r>
              <a:rPr lang="en-US" sz="2600" dirty="0" smtClean="0"/>
              <a:t>Can </a:t>
            </a:r>
            <a:r>
              <a:rPr lang="en-US" sz="2600" dirty="0"/>
              <a:t>instrument software to take measurements</a:t>
            </a:r>
          </a:p>
          <a:p>
            <a:pPr lvl="1"/>
            <a:r>
              <a:rPr lang="en-US" sz="2200" dirty="0"/>
              <a:t>Or try to log results “live” or from </a:t>
            </a:r>
            <a:r>
              <a:rPr lang="en-US" sz="2200" dirty="0" smtClean="0"/>
              <a:t>videotape</a:t>
            </a:r>
          </a:p>
          <a:p>
            <a:pPr lvl="1"/>
            <a:r>
              <a:rPr lang="en-US" sz="2200" dirty="0" smtClean="0"/>
              <a:t>Some available from web analytics</a:t>
            </a:r>
            <a:endParaRPr lang="en-US" sz="2200" dirty="0"/>
          </a:p>
          <a:p>
            <a:r>
              <a:rPr lang="en-US" sz="2600" dirty="0"/>
              <a:t>Emotions and preferences from questionnaires and apparent frustration, happiness with system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F8F4B1-A77E-41F7-B030-09B4AC778C8A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dirty="0" smtClean="0"/>
              <a:t>Goal Levels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11662"/>
          </a:xfrm>
        </p:spPr>
        <p:txBody>
          <a:bodyPr/>
          <a:lstStyle/>
          <a:p>
            <a:pPr eaLnBrk="1" hangingPunct="1"/>
            <a:r>
              <a:rPr lang="en-US" sz="2600" dirty="0" smtClean="0"/>
              <a:t>Pick Levels for your system:</a:t>
            </a:r>
          </a:p>
          <a:p>
            <a:pPr lvl="1" eaLnBrk="1" hangingPunct="1"/>
            <a:r>
              <a:rPr lang="en-US" sz="2200" dirty="0" smtClean="0"/>
              <a:t>Minimum acceptable level</a:t>
            </a:r>
          </a:p>
          <a:p>
            <a:pPr lvl="1" eaLnBrk="1" hangingPunct="1"/>
            <a:r>
              <a:rPr lang="en-US" sz="2200" dirty="0" smtClean="0"/>
              <a:t>Desired (planned) level</a:t>
            </a:r>
          </a:p>
          <a:p>
            <a:pPr lvl="1" eaLnBrk="1" hangingPunct="1"/>
            <a:r>
              <a:rPr lang="en-US" sz="2200" dirty="0" smtClean="0"/>
              <a:t>Theoretical best level</a:t>
            </a:r>
          </a:p>
          <a:p>
            <a:pPr lvl="1" eaLnBrk="1" hangingPunct="1"/>
            <a:r>
              <a:rPr lang="en-US" sz="2200" dirty="0" smtClean="0"/>
              <a:t>Current level or competitor's level</a:t>
            </a:r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>
            <a:off x="22860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/>
          <a:lstStyle/>
          <a:p>
            <a:endParaRPr lang="en-US"/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2286000" y="5181600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lg" len="lg"/>
          </a:ln>
        </p:spPr>
        <p:txBody>
          <a:bodyPr wrap="none" lIns="91435" tIns="45718" rIns="91435" bIns="45718"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3528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42672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61722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/>
          <a:lstStyle/>
          <a:p>
            <a:endParaRPr lang="en-US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459288" y="5715001"/>
            <a:ext cx="791040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Errors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057401" y="5441951"/>
            <a:ext cx="311294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0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154363" y="5441951"/>
            <a:ext cx="311294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1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038601" y="5441951"/>
            <a:ext cx="311294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2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943601" y="5441951"/>
            <a:ext cx="311294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5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1752601" y="4570414"/>
            <a:ext cx="695565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 Best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667000" y="4570414"/>
            <a:ext cx="1023475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 Desired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4133850" y="4189413"/>
            <a:ext cx="1285214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 Minimum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Acceptable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943601" y="4418013"/>
            <a:ext cx="1015461" cy="3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Tahoma" pitchFamily="34" charset="0"/>
              </a:rPr>
              <a:t> Current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1524001" y="3767137"/>
            <a:ext cx="60960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AA391-0DF5-4D24-9F2C-79C55F8EC1FE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Questionnaire Design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4450449"/>
          </a:xfrm>
        </p:spPr>
        <p:txBody>
          <a:bodyPr>
            <a:spAutoFit/>
          </a:bodyPr>
          <a:lstStyle/>
          <a:p>
            <a:r>
              <a:rPr lang="en-US" dirty="0"/>
              <a:t>Collect general demographic information that may be relevant</a:t>
            </a:r>
          </a:p>
          <a:p>
            <a:pPr lvl="1"/>
            <a:r>
              <a:rPr lang="en-US" dirty="0"/>
              <a:t>Age, sex, computer experience, etc.</a:t>
            </a:r>
          </a:p>
          <a:p>
            <a:r>
              <a:rPr lang="en-US" dirty="0"/>
              <a:t>Evaluate </a:t>
            </a:r>
            <a:r>
              <a:rPr lang="en-US" dirty="0">
                <a:solidFill>
                  <a:srgbClr val="C00000"/>
                </a:solidFill>
              </a:rPr>
              <a:t>feelings</a:t>
            </a:r>
            <a:r>
              <a:rPr lang="en-US" dirty="0"/>
              <a:t> towards your product and other products</a:t>
            </a:r>
          </a:p>
          <a:p>
            <a:r>
              <a:rPr lang="en-US" dirty="0"/>
              <a:t>Important to design questionnaire carefully</a:t>
            </a:r>
          </a:p>
          <a:p>
            <a:pPr lvl="1"/>
            <a:r>
              <a:rPr lang="en-US" dirty="0"/>
              <a:t>Users may find questions confusing</a:t>
            </a:r>
          </a:p>
          <a:p>
            <a:pPr lvl="2"/>
            <a:r>
              <a:rPr lang="en-US" dirty="0"/>
              <a:t>May not answer the question you think you are asking</a:t>
            </a:r>
          </a:p>
          <a:p>
            <a:pPr lvl="1"/>
            <a:r>
              <a:rPr lang="en-US" dirty="0"/>
              <a:t>May not measure what you are interested </a:t>
            </a:r>
            <a:r>
              <a:rPr lang="en-US" dirty="0" smtClean="0"/>
              <a:t>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3785-8E7B-4017-AF8B-A557A69B2A9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Questionnaire, 2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2600" dirty="0"/>
              <a:t>“</a:t>
            </a:r>
            <a:r>
              <a:rPr lang="en-US" sz="2600" dirty="0" err="1"/>
              <a:t>Likert</a:t>
            </a:r>
            <a:r>
              <a:rPr lang="en-US" sz="2600" dirty="0"/>
              <a:t> scale”</a:t>
            </a:r>
          </a:p>
          <a:p>
            <a:pPr lvl="1">
              <a:lnSpc>
                <a:spcPct val="90000"/>
              </a:lnSpc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2200" dirty="0"/>
              <a:t>Propose something and let people agree or disagree: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1700" dirty="0">
                <a:latin typeface="Times" pitchFamily="18" charset="0"/>
              </a:rPr>
              <a:t>		agree	disagree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1700" dirty="0">
                <a:latin typeface="Times" pitchFamily="18" charset="0"/>
              </a:rPr>
              <a:t>The system was easy to use:		1 .. 2 .. 3 .. 4 .. 5</a:t>
            </a:r>
          </a:p>
          <a:p>
            <a:pPr>
              <a:lnSpc>
                <a:spcPct val="90000"/>
              </a:lnSpc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2600" dirty="0"/>
              <a:t>“Semantic differential scale”</a:t>
            </a:r>
          </a:p>
          <a:p>
            <a:pPr lvl="1">
              <a:lnSpc>
                <a:spcPct val="90000"/>
              </a:lnSpc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2200" dirty="0"/>
              <a:t>Two opposite feelings: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1700" dirty="0">
                <a:latin typeface="Times" pitchFamily="18" charset="0"/>
              </a:rPr>
              <a:t>		difficult            easy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1700" dirty="0">
                <a:latin typeface="Times" pitchFamily="18" charset="0"/>
              </a:rPr>
              <a:t>Finding the right information was:        -2 .. -1 .. 0 .. 1 .. 2</a:t>
            </a:r>
          </a:p>
          <a:p>
            <a:pPr>
              <a:lnSpc>
                <a:spcPct val="90000"/>
              </a:lnSpc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2600" dirty="0"/>
              <a:t>If multiple choices, rank order them: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1700" dirty="0">
                <a:latin typeface="Times" pitchFamily="18" charset="0"/>
              </a:rPr>
              <a:t>Rank the choices in order of preference (with 1 being most preferred and 4 being least):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1700" dirty="0">
                <a:latin typeface="Times" pitchFamily="18" charset="0"/>
              </a:rPr>
              <a:t> </a:t>
            </a:r>
            <a:r>
              <a:rPr lang="en-US" sz="1700" u="sng" dirty="0">
                <a:latin typeface="Times" pitchFamily="18" charset="0"/>
              </a:rPr>
              <a:t>      </a:t>
            </a:r>
            <a:r>
              <a:rPr lang="en-US" sz="1700" dirty="0">
                <a:latin typeface="Times" pitchFamily="18" charset="0"/>
              </a:rPr>
              <a:t>Interface #1 </a:t>
            </a:r>
            <a:r>
              <a:rPr lang="en-US" sz="1700" u="sng" dirty="0">
                <a:latin typeface="Times" pitchFamily="18" charset="0"/>
              </a:rPr>
              <a:t>      </a:t>
            </a:r>
            <a:r>
              <a:rPr lang="en-US" sz="1700" dirty="0">
                <a:latin typeface="Times" pitchFamily="18" charset="0"/>
              </a:rPr>
              <a:t> Interface #2   </a:t>
            </a:r>
            <a:r>
              <a:rPr lang="en-US" sz="1700" u="sng" dirty="0">
                <a:latin typeface="Times" pitchFamily="18" charset="0"/>
              </a:rPr>
              <a:t>       </a:t>
            </a:r>
            <a:r>
              <a:rPr lang="en-US" sz="1700" dirty="0">
                <a:latin typeface="Times" pitchFamily="18" charset="0"/>
              </a:rPr>
              <a:t> Interface #3 </a:t>
            </a:r>
            <a:r>
              <a:rPr lang="en-US" sz="1700" u="sng" dirty="0">
                <a:latin typeface="Times" pitchFamily="18" charset="0"/>
              </a:rPr>
              <a:t>       </a:t>
            </a:r>
            <a:r>
              <a:rPr lang="en-US" sz="1700" dirty="0">
                <a:latin typeface="Times" pitchFamily="18" charset="0"/>
              </a:rPr>
              <a:t>Interface #4</a:t>
            </a:r>
          </a:p>
          <a:p>
            <a:pPr lvl="1">
              <a:lnSpc>
                <a:spcPct val="90000"/>
              </a:lnSpc>
              <a:tabLst>
                <a:tab pos="3657600" algn="l"/>
                <a:tab pos="3824288" algn="l"/>
                <a:tab pos="5148263" algn="l"/>
                <a:tab pos="5370513" algn="l"/>
              </a:tabLst>
            </a:pPr>
            <a:r>
              <a:rPr lang="en-US" sz="2200" dirty="0"/>
              <a:t>(in a real survey, describe the interfaces)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6831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Very hard to design questions that are hard to misunderstand or misread</a:t>
            </a:r>
          </a:p>
          <a:p>
            <a:pPr lvl="1"/>
            <a:r>
              <a:rPr lang="en-US" dirty="0" smtClean="0"/>
              <a:t>Clear writing, simple sentences</a:t>
            </a:r>
          </a:p>
          <a:p>
            <a:r>
              <a:rPr lang="en-US" dirty="0" smtClean="0"/>
              <a:t>If users make mistakes, then questionnaire is invalid</a:t>
            </a:r>
          </a:p>
          <a:p>
            <a:r>
              <a:rPr lang="en-US" dirty="0" smtClean="0"/>
              <a:t>For example, all </a:t>
            </a:r>
            <a:r>
              <a:rPr lang="en-US" i="1" dirty="0" smtClean="0"/>
              <a:t>positive</a:t>
            </a:r>
            <a:r>
              <a:rPr lang="en-US" dirty="0" smtClean="0"/>
              <a:t> answers in a column</a:t>
            </a:r>
          </a:p>
          <a:p>
            <a:pPr lvl="1"/>
            <a:r>
              <a:rPr lang="en-US" dirty="0" smtClean="0"/>
              <a:t>Do </a:t>
            </a:r>
            <a:r>
              <a:rPr lang="en-US" i="1" dirty="0" smtClean="0"/>
              <a:t>not </a:t>
            </a:r>
            <a:r>
              <a:rPr lang="en-US" dirty="0" smtClean="0"/>
              <a:t>alternate </a:t>
            </a:r>
            <a:r>
              <a:rPr lang="en-US" sz="1700" dirty="0" smtClean="0"/>
              <a:t>(ref: </a:t>
            </a:r>
            <a:r>
              <a:rPr lang="en-US" sz="1700" dirty="0" smtClean="0">
                <a:hlinkClick r:id="rId2"/>
              </a:rPr>
              <a:t>http://www.measuringu.com/positive-negative.php</a:t>
            </a:r>
            <a:r>
              <a:rPr lang="en-US" sz="1700" dirty="0" smtClean="0"/>
              <a:t>)</a:t>
            </a:r>
            <a:endParaRPr lang="en-US" dirty="0" smtClean="0"/>
          </a:p>
          <a:p>
            <a:pPr lvl="2"/>
            <a:r>
              <a:rPr lang="en-US" dirty="0" smtClean="0">
                <a:latin typeface="Times" pitchFamily="18" charset="0"/>
                <a:cs typeface="Times" pitchFamily="18" charset="0"/>
              </a:rPr>
              <a:t>This website was easy to use.</a:t>
            </a:r>
          </a:p>
          <a:p>
            <a:pPr lvl="2"/>
            <a:r>
              <a:rPr lang="en-US" dirty="0" smtClean="0">
                <a:latin typeface="Times" pitchFamily="18" charset="0"/>
                <a:cs typeface="Times" pitchFamily="18" charset="0"/>
              </a:rPr>
              <a:t>It was difficult to find what I needed on this website.</a:t>
            </a:r>
          </a:p>
          <a:p>
            <a:r>
              <a:rPr lang="en-US" dirty="0" smtClean="0"/>
              <a:t>User confusion overrides trying to make people pay attention (doesn’t work)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dirty="0" smtClean="0"/>
              <a:t>Examples of Bad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(source: </a:t>
            </a: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www.ucdenver.edu/academics/colleges/SPA/FacultyStaff/Faculty/Documents/Callie%20Rennison%20Documents/example%20of%20bad%20survey%20questions.pdf</a:t>
            </a:r>
            <a:r>
              <a:rPr lang="en-US" sz="1200" dirty="0" smtClean="0"/>
              <a:t>)</a:t>
            </a:r>
          </a:p>
          <a:p>
            <a:r>
              <a:rPr lang="en-US" dirty="0"/>
              <a:t>Double </a:t>
            </a:r>
            <a:r>
              <a:rPr lang="en-US" dirty="0" smtClean="0"/>
              <a:t>negatives:</a:t>
            </a:r>
          </a:p>
          <a:p>
            <a:pPr lvl="1"/>
            <a:r>
              <a:rPr lang="en-US" sz="2400" dirty="0" smtClean="0"/>
              <a:t>Does </a:t>
            </a:r>
            <a:r>
              <a:rPr lang="en-US" sz="2400" dirty="0"/>
              <a:t>it seem </a:t>
            </a:r>
            <a:r>
              <a:rPr lang="en-US" sz="2400" dirty="0" smtClean="0"/>
              <a:t>impossible that </a:t>
            </a:r>
            <a:r>
              <a:rPr lang="en-US" sz="2400" dirty="0"/>
              <a:t>the Nazi extermination </a:t>
            </a:r>
            <a:r>
              <a:rPr lang="en-US" sz="2400" dirty="0" smtClean="0"/>
              <a:t>of </a:t>
            </a:r>
            <a:r>
              <a:rPr lang="en-US" sz="2400" dirty="0"/>
              <a:t>the Jews never happened</a:t>
            </a:r>
            <a:r>
              <a:rPr lang="en-US" sz="2400" dirty="0" smtClean="0"/>
              <a:t>?</a:t>
            </a:r>
            <a:endParaRPr lang="en-US" dirty="0" smtClean="0"/>
          </a:p>
          <a:p>
            <a:r>
              <a:rPr lang="en-US" dirty="0"/>
              <a:t>Biased/leading </a:t>
            </a:r>
            <a:r>
              <a:rPr lang="en-US" dirty="0" smtClean="0"/>
              <a:t>questions:</a:t>
            </a:r>
          </a:p>
          <a:p>
            <a:pPr lvl="1"/>
            <a:r>
              <a:rPr lang="en-US" sz="2400" dirty="0"/>
              <a:t>Community organizing is hard. Do leadership trainings help you feel prepared for community organizing</a:t>
            </a:r>
            <a:r>
              <a:rPr lang="en-US" sz="2400" dirty="0" smtClean="0"/>
              <a:t>?</a:t>
            </a:r>
          </a:p>
          <a:p>
            <a:r>
              <a:rPr lang="en-US" sz="2800" dirty="0" smtClean="0"/>
              <a:t>Categories are not mutually exclusive or exhaustive</a:t>
            </a:r>
          </a:p>
          <a:p>
            <a:pPr lvl="1"/>
            <a:r>
              <a:rPr lang="en-US" sz="2400" dirty="0" smtClean="0"/>
              <a:t> Where do you watch movies? (pick one)</a:t>
            </a:r>
            <a:br>
              <a:rPr lang="en-US" sz="2400" dirty="0" smtClean="0"/>
            </a:br>
            <a:r>
              <a:rPr lang="en-US" sz="2400" dirty="0" smtClean="0"/>
              <a:t>	Netflix, YouTube, theater</a:t>
            </a:r>
          </a:p>
          <a:p>
            <a:r>
              <a:rPr lang="en-US" sz="2800" dirty="0" smtClean="0"/>
              <a:t>Questions are not relevant</a:t>
            </a:r>
          </a:p>
          <a:p>
            <a:pPr lvl="1"/>
            <a:r>
              <a:rPr lang="en-US" sz="2400" dirty="0" smtClean="0"/>
              <a:t>How well does LinkedIn work for you to get a job?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r>
              <a:rPr lang="en-US" altLang="en-US" dirty="0" smtClean="0"/>
              <a:t>© 2018 - Brad Myers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943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Questionnaire, </a:t>
            </a:r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52913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Examples of problems: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How </a:t>
            </a:r>
            <a:r>
              <a:rPr lang="en-US" dirty="0" smtClean="0"/>
              <a:t>big </a:t>
            </a:r>
            <a:r>
              <a:rPr lang="en-US" dirty="0"/>
              <a:t>is the codebase for this </a:t>
            </a:r>
            <a:r>
              <a:rPr lang="en-US" dirty="0" smtClean="0"/>
              <a:t>project?”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300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50k SLOC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342658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2000 </a:t>
            </a:r>
            <a:r>
              <a:rPr lang="en-US" dirty="0"/>
              <a:t>files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Big</a:t>
            </a:r>
          </a:p>
          <a:p>
            <a:pPr lvl="1"/>
            <a:r>
              <a:rPr lang="en-US" dirty="0" smtClean="0"/>
              <a:t>Revised: have ranges instead of a textbox: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Up to 1000 LOC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1000 – 10,000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10,000 – 100,000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100,000 – 1,000,000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Bigger than 1,000,000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8727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(Validated)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452913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“</a:t>
            </a:r>
            <a:r>
              <a:rPr lang="fr-FR" dirty="0" smtClean="0"/>
              <a:t>Questionnaire for User Interface Satisfaction</a:t>
            </a:r>
            <a:r>
              <a:rPr lang="en-US" dirty="0" smtClean="0"/>
              <a:t>”</a:t>
            </a:r>
            <a:r>
              <a:rPr lang="fr-FR" dirty="0" smtClean="0"/>
              <a:t> (QUIS)</a:t>
            </a:r>
          </a:p>
          <a:p>
            <a:pPr lvl="1"/>
            <a:r>
              <a:rPr lang="en-US" sz="2000" dirty="0" smtClean="0"/>
              <a:t>Chin, J.P., Diehl, V.A., Norman, K.L. (1988) </a:t>
            </a:r>
            <a:r>
              <a:rPr lang="en-US" sz="2000" i="1" dirty="0" smtClean="0"/>
              <a:t>Development of an Instrument Measuring User Satisfaction of the Human-Computer Interface.</a:t>
            </a:r>
            <a:r>
              <a:rPr lang="en-US" sz="2000" dirty="0" smtClean="0"/>
              <a:t> </a:t>
            </a:r>
            <a:r>
              <a:rPr lang="en-US" sz="2000" b="1" dirty="0" smtClean="0"/>
              <a:t>ACM CHI'88 Proceedings</a:t>
            </a:r>
            <a:r>
              <a:rPr lang="en-US" sz="2000" dirty="0" smtClean="0"/>
              <a:t>, 213-218.</a:t>
            </a:r>
          </a:p>
          <a:p>
            <a:pPr lvl="1"/>
            <a:r>
              <a:rPr lang="en-US" sz="2000" dirty="0">
                <a:hlinkClick r:id="rId2"/>
              </a:rPr>
              <a:t>https://www.cs.umd.edu/hcil/quis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 smtClean="0"/>
          </a:p>
          <a:p>
            <a:pPr lvl="1"/>
            <a:r>
              <a:rPr lang="en-US" sz="2000" dirty="0" smtClean="0"/>
              <a:t>Short </a:t>
            </a:r>
            <a:r>
              <a:rPr lang="en-US" sz="2000" dirty="0" smtClean="0"/>
              <a:t>version: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garyperlman.com/quest/quest.cgi?form=QUIS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sz="2000" dirty="0" smtClean="0"/>
              <a:t>License </a:t>
            </a:r>
            <a:r>
              <a:rPr lang="en-US" sz="2000" dirty="0" smtClean="0"/>
              <a:t>costs money, but can be downloaded for free.</a:t>
            </a:r>
          </a:p>
          <a:p>
            <a:pPr lvl="1"/>
            <a:r>
              <a:rPr lang="en-US" sz="2000" dirty="0" smtClean="0"/>
              <a:t>Long version has 16 pages of questions</a:t>
            </a:r>
          </a:p>
          <a:p>
            <a:r>
              <a:rPr lang="en-US" sz="2400" dirty="0" smtClean="0"/>
              <a:t>“System usability scale” – short questionnaire (10-12 items)</a:t>
            </a:r>
          </a:p>
          <a:p>
            <a:pPr lvl="1"/>
            <a:r>
              <a:rPr lang="en-US" sz="1400" dirty="0" smtClean="0"/>
              <a:t>Brooke, J. (1996). </a:t>
            </a:r>
            <a:r>
              <a:rPr lang="en-US" sz="1400" dirty="0" smtClean="0">
                <a:hlinkClick r:id="rId4"/>
              </a:rPr>
              <a:t>"SUS: a "quick and dirty" usability scale"</a:t>
            </a:r>
            <a:r>
              <a:rPr lang="en-US" sz="1400" dirty="0" smtClean="0"/>
              <a:t>. In P. W. Jordan, B. Thomas, B. A. </a:t>
            </a:r>
            <a:r>
              <a:rPr lang="en-US" sz="1400" dirty="0" err="1" smtClean="0"/>
              <a:t>Weerdmeester</a:t>
            </a:r>
            <a:r>
              <a:rPr lang="en-US" sz="1400" dirty="0" smtClean="0"/>
              <a:t>, &amp; A. L. McClelland. </a:t>
            </a:r>
            <a:r>
              <a:rPr lang="en-US" sz="1400" i="1" dirty="0" smtClean="0"/>
              <a:t>Usability Evaluation in Industry</a:t>
            </a:r>
            <a:r>
              <a:rPr lang="en-US" sz="1400" dirty="0" smtClean="0"/>
              <a:t>. London: Taylor and Francis.</a:t>
            </a:r>
          </a:p>
          <a:p>
            <a:r>
              <a:rPr lang="en-US" sz="2300" dirty="0" smtClean="0">
                <a:hlinkClick r:id="rId5"/>
              </a:rPr>
              <a:t>http://www.usabilitest.com/uxxc4jP</a:t>
            </a:r>
            <a:r>
              <a:rPr lang="en-US" sz="2300" dirty="0" smtClean="0"/>
              <a:t> </a:t>
            </a:r>
            <a:r>
              <a:rPr lang="en-US" sz="2300" dirty="0" smtClean="0"/>
              <a:t> -- slide 20</a:t>
            </a:r>
            <a:endParaRPr lang="en-US" sz="23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Survey example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696200" y="1719263"/>
            <a:ext cx="1371600" cy="441166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Hartson &amp; Pyla, p. </a:t>
            </a:r>
            <a:r>
              <a:rPr lang="en-US" sz="1600" dirty="0" smtClean="0"/>
              <a:t>446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Excerpt from QUIS</a:t>
            </a:r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8DF8D-A668-4E08-AC83-B1EE2F15B023}" type="slidenum">
              <a:rPr lang="en-US" altLang="en-US" smtClean="0"/>
              <a:pPr/>
              <a:t>19</a:t>
            </a:fld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464"/>
            <a:ext cx="7471871" cy="6713336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92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HW #1 graded on Canvas</a:t>
            </a:r>
          </a:p>
          <a:p>
            <a:pPr lvl="1"/>
            <a:r>
              <a:rPr lang="en-US" dirty="0" smtClean="0"/>
              <a:t>Can download annotated pdf files</a:t>
            </a:r>
          </a:p>
          <a:p>
            <a:pPr lvl="1"/>
            <a:r>
              <a:rPr lang="en-US" dirty="0" smtClean="0"/>
              <a:t>Can redo if more than 10 points off</a:t>
            </a:r>
          </a:p>
          <a:p>
            <a:r>
              <a:rPr lang="en-US" dirty="0" smtClean="0"/>
              <a:t>HW #2 due today</a:t>
            </a:r>
          </a:p>
          <a:p>
            <a:pPr lvl="1"/>
            <a:r>
              <a:rPr lang="en-US" dirty="0" smtClean="0"/>
              <a:t>Generous late policy for #1, #2 and #3 (but not #4-6)</a:t>
            </a:r>
          </a:p>
          <a:p>
            <a:r>
              <a:rPr lang="en-US" dirty="0" smtClean="0"/>
              <a:t>Start on HW #3 – note that due on </a:t>
            </a:r>
            <a:r>
              <a:rPr lang="en-US" dirty="0" smtClean="0">
                <a:solidFill>
                  <a:srgbClr val="C00000"/>
                </a:solidFill>
              </a:rPr>
              <a:t>Monday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Shorter time to do it</a:t>
            </a:r>
          </a:p>
          <a:p>
            <a:pPr lvl="1"/>
            <a:r>
              <a:rPr lang="en-US" dirty="0" smtClean="0"/>
              <a:t>Warning: cannot be easily done quickly – two phases</a:t>
            </a:r>
          </a:p>
          <a:p>
            <a:pPr lvl="1"/>
            <a:r>
              <a:rPr lang="en-US" i="1" dirty="0" smtClean="0"/>
              <a:t>Not </a:t>
            </a:r>
            <a:r>
              <a:rPr lang="en-US" dirty="0" smtClean="0"/>
              <a:t>diagrams this time – instead use table in the template document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2743200" cy="445452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hlinkClick r:id="rId2"/>
              </a:rPr>
              <a:t>http://www.usabilitest.com/uxxc4jP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20</a:t>
            </a:fld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25" y="152400"/>
            <a:ext cx="6238875" cy="644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604C-CAC2-48E7-89BC-2DF1AC85E482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Video Recording</a:t>
            </a:r>
            <a:endParaRPr lang="en-US" dirty="0"/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600200"/>
            <a:ext cx="8650287" cy="4532313"/>
          </a:xfrm>
        </p:spPr>
        <p:txBody>
          <a:bodyPr/>
          <a:lstStyle/>
          <a:p>
            <a:r>
              <a:rPr lang="en-US" sz="2600" dirty="0"/>
              <a:t>Often useful for measuring after the </a:t>
            </a:r>
            <a:r>
              <a:rPr lang="en-US" sz="2600" dirty="0" smtClean="0"/>
              <a:t>evaluation</a:t>
            </a:r>
            <a:endParaRPr lang="en-US" sz="2600" dirty="0"/>
          </a:p>
          <a:p>
            <a:pPr lvl="1"/>
            <a:r>
              <a:rPr lang="en-US" sz="2200" dirty="0"/>
              <a:t>But very slow to analyze and transcribe</a:t>
            </a:r>
          </a:p>
          <a:p>
            <a:r>
              <a:rPr lang="en-US" sz="2600" dirty="0"/>
              <a:t>Useful for demonstrating problems to developers, management</a:t>
            </a:r>
          </a:p>
          <a:p>
            <a:pPr lvl="1"/>
            <a:r>
              <a:rPr lang="en-US" sz="2200" dirty="0"/>
              <a:t>Compelling to see someone struggling</a:t>
            </a:r>
          </a:p>
          <a:p>
            <a:r>
              <a:rPr lang="en-US" sz="2600" dirty="0"/>
              <a:t>Facilitate Impact analysis</a:t>
            </a:r>
          </a:p>
          <a:p>
            <a:pPr lvl="1"/>
            <a:r>
              <a:rPr lang="en-US" sz="2200" dirty="0"/>
              <a:t>Which problems will be most important to fix?</a:t>
            </a:r>
          </a:p>
          <a:p>
            <a:pPr lvl="1"/>
            <a:r>
              <a:rPr lang="en-US" sz="2200" dirty="0"/>
              <a:t>How many users and how much time wasted on each problem</a:t>
            </a:r>
          </a:p>
          <a:p>
            <a:r>
              <a:rPr lang="en-US" sz="2600" dirty="0"/>
              <a:t>But careful </a:t>
            </a:r>
            <a:r>
              <a:rPr lang="en-US" sz="2600" dirty="0" err="1"/>
              <a:t>notetaking</a:t>
            </a:r>
            <a:r>
              <a:rPr lang="en-US" sz="2600" dirty="0"/>
              <a:t> will often suffice when usability problems are noticed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79B84-8FC8-4D12-A057-45E81AEFB504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“Think Aloud” Protocols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11662"/>
          </a:xfrm>
        </p:spPr>
        <p:txBody>
          <a:bodyPr/>
          <a:lstStyle/>
          <a:p>
            <a:r>
              <a:rPr lang="en-US" sz="2100" dirty="0"/>
              <a:t>“Single most valuable usability engineering method</a:t>
            </a:r>
            <a:r>
              <a:rPr lang="en-US" sz="2100" dirty="0" smtClean="0"/>
              <a:t>” – Nielsen</a:t>
            </a:r>
            <a:endParaRPr lang="en-US" sz="2100" dirty="0"/>
          </a:p>
          <a:p>
            <a:r>
              <a:rPr lang="en-US" sz="2100" dirty="0"/>
              <a:t>Get user to continuously verbalize their thoughts</a:t>
            </a:r>
          </a:p>
          <a:p>
            <a:r>
              <a:rPr lang="en-US" sz="2100" dirty="0"/>
              <a:t>Find out </a:t>
            </a:r>
            <a:r>
              <a:rPr lang="en-US" sz="2100" i="1" dirty="0">
                <a:solidFill>
                  <a:schemeClr val="accent2"/>
                </a:solidFill>
              </a:rPr>
              <a:t>why</a:t>
            </a:r>
            <a:r>
              <a:rPr lang="en-US" sz="2100" dirty="0"/>
              <a:t> user does things</a:t>
            </a:r>
          </a:p>
          <a:p>
            <a:pPr lvl="1"/>
            <a:r>
              <a:rPr lang="en-US" sz="2000" dirty="0"/>
              <a:t>What thought would happen, why stuck, frustrated, etc.</a:t>
            </a:r>
          </a:p>
          <a:p>
            <a:r>
              <a:rPr lang="en-US" sz="2100" dirty="0"/>
              <a:t>Encourage users to expand on whatever interesting</a:t>
            </a:r>
          </a:p>
          <a:p>
            <a:r>
              <a:rPr lang="en-US" sz="2100" dirty="0"/>
              <a:t>But interferes with timings</a:t>
            </a:r>
          </a:p>
          <a:p>
            <a:r>
              <a:rPr lang="en-US" sz="2100" dirty="0"/>
              <a:t>May need to “coach” user to keep talking</a:t>
            </a:r>
          </a:p>
          <a:p>
            <a:pPr lvl="1"/>
            <a:r>
              <a:rPr lang="en-US" sz="2000" dirty="0"/>
              <a:t>Unnatural to describe what thinking</a:t>
            </a:r>
          </a:p>
          <a:p>
            <a:pPr lvl="1"/>
            <a:r>
              <a:rPr lang="en-US" sz="2000" dirty="0"/>
              <a:t>Ask general questions: “What did you expect”, “What are you thinking now”</a:t>
            </a:r>
          </a:p>
          <a:p>
            <a:pPr lvl="2"/>
            <a:r>
              <a:rPr lang="en-US" sz="1800" dirty="0"/>
              <a:t>Not: “What do you think that button is for”, “Why didn’t you click here”</a:t>
            </a:r>
          </a:p>
          <a:p>
            <a:pPr lvl="2"/>
            <a:r>
              <a:rPr lang="en-US" sz="1800" dirty="0"/>
              <a:t>Will “give away” the answer or bias the user</a:t>
            </a:r>
          </a:p>
          <a:p>
            <a:r>
              <a:rPr lang="en-US" sz="2100" dirty="0"/>
              <a:t>Alternative: have two </a:t>
            </a:r>
            <a:r>
              <a:rPr lang="en-US" sz="2100" dirty="0" smtClean="0"/>
              <a:t>users </a:t>
            </a:r>
            <a:r>
              <a:rPr lang="en-US" sz="2100" dirty="0"/>
              <a:t>and encourage discussion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94BA-3F14-4781-85AD-05F5C5C5A2B1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Users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11662"/>
          </a:xfrm>
        </p:spPr>
        <p:txBody>
          <a:bodyPr/>
          <a:lstStyle/>
          <a:p>
            <a:r>
              <a:rPr lang="en-US" sz="2600" dirty="0"/>
              <a:t>Should be representative</a:t>
            </a:r>
          </a:p>
          <a:p>
            <a:r>
              <a:rPr lang="en-US" sz="2600" dirty="0"/>
              <a:t>If multiple groups of users</a:t>
            </a:r>
          </a:p>
          <a:p>
            <a:pPr lvl="1"/>
            <a:r>
              <a:rPr lang="en-US" sz="2200" dirty="0"/>
              <a:t>Representatives of each group, if possible</a:t>
            </a:r>
          </a:p>
          <a:p>
            <a:r>
              <a:rPr lang="en-US" sz="2600" dirty="0"/>
              <a:t>Issues:</a:t>
            </a:r>
          </a:p>
          <a:p>
            <a:pPr lvl="1"/>
            <a:r>
              <a:rPr lang="en-US" sz="2200" dirty="0"/>
              <a:t>Managers will pick most </a:t>
            </a:r>
            <a:r>
              <a:rPr lang="en-US" sz="2200" i="1" dirty="0"/>
              <a:t>able</a:t>
            </a:r>
            <a:r>
              <a:rPr lang="en-US" sz="2200" dirty="0"/>
              <a:t> people </a:t>
            </a:r>
            <a:r>
              <a:rPr lang="en-US" sz="2200" dirty="0" smtClean="0"/>
              <a:t>as participants</a:t>
            </a:r>
            <a:endParaRPr lang="en-US" sz="2200" dirty="0"/>
          </a:p>
          <a:p>
            <a:pPr lvl="1"/>
            <a:r>
              <a:rPr lang="en-US" sz="2200" dirty="0"/>
              <a:t>Getting users who are specialists</a:t>
            </a:r>
          </a:p>
          <a:p>
            <a:pPr lvl="2"/>
            <a:r>
              <a:rPr lang="en-US" sz="2100" dirty="0"/>
              <a:t>E.g., doctors, dental assistants</a:t>
            </a:r>
          </a:p>
          <a:p>
            <a:pPr lvl="2"/>
            <a:r>
              <a:rPr lang="en-US" sz="2100" dirty="0"/>
              <a:t>Maybe can get students, retirees</a:t>
            </a:r>
          </a:p>
          <a:p>
            <a:pPr lvl="1"/>
            <a:r>
              <a:rPr lang="en-US" sz="2200" dirty="0"/>
              <a:t>Paying users</a:t>
            </a:r>
          </a:p>
          <a:p>
            <a:r>
              <a:rPr lang="en-US" sz="2600" dirty="0"/>
              <a:t>Novices vs. experts</a:t>
            </a:r>
          </a:p>
          <a:p>
            <a:pPr lvl="1"/>
            <a:r>
              <a:rPr lang="en-US" sz="2200" dirty="0"/>
              <a:t>Very different behaviors, performance, etc.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getting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people who are not like you</a:t>
            </a:r>
          </a:p>
          <a:p>
            <a:pPr lvl="1"/>
            <a:r>
              <a:rPr lang="en-US" dirty="0" smtClean="0"/>
              <a:t>Laundromats</a:t>
            </a:r>
          </a:p>
          <a:p>
            <a:pPr lvl="1"/>
            <a:r>
              <a:rPr lang="en-US" dirty="0" smtClean="0"/>
              <a:t>Coffee shops</a:t>
            </a:r>
          </a:p>
          <a:p>
            <a:r>
              <a:rPr lang="en-US" dirty="0" smtClean="0"/>
              <a:t>Paying people</a:t>
            </a:r>
          </a:p>
          <a:p>
            <a:pPr lvl="1"/>
            <a:r>
              <a:rPr lang="en-US" dirty="0" smtClean="0"/>
              <a:t>Good for general people</a:t>
            </a:r>
          </a:p>
          <a:p>
            <a:pPr lvl="1"/>
            <a:r>
              <a:rPr lang="en-US" dirty="0" smtClean="0"/>
              <a:t>Not for companies</a:t>
            </a:r>
          </a:p>
          <a:p>
            <a:pPr lvl="1"/>
            <a:r>
              <a:rPr lang="en-US" dirty="0" smtClean="0"/>
              <a:t>Not for “highly compensated” people (Doctors)</a:t>
            </a:r>
          </a:p>
          <a:p>
            <a:pPr lvl="2"/>
            <a:r>
              <a:rPr lang="en-US" dirty="0" smtClean="0"/>
              <a:t>But everyone likes a gift, like a Starbucks card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8828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DB00-8AD0-49D9-92F4-C53B0F48A94A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03286"/>
          </a:xfrm>
        </p:spPr>
        <p:txBody>
          <a:bodyPr/>
          <a:lstStyle/>
          <a:p>
            <a:r>
              <a:rPr lang="en-US" dirty="0"/>
              <a:t>Number of </a:t>
            </a:r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4945062"/>
          </a:xfrm>
        </p:spPr>
        <p:txBody>
          <a:bodyPr/>
          <a:lstStyle/>
          <a:p>
            <a:r>
              <a:rPr lang="en-US" sz="2600" dirty="0"/>
              <a:t>About </a:t>
            </a:r>
            <a:r>
              <a:rPr lang="en-US" sz="2600" dirty="0" smtClean="0"/>
              <a:t>20 </a:t>
            </a:r>
            <a:r>
              <a:rPr lang="en-US" sz="2600" dirty="0"/>
              <a:t>for statistical </a:t>
            </a:r>
            <a:r>
              <a:rPr lang="en-US" sz="2600" dirty="0" smtClean="0"/>
              <a:t>studies</a:t>
            </a:r>
            <a:endParaRPr lang="en-US" sz="2600" dirty="0"/>
          </a:p>
          <a:p>
            <a:r>
              <a:rPr lang="en-US" sz="2600" dirty="0"/>
              <a:t>As few as 5 for </a:t>
            </a:r>
            <a:r>
              <a:rPr lang="en-US" sz="2600" dirty="0" smtClean="0"/>
              <a:t>usability evaluation</a:t>
            </a:r>
            <a:endParaRPr lang="en-US" sz="2600" dirty="0"/>
          </a:p>
          <a:p>
            <a:pPr lvl="1"/>
            <a:r>
              <a:rPr lang="en-US" sz="2200" dirty="0"/>
              <a:t>Can update after each user to correct problems</a:t>
            </a:r>
          </a:p>
          <a:p>
            <a:pPr lvl="2"/>
            <a:r>
              <a:rPr lang="en-US" sz="2100" dirty="0"/>
              <a:t>But can be misled by “spurious behavior” of a single person</a:t>
            </a:r>
          </a:p>
          <a:p>
            <a:pPr lvl="3"/>
            <a:r>
              <a:rPr lang="en-US" sz="1800" dirty="0"/>
              <a:t>Accidents or just not </a:t>
            </a:r>
            <a:r>
              <a:rPr lang="en-US" sz="1800" dirty="0" smtClean="0"/>
              <a:t>representative</a:t>
            </a:r>
          </a:p>
          <a:p>
            <a:pPr lvl="1"/>
            <a:r>
              <a:rPr lang="en-US" sz="1800" dirty="0" smtClean="0"/>
              <a:t>cite: </a:t>
            </a:r>
            <a:r>
              <a:rPr lang="en-US" sz="1800" dirty="0" smtClean="0">
                <a:hlinkClick r:id="rId3"/>
              </a:rPr>
              <a:t>https://www.nngroup.com/articles/how-many-test-users/</a:t>
            </a:r>
            <a:r>
              <a:rPr lang="en-US" sz="1800" dirty="0" smtClean="0"/>
              <a:t> </a:t>
            </a:r>
          </a:p>
          <a:p>
            <a:pPr lvl="1"/>
            <a:r>
              <a:rPr lang="en-US" sz="2200" dirty="0" smtClean="0"/>
              <a:t>Five </a:t>
            </a:r>
            <a:r>
              <a:rPr lang="en-US" sz="2200" dirty="0"/>
              <a:t>users cannot</a:t>
            </a:r>
            <a:br>
              <a:rPr lang="en-US" sz="2200" dirty="0"/>
            </a:br>
            <a:r>
              <a:rPr lang="en-US" sz="2200" dirty="0" smtClean="0"/>
              <a:t>evaluate </a:t>
            </a:r>
            <a:r>
              <a:rPr lang="en-US" sz="2200" i="1" dirty="0" smtClean="0"/>
              <a:t>all </a:t>
            </a:r>
            <a:r>
              <a:rPr lang="en-US" sz="2200" dirty="0"/>
              <a:t>of a </a:t>
            </a:r>
            <a:r>
              <a:rPr lang="en-US" sz="2200" dirty="0" smtClean="0"/>
              <a:t>system</a:t>
            </a:r>
          </a:p>
          <a:p>
            <a:pPr lvl="2"/>
            <a:r>
              <a:rPr lang="en-US" sz="1900" dirty="0" smtClean="0"/>
              <a:t>Different tests for different</a:t>
            </a:r>
            <a:br>
              <a:rPr lang="en-US" sz="1900" dirty="0" smtClean="0"/>
            </a:br>
            <a:r>
              <a:rPr lang="en-US" sz="1900" dirty="0" smtClean="0"/>
              <a:t>parts</a:t>
            </a:r>
          </a:p>
          <a:p>
            <a:pPr lvl="2"/>
            <a:r>
              <a:rPr lang="en-US" sz="1900" dirty="0" smtClean="0"/>
              <a:t>Can’t just do longer tests</a:t>
            </a:r>
            <a:endParaRPr lang="en-US" sz="1900" dirty="0"/>
          </a:p>
        </p:txBody>
      </p:sp>
      <p:pic>
        <p:nvPicPr>
          <p:cNvPr id="429060" name="Picture 4" descr="20000319_problemfindingcur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886200"/>
            <a:ext cx="4775200" cy="2852738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68362"/>
          </a:xfrm>
        </p:spPr>
        <p:txBody>
          <a:bodyPr/>
          <a:lstStyle/>
          <a:p>
            <a:r>
              <a:rPr lang="en-US" dirty="0" smtClean="0"/>
              <a:t>Another chart for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911725"/>
          </a:xfrm>
        </p:spPr>
        <p:txBody>
          <a:bodyPr/>
          <a:lstStyle/>
          <a:p>
            <a:r>
              <a:rPr lang="en-US" sz="2200" dirty="0" smtClean="0"/>
              <a:t>Testing </a:t>
            </a:r>
            <a:r>
              <a:rPr lang="en-US" sz="2200" dirty="0"/>
              <a:t>more users didn't result in appreciably more insights</a:t>
            </a:r>
            <a:r>
              <a:rPr lang="en-US" sz="2200" dirty="0" smtClean="0"/>
              <a:t> </a:t>
            </a:r>
          </a:p>
          <a:p>
            <a:pPr marL="342900" lvl="1" indent="-342900">
              <a:buClr>
                <a:schemeClr val="tx2"/>
              </a:buClr>
            </a:pPr>
            <a:r>
              <a:rPr lang="en-US" sz="1800" dirty="0"/>
              <a:t>cite: </a:t>
            </a:r>
            <a:r>
              <a:rPr lang="en-US" sz="1800" dirty="0">
                <a:hlinkClick r:id="rId2"/>
              </a:rPr>
              <a:t>https://www.nngroup.com/articles/how-many-test-users/</a:t>
            </a:r>
            <a:r>
              <a:rPr lang="en-US" sz="1800" dirty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1026" name="Picture 2" descr="Scatterplot of 83 usability-testing case studies, showing the number of users tested in each study as well as the number of usability findings reported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2" y="2209800"/>
            <a:ext cx="620077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73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010A-6627-4AD8-9A39-B32345F51194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Ethical Considerations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No harm to the users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Emotional distress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Highly trained people especially concerned about looking foolish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rgbClr val="C00000"/>
                </a:solidFill>
              </a:rPr>
              <a:t>Emphasize system being </a:t>
            </a:r>
            <a:r>
              <a:rPr lang="en-US" sz="2600" dirty="0" smtClean="0">
                <a:solidFill>
                  <a:srgbClr val="C00000"/>
                </a:solidFill>
              </a:rPr>
              <a:t>evaluated, </a:t>
            </a:r>
            <a:r>
              <a:rPr lang="en-US" sz="2600" dirty="0">
                <a:solidFill>
                  <a:srgbClr val="C00000"/>
                </a:solidFill>
              </a:rPr>
              <a:t>not </a:t>
            </a:r>
            <a:r>
              <a:rPr lang="en-US" sz="2600" dirty="0" smtClean="0">
                <a:solidFill>
                  <a:srgbClr val="C00000"/>
                </a:solidFill>
              </a:rPr>
              <a:t>user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Results </a:t>
            </a:r>
            <a:r>
              <a:rPr lang="en-US" sz="2600" dirty="0"/>
              <a:t>of </a:t>
            </a:r>
            <a:r>
              <a:rPr lang="en-US" sz="2600" dirty="0" smtClean="0"/>
              <a:t>evaluation and </a:t>
            </a:r>
            <a:r>
              <a:rPr lang="en-US" sz="2600" dirty="0"/>
              <a:t>users’ identities kept </a:t>
            </a:r>
            <a:r>
              <a:rPr lang="en-US" sz="2600" dirty="0" smtClean="0"/>
              <a:t>secret</a:t>
            </a: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dirty="0"/>
              <a:t>Stop </a:t>
            </a:r>
            <a:r>
              <a:rPr lang="en-US" sz="2600" dirty="0" smtClean="0"/>
              <a:t>evaluation if </a:t>
            </a:r>
            <a:r>
              <a:rPr lang="en-US" sz="2600" dirty="0"/>
              <a:t>user is too upset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At end, ask for comments, explain any deceptions, thank the participants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At universities, have “Institutional Review Board” (IRB)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F19-3F27-4D87-8D60-523318BC9AA1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524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Milgram Psychology Experiments</a:t>
            </a:r>
          </a:p>
        </p:txBody>
      </p:sp>
      <p:sp>
        <p:nvSpPr>
          <p:cNvPr id="5242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641475"/>
            <a:ext cx="5638800" cy="4759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Stanley </a:t>
            </a:r>
            <a:r>
              <a:rPr lang="en-US" sz="2600" dirty="0" err="1"/>
              <a:t>Milgram</a:t>
            </a:r>
            <a:r>
              <a:rPr lang="en-US" sz="2600" dirty="0"/>
              <a:t> 1961-1962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Subject (“teacher” T) told by experimenter (E) to shock another person ("Learner" L, an actor) if L gets answers wrong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&gt; 65% of subjects were willing to give apparently harmful electric shocks – up to 450 volts – to a pitifully protesting victim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Study created emotional distress 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Some subjects needed significant counseling afterward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http://www.stanleymilgram.com/</a:t>
            </a:r>
          </a:p>
        </p:txBody>
      </p:sp>
      <p:sp>
        <p:nvSpPr>
          <p:cNvPr id="524293" name="Text Box 5"/>
          <p:cNvSpPr txBox="1">
            <a:spLocks noChangeArrowheads="1"/>
          </p:cNvSpPr>
          <p:nvPr/>
        </p:nvSpPr>
        <p:spPr bwMode="auto">
          <a:xfrm>
            <a:off x="6172200" y="5715000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sz="2000">
                <a:latin typeface="Times New Roman" pitchFamily="18" charset="0"/>
              </a:rPr>
              <a:t>Image from Wikipedia</a:t>
            </a: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524297" name="Picture 9" descr="Milgram_Experiment_v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371600"/>
            <a:ext cx="3063875" cy="3886200"/>
          </a:xfrm>
          <a:prstGeom prst="rect">
            <a:avLst/>
          </a:prstGeom>
          <a:noFill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A984-C792-4C8C-93B7-4547449A8AA9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</a:t>
            </a:r>
            <a:r>
              <a:rPr lang="en-US" dirty="0"/>
              <a:t>the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628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 up </a:t>
            </a:r>
            <a:r>
              <a:rPr lang="en-US" dirty="0"/>
              <a:t>realistic situation</a:t>
            </a:r>
          </a:p>
          <a:p>
            <a:r>
              <a:rPr lang="en-US" dirty="0"/>
              <a:t>Write up task </a:t>
            </a:r>
            <a:r>
              <a:rPr lang="en-US" dirty="0" smtClean="0"/>
              <a:t>scenarios</a:t>
            </a:r>
          </a:p>
          <a:p>
            <a:r>
              <a:rPr lang="en-US" dirty="0" smtClean="0"/>
              <a:t>Write detailed script of what you will say</a:t>
            </a:r>
            <a:endParaRPr lang="en-US" dirty="0"/>
          </a:p>
          <a:p>
            <a:r>
              <a:rPr lang="en-US" dirty="0"/>
              <a:t>PRACTICE</a:t>
            </a:r>
          </a:p>
          <a:p>
            <a:r>
              <a:rPr lang="en-US" dirty="0"/>
              <a:t>Recruit users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07D2-4887-4F75-9412-4CBB835B454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153400" cy="1295400"/>
          </a:xfrm>
        </p:spPr>
        <p:txBody>
          <a:bodyPr/>
          <a:lstStyle/>
          <a:p>
            <a:r>
              <a:rPr lang="en-US" dirty="0"/>
              <a:t>Why Evaluate </a:t>
            </a:r>
            <a:r>
              <a:rPr lang="en-US" dirty="0" smtClean="0"/>
              <a:t>with</a:t>
            </a:r>
            <a:br>
              <a:rPr lang="en-US" dirty="0" smtClean="0"/>
            </a:br>
            <a:r>
              <a:rPr lang="en-US" dirty="0" smtClean="0"/>
              <a:t> “</a:t>
            </a:r>
            <a:r>
              <a:rPr lang="en-US" sz="3600" dirty="0" smtClean="0"/>
              <a:t>Usability Evaluations”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50288" cy="3962400"/>
          </a:xfrm>
        </p:spPr>
        <p:txBody>
          <a:bodyPr/>
          <a:lstStyle/>
          <a:p>
            <a:r>
              <a:rPr lang="en-US" dirty="0"/>
              <a:t>Following guidelines never sufficient for good </a:t>
            </a:r>
            <a:r>
              <a:rPr lang="en-US" dirty="0" smtClean="0"/>
              <a:t>UIs</a:t>
            </a:r>
            <a:endParaRPr lang="en-US" dirty="0"/>
          </a:p>
          <a:p>
            <a:r>
              <a:rPr lang="en-US" dirty="0" smtClean="0"/>
              <a:t>Need </a:t>
            </a:r>
            <a:r>
              <a:rPr lang="en-US" dirty="0"/>
              <a:t>both good </a:t>
            </a:r>
            <a:r>
              <a:rPr lang="en-US" dirty="0" smtClean="0"/>
              <a:t>design </a:t>
            </a:r>
            <a:r>
              <a:rPr lang="en-US" dirty="0" smtClean="0">
                <a:solidFill>
                  <a:schemeClr val="accent6"/>
                </a:solidFill>
              </a:rPr>
              <a:t>and </a:t>
            </a:r>
            <a:r>
              <a:rPr lang="en-US" dirty="0"/>
              <a:t>user studies</a:t>
            </a:r>
          </a:p>
          <a:p>
            <a:r>
              <a:rPr lang="en-US" dirty="0"/>
              <a:t>(Similar to users with CI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Note: </a:t>
            </a:r>
            <a:r>
              <a:rPr lang="en-US" strike="sngStrike" dirty="0" smtClean="0"/>
              <a:t>users</a:t>
            </a:r>
            <a:r>
              <a:rPr lang="en-US" dirty="0" smtClean="0"/>
              <a:t>, </a:t>
            </a:r>
            <a:r>
              <a:rPr lang="en-US" strike="sngStrike" dirty="0" smtClean="0"/>
              <a:t>subjects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participants</a:t>
            </a:r>
            <a:endParaRPr lang="en-US" dirty="0"/>
          </a:p>
        </p:txBody>
      </p:sp>
      <p:sp>
        <p:nvSpPr>
          <p:cNvPr id="392196" name="Line 4"/>
          <p:cNvSpPr>
            <a:spLocks noChangeShapeType="1"/>
          </p:cNvSpPr>
          <p:nvPr/>
        </p:nvSpPr>
        <p:spPr bwMode="auto">
          <a:xfrm>
            <a:off x="6248400" y="5029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92197" name="Line 5"/>
          <p:cNvSpPr>
            <a:spLocks noChangeShapeType="1"/>
          </p:cNvSpPr>
          <p:nvPr/>
        </p:nvSpPr>
        <p:spPr bwMode="auto">
          <a:xfrm>
            <a:off x="6248400" y="6248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92198" name="Line 6"/>
          <p:cNvSpPr>
            <a:spLocks noChangeShapeType="1"/>
          </p:cNvSpPr>
          <p:nvPr/>
        </p:nvSpPr>
        <p:spPr bwMode="auto">
          <a:xfrm flipV="1">
            <a:off x="6477000" y="5486400"/>
            <a:ext cx="533400" cy="457200"/>
          </a:xfrm>
          <a:prstGeom prst="line">
            <a:avLst/>
          </a:prstGeom>
          <a:noFill/>
          <a:ln w="19050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92199" name="Line 7"/>
          <p:cNvSpPr>
            <a:spLocks noChangeShapeType="1"/>
          </p:cNvSpPr>
          <p:nvPr/>
        </p:nvSpPr>
        <p:spPr bwMode="auto">
          <a:xfrm flipV="1">
            <a:off x="7391400" y="4800600"/>
            <a:ext cx="533400" cy="45720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92200" name="Text Box 8"/>
          <p:cNvSpPr txBox="1">
            <a:spLocks noChangeArrowheads="1"/>
          </p:cNvSpPr>
          <p:nvPr/>
        </p:nvSpPr>
        <p:spPr bwMode="auto">
          <a:xfrm>
            <a:off x="6324600" y="6200775"/>
            <a:ext cx="1905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ahoma" pitchFamily="34" charset="0"/>
              </a:rPr>
              <a:t>Quality, </a:t>
            </a:r>
            <a:r>
              <a:rPr lang="en-US" sz="1600" dirty="0">
                <a:solidFill>
                  <a:schemeClr val="accent1"/>
                </a:solidFill>
                <a:latin typeface="Tahoma" pitchFamily="34" charset="0"/>
              </a:rPr>
              <a:t>before</a:t>
            </a:r>
            <a:r>
              <a:rPr lang="en-US" sz="1600" dirty="0">
                <a:latin typeface="Tahoma" pitchFamily="34" charset="0"/>
              </a:rPr>
              <a:t> and</a:t>
            </a:r>
            <a:br>
              <a:rPr lang="en-US" sz="1600" dirty="0">
                <a:latin typeface="Tahoma" pitchFamily="34" charset="0"/>
              </a:rPr>
            </a:br>
            <a:r>
              <a:rPr lang="en-US" sz="1600" dirty="0">
                <a:solidFill>
                  <a:srgbClr val="3399FF"/>
                </a:solidFill>
                <a:latin typeface="Tahoma" pitchFamily="34" charset="0"/>
              </a:rPr>
              <a:t>after</a:t>
            </a:r>
            <a:r>
              <a:rPr lang="en-US" sz="1600" dirty="0">
                <a:latin typeface="Tahoma" pitchFamily="34" charset="0"/>
              </a:rPr>
              <a:t> user </a:t>
            </a:r>
            <a:r>
              <a:rPr lang="en-US" sz="1600" dirty="0" smtClean="0">
                <a:latin typeface="Tahoma" pitchFamily="34" charset="0"/>
              </a:rPr>
              <a:t>studies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92201" name="Text Box 9"/>
          <p:cNvSpPr txBox="1">
            <a:spLocks noChangeArrowheads="1"/>
          </p:cNvSpPr>
          <p:nvPr/>
        </p:nvSpPr>
        <p:spPr bwMode="auto">
          <a:xfrm>
            <a:off x="7804150" y="4905375"/>
            <a:ext cx="1035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Tahoma" pitchFamily="34" charset="0"/>
              </a:rPr>
              <a:t>Good</a:t>
            </a:r>
            <a:br>
              <a:rPr lang="en-US" sz="1600">
                <a:solidFill>
                  <a:schemeClr val="tx2"/>
                </a:solidFill>
                <a:latin typeface="Tahoma" pitchFamily="34" charset="0"/>
              </a:rPr>
            </a:br>
            <a:r>
              <a:rPr lang="en-US" sz="1600">
                <a:solidFill>
                  <a:schemeClr val="tx2"/>
                </a:solidFill>
                <a:latin typeface="Tahoma" pitchFamily="34" charset="0"/>
              </a:rPr>
              <a:t>designers</a:t>
            </a:r>
          </a:p>
        </p:txBody>
      </p:sp>
      <p:sp>
        <p:nvSpPr>
          <p:cNvPr id="392202" name="Text Box 10"/>
          <p:cNvSpPr txBox="1">
            <a:spLocks noChangeArrowheads="1"/>
          </p:cNvSpPr>
          <p:nvPr/>
        </p:nvSpPr>
        <p:spPr bwMode="auto">
          <a:xfrm>
            <a:off x="6781800" y="5562600"/>
            <a:ext cx="1035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336600"/>
                </a:solidFill>
                <a:latin typeface="Tahoma" pitchFamily="34" charset="0"/>
              </a:rPr>
              <a:t>Average</a:t>
            </a:r>
            <a:br>
              <a:rPr lang="en-US" sz="1600">
                <a:solidFill>
                  <a:srgbClr val="336600"/>
                </a:solidFill>
                <a:latin typeface="Tahoma" pitchFamily="34" charset="0"/>
              </a:rPr>
            </a:br>
            <a:r>
              <a:rPr lang="en-US" sz="1600">
                <a:solidFill>
                  <a:srgbClr val="336600"/>
                </a:solidFill>
                <a:latin typeface="Tahoma" pitchFamily="34" charset="0"/>
              </a:rPr>
              <a:t>designers</a:t>
            </a:r>
          </a:p>
        </p:txBody>
      </p:sp>
      <p:sp>
        <p:nvSpPr>
          <p:cNvPr id="392203" name="Rectangle 11"/>
          <p:cNvSpPr>
            <a:spLocks noChangeArrowheads="1"/>
          </p:cNvSpPr>
          <p:nvPr/>
        </p:nvSpPr>
        <p:spPr bwMode="auto">
          <a:xfrm>
            <a:off x="6400800" y="59436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2204" name="Rectangle 12"/>
          <p:cNvSpPr>
            <a:spLocks noChangeArrowheads="1"/>
          </p:cNvSpPr>
          <p:nvPr/>
        </p:nvSpPr>
        <p:spPr bwMode="auto">
          <a:xfrm>
            <a:off x="7315200" y="52578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2205" name="Rectangle 13"/>
          <p:cNvSpPr>
            <a:spLocks noChangeArrowheads="1"/>
          </p:cNvSpPr>
          <p:nvPr/>
        </p:nvSpPr>
        <p:spPr bwMode="auto">
          <a:xfrm>
            <a:off x="7010400" y="5410200"/>
            <a:ext cx="76200" cy="762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2206" name="Rectangle 14"/>
          <p:cNvSpPr>
            <a:spLocks noChangeArrowheads="1"/>
          </p:cNvSpPr>
          <p:nvPr/>
        </p:nvSpPr>
        <p:spPr bwMode="auto">
          <a:xfrm>
            <a:off x="7924800" y="4724400"/>
            <a:ext cx="76200" cy="762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A775-3A80-4DEB-B065-1A82F2B2EF27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sz="3500" dirty="0"/>
              <a:t>Who runs the experiment?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8229600" cy="4411663"/>
          </a:xfrm>
        </p:spPr>
        <p:txBody>
          <a:bodyPr/>
          <a:lstStyle/>
          <a:p>
            <a:r>
              <a:rPr lang="en-US" sz="2600" dirty="0"/>
              <a:t>Trained usability engineers know how to run a valid </a:t>
            </a:r>
            <a:r>
              <a:rPr lang="en-US" sz="2600" dirty="0" smtClean="0"/>
              <a:t>usability evaluation</a:t>
            </a:r>
            <a:endParaRPr lang="en-US" sz="2600" dirty="0"/>
          </a:p>
          <a:p>
            <a:pPr lvl="1"/>
            <a:r>
              <a:rPr lang="en-US" sz="2200" dirty="0"/>
              <a:t>Called “facilitators”</a:t>
            </a:r>
          </a:p>
          <a:p>
            <a:pPr lvl="1"/>
            <a:r>
              <a:rPr lang="en-US" sz="2200" dirty="0"/>
              <a:t>Good methodology is important</a:t>
            </a:r>
          </a:p>
          <a:p>
            <a:pPr lvl="2"/>
            <a:r>
              <a:rPr lang="en-US" sz="2100" dirty="0"/>
              <a:t>2-3 vs. 5-6 of 8 usability problems found</a:t>
            </a:r>
          </a:p>
          <a:p>
            <a:r>
              <a:rPr lang="en-US" sz="2600" dirty="0"/>
              <a:t>But useful for developers &amp; designers to watch</a:t>
            </a:r>
          </a:p>
          <a:p>
            <a:pPr lvl="1"/>
            <a:r>
              <a:rPr lang="en-US" sz="2200" dirty="0"/>
              <a:t>Available if system crashes or user gets</a:t>
            </a:r>
            <a:br>
              <a:rPr lang="en-US" sz="2200" dirty="0"/>
            </a:br>
            <a:r>
              <a:rPr lang="en-US" sz="2200" dirty="0"/>
              <a:t>completely stuck</a:t>
            </a:r>
          </a:p>
          <a:p>
            <a:pPr lvl="1"/>
            <a:r>
              <a:rPr lang="en-US" sz="2200" dirty="0"/>
              <a:t>But have to keep them from interfering</a:t>
            </a:r>
          </a:p>
          <a:p>
            <a:pPr lvl="2"/>
            <a:r>
              <a:rPr lang="en-US" sz="2100" dirty="0"/>
              <a:t>Randy </a:t>
            </a:r>
            <a:r>
              <a:rPr lang="en-US" sz="2100" dirty="0" err="1"/>
              <a:t>Pausch’s</a:t>
            </a:r>
            <a:r>
              <a:rPr lang="en-US" sz="2100" dirty="0"/>
              <a:t> strategy</a:t>
            </a:r>
          </a:p>
          <a:p>
            <a:pPr lvl="1"/>
            <a:r>
              <a:rPr lang="en-US" sz="2200" dirty="0"/>
              <a:t>Having at least one </a:t>
            </a:r>
            <a:r>
              <a:rPr lang="en-US" sz="2200" dirty="0" smtClean="0"/>
              <a:t>observer</a:t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dirty="0" err="1"/>
              <a:t>notetaker</a:t>
            </a:r>
            <a:r>
              <a:rPr lang="en-US" sz="2200" dirty="0" smtClean="0"/>
              <a:t>) is </a:t>
            </a:r>
            <a:r>
              <a:rPr lang="en-US" sz="2200" dirty="0"/>
              <a:t>useful</a:t>
            </a:r>
          </a:p>
          <a:p>
            <a:r>
              <a:rPr lang="en-US" sz="2600" dirty="0"/>
              <a:t>Common error: don’t help too early!</a:t>
            </a:r>
          </a:p>
        </p:txBody>
      </p:sp>
      <p:pic>
        <p:nvPicPr>
          <p:cNvPr id="405508" name="Picture 4" descr="userTestingSittingOnHands"/>
          <p:cNvPicPr>
            <a:picLocks noChangeAspect="1" noChangeArrowheads="1"/>
          </p:cNvPicPr>
          <p:nvPr/>
        </p:nvPicPr>
        <p:blipFill>
          <a:blip r:embed="rId3" cstate="print"/>
          <a:srcRect l="14285" t="3625" r="4762"/>
          <a:stretch>
            <a:fillRect/>
          </a:stretch>
        </p:blipFill>
        <p:spPr bwMode="auto">
          <a:xfrm>
            <a:off x="5867400" y="3962400"/>
            <a:ext cx="3276600" cy="2562225"/>
          </a:xfrm>
          <a:prstGeom prst="rect">
            <a:avLst/>
          </a:prstGeom>
          <a:noFill/>
        </p:spPr>
      </p:pic>
      <p:sp>
        <p:nvSpPr>
          <p:cNvPr id="405509" name="Oval 5"/>
          <p:cNvSpPr>
            <a:spLocks noChangeArrowheads="1"/>
          </p:cNvSpPr>
          <p:nvPr/>
        </p:nvSpPr>
        <p:spPr bwMode="auto">
          <a:xfrm>
            <a:off x="7467600" y="5867400"/>
            <a:ext cx="990600" cy="762000"/>
          </a:xfrm>
          <a:prstGeom prst="ellipse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5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7A0F-CBF5-4D38-845E-01B4FF498DE6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Evaluate?</a:t>
            </a:r>
            <a:endParaRPr lang="en-US" dirty="0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229600" cy="4411662"/>
          </a:xfrm>
        </p:spPr>
        <p:txBody>
          <a:bodyPr/>
          <a:lstStyle/>
          <a:p>
            <a:r>
              <a:rPr lang="en-US" dirty="0"/>
              <a:t>Usability Labs</a:t>
            </a:r>
          </a:p>
          <a:p>
            <a:pPr lvl="1"/>
            <a:r>
              <a:rPr lang="en-US" dirty="0"/>
              <a:t>Cameras, 2-way mirrors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specialists</a:t>
            </a:r>
            <a:endParaRPr lang="en-US" dirty="0"/>
          </a:p>
          <a:p>
            <a:pPr lvl="1"/>
            <a:r>
              <a:rPr lang="en-US" dirty="0"/>
              <a:t>Separate </a:t>
            </a:r>
            <a:r>
              <a:rPr lang="en-US" dirty="0" smtClean="0"/>
              <a:t>observation</a:t>
            </a:r>
            <a:br>
              <a:rPr lang="en-US" dirty="0" smtClean="0"/>
            </a:br>
            <a:r>
              <a:rPr lang="en-US" dirty="0" smtClean="0"/>
              <a:t>and control </a:t>
            </a:r>
            <a:r>
              <a:rPr lang="en-US" dirty="0"/>
              <a:t>room</a:t>
            </a:r>
          </a:p>
          <a:p>
            <a:pPr lvl="2"/>
            <a:r>
              <a:rPr lang="en-US" dirty="0"/>
              <a:t>Should disclose who is watching</a:t>
            </a:r>
          </a:p>
          <a:p>
            <a:pPr lvl="1"/>
            <a:r>
              <a:rPr lang="en-US" dirty="0"/>
              <a:t>Having one may increase usability </a:t>
            </a:r>
            <a:r>
              <a:rPr lang="en-US" dirty="0" smtClean="0"/>
              <a:t>evaluations in </a:t>
            </a:r>
            <a:r>
              <a:rPr lang="en-US" dirty="0"/>
              <a:t>an organization</a:t>
            </a:r>
          </a:p>
          <a:p>
            <a:r>
              <a:rPr lang="en-US" dirty="0"/>
              <a:t>Can usually perform </a:t>
            </a:r>
            <a:r>
              <a:rPr lang="en-US" dirty="0" smtClean="0"/>
              <a:t>an evaluation anywhere</a:t>
            </a:r>
            <a:endParaRPr lang="en-US" dirty="0"/>
          </a:p>
          <a:p>
            <a:pPr lvl="1"/>
            <a:r>
              <a:rPr lang="en-US" dirty="0"/>
              <a:t>Can use portable </a:t>
            </a:r>
            <a:r>
              <a:rPr lang="en-US" dirty="0" smtClean="0"/>
              <a:t>video recorder, screen recorder,  etc</a:t>
            </a:r>
            <a:r>
              <a:rPr lang="en-US" dirty="0"/>
              <a:t>.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762000"/>
            <a:ext cx="4191000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BCF14-D9A9-4AC2-81BC-8ED11C4D55A9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</a:t>
            </a:r>
            <a:r>
              <a:rPr lang="en-US" dirty="0" smtClean="0"/>
              <a:t>an Evaluation</a:t>
            </a:r>
            <a:endParaRPr lang="en-US" dirty="0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50288" cy="45323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Preparation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Introduction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600" dirty="0"/>
              <a:t>Running the </a:t>
            </a:r>
            <a:r>
              <a:rPr lang="en-US" sz="2600" dirty="0" smtClean="0"/>
              <a:t>evaluation</a:t>
            </a: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dirty="0" smtClean="0"/>
              <a:t>Cleanup </a:t>
            </a:r>
            <a:r>
              <a:rPr lang="en-US" sz="2600" dirty="0"/>
              <a:t>after the </a:t>
            </a:r>
            <a:r>
              <a:rPr lang="en-US" sz="2600" dirty="0" smtClean="0"/>
              <a:t>evaluation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B9FBB-5472-4225-8A53-3E1066898A5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950913" y="122238"/>
            <a:ext cx="7583487" cy="1020762"/>
          </a:xfrm>
        </p:spPr>
        <p:txBody>
          <a:bodyPr/>
          <a:lstStyle/>
          <a:p>
            <a:r>
              <a:rPr lang="en-US" dirty="0" smtClean="0"/>
              <a:t>Preparation and Introduction</a:t>
            </a:r>
            <a:endParaRPr lang="en-US" dirty="0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91172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Make sure evaluation is ready to go before user arrives</a:t>
            </a:r>
          </a:p>
          <a:p>
            <a:r>
              <a:rPr lang="en-US" dirty="0" smtClean="0"/>
              <a:t>Introduce </a:t>
            </a:r>
            <a:r>
              <a:rPr lang="en-US" dirty="0"/>
              <a:t>the observation </a:t>
            </a:r>
            <a:r>
              <a:rPr lang="en-US" dirty="0" smtClean="0"/>
              <a:t>phase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Say purpose is to evaluate software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Consent form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Pre-test questionnaire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Give instructions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Instruct them on how to do a think aloud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Write down script to make sure consistent for all users</a:t>
            </a:r>
            <a:endParaRPr lang="en-US" dirty="0"/>
          </a:p>
          <a:p>
            <a:r>
              <a:rPr lang="en-US" dirty="0" smtClean="0"/>
              <a:t>Final instructions (“Rules”):</a:t>
            </a:r>
            <a:endParaRPr lang="en-US" dirty="0"/>
          </a:p>
          <a:p>
            <a:pPr lvl="1"/>
            <a:r>
              <a:rPr lang="en-US" dirty="0" smtClean="0"/>
              <a:t>Say that you </a:t>
            </a:r>
            <a:r>
              <a:rPr lang="en-US" dirty="0"/>
              <a:t>won’t be able to answer </a:t>
            </a:r>
            <a:r>
              <a:rPr lang="en-US" dirty="0" smtClean="0"/>
              <a:t>questions </a:t>
            </a:r>
            <a:r>
              <a:rPr lang="en-US" dirty="0"/>
              <a:t>during, but if questions cross their mind, say them aloud</a:t>
            </a:r>
          </a:p>
          <a:p>
            <a:pPr lvl="1"/>
            <a:r>
              <a:rPr lang="en-US" dirty="0"/>
              <a:t>If you forget to think aloud, I’ll say “Please keep talking”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the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the think-aloud</a:t>
            </a:r>
          </a:p>
          <a:p>
            <a:r>
              <a:rPr lang="en-US" dirty="0" smtClean="0"/>
              <a:t>At end:</a:t>
            </a:r>
          </a:p>
          <a:p>
            <a:pPr lvl="1"/>
            <a:r>
              <a:rPr lang="en-US" dirty="0" smtClean="0"/>
              <a:t>Post-test questionnaire</a:t>
            </a:r>
          </a:p>
          <a:p>
            <a:pPr lvl="1"/>
            <a:r>
              <a:rPr lang="en-US" dirty="0" smtClean="0"/>
              <a:t>Explain purpose &amp; any deceptions</a:t>
            </a:r>
          </a:p>
          <a:p>
            <a:pPr lvl="1"/>
            <a:r>
              <a:rPr lang="en-US" dirty="0" smtClean="0"/>
              <a:t>Thanks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839D-5BD6-436D-86AD-F16351A7C5B9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0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E51-48EC-4B39-963E-701CAE807BAB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1295400"/>
          </a:xfrm>
        </p:spPr>
        <p:txBody>
          <a:bodyPr/>
          <a:lstStyle/>
          <a:p>
            <a:r>
              <a:rPr lang="en-US" dirty="0"/>
              <a:t>Cleaning up </a:t>
            </a:r>
            <a:r>
              <a:rPr lang="en-US" dirty="0" smtClean="0"/>
              <a:t>after an evaluation</a:t>
            </a:r>
            <a:endParaRPr lang="en-US" dirty="0"/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desktop applications</a:t>
            </a:r>
          </a:p>
          <a:p>
            <a:pPr lvl="1"/>
            <a:r>
              <a:rPr lang="en-US" dirty="0"/>
              <a:t>Remove old files, recent file lists, etc.</a:t>
            </a:r>
          </a:p>
          <a:p>
            <a:r>
              <a:rPr lang="en-US" dirty="0"/>
              <a:t>Harder for </a:t>
            </a:r>
            <a:r>
              <a:rPr lang="en-US" dirty="0" smtClean="0"/>
              <a:t>evaluations of </a:t>
            </a:r>
            <a:r>
              <a:rPr lang="en-US" dirty="0"/>
              <a:t>web sites:</a:t>
            </a:r>
          </a:p>
          <a:p>
            <a:pPr lvl="1"/>
            <a:r>
              <a:rPr lang="en-US" dirty="0"/>
              <a:t>In </a:t>
            </a:r>
            <a:r>
              <a:rPr lang="en-US" dirty="0" smtClean="0"/>
              <a:t>evaluations of </a:t>
            </a:r>
            <a:r>
              <a:rPr lang="en-US" dirty="0"/>
              <a:t>web sites, need to remove history to avoid hints to next user</a:t>
            </a:r>
          </a:p>
          <a:p>
            <a:pPr lvl="1"/>
            <a:r>
              <a:rPr lang="en-US" dirty="0"/>
              <a:t>Browser history, “cookies”, etc.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bam\AppData\Local\Temp\SNAGHTML4359bd86.PNG"/>
          <p:cNvPicPr>
            <a:picLocks noChangeAspect="1" noChangeArrowheads="1"/>
          </p:cNvPicPr>
          <p:nvPr/>
        </p:nvPicPr>
        <p:blipFill>
          <a:blip r:embed="rId3" cstate="print"/>
          <a:srcRect l="1796" r="2395" b="23830"/>
          <a:stretch>
            <a:fillRect/>
          </a:stretch>
        </p:blipFill>
        <p:spPr bwMode="auto">
          <a:xfrm>
            <a:off x="0" y="4800600"/>
            <a:ext cx="8915400" cy="1662352"/>
          </a:xfrm>
          <a:prstGeom prst="rect">
            <a:avLst/>
          </a:prstGeom>
          <a:noFill/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678F-7A6F-4D1B-99F9-F399087505FC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1066800"/>
          </a:xfrm>
        </p:spPr>
        <p:txBody>
          <a:bodyPr/>
          <a:lstStyle/>
          <a:p>
            <a:r>
              <a:rPr lang="en-US" dirty="0"/>
              <a:t>Analyzing the data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96962"/>
            <a:ext cx="8229600" cy="4411662"/>
          </a:xfrm>
        </p:spPr>
        <p:txBody>
          <a:bodyPr/>
          <a:lstStyle/>
          <a:p>
            <a:r>
              <a:rPr lang="en-US" dirty="0"/>
              <a:t>Numeric data</a:t>
            </a:r>
          </a:p>
          <a:p>
            <a:pPr lvl="1"/>
            <a:r>
              <a:rPr lang="en-US" dirty="0"/>
              <a:t>Example: times, number of errors, etc.</a:t>
            </a:r>
          </a:p>
          <a:p>
            <a:pPr lvl="1"/>
            <a:r>
              <a:rPr lang="en-US" dirty="0"/>
              <a:t>Tables and plots using a spreadsheet</a:t>
            </a:r>
          </a:p>
          <a:p>
            <a:pPr lvl="1"/>
            <a:r>
              <a:rPr lang="en-US" dirty="0"/>
              <a:t>Look for </a:t>
            </a:r>
            <a:r>
              <a:rPr lang="en-US" i="1" dirty="0"/>
              <a:t>trends</a:t>
            </a:r>
            <a:r>
              <a:rPr lang="en-US" dirty="0"/>
              <a:t> and </a:t>
            </a:r>
            <a:r>
              <a:rPr lang="en-US" i="1" dirty="0"/>
              <a:t>outliers</a:t>
            </a:r>
          </a:p>
          <a:p>
            <a:r>
              <a:rPr lang="en-US" dirty="0"/>
              <a:t>Organize problems by scope and severity</a:t>
            </a:r>
          </a:p>
          <a:p>
            <a:pPr lvl="1"/>
            <a:r>
              <a:rPr lang="en-US" dirty="0"/>
              <a:t>Scope: How widespread is the problem?</a:t>
            </a:r>
          </a:p>
          <a:p>
            <a:pPr lvl="1"/>
            <a:r>
              <a:rPr lang="en-US" dirty="0"/>
              <a:t>Severity: How critical is the problem</a:t>
            </a:r>
            <a:r>
              <a:rPr lang="en-US" dirty="0" smtClean="0"/>
              <a:t>?</a:t>
            </a:r>
          </a:p>
          <a:p>
            <a:pPr lvl="1"/>
            <a:r>
              <a:rPr lang="en-US" sz="1600" dirty="0">
                <a:hlinkClick r:id="rId4"/>
              </a:rPr>
              <a:t>http://www.cs.cmu.edu/~</a:t>
            </a:r>
            <a:r>
              <a:rPr lang="en-US" sz="1600" dirty="0" smtClean="0">
                <a:hlinkClick r:id="rId4"/>
              </a:rPr>
              <a:t>bam/uicourse/UsabilityEvalReport_template2018.docx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E20E-0C9A-4F6D-941A-2EC9697AB173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 and Severity Separately</a:t>
            </a:r>
          </a:p>
        </p:txBody>
      </p:sp>
      <p:graphicFrame>
        <p:nvGraphicFramePr>
          <p:cNvPr id="451646" name="Group 62"/>
          <p:cNvGraphicFramePr>
            <a:graphicFrameLocks noGrp="1"/>
          </p:cNvGraphicFramePr>
          <p:nvPr/>
        </p:nvGraphicFramePr>
        <p:xfrm>
          <a:off x="152400" y="1828800"/>
          <a:ext cx="8839200" cy="4068763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8200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Proportion of users experiencing the problem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Few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98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Impact of the problem on the users who experience it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Small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 Severity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Medium Severity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1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Medium Severity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 Severity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A276-FA5E-4B14-B50D-425BEE3F6ADD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122238"/>
            <a:ext cx="7097713" cy="1295400"/>
          </a:xfrm>
        </p:spPr>
        <p:txBody>
          <a:bodyPr/>
          <a:lstStyle/>
          <a:p>
            <a:r>
              <a:rPr lang="en-US"/>
              <a:t>Write a Summarizing Report</a:t>
            </a:r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“Executive” summary</a:t>
            </a:r>
          </a:p>
          <a:p>
            <a:r>
              <a:rPr lang="en-US" dirty="0"/>
              <a:t>Conceptual re-designs are most important</a:t>
            </a:r>
          </a:p>
          <a:p>
            <a:r>
              <a:rPr lang="en-US" dirty="0"/>
              <a:t>If just “tuning”, then a “top ten” list</a:t>
            </a:r>
          </a:p>
          <a:p>
            <a:pPr lvl="1"/>
            <a:r>
              <a:rPr lang="en-US" dirty="0"/>
              <a:t>Levels of severity help rank the problems</a:t>
            </a:r>
          </a:p>
          <a:p>
            <a:r>
              <a:rPr lang="en-US" dirty="0"/>
              <a:t>“Highlights” video is often a helpful communications device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A481F-E930-4668-ABB4-4B694E6C77BA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with Results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Modify system to fix most important problems</a:t>
            </a:r>
          </a:p>
          <a:p>
            <a:r>
              <a:rPr lang="en-US" dirty="0"/>
              <a:t>Can modify after each user, if don’t need statistical results</a:t>
            </a:r>
          </a:p>
          <a:p>
            <a:pPr lvl="1"/>
            <a:r>
              <a:rPr lang="en-US" dirty="0"/>
              <a:t>No need for other users to “suffer”</a:t>
            </a:r>
          </a:p>
          <a:p>
            <a:r>
              <a:rPr lang="en-US" dirty="0"/>
              <a:t>But remember: user is </a:t>
            </a:r>
            <a:r>
              <a:rPr lang="en-US" i="1" dirty="0"/>
              <a:t>not</a:t>
            </a:r>
            <a:r>
              <a:rPr lang="en-US" dirty="0"/>
              <a:t> a </a:t>
            </a:r>
            <a:r>
              <a:rPr lang="en-US" dirty="0" smtClean="0"/>
              <a:t>designer</a:t>
            </a:r>
          </a:p>
          <a:p>
            <a:pPr lvl="1"/>
            <a:r>
              <a:rPr lang="en-US" dirty="0" smtClean="0"/>
              <a:t>Don’t necessarily adopt the user’s proposed </a:t>
            </a:r>
            <a:r>
              <a:rPr lang="en-US" i="1" dirty="0" smtClean="0"/>
              <a:t>fixes</a:t>
            </a:r>
            <a:endParaRPr lang="en-US" i="1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2971-D330-4283-B12A-A7A4547FE35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7543800" cy="792162"/>
          </a:xfrm>
        </p:spPr>
        <p:txBody>
          <a:bodyPr/>
          <a:lstStyle/>
          <a:p>
            <a:r>
              <a:rPr lang="en-US" sz="3600" dirty="0"/>
              <a:t>“Don’ts” of </a:t>
            </a:r>
            <a:r>
              <a:rPr lang="en-US" sz="3600" dirty="0" smtClean="0"/>
              <a:t>Usability Evaluations</a:t>
            </a:r>
            <a:endParaRPr lang="en-US" sz="3600" dirty="0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986337"/>
          </a:xfrm>
        </p:spPr>
        <p:txBody>
          <a:bodyPr/>
          <a:lstStyle/>
          <a:p>
            <a:r>
              <a:rPr lang="en-US" sz="2600" dirty="0"/>
              <a:t>Don’t </a:t>
            </a:r>
            <a:r>
              <a:rPr lang="en-US" sz="2600" dirty="0" smtClean="0"/>
              <a:t>evaluate whether </a:t>
            </a:r>
            <a:r>
              <a:rPr lang="en-US" sz="2600" dirty="0"/>
              <a:t>it works (quality assurance)</a:t>
            </a:r>
          </a:p>
          <a:p>
            <a:r>
              <a:rPr lang="en-US" sz="2600" dirty="0"/>
              <a:t>Don’t have experimenters evaluate it – get users</a:t>
            </a:r>
          </a:p>
          <a:p>
            <a:r>
              <a:rPr lang="en-US" sz="2600" dirty="0"/>
              <a:t>Don’t </a:t>
            </a:r>
            <a:r>
              <a:rPr lang="en-US" sz="2600" dirty="0" smtClean="0"/>
              <a:t>(just) ask </a:t>
            </a:r>
            <a:r>
              <a:rPr lang="en-US" sz="2600" dirty="0"/>
              <a:t>user questions. Not an “opinion survey.” Instead, watch their </a:t>
            </a:r>
            <a:r>
              <a:rPr lang="en-US" sz="2600" i="1" dirty="0"/>
              <a:t>behavior.</a:t>
            </a:r>
          </a:p>
          <a:p>
            <a:r>
              <a:rPr lang="en-US" sz="2600" dirty="0"/>
              <a:t>Don’t </a:t>
            </a:r>
            <a:r>
              <a:rPr lang="en-US" sz="2600" dirty="0" smtClean="0"/>
              <a:t>evaluate with </a:t>
            </a:r>
            <a:r>
              <a:rPr lang="en-US" sz="2600" dirty="0"/>
              <a:t>groups: see how well </a:t>
            </a:r>
            <a:r>
              <a:rPr lang="en-US" sz="2600" dirty="0" smtClean="0"/>
              <a:t>system works </a:t>
            </a:r>
            <a:r>
              <a:rPr lang="en-US" sz="2600" dirty="0"/>
              <a:t>for each person individually (not a “focus group”)</a:t>
            </a:r>
          </a:p>
          <a:p>
            <a:r>
              <a:rPr lang="en-US" sz="2600" dirty="0"/>
              <a:t>Don’t train users: want to see if they can figure it out themselves</a:t>
            </a:r>
            <a:r>
              <a:rPr lang="en-US" sz="26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Don’t test user </a:t>
            </a:r>
            <a:r>
              <a:rPr lang="en-US" sz="2600" dirty="0" smtClean="0">
                <a:sym typeface="Wingdings" pitchFamily="2" charset="2"/>
              </a:rPr>
              <a:t> evaluate the system</a:t>
            </a:r>
            <a:endParaRPr lang="en-US" sz="2600" dirty="0" smtClean="0"/>
          </a:p>
          <a:p>
            <a:pPr lvl="1">
              <a:lnSpc>
                <a:spcPct val="90000"/>
              </a:lnSpc>
            </a:pPr>
            <a:r>
              <a:rPr lang="en-US" sz="2200" i="1" dirty="0" smtClean="0"/>
              <a:t>Not</a:t>
            </a:r>
            <a:r>
              <a:rPr lang="en-US" sz="2200" dirty="0" smtClean="0"/>
              <a:t> a </a:t>
            </a:r>
            <a:r>
              <a:rPr lang="en-US" sz="2200" i="1" dirty="0" smtClean="0"/>
              <a:t>“</a:t>
            </a:r>
            <a:r>
              <a:rPr lang="en-US" sz="2200" i="1" dirty="0" smtClean="0">
                <a:solidFill>
                  <a:srgbClr val="C00000"/>
                </a:solidFill>
              </a:rPr>
              <a:t>user test</a:t>
            </a:r>
            <a:r>
              <a:rPr lang="en-US" sz="2200" i="1" dirty="0" smtClean="0"/>
              <a:t>” </a:t>
            </a:r>
            <a:r>
              <a:rPr lang="en-US" sz="2200" dirty="0" smtClean="0">
                <a:sym typeface="Wingdings" pitchFamily="2" charset="2"/>
              </a:rPr>
              <a:t> call it </a:t>
            </a:r>
            <a:r>
              <a:rPr lang="en-US" sz="2200" i="1" dirty="0" smtClean="0">
                <a:solidFill>
                  <a:srgbClr val="C00000"/>
                </a:solidFill>
                <a:sym typeface="Wingdings" pitchFamily="2" charset="2"/>
              </a:rPr>
              <a:t>Usability Evaluation </a:t>
            </a:r>
            <a:r>
              <a:rPr lang="en-US" sz="2200" dirty="0" smtClean="0">
                <a:sym typeface="Wingdings" pitchFamily="2" charset="2"/>
              </a:rPr>
              <a:t>instead</a:t>
            </a:r>
            <a:endParaRPr lang="en-US" i="1" dirty="0" smtClean="0"/>
          </a:p>
          <a:p>
            <a:pPr>
              <a:lnSpc>
                <a:spcPct val="90000"/>
              </a:lnSpc>
            </a:pPr>
            <a:r>
              <a:rPr lang="en-US" sz="2600" dirty="0" smtClean="0"/>
              <a:t>Don’t put your ego as a designer on the line</a:t>
            </a:r>
          </a:p>
          <a:p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457200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C8B5-18CD-497F-8E0B-4EDB1FACC750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/>
              <a:t>Issue: Reliability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the results generalize to other people?</a:t>
            </a:r>
          </a:p>
          <a:p>
            <a:pPr lvl="1"/>
            <a:r>
              <a:rPr lang="en-US" dirty="0"/>
              <a:t>Individual differences</a:t>
            </a:r>
          </a:p>
          <a:p>
            <a:pPr lvl="1"/>
            <a:r>
              <a:rPr lang="en-US" dirty="0"/>
              <a:t>Up to a factor of 10 in performance</a:t>
            </a:r>
          </a:p>
          <a:p>
            <a:r>
              <a:rPr lang="en-US" dirty="0"/>
              <a:t>If comparing two systems</a:t>
            </a:r>
          </a:p>
          <a:p>
            <a:pPr lvl="1"/>
            <a:r>
              <a:rPr lang="en-US" dirty="0"/>
              <a:t>Statistics for confidence intervals, </a:t>
            </a:r>
            <a:r>
              <a:rPr lang="en-US" sz="2400" i="1" dirty="0"/>
              <a:t>p&lt;.01</a:t>
            </a:r>
            <a:endParaRPr lang="en-US" i="1" dirty="0"/>
          </a:p>
          <a:p>
            <a:pPr lvl="1"/>
            <a:r>
              <a:rPr lang="en-US" dirty="0"/>
              <a:t>But rarely are doing A vs. B studies</a:t>
            </a:r>
          </a:p>
          <a:p>
            <a:r>
              <a:rPr lang="en-US" dirty="0"/>
              <a:t>Also, small number of users cannot </a:t>
            </a:r>
            <a:r>
              <a:rPr lang="en-US" dirty="0" smtClean="0"/>
              <a:t>evaluate an </a:t>
            </a:r>
            <a:r>
              <a:rPr lang="en-US" i="1" dirty="0"/>
              <a:t>entire </a:t>
            </a:r>
            <a:r>
              <a:rPr lang="en-US" dirty="0"/>
              <a:t>site</a:t>
            </a:r>
          </a:p>
          <a:p>
            <a:pPr lvl="1"/>
            <a:r>
              <a:rPr lang="en-US" dirty="0"/>
              <a:t>Just a sample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091F-8D6C-488B-92F5-E9A689E5CFF8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Issue: Validity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Did the </a:t>
            </a:r>
            <a:r>
              <a:rPr lang="en-US" dirty="0" smtClean="0"/>
              <a:t>evaluation measure </a:t>
            </a:r>
            <a:r>
              <a:rPr lang="en-US" dirty="0"/>
              <a:t>what we wanted?</a:t>
            </a:r>
          </a:p>
          <a:p>
            <a:pPr lvl="1"/>
            <a:r>
              <a:rPr lang="en-US" dirty="0"/>
              <a:t>Wrong users</a:t>
            </a:r>
          </a:p>
          <a:p>
            <a:pPr lvl="1"/>
            <a:r>
              <a:rPr lang="en-US" dirty="0"/>
              <a:t>“Confounding” factors, etc,</a:t>
            </a:r>
          </a:p>
          <a:p>
            <a:pPr lvl="2"/>
            <a:r>
              <a:rPr lang="en-US" dirty="0"/>
              <a:t>Issues which were not controlled but not relevant to </a:t>
            </a:r>
            <a:r>
              <a:rPr lang="en-US" dirty="0" smtClean="0"/>
              <a:t>the evaluation</a:t>
            </a:r>
            <a:endParaRPr lang="en-US" dirty="0"/>
          </a:p>
          <a:p>
            <a:pPr lvl="2"/>
            <a:r>
              <a:rPr lang="en-US" dirty="0"/>
              <a:t>Other usability problems, setting, etc.</a:t>
            </a:r>
          </a:p>
          <a:p>
            <a:pPr lvl="2"/>
            <a:r>
              <a:rPr lang="en-US" dirty="0"/>
              <a:t>Ordering effects</a:t>
            </a:r>
          </a:p>
          <a:p>
            <a:pPr lvl="2"/>
            <a:r>
              <a:rPr lang="en-US" dirty="0"/>
              <a:t>Learning effects</a:t>
            </a:r>
          </a:p>
          <a:p>
            <a:pPr lvl="2"/>
            <a:r>
              <a:rPr lang="en-US" dirty="0"/>
              <a:t>Too much help given to some users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FCDC-4432-4DE6-AD17-F9D3559FB17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your Evaluation</a:t>
            </a:r>
            <a:endParaRPr lang="en-US" dirty="0"/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726488" cy="4532313"/>
          </a:xfrm>
        </p:spPr>
        <p:txBody>
          <a:bodyPr/>
          <a:lstStyle/>
          <a:p>
            <a:r>
              <a:rPr lang="en-US" sz="2600" dirty="0"/>
              <a:t>Goals:</a:t>
            </a:r>
          </a:p>
          <a:p>
            <a:pPr lvl="1"/>
            <a:r>
              <a:rPr lang="en-US" sz="2200" dirty="0"/>
              <a:t>Formative – help decide features and </a:t>
            </a:r>
            <a:r>
              <a:rPr lang="en-US" sz="2200" dirty="0" smtClean="0"/>
              <a:t>design  </a:t>
            </a:r>
            <a:r>
              <a:rPr lang="en-US" sz="2200" i="1" dirty="0" smtClean="0">
                <a:sym typeface="Wingdings" pitchFamily="2" charset="2"/>
              </a:rPr>
              <a:t> CIs</a:t>
            </a:r>
            <a:endParaRPr lang="en-US" sz="2200" i="1" dirty="0"/>
          </a:p>
          <a:p>
            <a:pPr lvl="1"/>
            <a:r>
              <a:rPr lang="en-US" sz="2200" dirty="0"/>
              <a:t>Summative – evaluate </a:t>
            </a:r>
            <a:r>
              <a:rPr lang="en-US" sz="2200" dirty="0" smtClean="0"/>
              <a:t>system </a:t>
            </a:r>
            <a:r>
              <a:rPr lang="en-US" sz="2200" i="1" dirty="0" smtClean="0">
                <a:sym typeface="Wingdings" pitchFamily="2" charset="2"/>
              </a:rPr>
              <a:t> Now</a:t>
            </a:r>
            <a:endParaRPr lang="en-US" sz="2200" i="1" dirty="0"/>
          </a:p>
          <a:p>
            <a:r>
              <a:rPr lang="en-US" sz="2600" dirty="0"/>
              <a:t>Pilot </a:t>
            </a:r>
            <a:r>
              <a:rPr lang="en-US" sz="2600" dirty="0" smtClean="0"/>
              <a:t>evaluations</a:t>
            </a:r>
            <a:endParaRPr lang="en-US" sz="2600" dirty="0"/>
          </a:p>
          <a:p>
            <a:pPr lvl="1"/>
            <a:r>
              <a:rPr lang="en-US" sz="2200" dirty="0"/>
              <a:t>Preliminary </a:t>
            </a:r>
            <a:r>
              <a:rPr lang="en-US" sz="2200" dirty="0" smtClean="0"/>
              <a:t>evaluations to check materials</a:t>
            </a:r>
            <a:r>
              <a:rPr lang="en-US" sz="2200" dirty="0"/>
              <a:t>, look for bugs, etc.</a:t>
            </a:r>
          </a:p>
          <a:p>
            <a:pPr lvl="1"/>
            <a:r>
              <a:rPr lang="en-US" sz="2200" dirty="0" smtClean="0"/>
              <a:t>Evaluate the </a:t>
            </a:r>
            <a:r>
              <a:rPr lang="en-US" sz="2200" dirty="0"/>
              <a:t>instructions, timing</a:t>
            </a:r>
          </a:p>
          <a:p>
            <a:pPr lvl="1"/>
            <a:r>
              <a:rPr lang="en-US" sz="2200" dirty="0"/>
              <a:t>Users do not have to be representative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550-1F81-4484-83AC-AA1C8989CE57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Design</a:t>
            </a:r>
            <a:endParaRPr lang="en-US" dirty="0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411662"/>
          </a:xfrm>
        </p:spPr>
        <p:txBody>
          <a:bodyPr/>
          <a:lstStyle/>
          <a:p>
            <a:r>
              <a:rPr lang="en-US" sz="2600" dirty="0"/>
              <a:t>“Between subjects” vs. “within subjects”</a:t>
            </a:r>
          </a:p>
          <a:p>
            <a:pPr lvl="1"/>
            <a:r>
              <a:rPr lang="en-US" sz="2200" dirty="0"/>
              <a:t>For comparing different conditions</a:t>
            </a:r>
          </a:p>
          <a:p>
            <a:pPr lvl="1"/>
            <a:r>
              <a:rPr lang="en-US" sz="2200" dirty="0"/>
              <a:t>Within:</a:t>
            </a:r>
          </a:p>
          <a:p>
            <a:pPr lvl="2"/>
            <a:r>
              <a:rPr lang="en-US" sz="2100" dirty="0"/>
              <a:t>Each user does all conditions</a:t>
            </a:r>
          </a:p>
          <a:p>
            <a:pPr lvl="2"/>
            <a:r>
              <a:rPr lang="en-US" sz="2100" dirty="0"/>
              <a:t>Removes individual differences</a:t>
            </a:r>
          </a:p>
          <a:p>
            <a:pPr lvl="2"/>
            <a:r>
              <a:rPr lang="en-US" sz="2100" dirty="0"/>
              <a:t>Add ordering effects</a:t>
            </a:r>
          </a:p>
          <a:p>
            <a:pPr lvl="1"/>
            <a:r>
              <a:rPr lang="en-US" sz="2200" dirty="0"/>
              <a:t>Between</a:t>
            </a:r>
          </a:p>
          <a:p>
            <a:pPr lvl="2"/>
            <a:r>
              <a:rPr lang="en-US" sz="2100" dirty="0"/>
              <a:t>Each user does one condition</a:t>
            </a:r>
          </a:p>
          <a:p>
            <a:pPr lvl="2"/>
            <a:r>
              <a:rPr lang="en-US" sz="2100" dirty="0"/>
              <a:t>Quicker for each user</a:t>
            </a:r>
          </a:p>
          <a:p>
            <a:pPr lvl="2"/>
            <a:r>
              <a:rPr lang="en-US" sz="2100" dirty="0"/>
              <a:t>But need more users due to huge variation in people</a:t>
            </a:r>
          </a:p>
          <a:p>
            <a:r>
              <a:rPr lang="en-US" sz="2600" dirty="0"/>
              <a:t>Randomized assignment of conditions</a:t>
            </a:r>
          </a:p>
          <a:p>
            <a:pPr lvl="1"/>
            <a:r>
              <a:rPr lang="en-US" sz="2200" dirty="0"/>
              <a:t>To people, or order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56903B-CCC9-42E7-ACA9-1D4FCBCD660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dirty="0" smtClean="0"/>
              <a:t>Some Measurements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Learnability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accent6"/>
                </a:solidFill>
              </a:rPr>
              <a:t>Efficiency</a:t>
            </a:r>
            <a:r>
              <a:rPr lang="en-US" dirty="0" smtClean="0"/>
              <a:t>: (Expert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Errors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>
                <a:solidFill>
                  <a:schemeClr val="accent6"/>
                </a:solidFill>
              </a:rPr>
              <a:t>Subjective satisfaction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>
                <a:solidFill>
                  <a:schemeClr val="accent6"/>
                </a:solidFill>
              </a:rPr>
              <a:t>Web </a:t>
            </a:r>
            <a:r>
              <a:rPr lang="en-US" dirty="0" smtClean="0">
                <a:solidFill>
                  <a:schemeClr val="accent6"/>
                </a:solidFill>
              </a:rPr>
              <a:t>analytics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4770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cture template_polo">
  <a:themeElements>
    <a:clrScheme name="lecture template_polo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lecture template_po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 template_polo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template_polo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</Template>
  <TotalTime>23142</TotalTime>
  <Words>2124</Words>
  <Application>Microsoft Office PowerPoint</Application>
  <PresentationFormat>On-screen Show (4:3)</PresentationFormat>
  <Paragraphs>450</Paragraphs>
  <Slides>39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Times New Roman</vt:lpstr>
      <vt:lpstr>Tahoma</vt:lpstr>
      <vt:lpstr>Times</vt:lpstr>
      <vt:lpstr>Wingdings</vt:lpstr>
      <vt:lpstr>lecture template_polo</vt:lpstr>
      <vt:lpstr>Lecture 6:  How to Design a Good Usability Evaluation</vt:lpstr>
      <vt:lpstr>Homeworks</vt:lpstr>
      <vt:lpstr>Why Evaluate with  “Usability Evaluations”?</vt:lpstr>
      <vt:lpstr>“Don’ts” of Usability Evaluations</vt:lpstr>
      <vt:lpstr>Issue: Reliability</vt:lpstr>
      <vt:lpstr>Issue: Validity</vt:lpstr>
      <vt:lpstr>Plan your Evaluation</vt:lpstr>
      <vt:lpstr>Evaluation Design</vt:lpstr>
      <vt:lpstr>Some Measurements</vt:lpstr>
      <vt:lpstr>Some Measurements</vt:lpstr>
      <vt:lpstr>Performance Measurements</vt:lpstr>
      <vt:lpstr>Goal Levels</vt:lpstr>
      <vt:lpstr>Questionnaire Design</vt:lpstr>
      <vt:lpstr>Questionnaire, 2</vt:lpstr>
      <vt:lpstr>Question Design</vt:lpstr>
      <vt:lpstr>Examples of Bad questions</vt:lpstr>
      <vt:lpstr>Questionnaire, examples</vt:lpstr>
      <vt:lpstr>Standard (Validated) Questionnaires</vt:lpstr>
      <vt:lpstr>Survey example</vt:lpstr>
      <vt:lpstr>PowerPoint Presentation</vt:lpstr>
      <vt:lpstr>Video Recording</vt:lpstr>
      <vt:lpstr>“Think Aloud” Protocols</vt:lpstr>
      <vt:lpstr>Getting Users</vt:lpstr>
      <vt:lpstr>Ideas for getting users</vt:lpstr>
      <vt:lpstr>Number of participants</vt:lpstr>
      <vt:lpstr>Another chart for number</vt:lpstr>
      <vt:lpstr>Ethical Considerations</vt:lpstr>
      <vt:lpstr>Milgram Psychology Experiments</vt:lpstr>
      <vt:lpstr>Authoring the Evaluation</vt:lpstr>
      <vt:lpstr>Who runs the experiment?</vt:lpstr>
      <vt:lpstr>Where Evaluate?</vt:lpstr>
      <vt:lpstr>Stages of an Evaluation</vt:lpstr>
      <vt:lpstr>Preparation and Introduction</vt:lpstr>
      <vt:lpstr>Running the Evaluation</vt:lpstr>
      <vt:lpstr>Cleaning up after an evaluation</vt:lpstr>
      <vt:lpstr>Analyzing the data</vt:lpstr>
      <vt:lpstr>Scope and Severity Separately</vt:lpstr>
      <vt:lpstr>Write a Summarizing Report</vt:lpstr>
      <vt:lpstr>What to do with Results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Human-Computer Interaction in eCommerce</dc:title>
  <dc:creator>Brad Myers</dc:creator>
  <cp:lastModifiedBy>Brad Myers</cp:lastModifiedBy>
  <cp:revision>220</cp:revision>
  <cp:lastPrinted>1601-01-01T00:00:00Z</cp:lastPrinted>
  <dcterms:created xsi:type="dcterms:W3CDTF">2001-06-15T20:03:27Z</dcterms:created>
  <dcterms:modified xsi:type="dcterms:W3CDTF">2018-11-13T17:25:15Z</dcterms:modified>
</cp:coreProperties>
</file>