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59" r:id="rId1"/>
  </p:sldMasterIdLst>
  <p:notesMasterIdLst>
    <p:notesMasterId r:id="rId21"/>
  </p:notesMasterIdLst>
  <p:sldIdLst>
    <p:sldId id="256" r:id="rId2"/>
    <p:sldId id="307" r:id="rId3"/>
    <p:sldId id="296" r:id="rId4"/>
    <p:sldId id="295" r:id="rId5"/>
    <p:sldId id="257" r:id="rId6"/>
    <p:sldId id="261" r:id="rId7"/>
    <p:sldId id="305" r:id="rId8"/>
    <p:sldId id="281" r:id="rId9"/>
    <p:sldId id="308" r:id="rId10"/>
    <p:sldId id="284" r:id="rId11"/>
    <p:sldId id="292" r:id="rId12"/>
    <p:sldId id="293" r:id="rId13"/>
    <p:sldId id="300" r:id="rId14"/>
    <p:sldId id="294" r:id="rId15"/>
    <p:sldId id="264" r:id="rId16"/>
    <p:sldId id="282" r:id="rId17"/>
    <p:sldId id="303" r:id="rId18"/>
    <p:sldId id="280" r:id="rId19"/>
    <p:sldId id="306" r:id="rId20"/>
  </p:sldIdLst>
  <p:sldSz cx="9144000" cy="6858000" type="screen4x3"/>
  <p:notesSz cx="6858000" cy="9144000"/>
  <p:embeddedFontLst>
    <p:embeddedFont>
      <p:font typeface="Tahoma" panose="020B0604030504040204" pitchFamily="34" charset="0"/>
      <p:regular r:id="rId22"/>
      <p:bold r:id="rId23"/>
    </p:embeddedFont>
  </p:embeddedFont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  <a:srgbClr val="6E0000"/>
    <a:srgbClr val="33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4" autoAdjust="0"/>
    <p:restoredTop sz="94618" autoAdjust="0"/>
  </p:normalViewPr>
  <p:slideViewPr>
    <p:cSldViewPr>
      <p:cViewPr varScale="1">
        <p:scale>
          <a:sx n="75" d="100"/>
          <a:sy n="75" d="100"/>
        </p:scale>
        <p:origin x="66" y="9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  <p:sld r:id="rId2" collapse="1"/>
      <p:sld r:id="rId3" collapse="1"/>
      <p:sld r:id="rId4" collapse="1"/>
      <p:sld r:id="rId5" collapse="1"/>
      <p:sld r:id="rId6" collapse="1"/>
      <p:sld r:id="rId7" collapse="1"/>
      <p:sld r:id="rId8" collapse="1"/>
      <p:sld r:id="rId9" collapse="1"/>
      <p:sld r:id="rId10" collapse="1"/>
      <p:sld r:id="rId11" collapse="1"/>
      <p:sld r:id="rId12" collapse="1"/>
      <p:sld r:id="rId13" collapse="1"/>
    </p:sldLst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2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1.fntdata"/><Relationship Id="rId27" Type="http://schemas.openxmlformats.org/officeDocument/2006/relationships/tableStyles" Target="tableStyles.xml"/></Relationships>
</file>

<file path=ppt/_rels/viewProps.xml.rels><?xml version="1.0" encoding="UTF-8" standalone="yes"?>
<Relationships xmlns="http://schemas.openxmlformats.org/package/2006/relationships"><Relationship Id="rId8" Type="http://schemas.openxmlformats.org/officeDocument/2006/relationships/slide" Target="slides/slide14.xml"/><Relationship Id="rId13" Type="http://schemas.openxmlformats.org/officeDocument/2006/relationships/slide" Target="slides/slide19.xml"/><Relationship Id="rId3" Type="http://schemas.openxmlformats.org/officeDocument/2006/relationships/slide" Target="slides/slide6.xml"/><Relationship Id="rId7" Type="http://schemas.openxmlformats.org/officeDocument/2006/relationships/slide" Target="slides/slide12.xml"/><Relationship Id="rId12" Type="http://schemas.openxmlformats.org/officeDocument/2006/relationships/slide" Target="slides/slide18.xml"/><Relationship Id="rId2" Type="http://schemas.openxmlformats.org/officeDocument/2006/relationships/slide" Target="slides/slide5.xml"/><Relationship Id="rId1" Type="http://schemas.openxmlformats.org/officeDocument/2006/relationships/slide" Target="slides/slide1.xml"/><Relationship Id="rId6" Type="http://schemas.openxmlformats.org/officeDocument/2006/relationships/slide" Target="slides/slide10.xml"/><Relationship Id="rId11" Type="http://schemas.openxmlformats.org/officeDocument/2006/relationships/slide" Target="slides/slide17.xml"/><Relationship Id="rId5" Type="http://schemas.openxmlformats.org/officeDocument/2006/relationships/slide" Target="slides/slide8.xml"/><Relationship Id="rId10" Type="http://schemas.openxmlformats.org/officeDocument/2006/relationships/slide" Target="slides/slide16.xml"/><Relationship Id="rId4" Type="http://schemas.openxmlformats.org/officeDocument/2006/relationships/slide" Target="slides/slide7.xml"/><Relationship Id="rId9" Type="http://schemas.openxmlformats.org/officeDocument/2006/relationships/slide" Target="slides/slide1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ahoma" pitchFamily="34" charset="0"/>
              </a:defRPr>
            </a:lvl1pPr>
          </a:lstStyle>
          <a:p>
            <a:endParaRPr lang="en-US"/>
          </a:p>
        </p:txBody>
      </p:sp>
      <p:sp>
        <p:nvSpPr>
          <p:cNvPr id="11264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ahoma" pitchFamily="34" charset="0"/>
              </a:defRPr>
            </a:lvl1pPr>
          </a:lstStyle>
          <a:p>
            <a:endParaRPr lang="en-US"/>
          </a:p>
        </p:txBody>
      </p:sp>
      <p:sp>
        <p:nvSpPr>
          <p:cNvPr id="11264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1264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1264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ahoma" pitchFamily="34" charset="0"/>
              </a:defRPr>
            </a:lvl1pPr>
          </a:lstStyle>
          <a:p>
            <a:endParaRPr lang="en-US"/>
          </a:p>
        </p:txBody>
      </p:sp>
      <p:sp>
        <p:nvSpPr>
          <p:cNvPr id="11264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ahoma" pitchFamily="34" charset="0"/>
              </a:defRPr>
            </a:lvl1pPr>
          </a:lstStyle>
          <a:p>
            <a:fld id="{7161A007-6EC5-46E6-819F-9BC79E03DE6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193214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4F3DCCB-4F84-4874-A470-D35C282B304B}" type="slidenum">
              <a:rPr lang="en-US"/>
              <a:pPr/>
              <a:t>1</a:t>
            </a:fld>
            <a:endParaRPr lang="en-US"/>
          </a:p>
        </p:txBody>
      </p:sp>
      <p:sp>
        <p:nvSpPr>
          <p:cNvPr id="2457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7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211510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C2C4DC6-8BEC-4907-A92A-87FA2291D968}" type="slidenum">
              <a:rPr lang="en-US"/>
              <a:pPr/>
              <a:t>11</a:t>
            </a:fld>
            <a:endParaRPr lang="en-US"/>
          </a:p>
        </p:txBody>
      </p:sp>
      <p:sp>
        <p:nvSpPr>
          <p:cNvPr id="2682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8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555071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9E8E0A4-3E68-46B7-8A7A-D3C64AB1A258}" type="slidenum">
              <a:rPr lang="en-US"/>
              <a:pPr/>
              <a:t>12</a:t>
            </a:fld>
            <a:endParaRPr lang="en-US"/>
          </a:p>
        </p:txBody>
      </p:sp>
      <p:sp>
        <p:nvSpPr>
          <p:cNvPr id="2652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5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112395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61A007-6EC5-46E6-819F-9BC79E03DE64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424348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FA949CF-700C-48D9-B2A7-71FE038A7DB2}" type="slidenum">
              <a:rPr lang="en-US"/>
              <a:pPr/>
              <a:t>14</a:t>
            </a:fld>
            <a:endParaRPr lang="en-US"/>
          </a:p>
        </p:txBody>
      </p:sp>
      <p:sp>
        <p:nvSpPr>
          <p:cNvPr id="2672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7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035403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5B0152C-BD92-4AC8-B87E-C2766F83165F}" type="slidenum">
              <a:rPr lang="en-US"/>
              <a:pPr/>
              <a:t>15</a:t>
            </a:fld>
            <a:endParaRPr lang="en-US"/>
          </a:p>
        </p:txBody>
      </p:sp>
      <p:sp>
        <p:nvSpPr>
          <p:cNvPr id="175106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510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759553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BD91894-8F2D-475C-A469-460E81AA61BD}" type="slidenum">
              <a:rPr lang="en-US"/>
              <a:pPr/>
              <a:t>16</a:t>
            </a:fld>
            <a:endParaRPr lang="en-US"/>
          </a:p>
        </p:txBody>
      </p:sp>
      <p:sp>
        <p:nvSpPr>
          <p:cNvPr id="2498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98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228299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8F3EA81-D17E-417A-AF13-7ACC934CF2A3}" type="slidenum">
              <a:rPr lang="en-US"/>
              <a:pPr/>
              <a:t>17</a:t>
            </a:fld>
            <a:endParaRPr lang="en-US"/>
          </a:p>
        </p:txBody>
      </p:sp>
      <p:sp>
        <p:nvSpPr>
          <p:cNvPr id="183298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32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732706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3297B2F-804F-4AFC-AA7A-BA270075BB09}" type="slidenum">
              <a:rPr lang="en-US"/>
              <a:pPr/>
              <a:t>18</a:t>
            </a:fld>
            <a:endParaRPr lang="en-US"/>
          </a:p>
        </p:txBody>
      </p:sp>
      <p:sp>
        <p:nvSpPr>
          <p:cNvPr id="2549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49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946457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5BBE007-4681-4D11-B451-70674DD04BD2}" type="slidenum">
              <a:rPr lang="en-US"/>
              <a:pPr/>
              <a:t>19</a:t>
            </a:fld>
            <a:endParaRPr lang="en-US"/>
          </a:p>
        </p:txBody>
      </p:sp>
      <p:sp>
        <p:nvSpPr>
          <p:cNvPr id="2539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39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20192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9D291BB-4BC4-4E58-9FBD-0ECE43887956}" type="slidenum">
              <a:rPr lang="en-US"/>
              <a:pPr/>
              <a:t>2</a:t>
            </a:fld>
            <a:endParaRPr lang="en-US"/>
          </a:p>
        </p:txBody>
      </p:sp>
      <p:sp>
        <p:nvSpPr>
          <p:cNvPr id="337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421816953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625A60C-E30E-4D9D-8A9C-B4128788481B}" type="slidenum">
              <a:rPr lang="en-US"/>
              <a:pPr/>
              <a:t>3</a:t>
            </a:fld>
            <a:endParaRPr lang="en-US"/>
          </a:p>
        </p:txBody>
      </p:sp>
      <p:sp>
        <p:nvSpPr>
          <p:cNvPr id="2723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23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85120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16E8313-C1F8-4C63-8802-A38A012CAB14}" type="slidenum">
              <a:rPr lang="en-US"/>
              <a:pPr/>
              <a:t>4</a:t>
            </a:fld>
            <a:endParaRPr lang="en-US"/>
          </a:p>
        </p:txBody>
      </p:sp>
      <p:sp>
        <p:nvSpPr>
          <p:cNvPr id="273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34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005786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37D6BF5-0105-4688-AC74-2A51F6E5A971}" type="slidenum">
              <a:rPr lang="en-US"/>
              <a:pPr/>
              <a:t>5</a:t>
            </a:fld>
            <a:endParaRPr lang="en-US"/>
          </a:p>
        </p:txBody>
      </p:sp>
      <p:sp>
        <p:nvSpPr>
          <p:cNvPr id="2478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78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237940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2F46CC8-F7D0-4AC1-97C9-E079647EC40C}" type="slidenum">
              <a:rPr lang="en-US"/>
              <a:pPr/>
              <a:t>6</a:t>
            </a:fld>
            <a:endParaRPr lang="en-US"/>
          </a:p>
        </p:txBody>
      </p:sp>
      <p:sp>
        <p:nvSpPr>
          <p:cNvPr id="168962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896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347934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9823E32-6641-4FE6-8FC2-99223ACC7D66}" type="slidenum">
              <a:rPr lang="en-US"/>
              <a:pPr/>
              <a:t>7</a:t>
            </a:fld>
            <a:endParaRPr lang="en-US"/>
          </a:p>
        </p:txBody>
      </p:sp>
      <p:sp>
        <p:nvSpPr>
          <p:cNvPr id="177154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715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72800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417EA2E-15B4-47DD-AEBF-DBDB99FB89B8}" type="slidenum">
              <a:rPr lang="en-US"/>
              <a:pPr/>
              <a:t>8</a:t>
            </a:fld>
            <a:endParaRPr lang="en-US"/>
          </a:p>
        </p:txBody>
      </p:sp>
      <p:sp>
        <p:nvSpPr>
          <p:cNvPr id="2488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88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584889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A514630-F89F-42F6-92F6-2FEA4634FD28}" type="slidenum">
              <a:rPr lang="en-US"/>
              <a:pPr/>
              <a:t>10</a:t>
            </a:fld>
            <a:endParaRPr lang="en-US"/>
          </a:p>
        </p:txBody>
      </p:sp>
      <p:sp>
        <p:nvSpPr>
          <p:cNvPr id="2570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70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29637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087438" y="1443038"/>
            <a:ext cx="7767637" cy="2133600"/>
          </a:xfrm>
        </p:spPr>
        <p:txBody>
          <a:bodyPr/>
          <a:lstStyle>
            <a:lvl1pPr>
              <a:defRPr sz="3600">
                <a:solidFill>
                  <a:schemeClr val="tx1"/>
                </a:solidFill>
              </a:defRPr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261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570163" y="4425950"/>
            <a:ext cx="6264275" cy="1616075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400"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261124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261125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© 2018 - Brad Myers</a:t>
            </a:r>
            <a:endParaRPr lang="en-US" altLang="en-US"/>
          </a:p>
        </p:txBody>
      </p:sp>
      <p:sp>
        <p:nvSpPr>
          <p:cNvPr id="261126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FC6CD3B0-2F26-4444-A79A-8AD52A22ED00}" type="slidenum">
              <a:rPr lang="en-US" altLang="en-US"/>
              <a:pPr/>
              <a:t>‹#›</a:t>
            </a:fld>
            <a:endParaRPr lang="en-US" altLang="en-US"/>
          </a:p>
        </p:txBody>
      </p:sp>
      <p:grpSp>
        <p:nvGrpSpPr>
          <p:cNvPr id="261127" name="Group 7"/>
          <p:cNvGrpSpPr>
            <a:grpSpLocks/>
          </p:cNvGrpSpPr>
          <p:nvPr/>
        </p:nvGrpSpPr>
        <p:grpSpPr bwMode="auto">
          <a:xfrm rot="5400000">
            <a:off x="-2967037" y="2967037"/>
            <a:ext cx="6858000" cy="923925"/>
            <a:chOff x="0" y="0"/>
            <a:chExt cx="5760" cy="128"/>
          </a:xfrm>
        </p:grpSpPr>
        <p:sp>
          <p:nvSpPr>
            <p:cNvPr id="261128" name="Rectangle 8"/>
            <p:cNvSpPr>
              <a:spLocks noChangeArrowheads="1"/>
            </p:cNvSpPr>
            <p:nvPr userDrawn="1"/>
          </p:nvSpPr>
          <p:spPr bwMode="auto">
            <a:xfrm>
              <a:off x="0" y="0"/>
              <a:ext cx="5760" cy="128"/>
            </a:xfrm>
            <a:prstGeom prst="rect">
              <a:avLst/>
            </a:prstGeom>
            <a:solidFill>
              <a:schemeClr val="tx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1129" name="Rectangle 9"/>
            <p:cNvSpPr>
              <a:spLocks noChangeArrowheads="1"/>
            </p:cNvSpPr>
            <p:nvPr userDrawn="1"/>
          </p:nvSpPr>
          <p:spPr bwMode="auto">
            <a:xfrm>
              <a:off x="2880" y="0"/>
              <a:ext cx="2880" cy="128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1130" name="Rectangle 10"/>
            <p:cNvSpPr>
              <a:spLocks noChangeArrowheads="1"/>
            </p:cNvSpPr>
            <p:nvPr userDrawn="1"/>
          </p:nvSpPr>
          <p:spPr bwMode="auto">
            <a:xfrm>
              <a:off x="4320" y="0"/>
              <a:ext cx="1440" cy="128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1131" name="Rectangle 11"/>
            <p:cNvSpPr>
              <a:spLocks noChangeArrowheads="1"/>
            </p:cNvSpPr>
            <p:nvPr userDrawn="1"/>
          </p:nvSpPr>
          <p:spPr bwMode="auto">
            <a:xfrm>
              <a:off x="5269" y="0"/>
              <a:ext cx="491" cy="128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pic>
        <p:nvPicPr>
          <p:cNvPr id="261132" name="Picture 12" descr="red_hcii_log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33513" y="4021138"/>
            <a:ext cx="1143000" cy="13239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© 2018 - Brad Myers</a:t>
            </a: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83DE156-3B79-4D4B-B6D7-8938A87B1D2F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22238"/>
            <a:ext cx="2057400" cy="600868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22238"/>
            <a:ext cx="6019800" cy="600868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© 2018 - Brad Myers</a:t>
            </a: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1D6E956-9D55-4958-95DA-6A5A7C8C3804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© 2018 - Brad Myers</a:t>
            </a: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64B181-924F-40E2-BC0B-CD1FC0E7A1B8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© 2018 - Brad Myers</a:t>
            </a: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EAE2E9D-C771-47E7-98CA-234452B90B2D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19263"/>
            <a:ext cx="4038600" cy="44116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263"/>
            <a:ext cx="4038600" cy="44116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© 2018 - Brad Myers</a:t>
            </a:r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50C5FCC-1C91-48E0-95C9-BC2B4F47C47A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© 2018 - Brad Myers</a:t>
            </a:r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6D7F963-E752-410E-94ED-9E6BF368C4F5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© 2018 - Brad Myers</a:t>
            </a:r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D62AC05-3B4F-478D-9F12-CF76563BBA39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© 2018 - Brad Myers</a:t>
            </a:r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C2B301C-ABCB-4147-B8AB-DBB934F643AB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© 2018 - Brad Myers</a:t>
            </a:r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57DBED8-DE67-4476-B9BB-474CB7BC377F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© 2018 - Brad Myers</a:t>
            </a:r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32E0E2D-DBEB-4CFD-BE15-7B2F056F091B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0098" name="Picture 2" descr="red_hcii_logo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6618288" y="134938"/>
            <a:ext cx="2386012" cy="514350"/>
          </a:xfrm>
          <a:prstGeom prst="rect">
            <a:avLst/>
          </a:prstGeom>
          <a:noFill/>
        </p:spPr>
      </p:pic>
      <p:grpSp>
        <p:nvGrpSpPr>
          <p:cNvPr id="260099" name="Group 3"/>
          <p:cNvGrpSpPr>
            <a:grpSpLocks/>
          </p:cNvGrpSpPr>
          <p:nvPr/>
        </p:nvGrpSpPr>
        <p:grpSpPr bwMode="auto">
          <a:xfrm>
            <a:off x="0" y="0"/>
            <a:ext cx="9144000" cy="93663"/>
            <a:chOff x="0" y="0"/>
            <a:chExt cx="5760" cy="128"/>
          </a:xfrm>
        </p:grpSpPr>
        <p:sp>
          <p:nvSpPr>
            <p:cNvPr id="260100" name="Rectangle 4"/>
            <p:cNvSpPr>
              <a:spLocks noChangeArrowheads="1"/>
            </p:cNvSpPr>
            <p:nvPr userDrawn="1"/>
          </p:nvSpPr>
          <p:spPr bwMode="auto">
            <a:xfrm>
              <a:off x="0" y="0"/>
              <a:ext cx="5760" cy="128"/>
            </a:xfrm>
            <a:prstGeom prst="rect">
              <a:avLst/>
            </a:prstGeom>
            <a:solidFill>
              <a:schemeClr val="tx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0101" name="Rectangle 5"/>
            <p:cNvSpPr>
              <a:spLocks noChangeArrowheads="1"/>
            </p:cNvSpPr>
            <p:nvPr userDrawn="1"/>
          </p:nvSpPr>
          <p:spPr bwMode="auto">
            <a:xfrm>
              <a:off x="2880" y="0"/>
              <a:ext cx="2880" cy="128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0102" name="Rectangle 6"/>
            <p:cNvSpPr>
              <a:spLocks noChangeArrowheads="1"/>
            </p:cNvSpPr>
            <p:nvPr userDrawn="1"/>
          </p:nvSpPr>
          <p:spPr bwMode="auto">
            <a:xfrm>
              <a:off x="4320" y="0"/>
              <a:ext cx="1440" cy="128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0103" name="Rectangle 7"/>
            <p:cNvSpPr>
              <a:spLocks noChangeArrowheads="1"/>
            </p:cNvSpPr>
            <p:nvPr userDrawn="1"/>
          </p:nvSpPr>
          <p:spPr bwMode="auto">
            <a:xfrm>
              <a:off x="5269" y="0"/>
              <a:ext cx="491" cy="128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260104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22238"/>
            <a:ext cx="75438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260105" name="Rectangle 9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719263"/>
            <a:ext cx="8229600" cy="4411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260106" name="Rectangle 10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/>
            </a:lvl1pPr>
          </a:lstStyle>
          <a:p>
            <a:endParaRPr lang="en-US" altLang="en-US"/>
          </a:p>
        </p:txBody>
      </p:sp>
      <p:sp>
        <p:nvSpPr>
          <p:cNvPr id="260107" name="Rectangle 11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/>
            </a:lvl1pPr>
          </a:lstStyle>
          <a:p>
            <a:r>
              <a:rPr lang="en-US" altLang="en-US" smtClean="0"/>
              <a:t>© 2018 - Brad Myers</a:t>
            </a:r>
            <a:endParaRPr lang="en-US" altLang="en-US"/>
          </a:p>
        </p:txBody>
      </p:sp>
      <p:sp>
        <p:nvSpPr>
          <p:cNvPr id="260108" name="Rectangle 12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/>
            </a:lvl1pPr>
          </a:lstStyle>
          <a:p>
            <a:fld id="{B3ED06C2-D964-4D57-B56D-769EBEF4F185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</p:sldLayoutIdLst>
  <p:timing>
    <p:tnLst>
      <p:par>
        <p:cTn id="1" dur="indefinite" restart="never" nodeType="tmRoot"/>
      </p:par>
    </p:tnLst>
  </p:timing>
  <p:hf hdr="0" dt="0"/>
  <p:txStyles>
    <p:titleStyle>
      <a:lvl1pPr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l"/>
        <a:defRPr sz="3000">
          <a:solidFill>
            <a:schemeClr val="tx1"/>
          </a:solidFill>
          <a:latin typeface="+mn-lt"/>
          <a:ea typeface="+mn-ea"/>
          <a:cs typeface="+mn-cs"/>
        </a:defRPr>
      </a:lvl1pPr>
      <a:lvl2pPr marL="692150" indent="-347663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l"/>
        <a:defRPr sz="2600">
          <a:solidFill>
            <a:schemeClr val="tx1"/>
          </a:solidFill>
          <a:latin typeface="+mn-lt"/>
        </a:defRPr>
      </a:lvl2pPr>
      <a:lvl3pPr marL="987425" indent="-293688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l"/>
        <a:defRPr sz="2300">
          <a:solidFill>
            <a:schemeClr val="tx1"/>
          </a:solidFill>
          <a:latin typeface="+mn-lt"/>
        </a:defRPr>
      </a:lvl3pPr>
      <a:lvl4pPr marL="1281113" indent="-292100" algn="l" rtl="0" fontAlgn="base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4pPr>
      <a:lvl5pPr marL="1598613" indent="-315913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055813" indent="-315913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513013" indent="-315913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2970213" indent="-315913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427413" indent="-315913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s.cmu.edu/~bam/uicourse/CI-Example.mp4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wmf"/><Relationship Id="rId5" Type="http://schemas.openxmlformats.org/officeDocument/2006/relationships/image" Target="../media/image5.wmf"/><Relationship Id="rId4" Type="http://schemas.openxmlformats.org/officeDocument/2006/relationships/image" Target="../media/image4.wm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mazon.com/exec/obidos/ISBN=1558604111/r/002-3065935-1926428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/>
          <a:p>
            <a:fld id="{E06ADC0E-9362-4AC0-A198-2DB5308C8CBC}" type="slidenum">
              <a:rPr lang="en-US" altLang="en-US"/>
              <a:pPr/>
              <a:t>1</a:t>
            </a:fld>
            <a:endParaRPr lang="en-US" altLang="en-US"/>
          </a:p>
        </p:txBody>
      </p:sp>
      <p:sp>
        <p:nvSpPr>
          <p:cNvPr id="9523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14400" y="457200"/>
            <a:ext cx="8229600" cy="2667000"/>
          </a:xfrm>
        </p:spPr>
        <p:txBody>
          <a:bodyPr/>
          <a:lstStyle/>
          <a:p>
            <a:pPr algn="ctr"/>
            <a:r>
              <a:rPr lang="en-US" sz="3200" dirty="0"/>
              <a:t>Lecture 2:</a:t>
            </a:r>
            <a:br>
              <a:rPr lang="en-US" sz="3200" dirty="0"/>
            </a:br>
            <a:r>
              <a:rPr lang="en-US" b="0" dirty="0"/>
              <a:t>Discovering what people can't tell you:</a:t>
            </a:r>
            <a:br>
              <a:rPr lang="en-US" b="0" dirty="0"/>
            </a:br>
            <a:r>
              <a:rPr lang="en-US" b="0" dirty="0"/>
              <a:t>Contextual Inquiry and </a:t>
            </a:r>
            <a:r>
              <a:rPr lang="en-US" b="0" dirty="0" smtClean="0"/>
              <a:t>Analysis</a:t>
            </a:r>
            <a:br>
              <a:rPr lang="en-US" b="0" dirty="0" smtClean="0"/>
            </a:br>
            <a:r>
              <a:rPr lang="en-US" b="0" dirty="0" smtClean="0"/>
              <a:t>Methodology</a:t>
            </a:r>
            <a:endParaRPr lang="en-US" b="0" dirty="0"/>
          </a:p>
        </p:txBody>
      </p:sp>
      <p:sp>
        <p:nvSpPr>
          <p:cNvPr id="9523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743200" y="3810000"/>
            <a:ext cx="6019800" cy="20574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2000" dirty="0"/>
              <a:t>Brad Myers</a:t>
            </a:r>
          </a:p>
          <a:p>
            <a:pPr>
              <a:lnSpc>
                <a:spcPct val="80000"/>
              </a:lnSpc>
            </a:pPr>
            <a:endParaRPr lang="en-US" sz="2000" dirty="0">
              <a:solidFill>
                <a:srgbClr val="6E0000"/>
              </a:solidFill>
            </a:endParaRPr>
          </a:p>
          <a:p>
            <a:pPr>
              <a:lnSpc>
                <a:spcPct val="80000"/>
              </a:lnSpc>
            </a:pPr>
            <a:r>
              <a:rPr lang="en-US" sz="2000" dirty="0">
                <a:solidFill>
                  <a:srgbClr val="6E0000"/>
                </a:solidFill>
              </a:rPr>
              <a:t>05-863 / </a:t>
            </a:r>
            <a:r>
              <a:rPr lang="en-US" sz="2000" dirty="0" smtClean="0">
                <a:solidFill>
                  <a:srgbClr val="6E0000"/>
                </a:solidFill>
              </a:rPr>
              <a:t>45-888</a:t>
            </a:r>
            <a:r>
              <a:rPr lang="en-US" sz="2000" dirty="0">
                <a:solidFill>
                  <a:srgbClr val="6E0000"/>
                </a:solidFill>
              </a:rPr>
              <a:t>: Introduction to </a:t>
            </a:r>
            <a:br>
              <a:rPr lang="en-US" sz="2000" dirty="0">
                <a:solidFill>
                  <a:srgbClr val="6E0000"/>
                </a:solidFill>
              </a:rPr>
            </a:br>
            <a:r>
              <a:rPr lang="en-US" sz="2000" dirty="0">
                <a:solidFill>
                  <a:srgbClr val="6E0000"/>
                </a:solidFill>
              </a:rPr>
              <a:t>Human Computer Interaction for </a:t>
            </a:r>
            <a:br>
              <a:rPr lang="en-US" sz="2000" dirty="0">
                <a:solidFill>
                  <a:srgbClr val="6E0000"/>
                </a:solidFill>
              </a:rPr>
            </a:br>
            <a:r>
              <a:rPr lang="en-US" sz="2000" dirty="0">
                <a:solidFill>
                  <a:srgbClr val="6E0000"/>
                </a:solidFill>
              </a:rPr>
              <a:t>Technology Executives</a:t>
            </a:r>
          </a:p>
          <a:p>
            <a:pPr>
              <a:lnSpc>
                <a:spcPct val="80000"/>
              </a:lnSpc>
            </a:pPr>
            <a:endParaRPr lang="en-US" sz="2000" dirty="0">
              <a:solidFill>
                <a:srgbClr val="6E0000"/>
              </a:solidFill>
            </a:endParaRPr>
          </a:p>
          <a:p>
            <a:pPr>
              <a:lnSpc>
                <a:spcPct val="80000"/>
              </a:lnSpc>
            </a:pPr>
            <a:r>
              <a:rPr lang="en-US" sz="2000" i="1" dirty="0">
                <a:solidFill>
                  <a:srgbClr val="6E0000"/>
                </a:solidFill>
              </a:rPr>
              <a:t>Fall, </a:t>
            </a:r>
            <a:r>
              <a:rPr lang="en-US" sz="2000" i="1" dirty="0" smtClean="0">
                <a:solidFill>
                  <a:srgbClr val="6E0000"/>
                </a:solidFill>
              </a:rPr>
              <a:t>2018, </a:t>
            </a:r>
            <a:r>
              <a:rPr lang="en-US" sz="2000" i="1" dirty="0">
                <a:solidFill>
                  <a:srgbClr val="6E0000"/>
                </a:solidFill>
              </a:rPr>
              <a:t>Mini 2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altLang="en-US" smtClean="0"/>
              <a:t>© 2018 - Brad Myers</a:t>
            </a:r>
            <a:endParaRPr lang="en-US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4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Example of CI</a:t>
            </a:r>
            <a:endParaRPr lang="en-US" dirty="0"/>
          </a:p>
        </p:txBody>
      </p:sp>
      <p:sp>
        <p:nvSpPr>
          <p:cNvPr id="2314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New </a:t>
            </a:r>
            <a:r>
              <a:rPr lang="en-US" dirty="0" smtClean="0"/>
              <a:t>video of sample session with an </a:t>
            </a:r>
            <a:r>
              <a:rPr lang="en-US" dirty="0" err="1" smtClean="0"/>
              <a:t>eCommerce</a:t>
            </a:r>
            <a:r>
              <a:rPr lang="en-US" dirty="0" smtClean="0"/>
              <a:t> site</a:t>
            </a:r>
          </a:p>
          <a:p>
            <a:r>
              <a:rPr lang="en-US" dirty="0" smtClean="0"/>
              <a:t>Re-creation </a:t>
            </a:r>
            <a:r>
              <a:rPr lang="en-US" dirty="0" smtClean="0"/>
              <a:t>of actual activities my wife had with a current website</a:t>
            </a:r>
          </a:p>
          <a:p>
            <a:r>
              <a:rPr lang="en-US" sz="2400" dirty="0" smtClean="0">
                <a:hlinkClick r:id="rId3"/>
              </a:rPr>
              <a:t>http://www.cs.cmu.edu/~bam/uicourse/CI-Example.mp4</a:t>
            </a:r>
            <a:endParaRPr lang="en-US" sz="24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© 2018 - Brad Myers</a:t>
            </a:r>
            <a:endParaRPr lang="en-US" alt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15E8D9-E1BB-457E-B114-CF2F45643F09}" type="slidenum">
              <a:rPr lang="en-US" altLang="en-US" smtClean="0"/>
              <a:pPr/>
              <a:t>10</a:t>
            </a:fld>
            <a:endParaRPr lang="en-US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1CD8BA-DDC5-4F87-89EF-0AEADEA465BC}" type="slidenum">
              <a:rPr lang="en-US" altLang="en-US"/>
              <a:pPr/>
              <a:t>11</a:t>
            </a:fld>
            <a:endParaRPr lang="en-US" altLang="en-US"/>
          </a:p>
        </p:txBody>
      </p:sp>
      <p:sp>
        <p:nvSpPr>
          <p:cNvPr id="263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0"/>
              <a:t>Defining the Tasks</a:t>
            </a:r>
          </a:p>
        </p:txBody>
      </p:sp>
      <p:sp>
        <p:nvSpPr>
          <p:cNvPr id="263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In a real Contextual Inquiry, </a:t>
            </a:r>
            <a:r>
              <a:rPr lang="en-US" i="1" dirty="0"/>
              <a:t>user</a:t>
            </a:r>
            <a:r>
              <a:rPr lang="en-US" dirty="0"/>
              <a:t> decides the tasks</a:t>
            </a:r>
          </a:p>
          <a:p>
            <a:pPr lvl="1"/>
            <a:r>
              <a:rPr lang="en-US" dirty="0"/>
              <a:t>Investigate real-world tasks, </a:t>
            </a:r>
            <a:r>
              <a:rPr lang="en-US" dirty="0" smtClean="0"/>
              <a:t>needs &amp; </a:t>
            </a:r>
            <a:r>
              <a:rPr lang="en-US" dirty="0"/>
              <a:t>context</a:t>
            </a:r>
          </a:p>
          <a:p>
            <a:r>
              <a:rPr lang="en-US" dirty="0"/>
              <a:t>But you still must decide the </a:t>
            </a:r>
            <a:r>
              <a:rPr lang="en-US" i="1" dirty="0"/>
              <a:t>focus</a:t>
            </a:r>
          </a:p>
          <a:p>
            <a:pPr lvl="1"/>
            <a:r>
              <a:rPr lang="en-US" dirty="0"/>
              <a:t>What tasks you want to observe</a:t>
            </a:r>
          </a:p>
          <a:p>
            <a:pPr lvl="1"/>
            <a:r>
              <a:rPr lang="en-US" dirty="0"/>
              <a:t>That are relevant to your product plan</a:t>
            </a:r>
          </a:p>
          <a:p>
            <a:r>
              <a:rPr lang="en-US" dirty="0"/>
              <a:t>But for Assignment 1, you will have to invent some tasks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© 2018 - Brad Myers</a:t>
            </a:r>
            <a:endParaRPr lang="en-US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75EF88-2B0E-4D12-AE30-2FF09770099E}" type="slidenum">
              <a:rPr lang="en-US" altLang="en-US"/>
              <a:pPr/>
              <a:t>12</a:t>
            </a:fld>
            <a:endParaRPr lang="en-US" altLang="en-US"/>
          </a:p>
        </p:txBody>
      </p:sp>
      <p:sp>
        <p:nvSpPr>
          <p:cNvPr id="26419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22238"/>
            <a:ext cx="7543800" cy="944562"/>
          </a:xfrm>
        </p:spPr>
        <p:txBody>
          <a:bodyPr/>
          <a:lstStyle/>
          <a:p>
            <a:r>
              <a:rPr lang="en-US" b="0" dirty="0"/>
              <a:t>Test Tasks</a:t>
            </a:r>
          </a:p>
        </p:txBody>
      </p:sp>
      <p:sp>
        <p:nvSpPr>
          <p:cNvPr id="264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143000"/>
            <a:ext cx="8763000" cy="4760913"/>
          </a:xfrm>
        </p:spPr>
        <p:txBody>
          <a:bodyPr/>
          <a:lstStyle/>
          <a:p>
            <a:r>
              <a:rPr lang="en-US" sz="2600" dirty="0"/>
              <a:t>Task design is difficult part of usability testing</a:t>
            </a:r>
          </a:p>
          <a:p>
            <a:r>
              <a:rPr lang="en-US" sz="2600" dirty="0"/>
              <a:t>Representative of “real” tasks</a:t>
            </a:r>
          </a:p>
          <a:p>
            <a:pPr lvl="1"/>
            <a:r>
              <a:rPr lang="en-US" sz="2200" dirty="0"/>
              <a:t>Sufficiently realistic and compelling so users are motivated to finish</a:t>
            </a:r>
          </a:p>
          <a:p>
            <a:pPr lvl="1"/>
            <a:r>
              <a:rPr lang="en-US" sz="2200" dirty="0"/>
              <a:t>Can let users create their own tasks if relevant</a:t>
            </a:r>
          </a:p>
          <a:p>
            <a:r>
              <a:rPr lang="en-US" sz="2600" dirty="0"/>
              <a:t>Appropriate difficulty and coverage</a:t>
            </a:r>
          </a:p>
          <a:p>
            <a:pPr lvl="1"/>
            <a:r>
              <a:rPr lang="en-US" sz="2200" dirty="0"/>
              <a:t>Should last about 2 </a:t>
            </a:r>
            <a:r>
              <a:rPr lang="en-US" sz="2200" dirty="0" smtClean="0"/>
              <a:t>min. </a:t>
            </a:r>
            <a:r>
              <a:rPr lang="en-US" sz="2200" dirty="0"/>
              <a:t>for expert, less than </a:t>
            </a:r>
            <a:r>
              <a:rPr lang="en-US" sz="2200" dirty="0" smtClean="0"/>
              <a:t>30 min. </a:t>
            </a:r>
            <a:r>
              <a:rPr lang="en-US" sz="2200" dirty="0"/>
              <a:t>for novice</a:t>
            </a:r>
          </a:p>
          <a:p>
            <a:pPr lvl="1"/>
            <a:r>
              <a:rPr lang="en-US" sz="2200" dirty="0"/>
              <a:t>Short enough to be finished, but not trivial</a:t>
            </a:r>
          </a:p>
          <a:p>
            <a:r>
              <a:rPr lang="en-US" sz="2600" dirty="0"/>
              <a:t>Tasks </a:t>
            </a:r>
            <a:r>
              <a:rPr lang="en-US" sz="2600" i="1" dirty="0"/>
              <a:t>not</a:t>
            </a:r>
            <a:r>
              <a:rPr lang="en-US" sz="2600" dirty="0"/>
              <a:t> humorous, frivolous, or offensive</a:t>
            </a:r>
          </a:p>
          <a:p>
            <a:r>
              <a:rPr lang="en-US" sz="2600" dirty="0"/>
              <a:t>Easy task first, progressively harder</a:t>
            </a:r>
          </a:p>
          <a:p>
            <a:pPr lvl="1"/>
            <a:r>
              <a:rPr lang="en-US" sz="2200" dirty="0"/>
              <a:t>But better if </a:t>
            </a:r>
            <a:r>
              <a:rPr lang="en-US" sz="2200" dirty="0" smtClean="0"/>
              <a:t>independent</a:t>
            </a:r>
            <a:endParaRPr lang="en-US" dirty="0"/>
          </a:p>
          <a:p>
            <a:endParaRPr lang="en-US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© 2018 - Brad Myers</a:t>
            </a:r>
            <a:endParaRPr lang="en-US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dirty="0" smtClean="0"/>
              <a:t>Initial Questions for the Users</a:t>
            </a:r>
            <a:endParaRPr lang="en-US" b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Find out the </a:t>
            </a:r>
            <a:r>
              <a:rPr lang="en-US" i="1" dirty="0" smtClean="0">
                <a:solidFill>
                  <a:srgbClr val="C00000"/>
                </a:solidFill>
              </a:rPr>
              <a:t>context</a:t>
            </a:r>
            <a:r>
              <a:rPr lang="en-US" dirty="0" smtClean="0"/>
              <a:t> through initial questions</a:t>
            </a:r>
          </a:p>
          <a:p>
            <a:pPr lvl="1"/>
            <a:r>
              <a:rPr lang="en-US" i="1" dirty="0" smtClean="0">
                <a:solidFill>
                  <a:srgbClr val="C00000"/>
                </a:solidFill>
              </a:rPr>
              <a:t>When</a:t>
            </a:r>
            <a:r>
              <a:rPr lang="en-US" dirty="0" smtClean="0"/>
              <a:t> would you normally do this kind of task?</a:t>
            </a:r>
          </a:p>
          <a:p>
            <a:pPr lvl="1"/>
            <a:r>
              <a:rPr lang="en-US" i="1" dirty="0" smtClean="0">
                <a:solidFill>
                  <a:srgbClr val="C00000"/>
                </a:solidFill>
              </a:rPr>
              <a:t>Who</a:t>
            </a:r>
            <a:r>
              <a:rPr lang="en-US" i="1" dirty="0" smtClean="0"/>
              <a:t> </a:t>
            </a:r>
            <a:r>
              <a:rPr lang="en-US" dirty="0" smtClean="0"/>
              <a:t>would be involved in making the decisions?</a:t>
            </a:r>
          </a:p>
          <a:p>
            <a:pPr lvl="1"/>
            <a:r>
              <a:rPr lang="en-US" i="1" dirty="0" smtClean="0">
                <a:solidFill>
                  <a:srgbClr val="C00000"/>
                </a:solidFill>
              </a:rPr>
              <a:t>What</a:t>
            </a:r>
            <a:r>
              <a:rPr lang="en-US" dirty="0" smtClean="0"/>
              <a:t> would influence any decisions?</a:t>
            </a:r>
          </a:p>
          <a:p>
            <a:pPr lvl="1"/>
            <a:r>
              <a:rPr lang="en-US" i="1" dirty="0" smtClean="0">
                <a:solidFill>
                  <a:srgbClr val="C00000"/>
                </a:solidFill>
              </a:rPr>
              <a:t>How</a:t>
            </a:r>
            <a:r>
              <a:rPr lang="en-US" i="1" dirty="0" smtClean="0"/>
              <a:t> </a:t>
            </a:r>
            <a:r>
              <a:rPr lang="en-US" dirty="0" smtClean="0"/>
              <a:t>would you know what to do?</a:t>
            </a:r>
          </a:p>
          <a:p>
            <a:pPr lvl="2"/>
            <a:r>
              <a:rPr lang="en-US" dirty="0" smtClean="0"/>
              <a:t>What </a:t>
            </a:r>
            <a:r>
              <a:rPr lang="en-US" dirty="0" smtClean="0">
                <a:solidFill>
                  <a:srgbClr val="C00000"/>
                </a:solidFill>
              </a:rPr>
              <a:t>information</a:t>
            </a:r>
            <a:r>
              <a:rPr lang="en-US" dirty="0" smtClean="0"/>
              <a:t> would you use to help decide?</a:t>
            </a:r>
          </a:p>
          <a:p>
            <a:r>
              <a:rPr lang="en-US" dirty="0" smtClean="0"/>
              <a:t>Getting their </a:t>
            </a:r>
            <a:r>
              <a:rPr lang="en-US" i="1" dirty="0" smtClean="0">
                <a:solidFill>
                  <a:srgbClr val="C00000"/>
                </a:solidFill>
              </a:rPr>
              <a:t>feelings</a:t>
            </a:r>
            <a:r>
              <a:rPr lang="en-US" dirty="0" smtClean="0"/>
              <a:t> about the tasks and the context</a:t>
            </a:r>
          </a:p>
          <a:p>
            <a:r>
              <a:rPr lang="en-US" dirty="0" smtClean="0"/>
              <a:t>Get </a:t>
            </a:r>
            <a:r>
              <a:rPr lang="en-US" i="1" dirty="0">
                <a:solidFill>
                  <a:srgbClr val="C00000"/>
                </a:solidFill>
              </a:rPr>
              <a:t>motivations</a:t>
            </a:r>
            <a:r>
              <a:rPr lang="en-US" i="1" dirty="0" smtClean="0"/>
              <a:t> </a:t>
            </a:r>
            <a:r>
              <a:rPr lang="en-US" dirty="0" smtClean="0"/>
              <a:t>and </a:t>
            </a:r>
            <a:r>
              <a:rPr lang="en-US" i="1" dirty="0">
                <a:solidFill>
                  <a:srgbClr val="C00000"/>
                </a:solidFill>
              </a:rPr>
              <a:t>influences</a:t>
            </a:r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64B181-924F-40E2-BC0B-CD1FC0E7A1B8}" type="slidenum">
              <a:rPr lang="en-US" altLang="en-US" smtClean="0"/>
              <a:pPr/>
              <a:t>13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© 2018 - Brad Myers</a:t>
            </a:r>
            <a:endParaRPr lang="en-US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AEE716-CDB2-4DEC-973B-25C834A9E298}" type="slidenum">
              <a:rPr lang="en-US" altLang="en-US"/>
              <a:pPr/>
              <a:t>14</a:t>
            </a:fld>
            <a:endParaRPr lang="en-US" altLang="en-US"/>
          </a:p>
        </p:txBody>
      </p:sp>
      <p:sp>
        <p:nvSpPr>
          <p:cNvPr id="26624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22238"/>
            <a:ext cx="7543800" cy="1096962"/>
          </a:xfrm>
        </p:spPr>
        <p:txBody>
          <a:bodyPr/>
          <a:lstStyle/>
          <a:p>
            <a:r>
              <a:rPr lang="en-US" b="0" dirty="0"/>
              <a:t>Test Script</a:t>
            </a:r>
          </a:p>
        </p:txBody>
      </p:sp>
      <p:sp>
        <p:nvSpPr>
          <p:cNvPr id="266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447800"/>
            <a:ext cx="8650288" cy="50292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2600" dirty="0"/>
              <a:t>Useful to have a script</a:t>
            </a:r>
          </a:p>
          <a:p>
            <a:pPr lvl="1">
              <a:lnSpc>
                <a:spcPct val="80000"/>
              </a:lnSpc>
            </a:pPr>
            <a:r>
              <a:rPr lang="en-US" sz="2200" dirty="0"/>
              <a:t>Make sure say everything you want</a:t>
            </a:r>
          </a:p>
          <a:p>
            <a:pPr lvl="1">
              <a:lnSpc>
                <a:spcPct val="80000"/>
              </a:lnSpc>
            </a:pPr>
            <a:r>
              <a:rPr lang="en-US" sz="2200" dirty="0"/>
              <a:t>Make sure all users get same instructions</a:t>
            </a:r>
          </a:p>
          <a:p>
            <a:pPr>
              <a:lnSpc>
                <a:spcPct val="80000"/>
              </a:lnSpc>
            </a:pPr>
            <a:r>
              <a:rPr lang="en-US" sz="2600" dirty="0"/>
              <a:t>Should read instructions out loud</a:t>
            </a:r>
          </a:p>
          <a:p>
            <a:pPr lvl="1">
              <a:lnSpc>
                <a:spcPct val="80000"/>
              </a:lnSpc>
            </a:pPr>
            <a:r>
              <a:rPr lang="en-US" sz="2200" dirty="0"/>
              <a:t>Ask if users have any questions</a:t>
            </a:r>
          </a:p>
          <a:p>
            <a:pPr>
              <a:lnSpc>
                <a:spcPct val="80000"/>
              </a:lnSpc>
            </a:pPr>
            <a:r>
              <a:rPr lang="en-US" sz="2600" dirty="0"/>
              <a:t>Make sure instructions provide goals only in a general way, and doesn’t give away information</a:t>
            </a:r>
          </a:p>
          <a:p>
            <a:pPr lvl="1">
              <a:lnSpc>
                <a:spcPct val="80000"/>
              </a:lnSpc>
            </a:pPr>
            <a:r>
              <a:rPr lang="en-US" sz="2200" dirty="0"/>
              <a:t>Describe the </a:t>
            </a:r>
            <a:r>
              <a:rPr lang="en-US" sz="2200" i="1" dirty="0"/>
              <a:t>result</a:t>
            </a:r>
            <a:r>
              <a:rPr lang="en-US" sz="2200" dirty="0"/>
              <a:t> and not the </a:t>
            </a:r>
            <a:r>
              <a:rPr lang="en-US" sz="2200" i="1" dirty="0"/>
              <a:t>steps</a:t>
            </a:r>
            <a:endParaRPr lang="en-US" sz="2200" dirty="0"/>
          </a:p>
          <a:p>
            <a:pPr lvl="1">
              <a:lnSpc>
                <a:spcPct val="80000"/>
              </a:lnSpc>
            </a:pPr>
            <a:r>
              <a:rPr lang="en-US" sz="2200" dirty="0"/>
              <a:t>Avoid product names and technical terms that appear on the web site</a:t>
            </a:r>
          </a:p>
          <a:p>
            <a:pPr lvl="2">
              <a:lnSpc>
                <a:spcPct val="80000"/>
              </a:lnSpc>
            </a:pPr>
            <a:r>
              <a:rPr lang="en-US" dirty="0"/>
              <a:t>Don’t give away the </a:t>
            </a:r>
            <a:r>
              <a:rPr lang="en-US" i="1" dirty="0"/>
              <a:t>vocabulary</a:t>
            </a:r>
          </a:p>
          <a:p>
            <a:pPr>
              <a:lnSpc>
                <a:spcPct val="80000"/>
              </a:lnSpc>
            </a:pPr>
            <a:r>
              <a:rPr lang="en-US" sz="2700" dirty="0"/>
              <a:t>Example:</a:t>
            </a:r>
          </a:p>
          <a:p>
            <a:pPr lvl="1">
              <a:lnSpc>
                <a:spcPct val="80000"/>
              </a:lnSpc>
            </a:pPr>
            <a:r>
              <a:rPr lang="en-US" sz="2300" dirty="0"/>
              <a:t>“The clock should have the right time”;  </a:t>
            </a:r>
            <a:br>
              <a:rPr lang="en-US" sz="2300" dirty="0"/>
            </a:br>
            <a:r>
              <a:rPr lang="en-US" sz="2300" i="1" dirty="0"/>
              <a:t>not:</a:t>
            </a:r>
            <a:r>
              <a:rPr lang="en-US" sz="2300" dirty="0"/>
              <a:t> “Use the hours and minutes buttons to set the time”</a:t>
            </a:r>
          </a:p>
        </p:txBody>
      </p:sp>
      <p:sp>
        <p:nvSpPr>
          <p:cNvPr id="266244" name="Line 4"/>
          <p:cNvSpPr>
            <a:spLocks noChangeShapeType="1"/>
          </p:cNvSpPr>
          <p:nvPr/>
        </p:nvSpPr>
        <p:spPr bwMode="auto">
          <a:xfrm>
            <a:off x="1600200" y="6096000"/>
            <a:ext cx="6781800" cy="0"/>
          </a:xfrm>
          <a:prstGeom prst="line">
            <a:avLst/>
          </a:prstGeom>
          <a:noFill/>
          <a:ln w="28575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477000"/>
            <a:ext cx="2895600" cy="381000"/>
          </a:xfrm>
        </p:spPr>
        <p:txBody>
          <a:bodyPr/>
          <a:lstStyle/>
          <a:p>
            <a:r>
              <a:rPr lang="en-US" altLang="en-US" smtClean="0"/>
              <a:t>© 2018 - Brad Myers</a:t>
            </a:r>
            <a:endParaRPr lang="en-US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279F7-68A6-48C1-B2E3-BCF789DE9AE2}" type="slidenum">
              <a:rPr lang="en-US" altLang="en-US"/>
              <a:pPr/>
              <a:t>15</a:t>
            </a:fld>
            <a:endParaRPr lang="en-US" altLang="en-US"/>
          </a:p>
        </p:txBody>
      </p:sp>
      <p:sp>
        <p:nvSpPr>
          <p:cNvPr id="17408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76200"/>
            <a:ext cx="8153400" cy="863600"/>
          </a:xfrm>
          <a:noFill/>
          <a:ln/>
        </p:spPr>
        <p:txBody>
          <a:bodyPr lIns="90487" tIns="44450" rIns="90487" bIns="44450" anchor="ctr"/>
          <a:lstStyle/>
          <a:p>
            <a:r>
              <a:rPr lang="en-US" b="0" dirty="0"/>
              <a:t>Key distinctions about </a:t>
            </a:r>
            <a:r>
              <a:rPr lang="en-US" b="0" dirty="0" smtClean="0"/>
              <a:t>CIs</a:t>
            </a:r>
            <a:endParaRPr lang="en-US" b="0" dirty="0"/>
          </a:p>
        </p:txBody>
      </p:sp>
      <p:sp>
        <p:nvSpPr>
          <p:cNvPr id="17408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81000" y="1066800"/>
            <a:ext cx="4419600" cy="5334000"/>
          </a:xfrm>
          <a:noFill/>
          <a:ln/>
        </p:spPr>
        <p:txBody>
          <a:bodyPr lIns="90487" tIns="44450" rIns="90487" bIns="44450"/>
          <a:lstStyle/>
          <a:p>
            <a:pPr>
              <a:buFont typeface="Wingdings" pitchFamily="2" charset="2"/>
              <a:buNone/>
            </a:pPr>
            <a:r>
              <a:rPr lang="en-US" sz="2200" b="1" dirty="0">
                <a:solidFill>
                  <a:srgbClr val="0000CC"/>
                </a:solidFill>
              </a:rPr>
              <a:t>Interviews, Surveys, Focus Groups</a:t>
            </a:r>
            <a:endParaRPr lang="en-US" sz="2200" b="1" dirty="0"/>
          </a:p>
          <a:p>
            <a:pPr>
              <a:buFont typeface="Wingdings" pitchFamily="2" charset="2"/>
              <a:buNone/>
            </a:pPr>
            <a:endParaRPr lang="en-US" sz="2200" dirty="0" smtClean="0"/>
          </a:p>
          <a:p>
            <a:pPr>
              <a:buFont typeface="Wingdings" pitchFamily="2" charset="2"/>
              <a:buNone/>
            </a:pPr>
            <a:r>
              <a:rPr lang="en-US" sz="2200" dirty="0" smtClean="0"/>
              <a:t>Summary </a:t>
            </a:r>
            <a:r>
              <a:rPr lang="en-US" sz="2200" dirty="0"/>
              <a:t>data &amp; abstractions</a:t>
            </a:r>
          </a:p>
          <a:p>
            <a:pPr>
              <a:buFont typeface="Wingdings" pitchFamily="2" charset="2"/>
              <a:buNone/>
            </a:pPr>
            <a:endParaRPr lang="en-US" sz="2200" dirty="0"/>
          </a:p>
          <a:p>
            <a:pPr>
              <a:buNone/>
            </a:pPr>
            <a:r>
              <a:rPr lang="en-US" sz="2200" dirty="0" smtClean="0"/>
              <a:t>What customers </a:t>
            </a:r>
            <a:r>
              <a:rPr lang="en-US" sz="2200" b="1" dirty="0" smtClean="0"/>
              <a:t>say</a:t>
            </a:r>
          </a:p>
          <a:p>
            <a:pPr>
              <a:buNone/>
            </a:pPr>
            <a:endParaRPr lang="en-US" sz="2200" dirty="0" smtClean="0"/>
          </a:p>
          <a:p>
            <a:pPr>
              <a:buFont typeface="Wingdings" pitchFamily="2" charset="2"/>
              <a:buNone/>
            </a:pPr>
            <a:r>
              <a:rPr lang="en-US" sz="2200" b="1" i="1" dirty="0" smtClean="0"/>
              <a:t>Subjective</a:t>
            </a:r>
            <a:endParaRPr lang="en-US" sz="2200" b="1" i="1" dirty="0"/>
          </a:p>
          <a:p>
            <a:pPr>
              <a:buFont typeface="Wingdings" pitchFamily="2" charset="2"/>
              <a:buNone/>
            </a:pPr>
            <a:endParaRPr lang="en-US" sz="2200" b="1" dirty="0"/>
          </a:p>
          <a:p>
            <a:pPr>
              <a:buFont typeface="Wingdings" pitchFamily="2" charset="2"/>
              <a:buNone/>
            </a:pPr>
            <a:r>
              <a:rPr lang="en-US" sz="2200" dirty="0"/>
              <a:t>Limited by reliability of human </a:t>
            </a:r>
            <a:r>
              <a:rPr lang="en-US" sz="2200" dirty="0" smtClean="0"/>
              <a:t>memory</a:t>
            </a:r>
          </a:p>
          <a:p>
            <a:pPr>
              <a:buFont typeface="Wingdings" pitchFamily="2" charset="2"/>
              <a:buNone/>
            </a:pPr>
            <a:endParaRPr lang="en-US" sz="2200" dirty="0"/>
          </a:p>
          <a:p>
            <a:pPr>
              <a:buFont typeface="Wingdings" pitchFamily="2" charset="2"/>
              <a:buNone/>
            </a:pPr>
            <a:r>
              <a:rPr lang="en-US" sz="2200" dirty="0" smtClean="0"/>
              <a:t>What </a:t>
            </a:r>
            <a:r>
              <a:rPr lang="en-US" sz="2200" dirty="0"/>
              <a:t>customers </a:t>
            </a:r>
            <a:r>
              <a:rPr lang="en-US" sz="2200" b="1" dirty="0" smtClean="0"/>
              <a:t>think</a:t>
            </a:r>
            <a:r>
              <a:rPr lang="en-US" sz="2200" dirty="0" smtClean="0"/>
              <a:t> they want</a:t>
            </a:r>
          </a:p>
        </p:txBody>
      </p:sp>
      <p:sp>
        <p:nvSpPr>
          <p:cNvPr id="174084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5181600" y="1066800"/>
            <a:ext cx="3657600" cy="533400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n-US" sz="2200" b="1" dirty="0">
                <a:solidFill>
                  <a:srgbClr val="0000CC"/>
                </a:solidFill>
              </a:rPr>
              <a:t>Contextual Inquiry</a:t>
            </a:r>
            <a:r>
              <a:rPr lang="en-US" sz="2600" dirty="0">
                <a:solidFill>
                  <a:srgbClr val="0000CC"/>
                </a:solidFill>
              </a:rPr>
              <a:t/>
            </a:r>
            <a:br>
              <a:rPr lang="en-US" sz="2600" dirty="0">
                <a:solidFill>
                  <a:srgbClr val="0000CC"/>
                </a:solidFill>
              </a:rPr>
            </a:br>
            <a:endParaRPr lang="en-US" sz="2600" dirty="0"/>
          </a:p>
          <a:p>
            <a:pPr>
              <a:buFont typeface="Wingdings" pitchFamily="2" charset="2"/>
              <a:buNone/>
            </a:pPr>
            <a:r>
              <a:rPr lang="en-US" sz="2200" dirty="0"/>
              <a:t>Ongoing experience &amp; concrete data</a:t>
            </a:r>
          </a:p>
          <a:p>
            <a:pPr>
              <a:buFont typeface="Wingdings" pitchFamily="2" charset="2"/>
              <a:buNone/>
            </a:pPr>
            <a:endParaRPr lang="en-US" sz="2200" dirty="0"/>
          </a:p>
          <a:p>
            <a:pPr>
              <a:buNone/>
            </a:pPr>
            <a:r>
              <a:rPr lang="en-US" sz="2200" dirty="0" smtClean="0"/>
              <a:t>What users </a:t>
            </a:r>
            <a:r>
              <a:rPr lang="en-US" sz="2200" b="1" dirty="0" smtClean="0"/>
              <a:t>do</a:t>
            </a:r>
          </a:p>
          <a:p>
            <a:pPr>
              <a:buNone/>
            </a:pPr>
            <a:endParaRPr lang="en-US" sz="2200" dirty="0" smtClean="0"/>
          </a:p>
          <a:p>
            <a:pPr>
              <a:buFont typeface="Wingdings" pitchFamily="2" charset="2"/>
              <a:buNone/>
            </a:pPr>
            <a:r>
              <a:rPr lang="en-US" sz="2200" b="1" i="1" dirty="0" smtClean="0"/>
              <a:t>Objective</a:t>
            </a:r>
            <a:r>
              <a:rPr lang="en-US" sz="2200" dirty="0" smtClean="0"/>
              <a:t> </a:t>
            </a:r>
            <a:endParaRPr lang="en-US" sz="2200" dirty="0"/>
          </a:p>
          <a:p>
            <a:pPr>
              <a:buFont typeface="Wingdings" pitchFamily="2" charset="2"/>
              <a:buNone/>
            </a:pPr>
            <a:endParaRPr lang="en-US" sz="2200" dirty="0"/>
          </a:p>
          <a:p>
            <a:pPr>
              <a:buFont typeface="Wingdings" pitchFamily="2" charset="2"/>
              <a:buNone/>
            </a:pPr>
            <a:r>
              <a:rPr lang="en-US" sz="2200" dirty="0"/>
              <a:t>Spontaneous, as it happens</a:t>
            </a:r>
          </a:p>
          <a:p>
            <a:pPr>
              <a:buFont typeface="Wingdings" pitchFamily="2" charset="2"/>
              <a:buNone/>
            </a:pPr>
            <a:endParaRPr lang="en-US" sz="2200" dirty="0" smtClean="0"/>
          </a:p>
          <a:p>
            <a:pPr>
              <a:buFont typeface="Wingdings" pitchFamily="2" charset="2"/>
              <a:buNone/>
            </a:pPr>
            <a:endParaRPr lang="en-US" sz="2200" dirty="0"/>
          </a:p>
          <a:p>
            <a:pPr>
              <a:buFont typeface="Wingdings" pitchFamily="2" charset="2"/>
              <a:buNone/>
            </a:pPr>
            <a:r>
              <a:rPr lang="en-US" sz="2200" dirty="0" smtClean="0"/>
              <a:t>What users actually </a:t>
            </a:r>
            <a:r>
              <a:rPr lang="en-US" sz="2200" b="1" dirty="0" smtClean="0"/>
              <a:t>need</a:t>
            </a:r>
          </a:p>
          <a:p>
            <a:endParaRPr lang="en-US" sz="2000" dirty="0"/>
          </a:p>
        </p:txBody>
      </p:sp>
      <p:sp>
        <p:nvSpPr>
          <p:cNvPr id="174085" name="Line 5"/>
          <p:cNvSpPr>
            <a:spLocks noChangeShapeType="1"/>
          </p:cNvSpPr>
          <p:nvPr/>
        </p:nvSpPr>
        <p:spPr bwMode="auto">
          <a:xfrm>
            <a:off x="838200" y="1828800"/>
            <a:ext cx="7696200" cy="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174086" name="Line 6"/>
          <p:cNvSpPr>
            <a:spLocks noChangeShapeType="1"/>
          </p:cNvSpPr>
          <p:nvPr/>
        </p:nvSpPr>
        <p:spPr bwMode="auto">
          <a:xfrm>
            <a:off x="4800600" y="1600200"/>
            <a:ext cx="0" cy="495300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© 2018 - Brad Myers</a:t>
            </a:r>
            <a:endParaRPr lang="en-US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FC47BD-B593-4B44-9E98-822457C20A88}" type="slidenum">
              <a:rPr lang="en-US" altLang="en-US"/>
              <a:pPr/>
              <a:t>16</a:t>
            </a:fld>
            <a:endParaRPr lang="en-US" altLang="en-US"/>
          </a:p>
        </p:txBody>
      </p:sp>
      <p:sp>
        <p:nvSpPr>
          <p:cNvPr id="22937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04800"/>
            <a:ext cx="7543800" cy="838200"/>
          </a:xfrm>
        </p:spPr>
        <p:txBody>
          <a:bodyPr/>
          <a:lstStyle/>
          <a:p>
            <a:r>
              <a:rPr lang="en-US" b="0" dirty="0"/>
              <a:t>Who?</a:t>
            </a:r>
          </a:p>
        </p:txBody>
      </p:sp>
      <p:sp>
        <p:nvSpPr>
          <p:cNvPr id="2293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096962"/>
            <a:ext cx="8229600" cy="5380038"/>
          </a:xfrm>
        </p:spPr>
        <p:txBody>
          <a:bodyPr>
            <a:normAutofit lnSpcReduction="10000"/>
          </a:bodyPr>
          <a:lstStyle/>
          <a:p>
            <a:pPr>
              <a:lnSpc>
                <a:spcPct val="90000"/>
              </a:lnSpc>
            </a:pPr>
            <a:r>
              <a:rPr lang="en-US" dirty="0" smtClean="0"/>
              <a:t>Users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Between 6 – 20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Representative of different roles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Note: may </a:t>
            </a:r>
            <a:r>
              <a:rPr lang="en-US" i="1" dirty="0" smtClean="0"/>
              <a:t>not</a:t>
            </a:r>
            <a:r>
              <a:rPr lang="en-US" dirty="0" smtClean="0"/>
              <a:t> be people who will be doing the purchasing of the system</a:t>
            </a:r>
          </a:p>
          <a:p>
            <a:pPr lvl="2">
              <a:lnSpc>
                <a:spcPct val="90000"/>
              </a:lnSpc>
            </a:pPr>
            <a:r>
              <a:rPr lang="en-US" dirty="0" smtClean="0"/>
              <a:t>E.g., if for an enterprise; public kiosk</a:t>
            </a:r>
          </a:p>
          <a:p>
            <a:pPr>
              <a:lnSpc>
                <a:spcPct val="90000"/>
              </a:lnSpc>
            </a:pPr>
            <a:r>
              <a:rPr lang="en-US" dirty="0" smtClean="0"/>
              <a:t>Interviewers</a:t>
            </a:r>
            <a:r>
              <a:rPr lang="en-US" dirty="0"/>
              <a:t>: “Cross-functional” team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Designers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UI specialists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Product managers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Marketing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Technical </a:t>
            </a:r>
            <a:r>
              <a:rPr lang="en-US" dirty="0" smtClean="0"/>
              <a:t>people</a:t>
            </a:r>
          </a:p>
          <a:p>
            <a:pPr>
              <a:lnSpc>
                <a:spcPct val="90000"/>
              </a:lnSpc>
            </a:pPr>
            <a:r>
              <a:rPr lang="en-US" dirty="0" smtClean="0"/>
              <a:t>Generally, at least 2 interviewers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© 2018 - Brad Myers</a:t>
            </a:r>
            <a:endParaRPr lang="en-US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42640-4880-4F47-ABD0-2FB7AC1EAEE6}" type="slidenum">
              <a:rPr lang="en-US" altLang="en-US"/>
              <a:pPr/>
              <a:t>17</a:t>
            </a:fld>
            <a:endParaRPr lang="en-US" altLang="en-US"/>
          </a:p>
        </p:txBody>
      </p:sp>
      <p:sp>
        <p:nvSpPr>
          <p:cNvPr id="182274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381000"/>
            <a:ext cx="7793038" cy="1143000"/>
          </a:xfrm>
          <a:noFill/>
          <a:ln/>
        </p:spPr>
        <p:txBody>
          <a:bodyPr lIns="90487" tIns="44450" rIns="90487" bIns="44450" anchor="ctr"/>
          <a:lstStyle/>
          <a:p>
            <a:r>
              <a:rPr lang="en-US" b="0"/>
              <a:t>Establishing Partnership</a:t>
            </a:r>
          </a:p>
        </p:txBody>
      </p:sp>
      <p:sp>
        <p:nvSpPr>
          <p:cNvPr id="1822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93713" y="1447800"/>
            <a:ext cx="8650287" cy="4724400"/>
          </a:xfrm>
          <a:noFill/>
          <a:ln/>
        </p:spPr>
        <p:txBody>
          <a:bodyPr lIns="90487" tIns="44450" rIns="90487" bIns="44450">
            <a:normAutofit/>
          </a:bodyPr>
          <a:lstStyle/>
          <a:p>
            <a:r>
              <a:rPr lang="en-US" sz="2600" dirty="0"/>
              <a:t>Share </a:t>
            </a:r>
            <a:r>
              <a:rPr lang="en-US" sz="2600" dirty="0" smtClean="0"/>
              <a:t>control</a:t>
            </a:r>
          </a:p>
          <a:p>
            <a:pPr lvl="1"/>
            <a:r>
              <a:rPr lang="en-US" sz="2200" dirty="0" smtClean="0"/>
              <a:t>Not a conventional interview</a:t>
            </a:r>
            <a:endParaRPr lang="en-US" sz="2200" dirty="0"/>
          </a:p>
          <a:p>
            <a:r>
              <a:rPr lang="en-US" sz="2600" dirty="0"/>
              <a:t>Alternative way to view the relationship:</a:t>
            </a:r>
            <a:br>
              <a:rPr lang="en-US" sz="2600" dirty="0"/>
            </a:br>
            <a:r>
              <a:rPr lang="en-US" sz="2600" i="1" dirty="0" smtClean="0">
                <a:solidFill>
                  <a:schemeClr val="accent2"/>
                </a:solidFill>
              </a:rPr>
              <a:t>Master/Apprentice</a:t>
            </a:r>
            <a:endParaRPr lang="en-US" sz="2600" dirty="0" smtClean="0"/>
          </a:p>
          <a:p>
            <a:r>
              <a:rPr lang="en-US" sz="2600" dirty="0" smtClean="0"/>
              <a:t>Use </a:t>
            </a:r>
            <a:r>
              <a:rPr lang="en-US" sz="2600" dirty="0"/>
              <a:t>open-ended questions that invite users to talk:</a:t>
            </a:r>
          </a:p>
          <a:p>
            <a:pPr lvl="1"/>
            <a:r>
              <a:rPr lang="en-US" dirty="0"/>
              <a:t>"What are you doing?"</a:t>
            </a:r>
          </a:p>
          <a:p>
            <a:pPr lvl="1"/>
            <a:r>
              <a:rPr lang="en-US" dirty="0"/>
              <a:t>"Is that what you expect?"</a:t>
            </a:r>
          </a:p>
          <a:p>
            <a:r>
              <a:rPr lang="en-US" sz="2600" dirty="0" smtClean="0"/>
              <a:t>Let </a:t>
            </a:r>
            <a:r>
              <a:rPr lang="en-US" sz="2600" dirty="0"/>
              <a:t>the user lead the </a:t>
            </a:r>
            <a:r>
              <a:rPr lang="en-US" sz="2600" dirty="0" smtClean="0"/>
              <a:t>conversation:</a:t>
            </a:r>
            <a:br>
              <a:rPr lang="en-US" sz="2600" dirty="0" smtClean="0"/>
            </a:br>
            <a:r>
              <a:rPr lang="en-US" sz="2600" i="1" dirty="0" smtClean="0">
                <a:solidFill>
                  <a:schemeClr val="accent2"/>
                </a:solidFill>
              </a:rPr>
              <a:t>“</a:t>
            </a:r>
            <a:r>
              <a:rPr lang="en-US" sz="2600" i="1" dirty="0">
                <a:solidFill>
                  <a:schemeClr val="accent2"/>
                </a:solidFill>
              </a:rPr>
              <a:t>Think-aloud protocol”</a:t>
            </a:r>
          </a:p>
          <a:p>
            <a:r>
              <a:rPr lang="en-US" sz="2600" dirty="0" smtClean="0"/>
              <a:t>Also, pay </a:t>
            </a:r>
            <a:r>
              <a:rPr lang="en-US" sz="2600" dirty="0"/>
              <a:t>attention to communication that is non-verbal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© 2018 - Brad Myers</a:t>
            </a:r>
            <a:endParaRPr lang="en-US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82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122238"/>
            <a:ext cx="8077200" cy="1295400"/>
          </a:xfrm>
        </p:spPr>
        <p:txBody>
          <a:bodyPr>
            <a:normAutofit/>
          </a:bodyPr>
          <a:lstStyle/>
          <a:p>
            <a:r>
              <a:rPr lang="en-US" sz="3600" dirty="0" smtClean="0"/>
              <a:t>Some Alternative Contextual</a:t>
            </a:r>
            <a:br>
              <a:rPr lang="en-US" sz="3600" dirty="0" smtClean="0"/>
            </a:br>
            <a:r>
              <a:rPr lang="en-US" sz="3600" dirty="0" smtClean="0"/>
              <a:t>Inquiry Interview Methods</a:t>
            </a:r>
            <a:endParaRPr lang="en-US" sz="3600" dirty="0"/>
          </a:p>
        </p:txBody>
      </p:sp>
      <p:sp>
        <p:nvSpPr>
          <p:cNvPr id="2252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524000"/>
            <a:ext cx="8229600" cy="48768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For tasks that are:</a:t>
            </a:r>
          </a:p>
          <a:p>
            <a:pPr lvl="1"/>
            <a:r>
              <a:rPr lang="en-US" dirty="0" smtClean="0"/>
              <a:t>Intermittent</a:t>
            </a:r>
            <a:endParaRPr lang="en-US" dirty="0"/>
          </a:p>
          <a:p>
            <a:pPr lvl="1"/>
            <a:r>
              <a:rPr lang="en-US" dirty="0" smtClean="0"/>
              <a:t>Uninterruptible</a:t>
            </a:r>
          </a:p>
          <a:p>
            <a:pPr lvl="1"/>
            <a:r>
              <a:rPr lang="en-US" dirty="0" smtClean="0"/>
              <a:t>Extremely long</a:t>
            </a:r>
          </a:p>
          <a:p>
            <a:pPr lvl="1"/>
            <a:r>
              <a:rPr lang="en-US" dirty="0" smtClean="0"/>
              <a:t>Multi-person tasks</a:t>
            </a:r>
          </a:p>
          <a:p>
            <a:r>
              <a:rPr lang="en-US" dirty="0" smtClean="0"/>
              <a:t>Alternatives to “regular” Contextual Inquiry:</a:t>
            </a:r>
            <a:endParaRPr lang="en-US" dirty="0"/>
          </a:p>
          <a:p>
            <a:pPr lvl="1"/>
            <a:r>
              <a:rPr lang="en-US" dirty="0" smtClean="0"/>
              <a:t>In-context cued recall</a:t>
            </a:r>
          </a:p>
          <a:p>
            <a:pPr lvl="1"/>
            <a:r>
              <a:rPr lang="en-US" dirty="0" smtClean="0"/>
              <a:t>Activity logs</a:t>
            </a:r>
          </a:p>
          <a:p>
            <a:pPr lvl="1"/>
            <a:r>
              <a:rPr lang="en-US" dirty="0" smtClean="0"/>
              <a:t>Post-observation inquiry</a:t>
            </a:r>
          </a:p>
          <a:p>
            <a:pPr lvl="1"/>
            <a:r>
              <a:rPr lang="en-US" dirty="0" smtClean="0"/>
              <a:t>Artifact walkthrough</a:t>
            </a:r>
          </a:p>
          <a:p>
            <a:pPr lvl="1"/>
            <a:r>
              <a:rPr lang="en-US" dirty="0" smtClean="0"/>
              <a:t>Retrospective interview</a:t>
            </a:r>
          </a:p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© 2018 - Brad Myers</a:t>
            </a:r>
            <a:endParaRPr lang="en-US" alt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0A9441-5E1B-449D-85C1-3902CE26FFB5}" type="slidenum">
              <a:rPr lang="en-US" altLang="en-US" smtClean="0"/>
              <a:pPr/>
              <a:t>18</a:t>
            </a:fld>
            <a:endParaRPr lang="en-US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1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Interview Recording and</a:t>
            </a:r>
            <a:br>
              <a:rPr lang="en-US" dirty="0" smtClean="0"/>
            </a:br>
            <a:r>
              <a:rPr lang="en-US" dirty="0" smtClean="0"/>
              <a:t>Note-Taking</a:t>
            </a:r>
            <a:endParaRPr lang="en-US" dirty="0"/>
          </a:p>
        </p:txBody>
      </p:sp>
      <p:sp>
        <p:nvSpPr>
          <p:cNvPr id="22118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Do record interview</a:t>
            </a:r>
          </a:p>
          <a:p>
            <a:pPr lvl="1"/>
            <a:r>
              <a:rPr lang="en-US" smtClean="0"/>
              <a:t>Video recordings</a:t>
            </a:r>
          </a:p>
          <a:p>
            <a:pPr lvl="1"/>
            <a:r>
              <a:rPr lang="en-US" smtClean="0"/>
              <a:t>Screen capture software with laptop microphone for user</a:t>
            </a:r>
          </a:p>
          <a:p>
            <a:r>
              <a:rPr lang="en-US" smtClean="0"/>
              <a:t>Also take detailed notes</a:t>
            </a:r>
          </a:p>
          <a:p>
            <a:pPr lvl="1"/>
            <a:r>
              <a:rPr lang="en-US" smtClean="0"/>
              <a:t>Normally have at least 2 people, so one can take notes</a:t>
            </a:r>
          </a:p>
          <a:p>
            <a:pPr lvl="1"/>
            <a:r>
              <a:rPr lang="en-US" smtClean="0"/>
              <a:t>For your homework, may need to take notes afterwards from recording</a:t>
            </a:r>
            <a:endParaRPr lang="en-US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© 2018 - Brad Myers</a:t>
            </a:r>
            <a:endParaRPr lang="en-US" altLang="en-US"/>
          </a:p>
        </p:txBody>
      </p:sp>
      <p:sp>
        <p:nvSpPr>
          <p:cNvPr id="4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AE2B9-7503-4808-B44B-EB44584AB424}" type="slidenum">
              <a:rPr lang="en-US" altLang="en-US" smtClean="0"/>
              <a:pPr/>
              <a:t>19</a:t>
            </a:fld>
            <a:endParaRPr lang="en-US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Happy Halloween!</a:t>
            </a:r>
          </a:p>
        </p:txBody>
      </p:sp>
      <p:sp>
        <p:nvSpPr>
          <p:cNvPr id="13" name="Content Placeholder 12"/>
          <p:cNvSpPr>
            <a:spLocks noGrp="1"/>
          </p:cNvSpPr>
          <p:nvPr>
            <p:ph idx="1"/>
          </p:nvPr>
        </p:nvSpPr>
        <p:spPr>
          <a:xfrm>
            <a:off x="228600" y="5867400"/>
            <a:ext cx="8229600" cy="796925"/>
          </a:xfrm>
        </p:spPr>
        <p:txBody>
          <a:bodyPr/>
          <a:lstStyle/>
          <a:p>
            <a:r>
              <a:rPr lang="en-US" dirty="0" smtClean="0"/>
              <a:t>Take 2 candies!</a:t>
            </a:r>
            <a:endParaRPr lang="en-US" dirty="0"/>
          </a:p>
        </p:txBody>
      </p:sp>
      <p:sp>
        <p:nvSpPr>
          <p:cNvPr id="409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EA6865-2F3A-4590-A837-E7F2F61EDC5F}" type="slidenum">
              <a:rPr lang="en-US" altLang="en-US" smtClean="0"/>
              <a:pPr/>
              <a:t>2</a:t>
            </a:fld>
            <a:endParaRPr lang="en-US" altLang="en-US"/>
          </a:p>
        </p:txBody>
      </p:sp>
      <p:pic>
        <p:nvPicPr>
          <p:cNvPr id="4100" name="Picture 5" descr="trick-or-treat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53000" y="762000"/>
            <a:ext cx="4191000" cy="500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1" name="Picture 6" descr="MCj04361130000[1]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057400" y="1676400"/>
            <a:ext cx="1863725" cy="1196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2" name="Picture 7" descr="MCj03986630000[1]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2895600"/>
            <a:ext cx="2667000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3" name="Picture 8" descr="MCj04098890000[1]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667000" y="3810000"/>
            <a:ext cx="1816100" cy="176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© 2018 - Brad Myers</a:t>
            </a:r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34256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0B5C43-BA13-4104-BE45-BE742BCA6C14}" type="slidenum">
              <a:rPr lang="en-US" altLang="en-US"/>
              <a:pPr/>
              <a:t>3</a:t>
            </a:fld>
            <a:endParaRPr lang="en-US" altLang="en-US"/>
          </a:p>
        </p:txBody>
      </p:sp>
      <p:sp>
        <p:nvSpPr>
          <p:cNvPr id="27033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22238"/>
            <a:ext cx="8001000" cy="1295400"/>
          </a:xfrm>
        </p:spPr>
        <p:txBody>
          <a:bodyPr/>
          <a:lstStyle/>
          <a:p>
            <a:r>
              <a:rPr lang="en-US" sz="3600" dirty="0" smtClean="0"/>
              <a:t>Resolve Devices </a:t>
            </a:r>
            <a:r>
              <a:rPr lang="en-US" sz="3600" dirty="0"/>
              <a:t>for Assignments</a:t>
            </a:r>
          </a:p>
        </p:txBody>
      </p:sp>
      <p:sp>
        <p:nvSpPr>
          <p:cNvPr id="270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On the </a:t>
            </a:r>
            <a:r>
              <a:rPr lang="en-US" dirty="0" err="1" smtClean="0"/>
              <a:t>GoogleDoc</a:t>
            </a:r>
            <a:endParaRPr lang="en-US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© 2018 - Brad Myers</a:t>
            </a:r>
            <a:endParaRPr lang="en-US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E0530E-C65E-4B7E-9E46-60C99EDA945F}" type="slidenum">
              <a:rPr lang="en-US" altLang="en-US"/>
              <a:pPr/>
              <a:t>4</a:t>
            </a:fld>
            <a:endParaRPr lang="en-US" altLang="en-US" dirty="0"/>
          </a:p>
        </p:txBody>
      </p:sp>
      <p:sp>
        <p:nvSpPr>
          <p:cNvPr id="26931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22238"/>
            <a:ext cx="7543800" cy="826291"/>
          </a:xfrm>
        </p:spPr>
        <p:txBody>
          <a:bodyPr/>
          <a:lstStyle/>
          <a:p>
            <a:r>
              <a:rPr lang="en-US" dirty="0"/>
              <a:t>Some Usability Methods</a:t>
            </a:r>
          </a:p>
        </p:txBody>
      </p:sp>
      <p:sp>
        <p:nvSpPr>
          <p:cNvPr id="269316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432582" y="948529"/>
            <a:ext cx="4267200" cy="4378325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2200" dirty="0">
                <a:solidFill>
                  <a:schemeClr val="accent2"/>
                </a:solidFill>
              </a:rPr>
              <a:t>Contextual Inquiry</a:t>
            </a:r>
          </a:p>
          <a:p>
            <a:pPr>
              <a:lnSpc>
                <a:spcPct val="80000"/>
              </a:lnSpc>
            </a:pPr>
            <a:r>
              <a:rPr lang="en-US" sz="2200" dirty="0">
                <a:solidFill>
                  <a:schemeClr val="accent2"/>
                </a:solidFill>
              </a:rPr>
              <a:t>Contextual </a:t>
            </a:r>
            <a:r>
              <a:rPr lang="en-US" sz="2200" dirty="0" smtClean="0">
                <a:solidFill>
                  <a:schemeClr val="accent2"/>
                </a:solidFill>
              </a:rPr>
              <a:t>Analysis (Design)</a:t>
            </a:r>
            <a:endParaRPr lang="en-US" sz="2200" dirty="0">
              <a:solidFill>
                <a:schemeClr val="accent2"/>
              </a:solidFill>
            </a:endParaRPr>
          </a:p>
          <a:p>
            <a:pPr>
              <a:lnSpc>
                <a:spcPct val="80000"/>
              </a:lnSpc>
            </a:pPr>
            <a:r>
              <a:rPr lang="en-US" sz="2200" dirty="0">
                <a:solidFill>
                  <a:schemeClr val="accent2"/>
                </a:solidFill>
              </a:rPr>
              <a:t>Paper prototypes</a:t>
            </a:r>
          </a:p>
          <a:p>
            <a:pPr>
              <a:lnSpc>
                <a:spcPct val="80000"/>
              </a:lnSpc>
            </a:pPr>
            <a:r>
              <a:rPr lang="en-US" sz="2200" dirty="0">
                <a:solidFill>
                  <a:schemeClr val="accent2"/>
                </a:solidFill>
              </a:rPr>
              <a:t>Think-aloud protocols</a:t>
            </a:r>
          </a:p>
          <a:p>
            <a:pPr>
              <a:lnSpc>
                <a:spcPct val="80000"/>
              </a:lnSpc>
            </a:pPr>
            <a:r>
              <a:rPr lang="en-US" sz="2200" dirty="0">
                <a:solidFill>
                  <a:schemeClr val="accent2"/>
                </a:solidFill>
              </a:rPr>
              <a:t>Heuristic Evaluation</a:t>
            </a:r>
          </a:p>
          <a:p>
            <a:pPr>
              <a:lnSpc>
                <a:spcPct val="80000"/>
              </a:lnSpc>
            </a:pPr>
            <a:r>
              <a:rPr lang="en-US" sz="2200" dirty="0" smtClean="0">
                <a:solidFill>
                  <a:srgbClr val="0070C0"/>
                </a:solidFill>
              </a:rPr>
              <a:t>Affinity diagrams (WAAD)</a:t>
            </a:r>
          </a:p>
          <a:p>
            <a:pPr>
              <a:lnSpc>
                <a:spcPct val="80000"/>
              </a:lnSpc>
            </a:pPr>
            <a:r>
              <a:rPr lang="en-US" sz="2200" dirty="0" smtClean="0">
                <a:solidFill>
                  <a:srgbClr val="0070C0"/>
                </a:solidFill>
              </a:rPr>
              <a:t>Personas</a:t>
            </a:r>
          </a:p>
          <a:p>
            <a:pPr>
              <a:lnSpc>
                <a:spcPct val="80000"/>
              </a:lnSpc>
            </a:pPr>
            <a:r>
              <a:rPr lang="en-US" sz="2200" dirty="0" smtClean="0">
                <a:solidFill>
                  <a:srgbClr val="0070C0"/>
                </a:solidFill>
              </a:rPr>
              <a:t>Wizard of Oz</a:t>
            </a:r>
          </a:p>
          <a:p>
            <a:pPr>
              <a:lnSpc>
                <a:spcPct val="80000"/>
              </a:lnSpc>
            </a:pPr>
            <a:r>
              <a:rPr lang="en-US" sz="2200" dirty="0" smtClean="0">
                <a:solidFill>
                  <a:srgbClr val="0070C0"/>
                </a:solidFill>
              </a:rPr>
              <a:t>Task analysis</a:t>
            </a:r>
          </a:p>
          <a:p>
            <a:pPr>
              <a:lnSpc>
                <a:spcPct val="80000"/>
              </a:lnSpc>
            </a:pPr>
            <a:r>
              <a:rPr lang="en-US" sz="2200" dirty="0" smtClean="0"/>
              <a:t>Cognitive </a:t>
            </a:r>
            <a:r>
              <a:rPr lang="en-US" sz="2200" dirty="0"/>
              <a:t>Walkthrough</a:t>
            </a:r>
          </a:p>
          <a:p>
            <a:pPr>
              <a:lnSpc>
                <a:spcPct val="80000"/>
              </a:lnSpc>
            </a:pPr>
            <a:r>
              <a:rPr lang="en-US" sz="2200" dirty="0"/>
              <a:t>KLM and </a:t>
            </a:r>
            <a:r>
              <a:rPr lang="en-US" sz="2200" dirty="0" smtClean="0"/>
              <a:t>GOMS (</a:t>
            </a:r>
            <a:r>
              <a:rPr lang="en-US" sz="2200" dirty="0" err="1" smtClean="0"/>
              <a:t>CogTool</a:t>
            </a:r>
            <a:r>
              <a:rPr lang="en-US" sz="2200" dirty="0" smtClean="0"/>
              <a:t>)</a:t>
            </a:r>
            <a:endParaRPr lang="en-US" sz="2200" dirty="0"/>
          </a:p>
          <a:p>
            <a:pPr>
              <a:lnSpc>
                <a:spcPct val="80000"/>
              </a:lnSpc>
            </a:pPr>
            <a:r>
              <a:rPr lang="en-US" sz="2200" dirty="0" smtClean="0"/>
              <a:t>Video prototyping</a:t>
            </a:r>
          </a:p>
          <a:p>
            <a:pPr>
              <a:lnSpc>
                <a:spcPct val="80000"/>
              </a:lnSpc>
            </a:pPr>
            <a:r>
              <a:rPr lang="en-US" sz="2200" dirty="0" smtClean="0"/>
              <a:t>Body storming</a:t>
            </a:r>
          </a:p>
          <a:p>
            <a:pPr>
              <a:lnSpc>
                <a:spcPct val="80000"/>
              </a:lnSpc>
            </a:pPr>
            <a:r>
              <a:rPr lang="en-US" sz="2200" dirty="0" smtClean="0"/>
              <a:t>Expert interviews</a:t>
            </a:r>
          </a:p>
          <a:p>
            <a:pPr>
              <a:lnSpc>
                <a:spcPct val="80000"/>
              </a:lnSpc>
            </a:pPr>
            <a:r>
              <a:rPr lang="en-US" sz="2200" dirty="0" smtClean="0"/>
              <a:t>Information </a:t>
            </a:r>
            <a:r>
              <a:rPr lang="en-US" sz="2200" dirty="0"/>
              <a:t>Architecture </a:t>
            </a:r>
            <a:r>
              <a:rPr lang="en-US" sz="2200" dirty="0" smtClean="0"/>
              <a:t>Diagrams</a:t>
            </a:r>
            <a:endParaRPr lang="en-US" sz="2200" dirty="0"/>
          </a:p>
        </p:txBody>
      </p:sp>
      <p:sp>
        <p:nvSpPr>
          <p:cNvPr id="269317" name="Rectangle 5"/>
          <p:cNvSpPr>
            <a:spLocks noGrp="1" noChangeArrowheads="1"/>
          </p:cNvSpPr>
          <p:nvPr>
            <p:ph type="body" sz="half" idx="2"/>
          </p:nvPr>
        </p:nvSpPr>
        <p:spPr>
          <a:xfrm>
            <a:off x="4953000" y="948529"/>
            <a:ext cx="4038600" cy="4681537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2200" dirty="0" smtClean="0"/>
              <a:t>A/B </a:t>
            </a:r>
            <a:r>
              <a:rPr lang="en-US" sz="2200" dirty="0" smtClean="0"/>
              <a:t>studies</a:t>
            </a:r>
          </a:p>
          <a:p>
            <a:pPr>
              <a:lnSpc>
                <a:spcPct val="80000"/>
              </a:lnSpc>
            </a:pPr>
            <a:r>
              <a:rPr lang="en-US" sz="2200" dirty="0" smtClean="0"/>
              <a:t>Questionnaires</a:t>
            </a:r>
          </a:p>
          <a:p>
            <a:pPr>
              <a:lnSpc>
                <a:spcPct val="80000"/>
              </a:lnSpc>
            </a:pPr>
            <a:r>
              <a:rPr lang="en-US" sz="2200" dirty="0" smtClean="0"/>
              <a:t>Surveys</a:t>
            </a:r>
          </a:p>
          <a:p>
            <a:pPr>
              <a:lnSpc>
                <a:spcPct val="80000"/>
              </a:lnSpc>
            </a:pPr>
            <a:r>
              <a:rPr lang="en-US" sz="2200" dirty="0" smtClean="0"/>
              <a:t>Storyboards</a:t>
            </a:r>
          </a:p>
          <a:p>
            <a:pPr>
              <a:lnSpc>
                <a:spcPct val="80000"/>
              </a:lnSpc>
            </a:pPr>
            <a:r>
              <a:rPr lang="en-US" sz="2200" dirty="0" smtClean="0"/>
              <a:t>Journey maps</a:t>
            </a:r>
          </a:p>
          <a:p>
            <a:pPr>
              <a:lnSpc>
                <a:spcPct val="80000"/>
              </a:lnSpc>
            </a:pPr>
            <a:r>
              <a:rPr lang="en-US" sz="2200" dirty="0">
                <a:solidFill>
                  <a:srgbClr val="000000"/>
                </a:solidFill>
              </a:rPr>
              <a:t>Prioritization </a:t>
            </a:r>
            <a:r>
              <a:rPr lang="en-US" sz="2200" dirty="0" smtClean="0">
                <a:solidFill>
                  <a:srgbClr val="000000"/>
                </a:solidFill>
              </a:rPr>
              <a:t>Matrices</a:t>
            </a:r>
          </a:p>
          <a:p>
            <a:pPr>
              <a:lnSpc>
                <a:spcPct val="80000"/>
              </a:lnSpc>
            </a:pPr>
            <a:r>
              <a:rPr lang="en-US" sz="2200" dirty="0" smtClean="0">
                <a:solidFill>
                  <a:srgbClr val="000000"/>
                </a:solidFill>
              </a:rPr>
              <a:t>Log analysis</a:t>
            </a:r>
          </a:p>
          <a:p>
            <a:pPr>
              <a:lnSpc>
                <a:spcPct val="80000"/>
              </a:lnSpc>
            </a:pPr>
            <a:r>
              <a:rPr lang="en-US" sz="2200" dirty="0" smtClean="0"/>
              <a:t>Focus groups</a:t>
            </a:r>
          </a:p>
          <a:p>
            <a:pPr>
              <a:lnSpc>
                <a:spcPct val="80000"/>
              </a:lnSpc>
            </a:pPr>
            <a:r>
              <a:rPr lang="en-US" sz="2200" dirty="0" smtClean="0"/>
              <a:t>Card </a:t>
            </a:r>
            <a:r>
              <a:rPr lang="en-US" sz="2200" dirty="0"/>
              <a:t>sorting</a:t>
            </a:r>
          </a:p>
          <a:p>
            <a:pPr>
              <a:lnSpc>
                <a:spcPct val="80000"/>
              </a:lnSpc>
            </a:pPr>
            <a:r>
              <a:rPr lang="en-US" sz="2200" dirty="0"/>
              <a:t>Diary studies</a:t>
            </a:r>
          </a:p>
          <a:p>
            <a:pPr>
              <a:lnSpc>
                <a:spcPct val="80000"/>
              </a:lnSpc>
            </a:pPr>
            <a:r>
              <a:rPr lang="en-US" sz="2200" dirty="0"/>
              <a:t>Improvisation</a:t>
            </a:r>
          </a:p>
          <a:p>
            <a:pPr>
              <a:lnSpc>
                <a:spcPct val="80000"/>
              </a:lnSpc>
            </a:pPr>
            <a:r>
              <a:rPr lang="en-US" sz="2200" dirty="0"/>
              <a:t>Use cases</a:t>
            </a:r>
          </a:p>
          <a:p>
            <a:pPr>
              <a:lnSpc>
                <a:spcPct val="80000"/>
              </a:lnSpc>
            </a:pPr>
            <a:r>
              <a:rPr lang="en-US" sz="2200" dirty="0"/>
              <a:t>Scenarios</a:t>
            </a:r>
          </a:p>
          <a:p>
            <a:pPr>
              <a:lnSpc>
                <a:spcPct val="80000"/>
              </a:lnSpc>
            </a:pPr>
            <a:r>
              <a:rPr lang="en-US" sz="2200" dirty="0"/>
              <a:t>Cognitive </a:t>
            </a:r>
            <a:r>
              <a:rPr lang="en-US" sz="2200" dirty="0" smtClean="0"/>
              <a:t>Dimensions</a:t>
            </a:r>
          </a:p>
          <a:p>
            <a:pPr>
              <a:lnSpc>
                <a:spcPct val="80000"/>
              </a:lnSpc>
            </a:pPr>
            <a:r>
              <a:rPr lang="en-US" sz="2200" dirty="0" smtClean="0"/>
              <a:t>“Speed Dating”</a:t>
            </a:r>
            <a:endParaRPr lang="en-US" sz="2200" dirty="0"/>
          </a:p>
          <a:p>
            <a:pPr>
              <a:lnSpc>
                <a:spcPct val="80000"/>
              </a:lnSpc>
            </a:pPr>
            <a:r>
              <a:rPr lang="en-US" sz="2000" dirty="0"/>
              <a:t>Journey Maps</a:t>
            </a:r>
          </a:p>
          <a:p>
            <a:pPr>
              <a:lnSpc>
                <a:spcPct val="80000"/>
              </a:lnSpc>
            </a:pPr>
            <a:r>
              <a:rPr lang="en-US" sz="2200" dirty="0" smtClean="0"/>
              <a:t>…</a:t>
            </a:r>
            <a:endParaRPr lang="en-US" sz="220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477000"/>
            <a:ext cx="2895600" cy="228600"/>
          </a:xfrm>
        </p:spPr>
        <p:txBody>
          <a:bodyPr/>
          <a:lstStyle/>
          <a:p>
            <a:r>
              <a:rPr lang="en-US" altLang="en-US" smtClean="0"/>
              <a:t>© 2018 - Brad Myers</a:t>
            </a:r>
            <a:endParaRPr lang="en-US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06268E-08C1-42A2-A7B4-37322934FC69}" type="slidenum">
              <a:rPr lang="en-US" altLang="en-US" smtClean="0"/>
              <a:pPr/>
              <a:t>5</a:t>
            </a:fld>
            <a:endParaRPr lang="en-US" altLang="en-US"/>
          </a:p>
        </p:txBody>
      </p:sp>
      <p:sp>
        <p:nvSpPr>
          <p:cNvPr id="16179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22238"/>
            <a:ext cx="8077200" cy="1173162"/>
          </a:xfrm>
        </p:spPr>
        <p:txBody>
          <a:bodyPr/>
          <a:lstStyle/>
          <a:p>
            <a:r>
              <a:rPr lang="en-US" sz="3500" b="0" smtClean="0"/>
              <a:t>Contextual Inquiry and Analysis/Design</a:t>
            </a:r>
            <a:endParaRPr lang="en-US" sz="3500" b="0" dirty="0"/>
          </a:p>
        </p:txBody>
      </p:sp>
      <p:sp>
        <p:nvSpPr>
          <p:cNvPr id="1617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447800"/>
            <a:ext cx="8955088" cy="4532312"/>
          </a:xfrm>
        </p:spPr>
        <p:txBody>
          <a:bodyPr/>
          <a:lstStyle/>
          <a:p>
            <a:r>
              <a:rPr lang="en-US" sz="2600" dirty="0" smtClean="0"/>
              <a:t>One method for organizing the development process</a:t>
            </a:r>
          </a:p>
          <a:p>
            <a:r>
              <a:rPr lang="en-US" sz="2600" dirty="0" smtClean="0"/>
              <a:t>We teach it to our MS and BS students</a:t>
            </a:r>
          </a:p>
          <a:p>
            <a:r>
              <a:rPr lang="en-US" sz="2600" dirty="0" smtClean="0"/>
              <a:t>Proven to be very successful</a:t>
            </a:r>
          </a:p>
          <a:p>
            <a:r>
              <a:rPr lang="en-US" sz="2800" dirty="0" smtClean="0"/>
              <a:t>Hartson-Pyla text: Chapters 3-6</a:t>
            </a:r>
          </a:p>
          <a:p>
            <a:pPr lvl="1"/>
            <a:r>
              <a:rPr lang="en-US" sz="2400" dirty="0" smtClean="0"/>
              <a:t>(doing things in a different order than text)</a:t>
            </a:r>
          </a:p>
          <a:p>
            <a:r>
              <a:rPr lang="en-US" sz="2600" dirty="0" smtClean="0"/>
              <a:t>Also described in this classic book:</a:t>
            </a:r>
          </a:p>
          <a:p>
            <a:pPr lvl="1"/>
            <a:r>
              <a:rPr lang="en-US" sz="2200" dirty="0" smtClean="0"/>
              <a:t>H. Beyer and K. Holtzblatt. 1998. </a:t>
            </a:r>
            <a:r>
              <a:rPr lang="en-US" sz="2200" dirty="0" smtClean="0">
                <a:hlinkClick r:id="rId3"/>
              </a:rPr>
              <a:t>Contextual Design: Defining Customer-Centered Systems</a:t>
            </a:r>
            <a:r>
              <a:rPr lang="en-US" sz="2200" dirty="0" smtClean="0"/>
              <a:t>. San Francisco, </a:t>
            </a:r>
            <a:r>
              <a:rPr lang="en-US" sz="2200" dirty="0" err="1" smtClean="0"/>
              <a:t>CA:Morgan</a:t>
            </a:r>
            <a:r>
              <a:rPr lang="en-US" sz="2200" dirty="0" smtClean="0"/>
              <a:t> Kaufmann Publishers, Inc. ISBN: 1558604111</a:t>
            </a:r>
            <a:r>
              <a:rPr lang="en-US" sz="2200" dirty="0" smtClean="0"/>
              <a:t>.</a:t>
            </a:r>
            <a:endParaRPr lang="en-US" sz="2200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© 2018 - Brad Myers</a:t>
            </a:r>
            <a:endParaRPr lang="en-US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9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“Contextual Inquiry”</a:t>
            </a:r>
            <a:endParaRPr lang="en-US"/>
          </a:p>
        </p:txBody>
      </p:sp>
      <p:sp>
        <p:nvSpPr>
          <p:cNvPr id="1679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Interpretive field research method</a:t>
            </a:r>
          </a:p>
          <a:p>
            <a:r>
              <a:rPr lang="en-US" dirty="0" smtClean="0"/>
              <a:t>Depends on conversations with users in the context of their work</a:t>
            </a:r>
          </a:p>
          <a:p>
            <a:r>
              <a:rPr lang="en-US" dirty="0" smtClean="0"/>
              <a:t>Used to discover </a:t>
            </a:r>
            <a:r>
              <a:rPr lang="en-US" i="1" dirty="0" smtClean="0">
                <a:solidFill>
                  <a:schemeClr val="accent2"/>
                </a:solidFill>
              </a:rPr>
              <a:t>real</a:t>
            </a:r>
            <a:r>
              <a:rPr lang="en-US" dirty="0" smtClean="0"/>
              <a:t> requirements, plans and designs.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© 2018 - Brad Myers</a:t>
            </a:r>
            <a:endParaRPr lang="en-US" alt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42CC88-E414-4C35-87BA-259FA4CD2425}" type="slidenum">
              <a:rPr lang="en-US" altLang="en-US" smtClean="0"/>
              <a:pPr/>
              <a:t>6</a:t>
            </a:fld>
            <a:endParaRPr lang="en-US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BD835A-CBA4-4CBF-98DD-0AB3B31B9A82}" type="slidenum">
              <a:rPr lang="en-US" altLang="en-US"/>
              <a:pPr/>
              <a:t>7</a:t>
            </a:fld>
            <a:endParaRPr lang="en-US" altLang="en-US"/>
          </a:p>
        </p:txBody>
      </p:sp>
      <p:sp>
        <p:nvSpPr>
          <p:cNvPr id="17613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81000"/>
            <a:ext cx="7543800" cy="1295400"/>
          </a:xfrm>
          <a:noFill/>
          <a:ln/>
        </p:spPr>
        <p:txBody>
          <a:bodyPr lIns="90487" tIns="44450" rIns="90487" bIns="44450" anchor="ctr"/>
          <a:lstStyle/>
          <a:p>
            <a:r>
              <a:rPr lang="en-US" b="0"/>
              <a:t>Elements of User's Context: Pay Attention to all of these</a:t>
            </a:r>
          </a:p>
        </p:txBody>
      </p:sp>
      <p:sp>
        <p:nvSpPr>
          <p:cNvPr id="1761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944688"/>
            <a:ext cx="8226425" cy="4532312"/>
          </a:xfrm>
          <a:noFill/>
          <a:ln/>
        </p:spPr>
        <p:txBody>
          <a:bodyPr lIns="90487" tIns="44450" rIns="90487" bIns="44450"/>
          <a:lstStyle/>
          <a:p>
            <a:r>
              <a:rPr lang="en-US" sz="2600" dirty="0"/>
              <a:t>User's work space</a:t>
            </a:r>
          </a:p>
          <a:p>
            <a:r>
              <a:rPr lang="en-US" sz="2600" dirty="0"/>
              <a:t>User's </a:t>
            </a:r>
            <a:r>
              <a:rPr lang="en-US" sz="2600" dirty="0" smtClean="0"/>
              <a:t>work</a:t>
            </a:r>
          </a:p>
          <a:p>
            <a:r>
              <a:rPr lang="en-US" sz="2600" dirty="0" smtClean="0"/>
              <a:t>User’s workarounds</a:t>
            </a:r>
            <a:endParaRPr lang="en-US" sz="2600" dirty="0"/>
          </a:p>
          <a:p>
            <a:r>
              <a:rPr lang="en-US" sz="2600" dirty="0"/>
              <a:t>User's work intentions</a:t>
            </a:r>
          </a:p>
          <a:p>
            <a:r>
              <a:rPr lang="en-US" sz="2600" dirty="0"/>
              <a:t>User's </a:t>
            </a:r>
            <a:r>
              <a:rPr lang="en-US" sz="2600" dirty="0" smtClean="0"/>
              <a:t>words (language used)</a:t>
            </a:r>
            <a:endParaRPr lang="en-US" sz="2600" dirty="0"/>
          </a:p>
          <a:p>
            <a:r>
              <a:rPr lang="en-US" sz="2600" dirty="0"/>
              <a:t>Tools used</a:t>
            </a:r>
          </a:p>
          <a:p>
            <a:r>
              <a:rPr lang="en-US" sz="2600" dirty="0"/>
              <a:t>How people work together</a:t>
            </a:r>
          </a:p>
          <a:p>
            <a:r>
              <a:rPr lang="en-US" sz="2600" dirty="0"/>
              <a:t>Business goals</a:t>
            </a:r>
          </a:p>
          <a:p>
            <a:r>
              <a:rPr lang="en-US" sz="2600" dirty="0"/>
              <a:t>Organizational and cultural structure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© 2018 - Brad Myers</a:t>
            </a:r>
            <a:endParaRPr lang="en-US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66BBFA-BC6A-48D9-A820-D82105E61F5F}" type="slidenum">
              <a:rPr lang="en-US" altLang="en-US"/>
              <a:pPr/>
              <a:t>8</a:t>
            </a:fld>
            <a:endParaRPr lang="en-US" altLang="en-US"/>
          </a:p>
        </p:txBody>
      </p:sp>
      <p:sp>
        <p:nvSpPr>
          <p:cNvPr id="2273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0"/>
              <a:t>Why Context?</a:t>
            </a:r>
          </a:p>
        </p:txBody>
      </p:sp>
      <p:sp>
        <p:nvSpPr>
          <p:cNvPr id="2273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Design complete work process</a:t>
            </a:r>
          </a:p>
          <a:p>
            <a:pPr lvl="1"/>
            <a:r>
              <a:rPr lang="en-US"/>
              <a:t>Fits into “fabric” of entire operations</a:t>
            </a:r>
          </a:p>
          <a:p>
            <a:pPr lvl="1"/>
            <a:r>
              <a:rPr lang="en-US"/>
              <a:t>Not just “point solutions” to specific problems</a:t>
            </a:r>
          </a:p>
          <a:p>
            <a:r>
              <a:rPr lang="en-US">
                <a:solidFill>
                  <a:srgbClr val="0000CC"/>
                </a:solidFill>
              </a:rPr>
              <a:t>Integration!</a:t>
            </a:r>
          </a:p>
          <a:p>
            <a:pPr lvl="1"/>
            <a:r>
              <a:rPr lang="en-US"/>
              <a:t>Consistency, effectiveness, efficiency, coherent</a:t>
            </a:r>
          </a:p>
          <a:p>
            <a:r>
              <a:rPr lang="en-US"/>
              <a:t>Design from data</a:t>
            </a:r>
          </a:p>
          <a:p>
            <a:pPr lvl="1"/>
            <a:r>
              <a:rPr lang="en-US"/>
              <a:t>Not just opinions, negotiation</a:t>
            </a:r>
          </a:p>
          <a:p>
            <a:pPr lvl="1"/>
            <a:r>
              <a:rPr lang="en-US"/>
              <a:t>Not just a list of features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© 2018 - Brad Myers</a:t>
            </a:r>
            <a:endParaRPr lang="en-US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looking for?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648199"/>
          </a:xfrm>
        </p:spPr>
        <p:txBody>
          <a:bodyPr>
            <a:normAutofit/>
          </a:bodyPr>
          <a:lstStyle/>
          <a:p>
            <a:r>
              <a:rPr lang="en-US" dirty="0" smtClean="0"/>
              <a:t>Key things you are looking for:</a:t>
            </a:r>
          </a:p>
          <a:p>
            <a:pPr lvl="1"/>
            <a:r>
              <a:rPr lang="en-US" dirty="0" smtClean="0">
                <a:solidFill>
                  <a:srgbClr val="C00000"/>
                </a:solidFill>
              </a:rPr>
              <a:t>What happens</a:t>
            </a:r>
            <a:r>
              <a:rPr lang="en-US" dirty="0" smtClean="0"/>
              <a:t>, specifically</a:t>
            </a:r>
          </a:p>
          <a:p>
            <a:pPr lvl="1"/>
            <a:r>
              <a:rPr lang="en-US" dirty="0" smtClean="0">
                <a:solidFill>
                  <a:srgbClr val="C00000"/>
                </a:solidFill>
              </a:rPr>
              <a:t>Breakdowns</a:t>
            </a:r>
            <a:r>
              <a:rPr lang="en-US" dirty="0" smtClean="0"/>
              <a:t> – things that go </a:t>
            </a:r>
            <a:r>
              <a:rPr lang="en-US" i="1" dirty="0" smtClean="0"/>
              <a:t>wrong</a:t>
            </a:r>
          </a:p>
          <a:p>
            <a:pPr lvl="2"/>
            <a:r>
              <a:rPr lang="en-US" dirty="0" smtClean="0"/>
              <a:t>Small and large</a:t>
            </a:r>
          </a:p>
          <a:p>
            <a:pPr lvl="1"/>
            <a:r>
              <a:rPr lang="en-US" dirty="0" smtClean="0">
                <a:solidFill>
                  <a:srgbClr val="C00000"/>
                </a:solidFill>
              </a:rPr>
              <a:t>Efficiencies</a:t>
            </a:r>
            <a:r>
              <a:rPr lang="en-US" dirty="0" smtClean="0"/>
              <a:t> – things that go </a:t>
            </a:r>
            <a:r>
              <a:rPr lang="en-US" i="1" dirty="0" smtClean="0"/>
              <a:t>right</a:t>
            </a:r>
          </a:p>
          <a:p>
            <a:pPr lvl="2"/>
            <a:r>
              <a:rPr lang="en-US" dirty="0" smtClean="0"/>
              <a:t>Be sure not to change these in a redesign</a:t>
            </a:r>
          </a:p>
          <a:p>
            <a:pPr lvl="1"/>
            <a:r>
              <a:rPr lang="en-US" dirty="0" smtClean="0">
                <a:solidFill>
                  <a:srgbClr val="C00000"/>
                </a:solidFill>
              </a:rPr>
              <a:t>Influences</a:t>
            </a:r>
            <a:r>
              <a:rPr lang="en-US" dirty="0" smtClean="0"/>
              <a:t> – </a:t>
            </a:r>
            <a:r>
              <a:rPr lang="en-US" i="1" dirty="0" smtClean="0"/>
              <a:t>why</a:t>
            </a:r>
            <a:r>
              <a:rPr lang="en-US" dirty="0" smtClean="0"/>
              <a:t> are things done the way they are</a:t>
            </a:r>
          </a:p>
          <a:p>
            <a:pPr lvl="2"/>
            <a:r>
              <a:rPr lang="en-US" dirty="0" smtClean="0"/>
              <a:t>Ask questions when can’t tell</a:t>
            </a:r>
          </a:p>
          <a:p>
            <a:pPr lvl="1"/>
            <a:r>
              <a:rPr lang="en-US" dirty="0" smtClean="0">
                <a:solidFill>
                  <a:srgbClr val="C00000"/>
                </a:solidFill>
              </a:rPr>
              <a:t>Context</a:t>
            </a:r>
            <a:r>
              <a:rPr lang="en-US" dirty="0" smtClean="0"/>
              <a:t> – how the environment affects actions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© 2018 - Brad Myers</a:t>
            </a:r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64B181-924F-40E2-BC0B-CD1FC0E7A1B8}" type="slidenum">
              <a:rPr lang="en-US" altLang="en-US" smtClean="0"/>
              <a:pPr/>
              <a:t>9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37106172"/>
      </p:ext>
    </p:extLst>
  </p:cSld>
  <p:clrMapOvr>
    <a:masterClrMapping/>
  </p:clrMapOvr>
</p:sld>
</file>

<file path=ppt/theme/theme1.xml><?xml version="1.0" encoding="utf-8"?>
<a:theme xmlns:a="http://schemas.openxmlformats.org/drawingml/2006/main" name="lecture template_polo">
  <a:themeElements>
    <a:clrScheme name="lecture template_polo 9">
      <a:dk1>
        <a:srgbClr val="000000"/>
      </a:dk1>
      <a:lt1>
        <a:srgbClr val="FFFFFF"/>
      </a:lt1>
      <a:dk2>
        <a:srgbClr val="7C1302"/>
      </a:dk2>
      <a:lt2>
        <a:srgbClr val="CC9900"/>
      </a:lt2>
      <a:accent1>
        <a:srgbClr val="CC9900"/>
      </a:accent1>
      <a:accent2>
        <a:srgbClr val="CC3300"/>
      </a:accent2>
      <a:accent3>
        <a:srgbClr val="FFFFFF"/>
      </a:accent3>
      <a:accent4>
        <a:srgbClr val="000000"/>
      </a:accent4>
      <a:accent5>
        <a:srgbClr val="E2CAAA"/>
      </a:accent5>
      <a:accent6>
        <a:srgbClr val="B92D00"/>
      </a:accent6>
      <a:hlink>
        <a:srgbClr val="808080"/>
      </a:hlink>
      <a:folHlink>
        <a:srgbClr val="CCCC66"/>
      </a:folHlink>
    </a:clrScheme>
    <a:fontScheme name="lecture template_polo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lecture template_polo 1">
        <a:dk1>
          <a:srgbClr val="4F747B"/>
        </a:dk1>
        <a:lt1>
          <a:srgbClr val="FFFFFF"/>
        </a:lt1>
        <a:dk2>
          <a:srgbClr val="000000"/>
        </a:dk2>
        <a:lt2>
          <a:srgbClr val="C0C0C0"/>
        </a:lt2>
        <a:accent1>
          <a:srgbClr val="859868"/>
        </a:accent1>
        <a:accent2>
          <a:srgbClr val="5F5F5F"/>
        </a:accent2>
        <a:accent3>
          <a:srgbClr val="AAAAAA"/>
        </a:accent3>
        <a:accent4>
          <a:srgbClr val="DADADA"/>
        </a:accent4>
        <a:accent5>
          <a:srgbClr val="C2CAB9"/>
        </a:accent5>
        <a:accent6>
          <a:srgbClr val="555555"/>
        </a:accent6>
        <a:hlink>
          <a:srgbClr val="5F5F5F"/>
        </a:hlink>
        <a:folHlink>
          <a:srgbClr val="BA121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cture template_polo 2">
        <a:dk1>
          <a:srgbClr val="3C0000"/>
        </a:dk1>
        <a:lt1>
          <a:srgbClr val="FFFFFF"/>
        </a:lt1>
        <a:dk2>
          <a:srgbClr val="4D0B0B"/>
        </a:dk2>
        <a:lt2>
          <a:srgbClr val="FFFFFF"/>
        </a:lt2>
        <a:accent1>
          <a:srgbClr val="666633"/>
        </a:accent1>
        <a:accent2>
          <a:srgbClr val="CC3300"/>
        </a:accent2>
        <a:accent3>
          <a:srgbClr val="B2AAAA"/>
        </a:accent3>
        <a:accent4>
          <a:srgbClr val="DADADA"/>
        </a:accent4>
        <a:accent5>
          <a:srgbClr val="B8B8AD"/>
        </a:accent5>
        <a:accent6>
          <a:srgbClr val="B92D00"/>
        </a:accent6>
        <a:hlink>
          <a:srgbClr val="CC9900"/>
        </a:hlink>
        <a:folHlink>
          <a:srgbClr val="CCCC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cture template_polo 3">
        <a:dk1>
          <a:srgbClr val="666699"/>
        </a:dk1>
        <a:lt1>
          <a:srgbClr val="FFFFFF"/>
        </a:lt1>
        <a:dk2>
          <a:srgbClr val="15192B"/>
        </a:dk2>
        <a:lt2>
          <a:srgbClr val="CCCCFF"/>
        </a:lt2>
        <a:accent1>
          <a:srgbClr val="4F893D"/>
        </a:accent1>
        <a:accent2>
          <a:srgbClr val="666699"/>
        </a:accent2>
        <a:accent3>
          <a:srgbClr val="AAABAC"/>
        </a:accent3>
        <a:accent4>
          <a:srgbClr val="DADADA"/>
        </a:accent4>
        <a:accent5>
          <a:srgbClr val="B2C4AF"/>
        </a:accent5>
        <a:accent6>
          <a:srgbClr val="5C5C8A"/>
        </a:accent6>
        <a:hlink>
          <a:srgbClr val="CC9900"/>
        </a:hlink>
        <a:folHlink>
          <a:srgbClr val="4837C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cture template_polo 4">
        <a:dk1>
          <a:srgbClr val="666699"/>
        </a:dk1>
        <a:lt1>
          <a:srgbClr val="FFFFFF"/>
        </a:lt1>
        <a:dk2>
          <a:srgbClr val="86001A"/>
        </a:dk2>
        <a:lt2>
          <a:srgbClr val="CCCC66"/>
        </a:lt2>
        <a:accent1>
          <a:srgbClr val="FF3300"/>
        </a:accent1>
        <a:accent2>
          <a:srgbClr val="FF6600"/>
        </a:accent2>
        <a:accent3>
          <a:srgbClr val="C3AAAB"/>
        </a:accent3>
        <a:accent4>
          <a:srgbClr val="DADADA"/>
        </a:accent4>
        <a:accent5>
          <a:srgbClr val="FFADAA"/>
        </a:accent5>
        <a:accent6>
          <a:srgbClr val="E75C00"/>
        </a:accent6>
        <a:hlink>
          <a:srgbClr val="CC9900"/>
        </a:hlink>
        <a:folHlink>
          <a:srgbClr val="FF0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cture template_polo 5">
        <a:dk1>
          <a:srgbClr val="666699"/>
        </a:dk1>
        <a:lt1>
          <a:srgbClr val="FFFFFF"/>
        </a:lt1>
        <a:dk2>
          <a:srgbClr val="000054"/>
        </a:dk2>
        <a:lt2>
          <a:srgbClr val="FFFFFF"/>
        </a:lt2>
        <a:accent1>
          <a:srgbClr val="3333FF"/>
        </a:accent1>
        <a:accent2>
          <a:srgbClr val="006699"/>
        </a:accent2>
        <a:accent3>
          <a:srgbClr val="AAAAB3"/>
        </a:accent3>
        <a:accent4>
          <a:srgbClr val="DADADA"/>
        </a:accent4>
        <a:accent5>
          <a:srgbClr val="ADADFF"/>
        </a:accent5>
        <a:accent6>
          <a:srgbClr val="005C8A"/>
        </a:accent6>
        <a:hlink>
          <a:srgbClr val="669900"/>
        </a:hlink>
        <a:folHlink>
          <a:srgbClr val="0000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cture template_polo 6">
        <a:dk1>
          <a:srgbClr val="808080"/>
        </a:dk1>
        <a:lt1>
          <a:srgbClr val="FFFFFF"/>
        </a:lt1>
        <a:dk2>
          <a:srgbClr val="30054B"/>
        </a:dk2>
        <a:lt2>
          <a:srgbClr val="FFFFFF"/>
        </a:lt2>
        <a:accent1>
          <a:srgbClr val="797B9B"/>
        </a:accent1>
        <a:accent2>
          <a:srgbClr val="6B4FB1"/>
        </a:accent2>
        <a:accent3>
          <a:srgbClr val="ADAAB1"/>
        </a:accent3>
        <a:accent4>
          <a:srgbClr val="DADADA"/>
        </a:accent4>
        <a:accent5>
          <a:srgbClr val="BEBFCB"/>
        </a:accent5>
        <a:accent6>
          <a:srgbClr val="6047A0"/>
        </a:accent6>
        <a:hlink>
          <a:srgbClr val="7AACCE"/>
        </a:hlink>
        <a:folHlink>
          <a:srgbClr val="D8D8E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cture template_polo 7">
        <a:dk1>
          <a:srgbClr val="808080"/>
        </a:dk1>
        <a:lt1>
          <a:srgbClr val="FFFFCC"/>
        </a:lt1>
        <a:dk2>
          <a:srgbClr val="29527B"/>
        </a:dk2>
        <a:lt2>
          <a:srgbClr val="FFFFFF"/>
        </a:lt2>
        <a:accent1>
          <a:srgbClr val="CCCC00"/>
        </a:accent1>
        <a:accent2>
          <a:srgbClr val="669999"/>
        </a:accent2>
        <a:accent3>
          <a:srgbClr val="ACB3BF"/>
        </a:accent3>
        <a:accent4>
          <a:srgbClr val="DADAAE"/>
        </a:accent4>
        <a:accent5>
          <a:srgbClr val="E2E2AA"/>
        </a:accent5>
        <a:accent6>
          <a:srgbClr val="5C8A8A"/>
        </a:accent6>
        <a:hlink>
          <a:srgbClr val="D8D8EC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cture template_polo 8">
        <a:dk1>
          <a:srgbClr val="666699"/>
        </a:dk1>
        <a:lt1>
          <a:srgbClr val="FFFFFF"/>
        </a:lt1>
        <a:dk2>
          <a:srgbClr val="476949"/>
        </a:dk2>
        <a:lt2>
          <a:srgbClr val="FFFFFF"/>
        </a:lt2>
        <a:accent1>
          <a:srgbClr val="CC6600"/>
        </a:accent1>
        <a:accent2>
          <a:srgbClr val="CC9900"/>
        </a:accent2>
        <a:accent3>
          <a:srgbClr val="B1B9B1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669900"/>
        </a:hlink>
        <a:folHlink>
          <a:srgbClr val="A45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cture template_polo 9">
        <a:dk1>
          <a:srgbClr val="000000"/>
        </a:dk1>
        <a:lt1>
          <a:srgbClr val="FFFFFF"/>
        </a:lt1>
        <a:dk2>
          <a:srgbClr val="7C1302"/>
        </a:dk2>
        <a:lt2>
          <a:srgbClr val="CC9900"/>
        </a:lt2>
        <a:accent1>
          <a:srgbClr val="CC9900"/>
        </a:accent1>
        <a:accent2>
          <a:srgbClr val="CC3300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B92D00"/>
        </a:accent6>
        <a:hlink>
          <a:srgbClr val="808080"/>
        </a:hlink>
        <a:folHlink>
          <a:srgbClr val="CC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cture template_polo 10">
        <a:dk1>
          <a:srgbClr val="000000"/>
        </a:dk1>
        <a:lt1>
          <a:srgbClr val="FFFFFF"/>
        </a:lt1>
        <a:dk2>
          <a:srgbClr val="330066"/>
        </a:dk2>
        <a:lt2>
          <a:srgbClr val="808080"/>
        </a:lt2>
        <a:accent1>
          <a:srgbClr val="CCCC00"/>
        </a:accent1>
        <a:accent2>
          <a:srgbClr val="669999"/>
        </a:accent2>
        <a:accent3>
          <a:srgbClr val="FFFFFF"/>
        </a:accent3>
        <a:accent4>
          <a:srgbClr val="000000"/>
        </a:accent4>
        <a:accent5>
          <a:srgbClr val="E2E2AA"/>
        </a:accent5>
        <a:accent6>
          <a:srgbClr val="5C8A8A"/>
        </a:accent6>
        <a:hlink>
          <a:srgbClr val="7E9CE8"/>
        </a:hlink>
        <a:folHlink>
          <a:srgbClr val="D8D8E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lecture template</Template>
  <TotalTime>19316</TotalTime>
  <Words>973</Words>
  <Application>Microsoft Office PowerPoint</Application>
  <PresentationFormat>On-screen Show (4:3)</PresentationFormat>
  <Paragraphs>247</Paragraphs>
  <Slides>19</Slides>
  <Notes>18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3" baseType="lpstr">
      <vt:lpstr>Wingdings</vt:lpstr>
      <vt:lpstr>Arial</vt:lpstr>
      <vt:lpstr>Tahoma</vt:lpstr>
      <vt:lpstr>lecture template_polo</vt:lpstr>
      <vt:lpstr>Lecture 2: Discovering what people can't tell you: Contextual Inquiry and Analysis Methodology</vt:lpstr>
      <vt:lpstr>Happy Halloween!</vt:lpstr>
      <vt:lpstr>Resolve Devices for Assignments</vt:lpstr>
      <vt:lpstr>Some Usability Methods</vt:lpstr>
      <vt:lpstr>Contextual Inquiry and Analysis/Design</vt:lpstr>
      <vt:lpstr>“Contextual Inquiry”</vt:lpstr>
      <vt:lpstr>Elements of User's Context: Pay Attention to all of these</vt:lpstr>
      <vt:lpstr>Why Context?</vt:lpstr>
      <vt:lpstr>What looking for?</vt:lpstr>
      <vt:lpstr>Example of CI</vt:lpstr>
      <vt:lpstr>Defining the Tasks</vt:lpstr>
      <vt:lpstr>Test Tasks</vt:lpstr>
      <vt:lpstr>Initial Questions for the Users</vt:lpstr>
      <vt:lpstr>Test Script</vt:lpstr>
      <vt:lpstr>Key distinctions about CIs</vt:lpstr>
      <vt:lpstr>Who?</vt:lpstr>
      <vt:lpstr>Establishing Partnership</vt:lpstr>
      <vt:lpstr>Some Alternative Contextual Inquiry Interview Methods</vt:lpstr>
      <vt:lpstr>Interview Recording and Note-Taking</vt:lpstr>
    </vt:vector>
  </TitlesOfParts>
  <Company>Carnegie Mellon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Human-Computer Interaction in eCommerce</dc:title>
  <dc:creator>Brad Myers</dc:creator>
  <cp:lastModifiedBy>Brad Myers</cp:lastModifiedBy>
  <cp:revision>273</cp:revision>
  <cp:lastPrinted>1601-01-01T00:00:00Z</cp:lastPrinted>
  <dcterms:created xsi:type="dcterms:W3CDTF">2001-06-15T20:03:27Z</dcterms:created>
  <dcterms:modified xsi:type="dcterms:W3CDTF">2018-10-30T14:42:02Z</dcterms:modified>
</cp:coreProperties>
</file>