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  <p:sldMasterId id="2147483707" r:id="rId2"/>
  </p:sldMasterIdLst>
  <p:notesMasterIdLst>
    <p:notesMasterId r:id="rId50"/>
  </p:notesMasterIdLst>
  <p:sldIdLst>
    <p:sldId id="282" r:id="rId3"/>
    <p:sldId id="341" r:id="rId4"/>
    <p:sldId id="257" r:id="rId5"/>
    <p:sldId id="333" r:id="rId6"/>
    <p:sldId id="258" r:id="rId7"/>
    <p:sldId id="325" r:id="rId8"/>
    <p:sldId id="310" r:id="rId9"/>
    <p:sldId id="320" r:id="rId10"/>
    <p:sldId id="327" r:id="rId11"/>
    <p:sldId id="312" r:id="rId12"/>
    <p:sldId id="283" r:id="rId13"/>
    <p:sldId id="313" r:id="rId14"/>
    <p:sldId id="260" r:id="rId15"/>
    <p:sldId id="314" r:id="rId16"/>
    <p:sldId id="340" r:id="rId17"/>
    <p:sldId id="256" r:id="rId18"/>
    <p:sldId id="266" r:id="rId19"/>
    <p:sldId id="338" r:id="rId20"/>
    <p:sldId id="267" r:id="rId21"/>
    <p:sldId id="315" r:id="rId22"/>
    <p:sldId id="280" r:id="rId23"/>
    <p:sldId id="328" r:id="rId24"/>
    <p:sldId id="322" r:id="rId25"/>
    <p:sldId id="264" r:id="rId26"/>
    <p:sldId id="326" r:id="rId27"/>
    <p:sldId id="331" r:id="rId28"/>
    <p:sldId id="285" r:id="rId29"/>
    <p:sldId id="287" r:id="rId30"/>
    <p:sldId id="317" r:id="rId31"/>
    <p:sldId id="318" r:id="rId32"/>
    <p:sldId id="330" r:id="rId33"/>
    <p:sldId id="336" r:id="rId34"/>
    <p:sldId id="332" r:id="rId35"/>
    <p:sldId id="271" r:id="rId36"/>
    <p:sldId id="272" r:id="rId37"/>
    <p:sldId id="339" r:id="rId38"/>
    <p:sldId id="262" r:id="rId39"/>
    <p:sldId id="261" r:id="rId40"/>
    <p:sldId id="274" r:id="rId41"/>
    <p:sldId id="275" r:id="rId42"/>
    <p:sldId id="276" r:id="rId43"/>
    <p:sldId id="289" r:id="rId44"/>
    <p:sldId id="290" r:id="rId45"/>
    <p:sldId id="292" r:id="rId46"/>
    <p:sldId id="291" r:id="rId47"/>
    <p:sldId id="293" r:id="rId48"/>
    <p:sldId id="309" r:id="rId4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Verdana" panose="020B0604030504040204" pitchFamily="34" charset="0"/>
      <p:regular r:id="rId55"/>
      <p:bold r:id="rId56"/>
      <p:italic r:id="rId57"/>
      <p:boldItalic r:id="rId58"/>
    </p:embeddedFont>
    <p:embeddedFont>
      <p:font typeface="Tahoma" panose="020B0604030504040204" pitchFamily="34" charset="0"/>
      <p:regular r:id="rId59"/>
      <p:bold r:id="rId60"/>
    </p:embeddedFont>
    <p:embeddedFont>
      <p:font typeface="굴림" panose="020B0604020202020204" charset="-127"/>
      <p:regular r:id="rId61"/>
    </p:embeddedFont>
    <p:embeddedFont>
      <p:font typeface="Calibri Light" panose="020F0302020204030204" pitchFamily="34" charset="0"/>
      <p:regular r:id="rId62"/>
      <p:italic r:id="rId6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d A. Myers" initials="BAM" lastIdx="1" clrIdx="0">
    <p:extLst>
      <p:ext uri="{19B8F6BF-5375-455C-9EA6-DF929625EA0E}">
        <p15:presenceInfo xmlns:p15="http://schemas.microsoft.com/office/powerpoint/2012/main" userId="Brad A. Mye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6E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0" autoAdjust="0"/>
    <p:restoredTop sz="86433" autoAdjust="0"/>
  </p:normalViewPr>
  <p:slideViewPr>
    <p:cSldViewPr snapToGrid="0">
      <p:cViewPr varScale="1">
        <p:scale>
          <a:sx n="61" d="100"/>
          <a:sy n="61" d="100"/>
        </p:scale>
        <p:origin x="3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5.fntdata"/><Relationship Id="rId63" Type="http://schemas.openxmlformats.org/officeDocument/2006/relationships/font" Target="fonts/font13.fntdata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7.fntdata"/><Relationship Id="rId61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6.fntdata"/><Relationship Id="rId64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font" Target="fonts/font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9.fntdata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4.fntdata"/><Relationship Id="rId62" Type="http://schemas.openxmlformats.org/officeDocument/2006/relationships/font" Target="fonts/font12.fntdata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7.xml"/><Relationship Id="rId18" Type="http://schemas.openxmlformats.org/officeDocument/2006/relationships/slide" Target="slides/slide27.xml"/><Relationship Id="rId26" Type="http://schemas.openxmlformats.org/officeDocument/2006/relationships/slide" Target="slides/slide43.xml"/><Relationship Id="rId3" Type="http://schemas.openxmlformats.org/officeDocument/2006/relationships/slide" Target="slides/slide5.xml"/><Relationship Id="rId21" Type="http://schemas.openxmlformats.org/officeDocument/2006/relationships/slide" Target="slides/slide30.xml"/><Relationship Id="rId7" Type="http://schemas.openxmlformats.org/officeDocument/2006/relationships/slide" Target="slides/slide10.xml"/><Relationship Id="rId12" Type="http://schemas.openxmlformats.org/officeDocument/2006/relationships/slide" Target="slides/slide16.xml"/><Relationship Id="rId17" Type="http://schemas.openxmlformats.org/officeDocument/2006/relationships/slide" Target="slides/slide24.xml"/><Relationship Id="rId25" Type="http://schemas.openxmlformats.org/officeDocument/2006/relationships/slide" Target="slides/slide41.xml"/><Relationship Id="rId2" Type="http://schemas.openxmlformats.org/officeDocument/2006/relationships/slide" Target="slides/slide3.xml"/><Relationship Id="rId16" Type="http://schemas.openxmlformats.org/officeDocument/2006/relationships/slide" Target="slides/slide23.xml"/><Relationship Id="rId20" Type="http://schemas.openxmlformats.org/officeDocument/2006/relationships/slide" Target="slides/slide29.xml"/><Relationship Id="rId29" Type="http://schemas.openxmlformats.org/officeDocument/2006/relationships/slide" Target="slides/slide46.xml"/><Relationship Id="rId1" Type="http://schemas.openxmlformats.org/officeDocument/2006/relationships/slide" Target="slides/slide1.xml"/><Relationship Id="rId6" Type="http://schemas.openxmlformats.org/officeDocument/2006/relationships/slide" Target="slides/slide8.xml"/><Relationship Id="rId11" Type="http://schemas.openxmlformats.org/officeDocument/2006/relationships/slide" Target="slides/slide14.xml"/><Relationship Id="rId24" Type="http://schemas.openxmlformats.org/officeDocument/2006/relationships/slide" Target="slides/slide40.xml"/><Relationship Id="rId5" Type="http://schemas.openxmlformats.org/officeDocument/2006/relationships/slide" Target="slides/slide7.xml"/><Relationship Id="rId15" Type="http://schemas.openxmlformats.org/officeDocument/2006/relationships/slide" Target="slides/slide21.xml"/><Relationship Id="rId23" Type="http://schemas.openxmlformats.org/officeDocument/2006/relationships/slide" Target="slides/slide38.xml"/><Relationship Id="rId28" Type="http://schemas.openxmlformats.org/officeDocument/2006/relationships/slide" Target="slides/slide45.xml"/><Relationship Id="rId10" Type="http://schemas.openxmlformats.org/officeDocument/2006/relationships/slide" Target="slides/slide13.xml"/><Relationship Id="rId19" Type="http://schemas.openxmlformats.org/officeDocument/2006/relationships/slide" Target="slides/slide28.xml"/><Relationship Id="rId4" Type="http://schemas.openxmlformats.org/officeDocument/2006/relationships/slide" Target="slides/slide6.xml"/><Relationship Id="rId9" Type="http://schemas.openxmlformats.org/officeDocument/2006/relationships/slide" Target="slides/slide12.xml"/><Relationship Id="rId14" Type="http://schemas.openxmlformats.org/officeDocument/2006/relationships/slide" Target="slides/slide19.xml"/><Relationship Id="rId22" Type="http://schemas.openxmlformats.org/officeDocument/2006/relationships/slide" Target="slides/slide34.xml"/><Relationship Id="rId27" Type="http://schemas.openxmlformats.org/officeDocument/2006/relationships/slide" Target="slides/slide44.xml"/><Relationship Id="rId30" Type="http://schemas.openxmlformats.org/officeDocument/2006/relationships/slide" Target="slides/slide4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AFD771E2-55A1-4E68-9D66-EFEDA08F1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1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0741-728C-4AFC-BCDA-A3080DA73B8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259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AEEF9E-751F-4A5C-8E8F-C39AE7477A8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9821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B7196-14C9-42DC-8D8D-8A8335717B3B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66682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8EB2DE-0138-4308-9424-695E1502DAF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38502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0717CB-890D-4463-A48A-8E5019A647D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56241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306759-2AA4-4EC1-B531-56A9CAC78D1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556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0F11B2-BF90-492B-88E5-F328FF8374F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353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3A9E75-E1A5-4CC8-B3D6-E7D6178345A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8129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A7880-33A3-4BE9-B7AE-812649AF010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13443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413777-2976-46E3-8967-EFB474B18C8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74688"/>
            <a:ext cx="4584700" cy="34385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346575"/>
            <a:ext cx="5083175" cy="4127500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7799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50A3D-D656-449F-A20C-83C231B3501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1988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A926C-A632-4DC1-B0FC-B896CA04F1B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73162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0561C7-6A81-44FD-A9DE-0E97FD6BFF9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97509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223C7F-263B-4A69-B0D4-DFD8FC082D9B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67740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83510A-3D32-4C12-BAC4-8FC539D7BC6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74913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129547-1E04-493F-9C29-090C8B85A074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0176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515D6D-B901-4B51-8678-36A40ED3F806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79677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771E2-55A1-4E68-9D66-EFEDA08F140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536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92F701-B028-428D-ADCF-8C415F8DA73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02761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6F38C-911F-46C3-BAFF-0A706D13F4B5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814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E327CF-C354-4C7B-8E2C-045E674922E2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05697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CFE545-8733-4135-8E84-D49C629036F1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5749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6B7B0-337D-4241-8375-2B5831D98B6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177694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A4F97B-4B0F-4F8D-85F7-4C208D8C7379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44041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EA5C84-4BD9-4C28-A6FC-5A75F95BC36C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20118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13256-3A23-4D7A-AAFF-3E28CCF34AFF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000072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2CC10E-ADBC-4E45-9CC5-A4A70A4BD3D0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57659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BC27F-B1BA-44F3-BF7D-41F8EF904CF0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19441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5D0B87-7FFB-40E7-92A1-AB96E356045B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34588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AF241-26F8-46D3-90CB-6436592DBCC6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706779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B8792-FFA7-4409-A75E-79904296BDCC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61781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0C06C-38B2-4A3A-A925-79CF8937BA50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706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48378-E06A-4ED5-B56D-503D19BCB18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4660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96BEE-477B-404E-8E42-665A961A171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65156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F26AD-0D62-439D-8520-424A12F7391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34691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771E2-55A1-4E68-9D66-EFEDA08F140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74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F0BF1B-87DC-4A2E-B6EA-1FBC06F2845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8402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5C091-18FD-4C25-AB4D-292D5E3574C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15590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-2967037" y="2967037"/>
            <a:ext cx="6858000" cy="923925"/>
            <a:chOff x="0" y="0"/>
            <a:chExt cx="5760" cy="128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12" descr="red_hcii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4021138"/>
            <a:ext cx="114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438" y="1443038"/>
            <a:ext cx="7767637" cy="21336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0163" y="4425950"/>
            <a:ext cx="6264275" cy="16160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E204E03-3626-46E7-9ABE-54BA2F6D04B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124200" y="6463552"/>
            <a:ext cx="2895600" cy="242047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C0F7A-2C8E-415C-9EAD-C7294B125D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8DC40-0763-4469-9DED-9B5B2D812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73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33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23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95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33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51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81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9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4283D-037C-4233-A5B9-6A378F34C5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02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77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3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C4DE1-8FC2-4295-BB3E-06A32A739B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FF78-6A10-480F-A775-98F17DA3B4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8D385-9D14-4628-9F7B-D94D4C9AA1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23C1B-D989-408C-AA94-62C379286A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31F64-BFE6-4CBD-806E-EEF58E65A3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C01D-5212-4E67-9D23-72A2AC8C64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90843-C45C-48F2-B0D0-DC29E2BAD5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d_hcii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18288" y="134938"/>
            <a:ext cx="23860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0" y="0"/>
            <a:ext cx="9144000" cy="93663"/>
            <a:chOff x="0" y="0"/>
            <a:chExt cx="5760" cy="128"/>
          </a:xfrm>
        </p:grpSpPr>
        <p:sp>
          <p:nvSpPr>
            <p:cNvPr id="260100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2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0101" name="Rectangle 5"/>
            <p:cNvSpPr>
              <a:spLocks noChangeArrowheads="1"/>
            </p:cNvSpPr>
            <p:nvPr userDrawn="1"/>
          </p:nvSpPr>
          <p:spPr bwMode="auto">
            <a:xfrm>
              <a:off x="2880" y="0"/>
              <a:ext cx="2880" cy="1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0102" name="Rectangle 6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0103" name="Rectangle 7"/>
            <p:cNvSpPr>
              <a:spLocks noChangeArrowheads="1"/>
            </p:cNvSpPr>
            <p:nvPr userDrawn="1"/>
          </p:nvSpPr>
          <p:spPr bwMode="auto">
            <a:xfrm>
              <a:off x="5269" y="0"/>
              <a:ext cx="491" cy="1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0106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6010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8376"/>
            <a:ext cx="2895600" cy="19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260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AE204E03-3626-46E7-9ABE-54BA2F6D04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A21A7-4DFE-4255-A24B-168C1AB8A2A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E5910-1527-4C68-815C-C7669E649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10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8763fall18/schedul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5863fall18/homework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cmu.edu/~bam/uicourse/05863fall18/staff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5863fall18/homework.html#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nngroup.com/articles/computer-skill-level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vitalant.org/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cmu.edu/counseling/" TargetMode="External"/><Relationship Id="rId5" Type="http://schemas.openxmlformats.org/officeDocument/2006/relationships/hyperlink" Target="https://jewishpgh.org/our-victims-of-terror-fund/" TargetMode="External"/><Relationship Id="rId4" Type="http://schemas.openxmlformats.org/officeDocument/2006/relationships/hyperlink" Target="https://www.gofundme.com/tree-of-life-synagogue-shooting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ticles.uie.com/a-proven-method-for-showing-the-value-of-good-ux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ticles.uie.com/three_hund_million_button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ay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lldogreporter.com/dailydog/article/user-unfriendly-pr-nearly-9-of-10-of-americans-have-negative-feelings-about-brands-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heels.blogs.nytimes.com/2011/06/23/aggravating-myford-touch-sends-ford-plummeting-in-j-d-power-quality-survey/" TargetMode="External"/><Relationship Id="rId2" Type="http://schemas.openxmlformats.org/officeDocument/2006/relationships/hyperlink" Target="https://www.nngroup.com/articles/negativity-bias-ux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www.cooper.com/journal/2011/07/will_ford_learn.htm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money.cnn.com/2015/01/06/autos/ford-push-button-ignition-recall/index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en.wikipedia.org/wiki/File:World_Wide_Smartphone_Sales_Share.pn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post.com/wp-srv/inatl/longterm/flight801/stories/july88crash.htm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ktog.com/columns/042ButterflyBallot.html" TargetMode="External"/><Relationship Id="rId5" Type="http://schemas.openxmlformats.org/officeDocument/2006/relationships/hyperlink" Target="http://pediatrics.aappublications.org/cgi/content/abstract/116/6/1506" TargetMode="External"/><Relationship Id="rId4" Type="http://schemas.openxmlformats.org/officeDocument/2006/relationships/hyperlink" Target="http://en.wikipedia.org/wiki/USS_Vincennes_(CG-49)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AMn49vUgPzy-EIn6pZPlqZTYsQzgnF9VJNcdxCwqc1w/edit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_Silver_Bullet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am@cs.cmu.ed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hyperlink" Target="http://www.cs.cmu.edu/~ba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ndras@cs.cmu.ed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ermann@andrew.cmu.edu" TargetMode="External"/><Relationship Id="rId4" Type="http://schemas.openxmlformats.org/officeDocument/2006/relationships/hyperlink" Target="mailto:laf20@cs.cmu.edu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mailto:jayoungl@andrew.cmu.edu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mailto:jeeuky@andrew.cmu.edu" TargetMode="External"/><Relationship Id="rId4" Type="http://schemas.openxmlformats.org/officeDocument/2006/relationships/hyperlink" Target="mailto:jeongmis@andrew.cmu.ed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bam/uicourse/05863fall1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uxbook.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A33D9B5F-C274-4C76-9696-247953D6D47B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9038" y="589598"/>
            <a:ext cx="7666037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05-863 / 45-888:</a:t>
            </a:r>
            <a:br>
              <a:rPr lang="en-US" dirty="0" smtClean="0"/>
            </a:br>
            <a:r>
              <a:rPr lang="en-US" dirty="0" smtClean="0"/>
              <a:t>Introduction to</a:t>
            </a:r>
            <a:br>
              <a:rPr lang="en-US" dirty="0" smtClean="0"/>
            </a:br>
            <a:r>
              <a:rPr lang="en-US" dirty="0" smtClean="0"/>
              <a:t>Human Computer Interaction for Technology Executives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Brad Myers</a:t>
            </a:r>
          </a:p>
          <a:p>
            <a:pPr eaLnBrk="1" hangingPunct="1"/>
            <a:r>
              <a:rPr lang="en-US" sz="2000" dirty="0" smtClean="0"/>
              <a:t>Human Computer Interaction Institute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i="1" dirty="0" smtClean="0"/>
              <a:t>Fall, 2018, Mini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2352" y="2987040"/>
            <a:ext cx="6517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Mondays + Wednesdays at 1:30 – 2:50 pm ET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959369-8913-4947-B427-92185B86E74E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useful books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856" y="1334107"/>
            <a:ext cx="8650288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dirty="0" smtClean="0"/>
              <a:t>Beyer, H. and Holtzblatt, K., “</a:t>
            </a:r>
            <a:r>
              <a:rPr lang="en-US" sz="2600" i="1" dirty="0" smtClean="0"/>
              <a:t>Contextual Design: Defining Custom-Centered Systems</a:t>
            </a:r>
            <a:r>
              <a:rPr lang="en-US" sz="2600" dirty="0" smtClean="0"/>
              <a:t>”. 1998, San Francisco, CA: Morgan Kaufmann Publishers, Inc. ISBN: 1-55860-411-1 (paperback) </a:t>
            </a:r>
          </a:p>
          <a:p>
            <a:pPr eaLnBrk="1" hangingPunct="1"/>
            <a:r>
              <a:rPr lang="en-US" sz="2600" dirty="0" err="1" smtClean="0"/>
              <a:t>Jakob</a:t>
            </a:r>
            <a:r>
              <a:rPr lang="en-US" sz="2600" dirty="0" smtClean="0"/>
              <a:t> Nielsen. "</a:t>
            </a:r>
            <a:r>
              <a:rPr lang="en-US" sz="2600" i="1" dirty="0" smtClean="0"/>
              <a:t>Usability Engineering</a:t>
            </a:r>
            <a:r>
              <a:rPr lang="en-US" sz="2600" dirty="0" smtClean="0"/>
              <a:t>". Boston: Academic Press, Inc. 1993.</a:t>
            </a:r>
          </a:p>
          <a:p>
            <a:pPr eaLnBrk="1" hangingPunct="1"/>
            <a:r>
              <a:rPr lang="en-US" sz="2600" dirty="0"/>
              <a:t>Donald A. Norman, </a:t>
            </a:r>
            <a:r>
              <a:rPr lang="en-US" sz="2600" i="1" dirty="0"/>
              <a:t>The Design of </a:t>
            </a:r>
            <a:r>
              <a:rPr lang="en-US" sz="2600" i="1"/>
              <a:t>Everyday </a:t>
            </a:r>
            <a:r>
              <a:rPr lang="en-US" sz="2600" i="1" smtClean="0"/>
              <a:t>Things</a:t>
            </a:r>
            <a:r>
              <a:rPr lang="en-US" sz="2600" dirty="0" smtClean="0"/>
              <a:t>,</a:t>
            </a:r>
            <a:r>
              <a:rPr lang="en-US" sz="2600" smtClean="0"/>
              <a:t> </a:t>
            </a:r>
            <a:r>
              <a:rPr lang="en-US" sz="2600" dirty="0"/>
              <a:t>Revised and Expanded Edition. Basic Books; (November, 2013), ISBN 10: 0465050654 (paperback) [any of the previous versions would also be OK</a:t>
            </a:r>
            <a:r>
              <a:rPr lang="en-US" sz="2600" dirty="0" smtClean="0"/>
              <a:t>]</a:t>
            </a:r>
          </a:p>
          <a:p>
            <a:pPr eaLnBrk="1" hangingPunct="1"/>
            <a:r>
              <a:rPr lang="en-US" sz="2600" i="1" dirty="0" smtClean="0">
                <a:solidFill>
                  <a:srgbClr val="6E0000"/>
                </a:solidFill>
              </a:rPr>
              <a:t>Readings from these are “optional”</a:t>
            </a:r>
          </a:p>
          <a:p>
            <a:pPr eaLnBrk="1" hangingPunct="1"/>
            <a:r>
              <a:rPr lang="en-US" sz="2600" i="1" dirty="0" smtClean="0">
                <a:solidFill>
                  <a:srgbClr val="6E0000"/>
                </a:solidFill>
              </a:rPr>
              <a:t>All readings listed on </a:t>
            </a:r>
            <a:r>
              <a:rPr lang="en-US" sz="2600" i="1" dirty="0" smtClean="0">
                <a:solidFill>
                  <a:srgbClr val="6E0000"/>
                </a:solidFill>
                <a:hlinkClick r:id="rId3"/>
              </a:rPr>
              <a:t>schedule</a:t>
            </a:r>
            <a:endParaRPr lang="en-US" sz="2600" i="1" dirty="0" smtClean="0">
              <a:solidFill>
                <a:srgbClr val="6E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6E7266-12EF-4F98-9044-613F70880B89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39775"/>
          </a:xfrm>
        </p:spPr>
        <p:txBody>
          <a:bodyPr/>
          <a:lstStyle/>
          <a:p>
            <a:pPr eaLnBrk="1" hangingPunct="1"/>
            <a:r>
              <a:rPr lang="en-US" smtClean="0"/>
              <a:t>What is this class about?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750" y="1002445"/>
            <a:ext cx="8839200" cy="558123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Brief overview of Human Computer Interaction techniques</a:t>
            </a:r>
          </a:p>
          <a:p>
            <a:pPr lvl="1" eaLnBrk="1" hangingPunct="1"/>
            <a:r>
              <a:rPr lang="en-US" sz="2000" dirty="0" smtClean="0"/>
              <a:t>Understanding of what </a:t>
            </a:r>
            <a:r>
              <a:rPr lang="en-US" sz="2000" dirty="0" smtClean="0">
                <a:solidFill>
                  <a:srgbClr val="6E0000"/>
                </a:solidFill>
              </a:rPr>
              <a:t>usability</a:t>
            </a:r>
            <a:r>
              <a:rPr lang="en-US" sz="2000" dirty="0" smtClean="0"/>
              <a:t> is and means</a:t>
            </a:r>
          </a:p>
          <a:p>
            <a:pPr lvl="1" eaLnBrk="1" hangingPunct="1"/>
            <a:r>
              <a:rPr lang="en-US" sz="2000" dirty="0" smtClean="0"/>
              <a:t>Awareness of Good and Bad design</a:t>
            </a:r>
          </a:p>
          <a:p>
            <a:pPr lvl="1" eaLnBrk="1" hangingPunct="1"/>
            <a:r>
              <a:rPr lang="en-US" sz="2000" dirty="0" smtClean="0"/>
              <a:t>HCI  </a:t>
            </a:r>
            <a:r>
              <a:rPr lang="en-US" sz="2000" dirty="0" smtClean="0">
                <a:sym typeface="Symbol"/>
              </a:rPr>
              <a:t></a:t>
            </a:r>
            <a:r>
              <a:rPr lang="en-US" sz="2000" dirty="0" smtClean="0"/>
              <a:t> “Human Factors”, “Ergonomics”, Man-Machine Interfaces (MMI), etc.</a:t>
            </a:r>
          </a:p>
          <a:p>
            <a:pPr lvl="1" eaLnBrk="1" hangingPunct="1"/>
            <a:r>
              <a:rPr lang="en-US" sz="2000" dirty="0" smtClean="0"/>
              <a:t>Teach the 4 most important, </a:t>
            </a:r>
            <a:r>
              <a:rPr lang="en-US" sz="2000" i="1" dirty="0" smtClean="0"/>
              <a:t>proven</a:t>
            </a:r>
            <a:r>
              <a:rPr lang="en-US" sz="2000" dirty="0" smtClean="0"/>
              <a:t> methods for achieving better usability, and why they are important</a:t>
            </a:r>
          </a:p>
          <a:p>
            <a:pPr lvl="2" eaLnBrk="1" hangingPunct="1"/>
            <a:r>
              <a:rPr lang="en-US" sz="1800" dirty="0" smtClean="0"/>
              <a:t>Contextual Inquiry</a:t>
            </a:r>
          </a:p>
          <a:p>
            <a:pPr lvl="2" eaLnBrk="1" hangingPunct="1"/>
            <a:r>
              <a:rPr lang="en-US" sz="1800" dirty="0" smtClean="0"/>
              <a:t>Rapid Prototyping</a:t>
            </a:r>
          </a:p>
          <a:p>
            <a:pPr lvl="2" eaLnBrk="1" hangingPunct="1"/>
            <a:r>
              <a:rPr lang="en-US" sz="1800" dirty="0" smtClean="0"/>
              <a:t>User studies</a:t>
            </a:r>
          </a:p>
          <a:p>
            <a:pPr lvl="2" eaLnBrk="1" hangingPunct="1"/>
            <a:r>
              <a:rPr lang="en-US" sz="1800" dirty="0" smtClean="0"/>
              <a:t>Heuristic Analysis</a:t>
            </a:r>
          </a:p>
          <a:p>
            <a:pPr lvl="1" eaLnBrk="1" hangingPunct="1"/>
            <a:r>
              <a:rPr lang="en-US" sz="2000" dirty="0" smtClean="0"/>
              <a:t>These methods won’t get obsolete – they work for any device</a:t>
            </a:r>
          </a:p>
          <a:p>
            <a:pPr eaLnBrk="1" hangingPunct="1"/>
            <a:r>
              <a:rPr lang="en-US" sz="2400" b="1" dirty="0" smtClean="0">
                <a:solidFill>
                  <a:srgbClr val="C00000"/>
                </a:solidFill>
              </a:rPr>
              <a:t>You will be learning new skills </a:t>
            </a:r>
            <a:r>
              <a:rPr lang="en-US" sz="2400" dirty="0" smtClean="0"/>
              <a:t>(not just </a:t>
            </a:r>
            <a:r>
              <a:rPr lang="en-US" sz="2400" i="1" dirty="0" smtClean="0"/>
              <a:t>about</a:t>
            </a:r>
            <a:r>
              <a:rPr lang="en-US" sz="2400" dirty="0" smtClean="0"/>
              <a:t> the skills)</a:t>
            </a:r>
          </a:p>
          <a:p>
            <a:pPr eaLnBrk="1" hangingPunct="1"/>
            <a:r>
              <a:rPr lang="en-US" sz="2400" b="1" dirty="0" smtClean="0">
                <a:solidFill>
                  <a:srgbClr val="C00000"/>
                </a:solidFill>
              </a:rPr>
              <a:t>You will be able to </a:t>
            </a:r>
            <a:r>
              <a:rPr lang="en-US" sz="2400" b="1" i="1" dirty="0" smtClean="0">
                <a:solidFill>
                  <a:srgbClr val="C00000"/>
                </a:solidFill>
              </a:rPr>
              <a:t>create</a:t>
            </a:r>
            <a:r>
              <a:rPr lang="en-US" sz="2400" b="1" dirty="0" smtClean="0">
                <a:solidFill>
                  <a:srgbClr val="C00000"/>
                </a:solidFill>
              </a:rPr>
              <a:t> better user interfaces, web sites, consumer products, etc.</a:t>
            </a:r>
          </a:p>
          <a:p>
            <a:pPr eaLnBrk="1" hangingPunct="1"/>
            <a:r>
              <a:rPr lang="en-US" sz="2400" b="1" dirty="0" smtClean="0">
                <a:solidFill>
                  <a:srgbClr val="C00000"/>
                </a:solidFill>
              </a:rPr>
              <a:t>You will be better able to </a:t>
            </a:r>
            <a:r>
              <a:rPr lang="en-US" sz="2400" b="1" i="1" dirty="0" smtClean="0">
                <a:solidFill>
                  <a:srgbClr val="C00000"/>
                </a:solidFill>
              </a:rPr>
              <a:t>lead</a:t>
            </a:r>
            <a:r>
              <a:rPr lang="en-US" sz="2400" b="1" dirty="0" smtClean="0">
                <a:solidFill>
                  <a:srgbClr val="C00000"/>
                </a:solidFill>
              </a:rPr>
              <a:t> design teams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F273D2-89BE-43CE-996B-559D65324919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Requirements for this Course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No </a:t>
            </a:r>
            <a:r>
              <a:rPr lang="en-US" dirty="0" smtClean="0"/>
              <a:t>requirement to be able to program</a:t>
            </a:r>
          </a:p>
          <a:p>
            <a:pPr lvl="1" eaLnBrk="1" hangingPunct="1"/>
            <a:r>
              <a:rPr lang="en-US" dirty="0" smtClean="0"/>
              <a:t>One homework (#4) will have you create a medium-size prototype, but it can be in any language, including html or even PowerPoint</a:t>
            </a:r>
          </a:p>
          <a:p>
            <a:pPr lvl="1" eaLnBrk="1" hangingPunct="1"/>
            <a:r>
              <a:rPr lang="en-US" dirty="0" smtClean="0"/>
              <a:t>You are expected to chose an implementation you can do mostly on your own</a:t>
            </a:r>
          </a:p>
          <a:p>
            <a:pPr lvl="1" eaLnBrk="1" hangingPunct="1"/>
            <a:r>
              <a:rPr lang="en-US" dirty="0" smtClean="0"/>
              <a:t>Make this course more accessible to a wider range of students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BA2539-50D6-4F70-B99A-FC9939520445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90600"/>
          </a:xfrm>
        </p:spPr>
        <p:txBody>
          <a:bodyPr/>
          <a:lstStyle/>
          <a:p>
            <a:pPr eaLnBrk="1" hangingPunct="1"/>
            <a:r>
              <a:rPr lang="en-US" smtClean="0"/>
              <a:t>Homeworks</a:t>
            </a:r>
            <a:r>
              <a:rPr lang="en-US" dirty="0" smtClean="0"/>
              <a:t> &amp; Grading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" y="1165676"/>
            <a:ext cx="8869680" cy="5692324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6 individual </a:t>
            </a:r>
            <a:r>
              <a:rPr lang="en-US" dirty="0" err="1" smtClean="0"/>
              <a:t>homeworks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Overview of homework grading &amp; policies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Note </a:t>
            </a:r>
            <a:r>
              <a:rPr lang="en-US" dirty="0" smtClean="0">
                <a:hlinkClick r:id="rId3"/>
              </a:rPr>
              <a:t>schedule of when due</a:t>
            </a:r>
            <a:r>
              <a:rPr lang="en-US" dirty="0" smtClean="0"/>
              <a:t> (switches from Wed </a:t>
            </a:r>
            <a:r>
              <a:rPr lang="en-US" dirty="0" smtClean="0">
                <a:sym typeface="Wingdings" pitchFamily="2" charset="2"/>
              </a:rPr>
              <a:t> Mon)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Due </a:t>
            </a:r>
            <a:r>
              <a:rPr lang="en-US" b="1" dirty="0" smtClean="0"/>
              <a:t>before</a:t>
            </a:r>
            <a:r>
              <a:rPr lang="en-US" dirty="0" smtClean="0"/>
              <a:t> class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i="1" dirty="0" smtClean="0"/>
              <a:t>NEW </a:t>
            </a:r>
            <a:r>
              <a:rPr lang="en-US" dirty="0" smtClean="0"/>
              <a:t>late policy = 5 points per calendar day, up to 1 week for HW#1-3</a:t>
            </a:r>
            <a:endParaRPr lang="en-US" i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Turn-in electronically in pdf on Canvas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Note: 6 unit mini = 12 hours of work/week</a:t>
            </a:r>
          </a:p>
          <a:p>
            <a:pPr eaLnBrk="1" hangingPunct="1">
              <a:lnSpc>
                <a:spcPct val="90000"/>
              </a:lnSpc>
              <a:buSzPct val="100000"/>
              <a:buFont typeface="Wingdings" pitchFamily="2" charset="2"/>
              <a:buChar char=""/>
            </a:pPr>
            <a:r>
              <a:rPr lang="en-US" i="1" dirty="0" smtClean="0">
                <a:solidFill>
                  <a:srgbClr val="C00000"/>
                </a:solidFill>
              </a:rPr>
              <a:t>This course is a lot of work, but you can do it!</a:t>
            </a:r>
          </a:p>
          <a:p>
            <a:r>
              <a:rPr lang="en-US" dirty="0"/>
              <a:t>Exam (tentative): Friday, December 14, 2018 </a:t>
            </a:r>
            <a:r>
              <a:rPr lang="en-US" b="1" i="1" dirty="0">
                <a:solidFill>
                  <a:srgbClr val="FF0000"/>
                </a:solidFill>
              </a:rPr>
              <a:t>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Monday December 17, 2018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Pass/fail OK with 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Check with your program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Must decide right away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Audit – </a:t>
            </a:r>
            <a:r>
              <a:rPr lang="en-US" i="1" dirty="0" smtClean="0"/>
              <a:t>not </a:t>
            </a:r>
            <a:r>
              <a:rPr lang="en-US" dirty="0" smtClean="0"/>
              <a:t>OK – sorry, no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Just watch the videos on-line</a:t>
            </a:r>
          </a:p>
          <a:p>
            <a:r>
              <a:rPr lang="en-US" dirty="0"/>
              <a:t>Office hours to match homework due dates</a:t>
            </a:r>
          </a:p>
          <a:p>
            <a:pPr marL="344487" lvl="1" indent="0">
              <a:buNone/>
            </a:pPr>
            <a:r>
              <a:rPr lang="en-US" sz="2400" dirty="0">
                <a:hlinkClick r:id="rId4"/>
              </a:rPr>
              <a:t>http://www.cs.cmu.edu/~bam/uicourse/05863fall18/staff.html</a:t>
            </a:r>
            <a:r>
              <a:rPr lang="en-US" sz="2400" dirty="0"/>
              <a:t>  </a:t>
            </a:r>
          </a:p>
          <a:p>
            <a:pPr lvl="1"/>
            <a:r>
              <a:rPr lang="en-US" dirty="0"/>
              <a:t>You should take advantage of office hours!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88595" y="2995447"/>
            <a:ext cx="8081010" cy="40202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407FA0-4472-473D-B510-2CBB9CAD7A58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121946"/>
          </a:xfrm>
        </p:spPr>
        <p:txBody>
          <a:bodyPr/>
          <a:lstStyle/>
          <a:p>
            <a:pPr eaLnBrk="1" hangingPunct="1"/>
            <a:r>
              <a:rPr lang="en-US" dirty="0" smtClean="0"/>
              <a:t>Assignment 0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06872"/>
            <a:ext cx="8828690" cy="530150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Picking an appliance</a:t>
            </a:r>
          </a:p>
          <a:p>
            <a:pPr eaLnBrk="1" hangingPunct="1"/>
            <a:r>
              <a:rPr lang="en-US" sz="2000" dirty="0">
                <a:hlinkClick r:id="rId3"/>
              </a:rPr>
              <a:t>http://www.cs.cmu.edu/~</a:t>
            </a:r>
            <a:r>
              <a:rPr lang="en-US" sz="2000" dirty="0" smtClean="0">
                <a:hlinkClick r:id="rId3"/>
              </a:rPr>
              <a:t>bam/uicourse/05863fall18/homework.html#0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dirty="0" smtClean="0"/>
              <a:t>Everyone must have a </a:t>
            </a:r>
            <a:r>
              <a:rPr lang="en-US" i="1" dirty="0" smtClean="0"/>
              <a:t>different</a:t>
            </a:r>
            <a:r>
              <a:rPr lang="en-US" dirty="0" smtClean="0"/>
              <a:t> appliance</a:t>
            </a:r>
          </a:p>
          <a:p>
            <a:pPr eaLnBrk="1" hangingPunct="1"/>
            <a:r>
              <a:rPr lang="en-US" dirty="0" smtClean="0"/>
              <a:t>Should be a </a:t>
            </a:r>
            <a:r>
              <a:rPr lang="en-US" i="1" dirty="0" smtClean="0"/>
              <a:t>problematic</a:t>
            </a:r>
            <a:r>
              <a:rPr lang="en-US" dirty="0" smtClean="0"/>
              <a:t> (</a:t>
            </a:r>
            <a:r>
              <a:rPr lang="en-US" dirty="0" smtClean="0">
                <a:solidFill>
                  <a:schemeClr val="accent6"/>
                </a:solidFill>
              </a:rPr>
              <a:t>bad</a:t>
            </a:r>
            <a:r>
              <a:rPr lang="en-US" dirty="0" smtClean="0"/>
              <a:t>) user interface!</a:t>
            </a:r>
          </a:p>
          <a:p>
            <a:pPr lvl="1" eaLnBrk="1" hangingPunct="1"/>
            <a:r>
              <a:rPr lang="en-US" dirty="0" smtClean="0"/>
              <a:t>So you can redesign it better!</a:t>
            </a:r>
          </a:p>
          <a:p>
            <a:pPr eaLnBrk="1" hangingPunct="1"/>
            <a:r>
              <a:rPr lang="en-US" i="1" dirty="0" smtClean="0"/>
              <a:t>NOT</a:t>
            </a:r>
            <a:r>
              <a:rPr lang="en-US" dirty="0" smtClean="0"/>
              <a:t> a game and </a:t>
            </a:r>
            <a:r>
              <a:rPr lang="en-US" i="1" dirty="0" smtClean="0"/>
              <a:t>NOT</a:t>
            </a:r>
            <a:r>
              <a:rPr lang="en-US" dirty="0" smtClean="0"/>
              <a:t> a Conversational UI (</a:t>
            </a:r>
            <a:r>
              <a:rPr lang="en-US" i="1" dirty="0" smtClean="0"/>
              <a:t>NOT</a:t>
            </a:r>
            <a:r>
              <a:rPr lang="en-US" dirty="0" smtClean="0"/>
              <a:t> Siri, Alexa, Google home, etc.)</a:t>
            </a:r>
            <a:endParaRPr lang="en-US" dirty="0"/>
          </a:p>
          <a:p>
            <a:pPr eaLnBrk="1" hangingPunct="1"/>
            <a:r>
              <a:rPr lang="en-US" dirty="0" smtClean="0"/>
              <a:t>Due by Tuesday at </a:t>
            </a:r>
            <a:r>
              <a:rPr lang="en-US" dirty="0"/>
              <a:t>8:00pm (20:00) Eastern Time</a:t>
            </a:r>
            <a:endParaRPr lang="en-US" dirty="0" smtClean="0"/>
          </a:p>
          <a:p>
            <a:pPr eaLnBrk="1" hangingPunct="1"/>
            <a:r>
              <a:rPr lang="en-US" dirty="0" smtClean="0"/>
              <a:t>Will fix any issues in class on Wednesday</a:t>
            </a:r>
          </a:p>
          <a:p>
            <a:pPr lvl="1" eaLnBrk="1" hangingPunct="1"/>
            <a:r>
              <a:rPr lang="en-US" dirty="0" smtClean="0"/>
              <a:t>Should attend or else will get last choice if there is an issue</a:t>
            </a:r>
          </a:p>
          <a:p>
            <a:pPr eaLnBrk="1" hangingPunct="1"/>
            <a:r>
              <a:rPr lang="en-US" dirty="0" smtClean="0"/>
              <a:t>Enter your choices on the </a:t>
            </a:r>
            <a:r>
              <a:rPr lang="en-US" dirty="0" err="1" smtClean="0"/>
              <a:t>GoogleDoc</a:t>
            </a:r>
            <a:endParaRPr lang="en-US" dirty="0" smtClean="0"/>
          </a:p>
          <a:p>
            <a:pPr lvl="1" eaLnBrk="1" hangingPunct="1"/>
            <a:r>
              <a:rPr lang="en-US" dirty="0" smtClean="0"/>
              <a:t>See Canvas for the link (so private)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Piazza for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use Piazza for discussions and questions</a:t>
            </a:r>
          </a:p>
          <a:p>
            <a:r>
              <a:rPr lang="en-US" dirty="0" smtClean="0"/>
              <a:t>Integrated into Canvas, so supposed to be automatic</a:t>
            </a:r>
          </a:p>
          <a:p>
            <a:pPr lvl="1"/>
            <a:r>
              <a:rPr lang="en-US" dirty="0" smtClean="0"/>
              <a:t>Let us know if there are any issues!</a:t>
            </a:r>
          </a:p>
          <a:p>
            <a:r>
              <a:rPr lang="en-US" dirty="0" smtClean="0"/>
              <a:t>Useful for you to ask your questions on Piazza, so others can benefit from our answers</a:t>
            </a:r>
          </a:p>
          <a:p>
            <a:r>
              <a:rPr lang="en-US" dirty="0" smtClean="0"/>
              <a:t>Or email the 3 TAs and 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5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2CA1644A-95ED-488B-931C-F4C51CD89F15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Lecture 1:</a:t>
            </a:r>
            <a:br>
              <a:rPr lang="en-US" sz="3200" smtClean="0"/>
            </a:br>
            <a:r>
              <a:rPr lang="en-US" smtClean="0"/>
              <a:t>Introduction and</a:t>
            </a:r>
            <a:br>
              <a:rPr lang="en-US" smtClean="0"/>
            </a:br>
            <a:r>
              <a:rPr lang="en-US" smtClean="0"/>
              <a:t>Why are UIs Important</a:t>
            </a:r>
            <a:br>
              <a:rPr lang="en-US" smtClean="0"/>
            </a:br>
            <a:r>
              <a:rPr lang="en-US" smtClean="0"/>
              <a:t>and Difficult to Design</a:t>
            </a:r>
            <a:br>
              <a:rPr lang="en-US" smtClean="0"/>
            </a:br>
            <a:r>
              <a:rPr lang="en-US" smtClean="0"/>
              <a:t>and Implement 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3025" y="4572000"/>
            <a:ext cx="6149975" cy="1752600"/>
          </a:xfrm>
        </p:spPr>
        <p:txBody>
          <a:bodyPr/>
          <a:lstStyle/>
          <a:p>
            <a:pPr eaLnBrk="1" hangingPunct="1"/>
            <a:r>
              <a:rPr lang="en-US" smtClean="0"/>
              <a:t>Brad Myers</a:t>
            </a:r>
            <a:endParaRPr lang="en-US" sz="3600" smtClean="0">
              <a:solidFill>
                <a:srgbClr val="6E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F18578-763C-45D7-8796-52F2E8EA4563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are “Users”?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People who will use a </a:t>
            </a:r>
            <a:r>
              <a:rPr lang="en-US" altLang="ko-KR" smtClean="0">
                <a:ea typeface="굴림" charset="-127"/>
              </a:rPr>
              <a:t>product </a:t>
            </a:r>
            <a:r>
              <a:rPr lang="en-US" smtClean="0"/>
              <a:t>or web site.</a:t>
            </a:r>
          </a:p>
          <a:p>
            <a:pPr eaLnBrk="1" hangingPunct="1"/>
            <a:r>
              <a:rPr lang="en-US" smtClean="0"/>
              <a:t>As opposed to the “Designers”</a:t>
            </a:r>
          </a:p>
          <a:p>
            <a:pPr lvl="1" eaLnBrk="1" hangingPunct="1"/>
            <a:r>
              <a:rPr lang="en-US" smtClean="0"/>
              <a:t>People who </a:t>
            </a:r>
            <a:r>
              <a:rPr lang="en-US" i="1" smtClean="0"/>
              <a:t>create</a:t>
            </a:r>
            <a:r>
              <a:rPr lang="en-US" smtClean="0"/>
              <a:t> the system or web site</a:t>
            </a:r>
          </a:p>
          <a:p>
            <a:pPr eaLnBrk="1" hangingPunct="1"/>
            <a:r>
              <a:rPr lang="en-US" smtClean="0"/>
              <a:t>Designers </a:t>
            </a:r>
            <a:r>
              <a:rPr lang="en-US" smtClean="0">
                <a:sym typeface="Symbol" pitchFamily="18" charset="2"/>
              </a:rPr>
              <a:t></a:t>
            </a:r>
            <a:r>
              <a:rPr lang="en-US" smtClean="0"/>
              <a:t> Users</a:t>
            </a:r>
          </a:p>
          <a:p>
            <a:pPr eaLnBrk="1" hangingPunct="1"/>
            <a:r>
              <a:rPr lang="en-US" smtClean="0"/>
              <a:t>You are the </a:t>
            </a:r>
            <a:r>
              <a:rPr lang="en-US" i="1" smtClean="0"/>
              <a:t>designer</a:t>
            </a:r>
          </a:p>
          <a:p>
            <a:pPr eaLnBrk="1" hangingPunct="1"/>
            <a:r>
              <a:rPr lang="en-US" altLang="ko-KR" smtClean="0">
                <a:ea typeface="굴림" charset="-127"/>
              </a:rPr>
              <a:t>Have to make an effort to </a:t>
            </a:r>
            <a:r>
              <a:rPr lang="en-US" altLang="ko-KR" b="1" i="1" smtClean="0">
                <a:solidFill>
                  <a:schemeClr val="accent2"/>
                </a:solidFill>
                <a:ea typeface="굴림" charset="-127"/>
              </a:rPr>
              <a:t>Know The User</a:t>
            </a:r>
            <a:endParaRPr lang="en-US" i="1" smtClean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028995"/>
          </a:xfrm>
        </p:spPr>
        <p:txBody>
          <a:bodyPr/>
          <a:lstStyle/>
          <a:p>
            <a:r>
              <a:rPr lang="en-US" dirty="0" smtClean="0"/>
              <a:t>Users are not like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6006523"/>
            <a:ext cx="8229600" cy="32448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11/13/2016: Source: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://www.nngroup.com/articles/computer-skill-levels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3074" name="Picture 2" descr="Data from the OECD study of technical skills show the distribution among skill levels across countries as well as the average for all OECD countrie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640" y="1151233"/>
            <a:ext cx="6690360" cy="485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2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287B91-FF7F-4F30-8B31-D33F46B1508A}" type="slidenum">
              <a:rPr lang="en-US" altLang="en-US" smtClean="0"/>
              <a:pPr/>
              <a:t>19</a:t>
            </a:fld>
            <a:endParaRPr lang="en-US" alt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69748"/>
          </a:xfrm>
        </p:spPr>
        <p:txBody>
          <a:bodyPr/>
          <a:lstStyle/>
          <a:p>
            <a:pPr eaLnBrk="1" hangingPunct="1"/>
            <a:r>
              <a:rPr lang="en-US" dirty="0" smtClean="0"/>
              <a:t>What is the “User Interface”?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98760"/>
            <a:ext cx="8229600" cy="4729663"/>
          </a:xfrm>
        </p:spPr>
        <p:txBody>
          <a:bodyPr/>
          <a:lstStyle/>
          <a:p>
            <a:pPr eaLnBrk="1" hangingPunct="1"/>
            <a:r>
              <a:rPr lang="en-US" dirty="0" smtClean="0"/>
              <a:t>Everything the user encounters</a:t>
            </a:r>
          </a:p>
          <a:p>
            <a:pPr lvl="1" eaLnBrk="1" hangingPunct="1"/>
            <a:r>
              <a:rPr lang="en-US" dirty="0" smtClean="0"/>
              <a:t>Functionality &amp; Usefulness</a:t>
            </a:r>
          </a:p>
          <a:p>
            <a:pPr lvl="1" eaLnBrk="1" hangingPunct="1"/>
            <a:r>
              <a:rPr lang="en-US" dirty="0" smtClean="0"/>
              <a:t>Content</a:t>
            </a:r>
          </a:p>
          <a:p>
            <a:pPr lvl="1" eaLnBrk="1" hangingPunct="1"/>
            <a:r>
              <a:rPr lang="en-US" dirty="0" smtClean="0"/>
              <a:t>Labels</a:t>
            </a:r>
          </a:p>
          <a:p>
            <a:pPr lvl="1" eaLnBrk="1" hangingPunct="1"/>
            <a:r>
              <a:rPr lang="en-US" dirty="0" smtClean="0"/>
              <a:t>Presentation</a:t>
            </a:r>
          </a:p>
          <a:p>
            <a:pPr lvl="1" eaLnBrk="1" hangingPunct="1"/>
            <a:r>
              <a:rPr lang="en-US" dirty="0" smtClean="0"/>
              <a:t>Layout</a:t>
            </a:r>
          </a:p>
          <a:p>
            <a:pPr lvl="1" eaLnBrk="1" hangingPunct="1"/>
            <a:r>
              <a:rPr lang="en-US" dirty="0" smtClean="0"/>
              <a:t>Navigation</a:t>
            </a:r>
          </a:p>
          <a:p>
            <a:pPr lvl="1" eaLnBrk="1" hangingPunct="1"/>
            <a:r>
              <a:rPr lang="en-US" dirty="0" smtClean="0"/>
              <a:t>Speed of response</a:t>
            </a:r>
          </a:p>
          <a:p>
            <a:pPr lvl="1" eaLnBrk="1" hangingPunct="1"/>
            <a:r>
              <a:rPr lang="en-US" dirty="0" smtClean="0"/>
              <a:t>Emotional Impact</a:t>
            </a:r>
          </a:p>
          <a:p>
            <a:pPr lvl="1" eaLnBrk="1" hangingPunct="1"/>
            <a:r>
              <a:rPr lang="en-US" dirty="0" smtClean="0"/>
              <a:t>Documentation &amp; Help</a:t>
            </a:r>
          </a:p>
          <a:p>
            <a:pPr eaLnBrk="1" hangingPunct="1"/>
            <a:r>
              <a:rPr lang="en-US" dirty="0" smtClean="0"/>
              <a:t>Book calls it “User Experience”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388" y="189087"/>
            <a:ext cx="1388649" cy="14307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1798067"/>
            <a:ext cx="8229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will have a moment of silence at the beginning of class in memory of those</a:t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our community who died on Saturday, along with the others who were injured.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you can 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Give blood - </a:t>
            </a:r>
            <a:r>
              <a:rPr lang="en-US" sz="1600" dirty="0">
                <a:hlinkClick r:id="rId3"/>
              </a:rPr>
              <a:t>www.vitalant.org</a:t>
            </a:r>
            <a:r>
              <a:rPr lang="en-US" sz="1600" dirty="0"/>
              <a:t> (Central Blood Bank)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GoFundMe</a:t>
            </a:r>
            <a:r>
              <a:rPr lang="en-US" sz="1600" dirty="0"/>
              <a:t> page - </a:t>
            </a:r>
            <a:r>
              <a:rPr lang="en-US" sz="1600" dirty="0">
                <a:hlinkClick r:id="rId4"/>
              </a:rPr>
              <a:t>https://www.gofundme.com/tree-of-life-synagogue-shooting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and/or </a:t>
            </a:r>
            <a:r>
              <a:rPr lang="en-US" altLang="en-US" sz="1600" dirty="0">
                <a:solidFill>
                  <a:srgbClr val="1155CC"/>
                </a:solidFill>
                <a:cs typeface="Arial" panose="020B0604020202020204" pitchFamily="34" charset="0"/>
                <a:hlinkClick r:id="rId5"/>
              </a:rPr>
              <a:t>https://jewishpgh.org/our-victims-of-terror-fund/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 each other, especially your Jewish friends, and speak up against hatred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you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someone to talk to: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https://www.cmu.edu/counseling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/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No automatic alt text available.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9" b="11212"/>
          <a:stretch/>
        </p:blipFill>
        <p:spPr bwMode="auto">
          <a:xfrm>
            <a:off x="4889124" y="37348"/>
            <a:ext cx="2268155" cy="186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may contain: flower, plant and text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5"/>
          <a:stretch/>
        </p:blipFill>
        <p:spPr bwMode="auto">
          <a:xfrm>
            <a:off x="3217712" y="2532043"/>
            <a:ext cx="3129947" cy="251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20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FF4907-D6EF-47C7-9496-BA08C39E18B2}" type="slidenum">
              <a:rPr lang="en-US" altLang="en-US" smtClean="0"/>
              <a:pPr/>
              <a:t>20</a:t>
            </a:fld>
            <a:endParaRPr lang="en-US" alt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smtClean="0"/>
              <a:t>What is Your Definition of “Quality” for a System?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10A779-C1B9-4791-8EB0-7DD13E154D80}" type="slidenum">
              <a:rPr lang="en-US" altLang="en-US" smtClean="0"/>
              <a:pPr/>
              <a:t>21</a:t>
            </a:fld>
            <a:endParaRPr lang="en-US" alt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“Usability”?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dirty="0" smtClean="0"/>
              <a:t>= Quality!</a:t>
            </a:r>
          </a:p>
          <a:p>
            <a:pPr eaLnBrk="1" hangingPunct="1"/>
            <a:r>
              <a:rPr lang="en-US" sz="2600" dirty="0" err="1" smtClean="0"/>
              <a:t>Learnability</a:t>
            </a:r>
            <a:endParaRPr lang="en-US" sz="2600" dirty="0" smtClean="0"/>
          </a:p>
          <a:p>
            <a:pPr eaLnBrk="1" hangingPunct="1"/>
            <a:r>
              <a:rPr lang="en-US" sz="2600" dirty="0" smtClean="0"/>
              <a:t>Efficiency</a:t>
            </a:r>
          </a:p>
          <a:p>
            <a:pPr lvl="1" eaLnBrk="1" hangingPunct="1"/>
            <a:r>
              <a:rPr lang="en-US" sz="2200" dirty="0" smtClean="0"/>
              <a:t>Productivity</a:t>
            </a:r>
          </a:p>
          <a:p>
            <a:pPr eaLnBrk="1" hangingPunct="1"/>
            <a:r>
              <a:rPr lang="en-US" sz="2600" dirty="0" err="1" smtClean="0"/>
              <a:t>Memorability</a:t>
            </a:r>
            <a:endParaRPr lang="en-US" sz="2600" dirty="0" smtClean="0"/>
          </a:p>
          <a:p>
            <a:pPr lvl="1" eaLnBrk="1" hangingPunct="1"/>
            <a:r>
              <a:rPr lang="en-US" sz="2200" dirty="0" smtClean="0"/>
              <a:t>Little “re-learning” required</a:t>
            </a:r>
          </a:p>
          <a:p>
            <a:pPr eaLnBrk="1" hangingPunct="1"/>
            <a:r>
              <a:rPr lang="en-US" sz="2600" dirty="0" smtClean="0"/>
              <a:t>Errors</a:t>
            </a:r>
          </a:p>
          <a:p>
            <a:pPr eaLnBrk="1" hangingPunct="1"/>
            <a:r>
              <a:rPr lang="en-US" sz="2600" dirty="0" smtClean="0"/>
              <a:t>Satisfaction</a:t>
            </a:r>
          </a:p>
          <a:p>
            <a:pPr lvl="1" eaLnBrk="1" hangingPunct="1"/>
            <a:r>
              <a:rPr lang="en-US" sz="2200" dirty="0" smtClean="0"/>
              <a:t>Pleasurable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“Experience” (UX)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8463"/>
            <a:ext cx="8229600" cy="4411662"/>
          </a:xfrm>
          <a:ln>
            <a:noFill/>
          </a:ln>
        </p:spPr>
        <p:txBody>
          <a:bodyPr/>
          <a:lstStyle/>
          <a:p>
            <a:r>
              <a:rPr lang="en-US" sz="2800" dirty="0" smtClean="0"/>
              <a:t>Even more than “usability”</a:t>
            </a:r>
          </a:p>
          <a:p>
            <a:pPr lvl="1"/>
            <a:r>
              <a:rPr lang="en-US" sz="2400" dirty="0" smtClean="0"/>
              <a:t>Usability focuses on performance</a:t>
            </a:r>
          </a:p>
          <a:p>
            <a:r>
              <a:rPr lang="en-US" sz="2800" dirty="0" smtClean="0"/>
              <a:t>User </a:t>
            </a:r>
            <a:r>
              <a:rPr lang="en-US" sz="2800" dirty="0" smtClean="0">
                <a:solidFill>
                  <a:srgbClr val="C00000"/>
                </a:solidFill>
              </a:rPr>
              <a:t>Experience</a:t>
            </a:r>
          </a:p>
          <a:p>
            <a:pPr lvl="1"/>
            <a:r>
              <a:rPr lang="en-US" sz="2400" dirty="0" smtClean="0"/>
              <a:t>Emotion, Heritage</a:t>
            </a:r>
          </a:p>
          <a:p>
            <a:pPr lvl="1"/>
            <a:r>
              <a:rPr lang="en-US" sz="2400" dirty="0" smtClean="0"/>
              <a:t>Fun, Style, Art</a:t>
            </a:r>
          </a:p>
          <a:p>
            <a:pPr lvl="1"/>
            <a:r>
              <a:rPr lang="en-US" sz="2400" dirty="0" smtClean="0"/>
              <a:t>Branding, Reputation</a:t>
            </a:r>
          </a:p>
          <a:p>
            <a:pPr lvl="1"/>
            <a:r>
              <a:rPr lang="en-US" sz="2400" dirty="0" smtClean="0"/>
              <a:t>Political, social personal connections</a:t>
            </a:r>
          </a:p>
          <a:p>
            <a:pPr lvl="1"/>
            <a:r>
              <a:rPr lang="en-US" sz="2400" dirty="0" smtClean="0"/>
              <a:t>Beyond just the device itself – “Service Design”</a:t>
            </a:r>
          </a:p>
          <a:p>
            <a:r>
              <a:rPr lang="en-US" sz="2800" dirty="0" smtClean="0"/>
              <a:t>Blends: usability engineering, software engineering, ergonomics, hardware engineering, marketing, graphic design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241A21-5C30-4B45-B57B-BC2F7F218C5A}" type="slidenum">
              <a:rPr lang="en-US" altLang="en-US" smtClean="0"/>
              <a:pPr/>
              <a:t>23</a:t>
            </a:fld>
            <a:endParaRPr lang="en-US" alt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68375"/>
          </a:xfrm>
        </p:spPr>
        <p:txBody>
          <a:bodyPr/>
          <a:lstStyle/>
          <a:p>
            <a:pPr eaLnBrk="1" hangingPunct="1"/>
            <a:r>
              <a:rPr lang="en-US" dirty="0" smtClean="0"/>
              <a:t>Problem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075" y="5768975"/>
            <a:ext cx="8664575" cy="941388"/>
          </a:xfrm>
        </p:spPr>
        <p:txBody>
          <a:bodyPr/>
          <a:lstStyle/>
          <a:p>
            <a:pPr eaLnBrk="1" hangingPunct="1"/>
            <a:r>
              <a:rPr lang="en-US" smtClean="0"/>
              <a:t>Appliances are too complex</a:t>
            </a:r>
          </a:p>
        </p:txBody>
      </p:sp>
      <p:graphicFrame>
        <p:nvGraphicFramePr>
          <p:cNvPr id="269317" name="Object 5"/>
          <p:cNvGraphicFramePr>
            <a:graphicFrameLocks noChangeAspect="1"/>
          </p:cNvGraphicFramePr>
          <p:nvPr/>
        </p:nvGraphicFramePr>
        <p:xfrm>
          <a:off x="6446838" y="0"/>
          <a:ext cx="269716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Photo Editor Photo" r:id="rId4" imgW="2228571" imgH="5668166" progId="">
                  <p:embed/>
                </p:oleObj>
              </mc:Choice>
              <mc:Fallback>
                <p:oleObj name="Photo Editor Photo" r:id="rId4" imgW="2228571" imgH="566816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6838" y="0"/>
                        <a:ext cx="2697162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8" name="Picture 4" descr="100-0026_IMG"/>
          <p:cNvPicPr>
            <a:picLocks noChangeAspect="1" noChangeArrowheads="1"/>
          </p:cNvPicPr>
          <p:nvPr/>
        </p:nvPicPr>
        <p:blipFill>
          <a:blip r:embed="rId6" cstate="print"/>
          <a:srcRect t="9454" b="17517"/>
          <a:stretch>
            <a:fillRect/>
          </a:stretch>
        </p:blipFill>
        <p:spPr bwMode="auto">
          <a:xfrm>
            <a:off x="219075" y="1830014"/>
            <a:ext cx="5726412" cy="313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3BE8CF-3A00-4AA4-988A-5D6B05800939}" type="slidenum">
              <a:rPr lang="en-US" altLang="en-US" smtClean="0"/>
              <a:pPr/>
              <a:t>24</a:t>
            </a:fld>
            <a:endParaRPr lang="en-US" alt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Why are Interfaces Important?</a:t>
            </a:r>
            <a:endParaRPr lang="en-US" dirty="0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716088"/>
            <a:ext cx="8650287" cy="486251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Customer benefits:</a:t>
            </a:r>
          </a:p>
          <a:p>
            <a:pPr lvl="1" eaLnBrk="1" hangingPunct="1"/>
            <a:r>
              <a:rPr lang="en-US" dirty="0"/>
              <a:t>Novices will be more effective quicker</a:t>
            </a:r>
          </a:p>
          <a:p>
            <a:pPr lvl="1" eaLnBrk="1" hangingPunct="1"/>
            <a:r>
              <a:rPr lang="en-US" dirty="0"/>
              <a:t>Make experts more </a:t>
            </a:r>
            <a:r>
              <a:rPr lang="en-US" i="1" dirty="0"/>
              <a:t>efficient</a:t>
            </a:r>
          </a:p>
          <a:p>
            <a:pPr lvl="2" eaLnBrk="1" hangingPunct="1"/>
            <a:r>
              <a:rPr lang="en-US" dirty="0"/>
              <a:t>Efficiency is important to customers, especially with shrinking workforces &amp; outsourcing</a:t>
            </a:r>
          </a:p>
          <a:p>
            <a:pPr lvl="1" eaLnBrk="1" hangingPunct="1"/>
            <a:r>
              <a:rPr lang="en-US" dirty="0"/>
              <a:t>Reduce errors</a:t>
            </a:r>
          </a:p>
          <a:p>
            <a:pPr lvl="1" eaLnBrk="1" hangingPunct="1"/>
            <a:r>
              <a:rPr lang="en-US" dirty="0"/>
              <a:t>Increased pride of ownership</a:t>
            </a:r>
          </a:p>
          <a:p>
            <a:pPr lvl="1" eaLnBrk="1" hangingPunct="1">
              <a:buSzTx/>
              <a:buFont typeface="Wingdings" pitchFamily="2" charset="2"/>
              <a:buChar char="è"/>
            </a:pPr>
            <a:r>
              <a:rPr lang="en-US" dirty="0">
                <a:solidFill>
                  <a:srgbClr val="6E0000"/>
                </a:solidFill>
              </a:rPr>
              <a:t>Productivity and </a:t>
            </a:r>
            <a:r>
              <a:rPr lang="en-US" dirty="0" smtClean="0">
                <a:solidFill>
                  <a:srgbClr val="6E0000"/>
                </a:solidFill>
              </a:rPr>
              <a:t>satisfaction</a:t>
            </a:r>
            <a:endParaRPr lang="en-US" dirty="0">
              <a:solidFill>
                <a:srgbClr val="6E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AAEC55-749F-43E9-BD48-80B5B9DDB4F9}" type="slidenum">
              <a:rPr lang="en-US" altLang="en-US" smtClean="0"/>
              <a:pPr/>
              <a:t>25</a:t>
            </a:fld>
            <a:endParaRPr lang="en-US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24819"/>
          </a:xfrm>
        </p:spPr>
        <p:txBody>
          <a:bodyPr/>
          <a:lstStyle/>
          <a:p>
            <a:pPr eaLnBrk="1" hangingPunct="1"/>
            <a:r>
              <a:rPr lang="en-US" sz="3500" dirty="0" smtClean="0"/>
              <a:t>Why Important? cont.</a:t>
            </a:r>
            <a:endParaRPr lang="en-US" dirty="0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319" y="947057"/>
            <a:ext cx="8934681" cy="575854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3200" dirty="0" smtClean="0"/>
              <a:t>Company Benefits</a:t>
            </a:r>
          </a:p>
          <a:p>
            <a:pPr lvl="1"/>
            <a:r>
              <a:rPr lang="en-US" sz="1700" dirty="0"/>
              <a:t>See also: </a:t>
            </a:r>
            <a:r>
              <a:rPr lang="en-US" sz="1700" dirty="0">
                <a:hlinkClick r:id="rId3"/>
              </a:rPr>
              <a:t>https://articles.uie.com/a-proven-method-for-showing-the-value-of-good-ux</a:t>
            </a:r>
            <a:r>
              <a:rPr lang="en-US" sz="1700" dirty="0" smtClean="0">
                <a:hlinkClick r:id="rId3"/>
              </a:rPr>
              <a:t>/</a:t>
            </a:r>
            <a:r>
              <a:rPr lang="en-US" sz="1700" dirty="0" smtClean="0"/>
              <a:t> </a:t>
            </a:r>
            <a:endParaRPr lang="en-US" sz="1700" dirty="0"/>
          </a:p>
          <a:p>
            <a:pPr lvl="1"/>
            <a:r>
              <a:rPr lang="en-US" dirty="0" smtClean="0"/>
              <a:t>Increase </a:t>
            </a:r>
            <a:r>
              <a:rPr lang="en-US" dirty="0"/>
              <a:t>sales</a:t>
            </a:r>
          </a:p>
          <a:p>
            <a:pPr lvl="2"/>
            <a:r>
              <a:rPr lang="en-US" dirty="0"/>
              <a:t>Removing a step during </a:t>
            </a:r>
            <a:r>
              <a:rPr lang="en-US" dirty="0" err="1"/>
              <a:t>eCommerce</a:t>
            </a:r>
            <a:r>
              <a:rPr lang="en-US" dirty="0"/>
              <a:t> purchase increased sales by 45% </a:t>
            </a:r>
            <a:r>
              <a:rPr lang="en-US" dirty="0">
                <a:solidFill>
                  <a:schemeClr val="accent6"/>
                </a:solidFill>
              </a:rPr>
              <a:t>= $300,000,000 </a:t>
            </a:r>
            <a:r>
              <a:rPr lang="en-US" dirty="0"/>
              <a:t>/ year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sz="1900" dirty="0">
                <a:hlinkClick r:id="rId4"/>
              </a:rPr>
              <a:t>[cite]</a:t>
            </a:r>
            <a:endParaRPr lang="en-US" sz="1900" dirty="0"/>
          </a:p>
          <a:p>
            <a:pPr lvl="1" eaLnBrk="1" hangingPunct="1"/>
            <a:r>
              <a:rPr lang="en-US" sz="2800" dirty="0" smtClean="0"/>
              <a:t>Usability engineering saves money (ROI)</a:t>
            </a:r>
          </a:p>
          <a:p>
            <a:pPr lvl="2" eaLnBrk="1" hangingPunct="1"/>
            <a:r>
              <a:rPr lang="en-US" sz="2400" dirty="0" smtClean="0"/>
              <a:t>$39,000,  $613,000,  $8,200,000 </a:t>
            </a:r>
          </a:p>
          <a:p>
            <a:pPr lvl="2" eaLnBrk="1" hangingPunct="1"/>
            <a:r>
              <a:rPr lang="en-US" sz="2400" dirty="0" smtClean="0"/>
              <a:t>Up to 5000 times the cost </a:t>
            </a:r>
          </a:p>
          <a:p>
            <a:pPr lvl="1" eaLnBrk="1" hangingPunct="1"/>
            <a:r>
              <a:rPr lang="en-US" sz="2800" dirty="0" smtClean="0"/>
              <a:t>Reduce calls to the support center &amp; support costs in general</a:t>
            </a:r>
          </a:p>
          <a:p>
            <a:pPr lvl="2" eaLnBrk="1" hangingPunct="1"/>
            <a:r>
              <a:rPr lang="en-US" sz="2400" dirty="0" smtClean="0"/>
              <a:t>Can cost $30 - $100 per call</a:t>
            </a:r>
          </a:p>
          <a:p>
            <a:pPr lvl="1" eaLnBrk="1" hangingPunct="1"/>
            <a:r>
              <a:rPr lang="en-US" sz="2800" dirty="0" smtClean="0"/>
              <a:t>Reduced complaints from customers</a:t>
            </a:r>
          </a:p>
          <a:p>
            <a:pPr lvl="1" eaLnBrk="1" hangingPunct="1"/>
            <a:r>
              <a:rPr lang="en-US" sz="2800" dirty="0" smtClean="0"/>
              <a:t>Can help identify what is </a:t>
            </a:r>
            <a:r>
              <a:rPr lang="en-US" sz="2800" i="1" dirty="0" smtClean="0"/>
              <a:t>really</a:t>
            </a:r>
            <a:r>
              <a:rPr lang="en-US" sz="2800" dirty="0" smtClean="0"/>
              <a:t> needed</a:t>
            </a:r>
          </a:p>
          <a:p>
            <a:pPr lvl="2" eaLnBrk="1" hangingPunct="1"/>
            <a:r>
              <a:rPr lang="en-US" sz="2400" dirty="0" smtClean="0"/>
              <a:t>What will be useful and what is </a:t>
            </a:r>
            <a:r>
              <a:rPr lang="en-US" sz="2400" i="1" dirty="0" smtClean="0"/>
              <a:t>not</a:t>
            </a:r>
            <a:r>
              <a:rPr lang="en-US" sz="2400" dirty="0" smtClean="0"/>
              <a:t> needed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Company Benefits,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6986"/>
            <a:ext cx="8229600" cy="4411662"/>
          </a:xfrm>
        </p:spPr>
        <p:txBody>
          <a:bodyPr/>
          <a:lstStyle/>
          <a:p>
            <a:pPr lvl="0" eaLnBrk="1" hangingPunct="1"/>
            <a:r>
              <a:rPr lang="en-US" sz="3200" dirty="0" smtClean="0"/>
              <a:t>Reduce redesign costs</a:t>
            </a:r>
          </a:p>
          <a:p>
            <a:pPr lvl="1" eaLnBrk="1" hangingPunct="1"/>
            <a:r>
              <a:rPr lang="en-US" sz="2700" dirty="0" smtClean="0"/>
              <a:t>“lack of attention to user inputs is one of the most important reasons why many software projects were unsuccessful. This translated to costing corporations $80 billion dollars a year.” – [Hartson-Pyla, </a:t>
            </a:r>
            <a:r>
              <a:rPr lang="en-US" sz="2700" dirty="0" err="1" smtClean="0"/>
              <a:t>ch</a:t>
            </a:r>
            <a:r>
              <a:rPr lang="en-US" sz="2700" dirty="0" smtClean="0"/>
              <a:t>. 1, p. 33]</a:t>
            </a:r>
          </a:p>
          <a:p>
            <a:pPr lvl="0" eaLnBrk="1" hangingPunct="1"/>
            <a:r>
              <a:rPr lang="en-US" sz="3200" dirty="0" smtClean="0"/>
              <a:t>Easier to demonstrate and sell</a:t>
            </a:r>
          </a:p>
          <a:p>
            <a:pPr lvl="0" eaLnBrk="1" hangingPunct="1"/>
            <a:r>
              <a:rPr lang="en-US" sz="3200" dirty="0" smtClean="0"/>
              <a:t>Greater usage of features = realized value</a:t>
            </a:r>
          </a:p>
          <a:p>
            <a:pPr lvl="0" eaLnBrk="1" hangingPunct="1">
              <a:buSzTx/>
              <a:buFont typeface="Wingdings" pitchFamily="2" charset="2"/>
              <a:buChar char="è"/>
            </a:pPr>
            <a:r>
              <a:rPr lang="en-US" sz="3200" dirty="0" smtClean="0">
                <a:solidFill>
                  <a:srgbClr val="6E0000"/>
                </a:solidFill>
              </a:rPr>
              <a:t>Competitive Differentiation </a:t>
            </a:r>
            <a:br>
              <a:rPr lang="en-US" sz="3200" dirty="0" smtClean="0">
                <a:solidFill>
                  <a:srgbClr val="6E0000"/>
                </a:solidFill>
              </a:rPr>
            </a:br>
            <a:r>
              <a:rPr lang="en-US" sz="3200" dirty="0" smtClean="0">
                <a:solidFill>
                  <a:srgbClr val="6E0000"/>
                </a:solidFill>
                <a:sym typeface="Wingdings" pitchFamily="2" charset="2"/>
              </a:rPr>
              <a:t> Revenue and Profit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Interfaces Important?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8997"/>
            <a:ext cx="8229600" cy="4979379"/>
          </a:xfrm>
        </p:spPr>
        <p:txBody>
          <a:bodyPr>
            <a:normAutofit/>
          </a:bodyPr>
          <a:lstStyle/>
          <a:p>
            <a:r>
              <a:rPr lang="en-US" dirty="0" smtClean="0"/>
              <a:t>Great </a:t>
            </a:r>
            <a:r>
              <a:rPr lang="en-US" dirty="0"/>
              <a:t>user experience only comes about through constant diligence and attention</a:t>
            </a:r>
            <a:endParaRPr lang="en-US" dirty="0" smtClean="0"/>
          </a:p>
          <a:p>
            <a:r>
              <a:rPr lang="en-US" dirty="0" smtClean="0"/>
              <a:t>There are well-defined methods and techniques </a:t>
            </a:r>
          </a:p>
          <a:p>
            <a:pPr lvl="1"/>
            <a:r>
              <a:rPr lang="en-US" dirty="0" smtClean="0"/>
              <a:t>Not just opinions, luck, domain-experience </a:t>
            </a:r>
          </a:p>
          <a:p>
            <a:pPr lvl="1"/>
            <a:r>
              <a:rPr lang="en-US" dirty="0" smtClean="0"/>
              <a:t>HCI-trained people build better interfaces </a:t>
            </a:r>
          </a:p>
          <a:p>
            <a:pPr lvl="1"/>
            <a:r>
              <a:rPr lang="en-US" dirty="0" smtClean="0"/>
              <a:t>Exposure to different kinds of interfaces, problems </a:t>
            </a:r>
          </a:p>
          <a:p>
            <a:pPr lvl="1"/>
            <a:r>
              <a:rPr lang="en-US" dirty="0" smtClean="0"/>
              <a:t>User model, not system model </a:t>
            </a:r>
          </a:p>
          <a:p>
            <a:pPr lvl="1"/>
            <a:r>
              <a:rPr lang="en-US" dirty="0" smtClean="0"/>
              <a:t>Guidelines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4E62-9AA1-4CB7-91E9-3A0F2F1E1125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237034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Significant time and code devoted to HCI now!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000" dirty="0" smtClean="0"/>
              <a:t>				-- </a:t>
            </a:r>
            <a:r>
              <a:rPr lang="en-US" sz="2000" dirty="0" smtClean="0">
                <a:hlinkClick r:id="rId3"/>
              </a:rPr>
              <a:t>www.dray.com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marL="342900" lvl="2" indent="-342900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sz="2800" dirty="0" smtClean="0">
                <a:ea typeface="+mn-ea"/>
                <a:cs typeface="+mn-cs"/>
              </a:rPr>
              <a:t>Corollary: If the user can’t find or use a feature, it doesn’t exist!</a:t>
            </a:r>
          </a:p>
        </p:txBody>
      </p:sp>
      <p:pic>
        <p:nvPicPr>
          <p:cNvPr id="28675" name="Picture 5" descr="Dray &amp; Associates, Inc &quot;If the user can't use it, it doesn't work!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3998" y="2144258"/>
            <a:ext cx="5330204" cy="228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FD0EFD-A89A-44EA-8327-08305F4662F8}" type="slidenum">
              <a:rPr lang="en-US" altLang="en-US" smtClean="0"/>
              <a:pPr/>
              <a:t>28</a:t>
            </a:fld>
            <a:endParaRPr lang="en-US" altLang="en-US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500" dirty="0" smtClean="0"/>
              <a:t>Why Important? cont.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A31EDA-46CC-450D-8915-E766A6790E1E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Especially for the Web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190" y="1451611"/>
            <a:ext cx="8309610" cy="280035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ko-KR" dirty="0" smtClean="0">
                <a:latin typeface="Tahoma" pitchFamily="34" charset="0"/>
                <a:ea typeface="굴림" charset="-127"/>
              </a:rPr>
              <a:t>“</a:t>
            </a:r>
            <a:r>
              <a:rPr lang="en-US" altLang="ko-KR" dirty="0" smtClean="0">
                <a:ea typeface="굴림" charset="-127"/>
              </a:rPr>
              <a:t>Usability rules the web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”</a:t>
            </a:r>
            <a:endParaRPr lang="en-US" altLang="ko-KR" dirty="0" smtClean="0">
              <a:ea typeface="굴림" charset="-127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>
                <a:ea typeface="굴림" charset="-127"/>
              </a:rPr>
              <a:t>If the customer cannot find your product, then it won</a:t>
            </a:r>
            <a:r>
              <a:rPr lang="en-US" altLang="ko-KR" dirty="0" smtClean="0">
                <a:latin typeface="Tahoma" pitchFamily="34" charset="0"/>
                <a:ea typeface="굴림" charset="-127"/>
              </a:rPr>
              <a:t>’</a:t>
            </a:r>
            <a:r>
              <a:rPr lang="en-US" altLang="ko-KR" dirty="0" smtClean="0">
                <a:ea typeface="굴림" charset="-127"/>
              </a:rPr>
              <a:t>t be bought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>
                <a:ea typeface="굴림" charset="-127"/>
              </a:rPr>
              <a:t>Your competitors are only one click away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>
                <a:ea typeface="굴림" charset="-127"/>
              </a:rPr>
              <a:t>All web sites are compared to the best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dirty="0" smtClean="0">
                <a:ea typeface="굴림" charset="-127"/>
              </a:rPr>
              <a:t>“Nearly 9 of 10 of Americans Have Negative Feelings About Brands with Poorly Performing Websites” </a:t>
            </a:r>
            <a:r>
              <a:rPr lang="en-US" altLang="ko-KR" i="1" dirty="0" smtClean="0">
                <a:ea typeface="굴림" charset="-127"/>
                <a:hlinkClick r:id="rId3"/>
              </a:rPr>
              <a:t>– ref</a:t>
            </a:r>
            <a:endParaRPr lang="en-US" altLang="ko-KR" i="1" dirty="0" smtClean="0">
              <a:ea typeface="굴림" charset="-127"/>
            </a:endParaRPr>
          </a:p>
          <a:p>
            <a:pPr lvl="1" eaLnBrk="1" hangingPunct="1">
              <a:lnSpc>
                <a:spcPct val="110000"/>
              </a:lnSpc>
            </a:pPr>
            <a:endParaRPr lang="en-US" altLang="ko-KR" dirty="0" smtClean="0">
              <a:ea typeface="굴림" charset="-127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4267200"/>
            <a:ext cx="3927475" cy="2362200"/>
            <a:chOff x="240" y="2832"/>
            <a:chExt cx="2474" cy="1488"/>
          </a:xfrm>
        </p:grpSpPr>
        <p:pic>
          <p:nvPicPr>
            <p:cNvPr id="29710" name="Picture 5" descr="j028128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" y="2976"/>
              <a:ext cx="912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1" name="Picture 6" descr="SY00637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48" y="3504"/>
              <a:ext cx="67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2" name="Picture 7" descr="BD06940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12" y="3696"/>
              <a:ext cx="59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3" name="Line 8"/>
            <p:cNvSpPr>
              <a:spLocks noChangeShapeType="1"/>
            </p:cNvSpPr>
            <p:nvPr/>
          </p:nvSpPr>
          <p:spPr bwMode="auto">
            <a:xfrm>
              <a:off x="960" y="3360"/>
              <a:ext cx="336" cy="24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4" name="Line 9"/>
            <p:cNvSpPr>
              <a:spLocks noChangeShapeType="1"/>
            </p:cNvSpPr>
            <p:nvPr/>
          </p:nvSpPr>
          <p:spPr bwMode="auto">
            <a:xfrm>
              <a:off x="1728" y="3840"/>
              <a:ext cx="336" cy="24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15" name="Text Box 10"/>
            <p:cNvSpPr txBox="1">
              <a:spLocks noChangeArrowheads="1"/>
            </p:cNvSpPr>
            <p:nvPr/>
          </p:nvSpPr>
          <p:spPr bwMode="auto">
            <a:xfrm>
              <a:off x="1200" y="2832"/>
              <a:ext cx="15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400" i="1">
                  <a:solidFill>
                    <a:schemeClr val="tx2"/>
                  </a:solidFill>
                  <a:latin typeface="Tahoma" pitchFamily="34" charset="0"/>
                  <a:ea typeface="굴림" charset="-127"/>
                </a:rPr>
                <a:t>Normal Products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419600" y="4267200"/>
            <a:ext cx="4114800" cy="2362200"/>
            <a:chOff x="2784" y="2832"/>
            <a:chExt cx="2592" cy="1488"/>
          </a:xfrm>
        </p:grpSpPr>
        <p:pic>
          <p:nvPicPr>
            <p:cNvPr id="29703" name="Picture 12" descr="j028128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2880"/>
              <a:ext cx="912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4" name="Picture 13" descr="SY00637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04" y="3924"/>
              <a:ext cx="67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14" descr="BD06940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40" y="3264"/>
              <a:ext cx="59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Line 15"/>
            <p:cNvSpPr>
              <a:spLocks noChangeShapeType="1"/>
            </p:cNvSpPr>
            <p:nvPr/>
          </p:nvSpPr>
          <p:spPr bwMode="auto">
            <a:xfrm>
              <a:off x="3600" y="3264"/>
              <a:ext cx="336" cy="24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07" name="Line 16"/>
            <p:cNvSpPr>
              <a:spLocks noChangeShapeType="1"/>
            </p:cNvSpPr>
            <p:nvPr/>
          </p:nvSpPr>
          <p:spPr bwMode="auto">
            <a:xfrm>
              <a:off x="4368" y="3744"/>
              <a:ext cx="336" cy="24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708" name="Text Box 17"/>
            <p:cNvSpPr txBox="1">
              <a:spLocks noChangeArrowheads="1"/>
            </p:cNvSpPr>
            <p:nvPr/>
          </p:nvSpPr>
          <p:spPr bwMode="auto">
            <a:xfrm>
              <a:off x="3840" y="2832"/>
              <a:ext cx="1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400" i="1">
                  <a:solidFill>
                    <a:schemeClr val="tx2"/>
                  </a:solidFill>
                  <a:latin typeface="Tahoma" pitchFamily="34" charset="0"/>
                  <a:ea typeface="굴림" charset="-127"/>
                </a:rPr>
                <a:t>Web Products</a:t>
              </a:r>
            </a:p>
          </p:txBody>
        </p:sp>
        <p:sp>
          <p:nvSpPr>
            <p:cNvPr id="29709" name="Line 18"/>
            <p:cNvSpPr>
              <a:spLocks noChangeShapeType="1"/>
            </p:cNvSpPr>
            <p:nvPr/>
          </p:nvSpPr>
          <p:spPr bwMode="auto">
            <a:xfrm>
              <a:off x="2784" y="2832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F6A680-EBE3-4566-B338-7189B973125E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14082"/>
          </a:xfrm>
        </p:spPr>
        <p:txBody>
          <a:bodyPr/>
          <a:lstStyle/>
          <a:p>
            <a:pPr eaLnBrk="1" hangingPunct="1"/>
            <a:r>
              <a:rPr lang="en-US" dirty="0" smtClean="0"/>
              <a:t>Course: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292352"/>
            <a:ext cx="8897937" cy="5157216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05-863 / 45-888 Introduction to</a:t>
            </a:r>
            <a:br>
              <a:rPr lang="en-US" dirty="0" smtClean="0"/>
            </a:br>
            <a:r>
              <a:rPr lang="en-US" dirty="0" smtClean="0"/>
              <a:t>Human Computer Interaction for Technology Executives</a:t>
            </a:r>
          </a:p>
          <a:p>
            <a:pPr lvl="1" eaLnBrk="1" hangingPunct="1"/>
            <a:r>
              <a:rPr lang="en-US" dirty="0" smtClean="0"/>
              <a:t>Both numbers are for the identical course</a:t>
            </a:r>
          </a:p>
          <a:p>
            <a:pPr eaLnBrk="1" hangingPunct="1"/>
            <a:r>
              <a:rPr lang="en-US" dirty="0" smtClean="0"/>
              <a:t>Mondays &amp; Wednesdays, 1:30pm – 2:50pm</a:t>
            </a:r>
          </a:p>
          <a:p>
            <a:pPr eaLnBrk="1" hangingPunct="1"/>
            <a:r>
              <a:rPr lang="en-US" dirty="0" smtClean="0"/>
              <a:t>Room: NSH 1305</a:t>
            </a:r>
          </a:p>
          <a:p>
            <a:pPr eaLnBrk="1" hangingPunct="1"/>
            <a:r>
              <a:rPr lang="en-US" dirty="0" smtClean="0"/>
              <a:t>Simulcast to Silicon Valley Campus (10:30-11:50am)</a:t>
            </a:r>
          </a:p>
          <a:p>
            <a:pPr lvl="1" eaLnBrk="1" hangingPunct="1"/>
            <a:r>
              <a:rPr lang="en-US" dirty="0" smtClean="0"/>
              <a:t>No particular room – watch from home or your own office</a:t>
            </a:r>
          </a:p>
          <a:p>
            <a:pPr lvl="1" eaLnBrk="1" hangingPunct="1"/>
            <a:r>
              <a:rPr lang="en-US" dirty="0" smtClean="0"/>
              <a:t>Using “</a:t>
            </a:r>
            <a:r>
              <a:rPr lang="en-US" dirty="0" err="1" smtClean="0"/>
              <a:t>Panopto</a:t>
            </a:r>
            <a:r>
              <a:rPr lang="en-US" dirty="0" smtClean="0"/>
              <a:t>”</a:t>
            </a:r>
          </a:p>
          <a:p>
            <a:pPr eaLnBrk="1" hangingPunct="1"/>
            <a:r>
              <a:rPr lang="en-US" dirty="0" smtClean="0"/>
              <a:t>All lectures videotaped &amp; available from schedule page anytime after the lecture is over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6F967A-8ED3-4FB6-BF91-8593AAD0298B}" type="slidenum">
              <a:rPr lang="en-US" altLang="en-US" smtClean="0"/>
              <a:pPr/>
              <a:t>30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22791"/>
          </a:xfrm>
        </p:spPr>
        <p:txBody>
          <a:bodyPr/>
          <a:lstStyle/>
          <a:p>
            <a:pPr eaLnBrk="1" hangingPunct="1"/>
            <a:r>
              <a:rPr lang="en-US" sz="3500" dirty="0" smtClean="0"/>
              <a:t>Good UIs on Successful Products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06751"/>
            <a:ext cx="8763000" cy="5731329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Palm succeeded where other handhelds had failed due to a focus on usability:</a:t>
            </a:r>
          </a:p>
          <a:p>
            <a:pPr lvl="1" eaLnBrk="1" hangingPunct="1"/>
            <a:r>
              <a:rPr lang="en-US" sz="2400" dirty="0" smtClean="0"/>
              <a:t>Fit into pocket</a:t>
            </a:r>
          </a:p>
          <a:p>
            <a:pPr lvl="1" eaLnBrk="1" hangingPunct="1"/>
            <a:r>
              <a:rPr lang="en-US" sz="2400" dirty="0" smtClean="0"/>
              <a:t>Reliable gestural text input</a:t>
            </a:r>
          </a:p>
          <a:p>
            <a:pPr lvl="1" eaLnBrk="1" hangingPunct="1"/>
            <a:r>
              <a:rPr lang="en-US" sz="2400" dirty="0" smtClean="0"/>
              <a:t>Commands immediately available </a:t>
            </a:r>
          </a:p>
          <a:p>
            <a:pPr eaLnBrk="1" hangingPunct="1"/>
            <a:r>
              <a:rPr lang="en-US" sz="2800" dirty="0" smtClean="0"/>
              <a:t>Apple iPod lauded for</a:t>
            </a:r>
            <a:br>
              <a:rPr lang="en-US" sz="2800" dirty="0" smtClean="0"/>
            </a:br>
            <a:r>
              <a:rPr lang="en-US" sz="2800" dirty="0" smtClean="0"/>
              <a:t>design and user interface</a:t>
            </a:r>
          </a:p>
          <a:p>
            <a:pPr lvl="1" eaLnBrk="1" hangingPunct="1"/>
            <a:r>
              <a:rPr lang="en-US" sz="2400" dirty="0" smtClean="0"/>
              <a:t>iTunes </a:t>
            </a:r>
            <a:r>
              <a:rPr lang="en-US" sz="2400" dirty="0" smtClean="0">
                <a:sym typeface="Wingdings" pitchFamily="2" charset="2"/>
              </a:rPr>
              <a:t> entire </a:t>
            </a:r>
            <a:r>
              <a:rPr lang="en-US" sz="2400" i="1" dirty="0" smtClean="0">
                <a:sym typeface="Wingdings" pitchFamily="2" charset="2"/>
              </a:rPr>
              <a:t>service design</a:t>
            </a:r>
            <a:endParaRPr lang="en-US" sz="2400" i="1" dirty="0" smtClean="0"/>
          </a:p>
          <a:p>
            <a:pPr eaLnBrk="1" hangingPunct="1"/>
            <a:r>
              <a:rPr lang="en-US" sz="2800" dirty="0" smtClean="0"/>
              <a:t>Apple </a:t>
            </a:r>
            <a:r>
              <a:rPr lang="en-US" sz="2800" dirty="0" err="1" smtClean="0"/>
              <a:t>iPhone</a:t>
            </a:r>
            <a:r>
              <a:rPr lang="en-US" sz="2800" dirty="0" smtClean="0"/>
              <a:t> – unique UI</a:t>
            </a:r>
          </a:p>
          <a:p>
            <a:pPr eaLnBrk="1" hangingPunct="1"/>
            <a:r>
              <a:rPr lang="en-US" sz="2800" dirty="0" smtClean="0"/>
              <a:t>Apple iPad – desirable</a:t>
            </a:r>
          </a:p>
          <a:p>
            <a:pPr eaLnBrk="1" hangingPunct="1"/>
            <a:r>
              <a:rPr lang="en-US" sz="2800" dirty="0" err="1" smtClean="0"/>
              <a:t>Wii</a:t>
            </a:r>
            <a:r>
              <a:rPr lang="en-US" sz="2800" dirty="0" smtClean="0"/>
              <a:t> controller, vs. </a:t>
            </a:r>
            <a:r>
              <a:rPr lang="en-US" sz="2800" dirty="0" err="1" smtClean="0"/>
              <a:t>XBox</a:t>
            </a:r>
            <a:r>
              <a:rPr lang="en-US" sz="2800" dirty="0" smtClean="0"/>
              <a:t>, PS3</a:t>
            </a:r>
            <a:br>
              <a:rPr lang="en-US" sz="2800" dirty="0" smtClean="0"/>
            </a:br>
            <a:r>
              <a:rPr lang="en-US" sz="2800" dirty="0" smtClean="0"/>
              <a:t>graphics &amp; power</a:t>
            </a:r>
          </a:p>
          <a:p>
            <a:pPr eaLnBrk="1" hangingPunct="1"/>
            <a:r>
              <a:rPr lang="en-US" dirty="0"/>
              <a:t>Uber/Lyft </a:t>
            </a:r>
            <a:r>
              <a:rPr lang="en-US" dirty="0" smtClean="0"/>
              <a:t>UI</a:t>
            </a:r>
            <a:endParaRPr lang="en-US" sz="2800" dirty="0" smtClean="0"/>
          </a:p>
        </p:txBody>
      </p:sp>
      <p:pic>
        <p:nvPicPr>
          <p:cNvPr id="27653" name="Picture 4" descr="new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1507" y="1570524"/>
            <a:ext cx="22733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 descr="150px-Original_iPod_5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0118" y="3236013"/>
            <a:ext cx="938212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9" descr="wiimote"/>
          <p:cNvPicPr>
            <a:picLocks noChangeAspect="1" noChangeArrowheads="1"/>
          </p:cNvPicPr>
          <p:nvPr/>
        </p:nvPicPr>
        <p:blipFill>
          <a:blip r:embed="rId5" cstate="print"/>
          <a:srcRect l="15059" r="18628" b="4431"/>
          <a:stretch>
            <a:fillRect/>
          </a:stretch>
        </p:blipFill>
        <p:spPr bwMode="auto">
          <a:xfrm>
            <a:off x="5383731" y="5107228"/>
            <a:ext cx="1176338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 descr="http://upload.wikimedia.org/wikipedia/en/thumb/7/7c/1stGen-iPad-HomeScreen.jpg/250px-1stGen-iPad-HomeScree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11143" y="4774473"/>
            <a:ext cx="1632856" cy="2083526"/>
          </a:xfrm>
          <a:prstGeom prst="rect">
            <a:avLst/>
          </a:prstGeom>
          <a:noFill/>
        </p:spPr>
      </p:pic>
      <p:pic>
        <p:nvPicPr>
          <p:cNvPr id="27655" name="Picture 7" descr="iphone-paralle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0414" y="3655398"/>
            <a:ext cx="1296860" cy="151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36714" y="6128426"/>
            <a:ext cx="1010301" cy="580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UIs can Sink</a:t>
            </a:r>
            <a:br>
              <a:rPr lang="en-US" dirty="0" smtClean="0"/>
            </a:br>
            <a:r>
              <a:rPr lang="en-US" dirty="0" smtClean="0"/>
              <a:t>Products &amp;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" y="1420586"/>
            <a:ext cx="8823960" cy="4710339"/>
          </a:xfrm>
        </p:spPr>
        <p:txBody>
          <a:bodyPr/>
          <a:lstStyle/>
          <a:p>
            <a:r>
              <a:rPr lang="en-US" sz="2400" dirty="0" smtClean="0"/>
              <a:t>Damage reputations</a:t>
            </a:r>
          </a:p>
          <a:p>
            <a:r>
              <a:rPr lang="en-US" sz="2400" dirty="0" smtClean="0"/>
              <a:t>“Negativity bias” – People remember bad things better</a:t>
            </a:r>
            <a:br>
              <a:rPr lang="en-US" sz="2400" dirty="0" smtClean="0"/>
            </a:b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://www.nngroup.com/articles/negativity-bias-ux</a:t>
            </a:r>
            <a:r>
              <a:rPr lang="en-US" sz="1600" dirty="0" smtClean="0">
                <a:hlinkClick r:id="rId2"/>
              </a:rPr>
              <a:t>/</a:t>
            </a:r>
            <a:r>
              <a:rPr lang="en-US" sz="1600" dirty="0" smtClean="0"/>
              <a:t> </a:t>
            </a:r>
          </a:p>
          <a:p>
            <a:r>
              <a:rPr lang="en-US" sz="2400" i="1" dirty="0" smtClean="0"/>
              <a:t>Ford dropped in ratings in 2011 due to touch screen interface</a:t>
            </a:r>
          </a:p>
          <a:p>
            <a:pPr lvl="1"/>
            <a:r>
              <a:rPr lang="en-US" sz="2000" dirty="0" smtClean="0"/>
              <a:t>“Despite Ford’s improvements in manufacturing quality, their overall ratings fell precipitously this</a:t>
            </a:r>
            <a:br>
              <a:rPr lang="en-US" sz="2000" dirty="0" smtClean="0"/>
            </a:br>
            <a:r>
              <a:rPr lang="en-US" sz="2000" dirty="0" smtClean="0"/>
              <a:t>year due solely to the poor</a:t>
            </a:r>
            <a:br>
              <a:rPr lang="en-US" sz="2000" dirty="0" smtClean="0"/>
            </a:br>
            <a:r>
              <a:rPr lang="en-US" sz="2000" dirty="0" smtClean="0"/>
              <a:t>software interaction on</a:t>
            </a:r>
            <a:br>
              <a:rPr lang="en-US" sz="2000" dirty="0" smtClean="0"/>
            </a:br>
            <a:r>
              <a:rPr lang="en-US" sz="2000" dirty="0" smtClean="0"/>
              <a:t>their dashboards.”</a:t>
            </a:r>
            <a:br>
              <a:rPr lang="en-US" sz="2000" dirty="0" smtClean="0"/>
            </a:br>
            <a:r>
              <a:rPr lang="en-US" sz="2000" dirty="0" smtClean="0"/>
              <a:t>– </a:t>
            </a:r>
            <a:r>
              <a:rPr lang="en-US" sz="2000" dirty="0" smtClean="0">
                <a:hlinkClick r:id="rId3"/>
              </a:rPr>
              <a:t>NYT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4"/>
              </a:rPr>
              <a:t>Cooper Report</a:t>
            </a:r>
            <a:endParaRPr lang="en-US" sz="2000" dirty="0" smtClean="0"/>
          </a:p>
          <a:p>
            <a:pPr lvl="1"/>
            <a:r>
              <a:rPr lang="en-US" sz="2000" dirty="0" smtClean="0"/>
              <a:t>“’Annoying’ behavior of their</a:t>
            </a:r>
            <a:br>
              <a:rPr lang="en-US" sz="2000" dirty="0" smtClean="0"/>
            </a:br>
            <a:r>
              <a:rPr lang="en-US" sz="2000" dirty="0" smtClean="0"/>
              <a:t>driver-facing interactive</a:t>
            </a:r>
            <a:br>
              <a:rPr lang="en-US" sz="2000" dirty="0" smtClean="0"/>
            </a:br>
            <a:r>
              <a:rPr lang="en-US" sz="2000" dirty="0" smtClean="0"/>
              <a:t>systems that caused their</a:t>
            </a:r>
            <a:br>
              <a:rPr lang="en-US" sz="2000" dirty="0" smtClean="0"/>
            </a:br>
            <a:r>
              <a:rPr lang="en-US" sz="2000" dirty="0" smtClean="0"/>
              <a:t>ratings to plummet.”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80898" name="Picture 2" descr="Ford Displ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2068" y="3357140"/>
            <a:ext cx="4861932" cy="3348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8" y="122238"/>
            <a:ext cx="7543800" cy="1295400"/>
          </a:xfrm>
        </p:spPr>
        <p:txBody>
          <a:bodyPr/>
          <a:lstStyle/>
          <a:p>
            <a:r>
              <a:rPr lang="en-US" dirty="0" smtClean="0"/>
              <a:t>Another example: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12296" y="1719263"/>
            <a:ext cx="4724306" cy="4411662"/>
          </a:xfrm>
        </p:spPr>
        <p:txBody>
          <a:bodyPr/>
          <a:lstStyle/>
          <a:p>
            <a:r>
              <a:rPr lang="en-US" dirty="0"/>
              <a:t>Reference:</a:t>
            </a:r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http://money.cnn.com/2015/01/06/autos/ford-push-button-ignition-recall/index.html</a:t>
            </a:r>
            <a:r>
              <a:rPr lang="en-US" sz="2400" dirty="0"/>
              <a:t> </a:t>
            </a:r>
          </a:p>
          <a:p>
            <a:pPr lvl="1"/>
            <a:r>
              <a:rPr lang="en-US" dirty="0" smtClean="0"/>
              <a:t>“Ford </a:t>
            </a:r>
            <a:r>
              <a:rPr lang="en-US" dirty="0"/>
              <a:t>is recalling about 13,500 2015 Lincoln MKC because drivers are shutting the vehicle off by mistake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6601" y="-297842"/>
            <a:ext cx="4307399" cy="715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3818021" y="4562810"/>
            <a:ext cx="1925053" cy="1084011"/>
          </a:xfrm>
          <a:prstGeom prst="straightConnector1">
            <a:avLst/>
          </a:prstGeom>
          <a:noFill/>
          <a:ln w="127000" cap="flat" cmpd="sng" algn="ctr">
            <a:solidFill>
              <a:srgbClr val="FF0000"/>
            </a:solidFill>
            <a:prstDash val="solid"/>
            <a:miter lim="800000"/>
            <a:headEnd type="none" w="lg" len="lg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18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540" y="6202456"/>
            <a:ext cx="8290193" cy="512323"/>
          </a:xfrm>
        </p:spPr>
        <p:txBody>
          <a:bodyPr/>
          <a:lstStyle/>
          <a:p>
            <a:pPr>
              <a:buNone/>
            </a:pPr>
            <a:r>
              <a:rPr lang="en-US" sz="1600" dirty="0" smtClean="0">
                <a:hlinkClick r:id="rId2"/>
              </a:rPr>
              <a:t>http://en.wikipedia.org/wiki/File:World_Wide_Smartphone_Sales_Share.png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139" y="95591"/>
            <a:ext cx="3652284" cy="1039144"/>
          </a:xfrm>
        </p:spPr>
        <p:txBody>
          <a:bodyPr/>
          <a:lstStyle/>
          <a:p>
            <a:pPr>
              <a:tabLst>
                <a:tab pos="5265738" algn="l"/>
              </a:tabLst>
            </a:pPr>
            <a:r>
              <a:rPr lang="en-US" dirty="0" smtClean="0"/>
              <a:t>Nokia &amp; RIM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  <p:sp>
        <p:nvSpPr>
          <p:cNvPr id="104456" name="AutoShape 8" descr="http://fortunebrainstormtech.files.wordpress.com/2011/03/screen-shot-2011-03-14-at-9-44-36-a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60" name="AutoShape 12" descr="http://fortunebrainstormtech.files.wordpress.com/2011/03/screen-shot-2011-03-14-at-9-44-36-am.png?w=513&amp;h=32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4100" name="Picture 4" descr="https://upload.wikimedia.org/wikipedia/commons/a/ac/World_Wide_Smartphone_Sales_Sha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97" y="1121709"/>
            <a:ext cx="8326235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1960DA-2CDD-433D-BDC2-9CD6FF36129F}" type="slidenum">
              <a:rPr lang="en-US" altLang="en-US" smtClean="0"/>
              <a:pPr/>
              <a:t>34</a:t>
            </a:fld>
            <a:endParaRPr lang="en-US" alt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Bad UIs Can Cause Disasters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50288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Aegis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July 4, 1988; Iranian Airbus </a:t>
            </a:r>
            <a:r>
              <a:rPr lang="en-US" dirty="0" err="1" smtClean="0"/>
              <a:t>shootdown</a:t>
            </a:r>
            <a:r>
              <a:rPr lang="en-US" dirty="0" smtClean="0"/>
              <a:t> by the </a:t>
            </a:r>
            <a:r>
              <a:rPr lang="en-US" i="1" dirty="0" smtClean="0"/>
              <a:t>Vincennes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500" dirty="0" smtClean="0">
                <a:hlinkClick r:id="rId3"/>
              </a:rPr>
              <a:t>http://www.washingtonpost.com/wp-srv/inatl/longterm/flight801/stories/july88crash.htm</a:t>
            </a:r>
            <a:r>
              <a:rPr lang="en-US" sz="1500" dirty="0" smtClean="0"/>
              <a:t> </a:t>
            </a:r>
            <a:r>
              <a:rPr lang="en-US" sz="1500" dirty="0" smtClean="0">
                <a:hlinkClick r:id="rId4"/>
              </a:rPr>
              <a:t>http://en.wikipedia.org/wiki/USS_Vincennes_%28CG-49%29</a:t>
            </a:r>
            <a:r>
              <a:rPr lang="en-US" sz="15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Deaths in kids: </a:t>
            </a:r>
            <a:r>
              <a:rPr lang="en-US" sz="1400" dirty="0" smtClean="0">
                <a:hlinkClick r:id="rId5"/>
              </a:rPr>
              <a:t>http://pediatrics.aappublications.org/cgi/content/abstract/116/6/1506</a:t>
            </a:r>
            <a:r>
              <a:rPr lang="en-US" sz="1400" dirty="0" smtClean="0"/>
              <a:t>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“Unexpected Increased Mortality After Implementation of a Commercially Sold Computerized Physician Order Entry (CPOE) System”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Because it took so much longer, did </a:t>
            </a:r>
            <a:r>
              <a:rPr lang="en-US" sz="2000" i="1" dirty="0" smtClean="0"/>
              <a:t>not</a:t>
            </a:r>
            <a:r>
              <a:rPr lang="en-US" sz="2000" dirty="0" smtClean="0"/>
              <a:t> reduce errors overall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Florida ballots (2000)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500" dirty="0" smtClean="0">
                <a:hlinkClick r:id="rId6"/>
              </a:rPr>
              <a:t>http://www.asktog.com/columns/042ButterflyBallot.html</a:t>
            </a:r>
            <a:r>
              <a:rPr lang="en-US" sz="1500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0F60E0-3C1C-4C2E-B6FE-F48F2437BB0A}" type="slidenum">
              <a:rPr lang="en-US" altLang="en-US" smtClean="0"/>
              <a:pPr/>
              <a:t>35</a:t>
            </a:fld>
            <a:endParaRPr lang="en-US" alt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Florida Ballots in 2000</a:t>
            </a:r>
          </a:p>
        </p:txBody>
      </p:sp>
      <p:pic>
        <p:nvPicPr>
          <p:cNvPr id="31748" name="Picture 5" descr="2000electionbal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950" y="1524000"/>
            <a:ext cx="61341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me your favorite examples of Good, Bad, and Catastrophic UIs:</a:t>
            </a:r>
          </a:p>
          <a:p>
            <a:r>
              <a:rPr lang="en-US" sz="2400" dirty="0">
                <a:hlinkClick r:id="rId2"/>
              </a:rPr>
              <a:t>https://docs.google.com/document/d/1AMn49vUgPzy-EIn6pZPlqZTYsQzgnF9VJNcdxCwqc1w/edit</a:t>
            </a:r>
            <a:r>
              <a:rPr lang="en-US" sz="2400" dirty="0" smtClean="0">
                <a:hlinkClick r:id="rId2"/>
              </a:rPr>
              <a:t>#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74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C8560436-D177-4344-AD22-C0672662AB7F}" type="slidenum">
              <a:rPr lang="en-US" altLang="en-US" smtClean="0"/>
              <a:pPr/>
              <a:t>37</a:t>
            </a:fld>
            <a:endParaRPr lang="en-US" alt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are User Interfaces Difficult to </a:t>
            </a:r>
            <a:r>
              <a:rPr lang="en-US" i="1" smtClean="0"/>
              <a:t>Design</a:t>
            </a:r>
            <a:r>
              <a:rPr lang="en-US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5B1C9B-63BA-4D57-833E-62D1C8B4DBDA}" type="slidenum">
              <a:rPr lang="en-US" altLang="en-US" smtClean="0"/>
              <a:pPr/>
              <a:t>38</a:t>
            </a:fld>
            <a:endParaRPr lang="en-US" alt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Hard to Design UIs?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50288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“It is easy to make things hard. It is hard to make things easy.”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b="1" dirty="0" smtClean="0">
                <a:solidFill>
                  <a:schemeClr val="accent2"/>
                </a:solidFill>
                <a:ea typeface="굴림" charset="-127"/>
                <a:hlinkClick r:id="rId3"/>
              </a:rPr>
              <a:t>No silver bullet</a:t>
            </a:r>
            <a:endParaRPr lang="en-US" altLang="ko-KR" b="1" dirty="0" smtClean="0">
              <a:solidFill>
                <a:schemeClr val="accent2"/>
              </a:solidFill>
              <a:ea typeface="굴림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Seems easy, common sense, but seldom done right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Once done right, however, seems “obvious”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User Interface design is a creative process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Designers have difficulty thinking like users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Often need to understand task domain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Can’t “unlearn” something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0DED56-8839-4D4F-B4FA-2CB13F4EB000}" type="slidenum">
              <a:rPr lang="en-US" altLang="en-US" smtClean="0"/>
              <a:pPr/>
              <a:t>39</a:t>
            </a:fld>
            <a:endParaRPr lang="en-US" altLang="en-US" smtClean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Can’t Unlearn Something</a:t>
            </a:r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2147888" y="1485900"/>
          <a:ext cx="484822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r:id="rId4" imgW="4847619" imgH="4172532" progId="">
                  <p:embed/>
                </p:oleObj>
              </mc:Choice>
              <mc:Fallback>
                <p:oleObj r:id="rId4" imgW="4847619" imgH="4172532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1485900"/>
                        <a:ext cx="4848225" cy="417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686800" cy="1295400"/>
          </a:xfrm>
        </p:spPr>
        <p:txBody>
          <a:bodyPr/>
          <a:lstStyle/>
          <a:p>
            <a:r>
              <a:rPr lang="en-US" dirty="0" smtClean="0"/>
              <a:t>Registration 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743"/>
            <a:ext cx="8686800" cy="4487182"/>
          </a:xfrm>
        </p:spPr>
        <p:txBody>
          <a:bodyPr/>
          <a:lstStyle/>
          <a:p>
            <a:r>
              <a:rPr lang="en-US" dirty="0" smtClean="0"/>
              <a:t>NSH 1305 seats only 62 people</a:t>
            </a:r>
          </a:p>
          <a:p>
            <a:r>
              <a:rPr lang="en-US" dirty="0" smtClean="0"/>
              <a:t>109 students are registered</a:t>
            </a:r>
          </a:p>
          <a:p>
            <a:pPr lvl="1"/>
            <a:r>
              <a:rPr lang="en-US" dirty="0" smtClean="0"/>
              <a:t>Some taking it at a distance (by video)</a:t>
            </a:r>
          </a:p>
          <a:p>
            <a:r>
              <a:rPr lang="en-US" dirty="0" smtClean="0"/>
              <a:t>17 more still on the wait list (= 126!)</a:t>
            </a:r>
          </a:p>
          <a:p>
            <a:pPr lvl="1"/>
            <a:r>
              <a:rPr lang="en-US" dirty="0" smtClean="0"/>
              <a:t>They are all not going to get in</a:t>
            </a:r>
          </a:p>
          <a:p>
            <a:r>
              <a:rPr lang="en-US" dirty="0" smtClean="0"/>
              <a:t>Usually have had about 30% of the students dropping the class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5FA163-3546-4B48-AC86-7EFD596C47CC}" type="slidenum">
              <a:rPr lang="en-US" altLang="en-US" smtClean="0"/>
              <a:pPr/>
              <a:t>40</a:t>
            </a:fld>
            <a:endParaRPr lang="en-US" alt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694191"/>
          </a:xfrm>
        </p:spPr>
        <p:txBody>
          <a:bodyPr/>
          <a:lstStyle/>
          <a:p>
            <a:pPr eaLnBrk="1" hangingPunct="1"/>
            <a:r>
              <a:rPr lang="en-US" dirty="0" smtClean="0"/>
              <a:t>Why Difficult, 2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45029"/>
            <a:ext cx="8229600" cy="5085896"/>
          </a:xfrm>
        </p:spPr>
        <p:txBody>
          <a:bodyPr/>
          <a:lstStyle/>
          <a:p>
            <a:pPr eaLnBrk="1" hangingPunct="1"/>
            <a:r>
              <a:rPr lang="en-US" dirty="0" smtClean="0"/>
              <a:t>Specifications are always wrong:</a:t>
            </a:r>
          </a:p>
          <a:p>
            <a:pPr lvl="1" eaLnBrk="1" hangingPunct="1"/>
            <a:r>
              <a:rPr lang="en-US" dirty="0" smtClean="0"/>
              <a:t>"Only slightly more than 30% of the code developed in application software development ever gets used as intended by end-users. The reason for this statistic may be a result of developers not understanding what their users need."</a:t>
            </a:r>
          </a:p>
          <a:p>
            <a:pPr lvl="2" algn="r" eaLnBrk="1" hangingPunct="1">
              <a:buFont typeface="Wingdings" pitchFamily="2" charset="2"/>
              <a:buNone/>
            </a:pPr>
            <a:r>
              <a:rPr lang="en-US" sz="2100" dirty="0" smtClean="0"/>
              <a:t>-- Hugh Beyer and Karen Holtzblatt, "Contextual Design: A Customer-Centric Approach to Systems Design,“</a:t>
            </a:r>
            <a:br>
              <a:rPr lang="en-US" sz="2100" dirty="0" smtClean="0"/>
            </a:br>
            <a:r>
              <a:rPr lang="en-US" sz="2100" i="1" dirty="0" smtClean="0"/>
              <a:t>ACM Interactions</a:t>
            </a:r>
            <a:r>
              <a:rPr lang="en-US" sz="2100" dirty="0" smtClean="0"/>
              <a:t>, </a:t>
            </a:r>
            <a:r>
              <a:rPr lang="en-US" sz="2100" dirty="0" err="1" smtClean="0"/>
              <a:t>Sep+Oct</a:t>
            </a:r>
            <a:r>
              <a:rPr lang="en-US" sz="2100" dirty="0" smtClean="0"/>
              <a:t>, 1997, iv.5, p. 62.</a:t>
            </a:r>
          </a:p>
          <a:p>
            <a:pPr lvl="1" eaLnBrk="1" hangingPunct="1"/>
            <a:r>
              <a:rPr lang="en-US" dirty="0" smtClean="0"/>
              <a:t>Need for prototyping and iteration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7B3386-BF31-4431-BBE4-F591EA02BAA6}" type="slidenum">
              <a:rPr lang="en-US" altLang="en-US" smtClean="0"/>
              <a:pPr/>
              <a:t>41</a:t>
            </a:fld>
            <a:endParaRPr lang="en-US" alt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Difficult, 3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447800"/>
            <a:ext cx="8650287" cy="506057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Tasks and domains are complex 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Word 1 (100 commands) vs. Word 2013 (&gt;2000)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MacDraw 1 vs. Illustrator </a:t>
            </a:r>
          </a:p>
          <a:p>
            <a:pPr lvl="1" eaLnBrk="1" hangingPunct="1"/>
            <a:r>
              <a:rPr lang="en-US" dirty="0" smtClean="0"/>
              <a:t>BMW </a:t>
            </a:r>
            <a:r>
              <a:rPr lang="en-US" dirty="0" err="1" smtClean="0"/>
              <a:t>iDrive</a:t>
            </a:r>
            <a:r>
              <a:rPr lang="en-US" dirty="0" smtClean="0"/>
              <a:t> adjusts over 700 functions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Adding graphics can make </a:t>
            </a:r>
            <a:r>
              <a:rPr lang="en-US" i="1" dirty="0" smtClean="0"/>
              <a:t>worse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Pretty </a:t>
            </a:r>
            <a:r>
              <a:rPr lang="en-US" b="1" dirty="0" smtClean="0">
                <a:sym typeface="Symbol" pitchFamily="18" charset="2"/>
              </a:rPr>
              <a:t></a:t>
            </a:r>
            <a:r>
              <a:rPr lang="en-US" dirty="0" smtClean="0">
                <a:sym typeface="Symbol" pitchFamily="18" charset="2"/>
              </a:rPr>
              <a:t> Easy to use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 smtClean="0">
                <a:ea typeface="굴림" charset="-127"/>
                <a:sym typeface="Symbol" pitchFamily="18" charset="2"/>
              </a:rPr>
              <a:t>Can</a:t>
            </a:r>
            <a:r>
              <a:rPr lang="en-US" altLang="ko-KR" dirty="0" smtClean="0">
                <a:latin typeface="Tahoma" pitchFamily="34" charset="0"/>
                <a:ea typeface="굴림" charset="-127"/>
                <a:sym typeface="Symbol" pitchFamily="18" charset="2"/>
              </a:rPr>
              <a:t>’</a:t>
            </a:r>
            <a:r>
              <a:rPr lang="en-US" altLang="ko-KR" dirty="0" smtClean="0">
                <a:ea typeface="굴림" charset="-127"/>
                <a:sym typeface="Symbol" pitchFamily="18" charset="2"/>
              </a:rPr>
              <a:t>t necessarily just copy other designs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ko-KR" dirty="0" smtClean="0">
                <a:ea typeface="굴림" charset="-127"/>
                <a:sym typeface="Symbol" pitchFamily="18" charset="2"/>
              </a:rPr>
              <a:t>Legal issues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ea typeface="굴림" charset="-127"/>
                <a:sym typeface="Symbol" pitchFamily="18" charset="2"/>
              </a:rPr>
              <a:t>All design/development involves </a:t>
            </a:r>
            <a:r>
              <a:rPr lang="en-US" sz="2800" i="1" dirty="0">
                <a:solidFill>
                  <a:schemeClr val="accent2"/>
                </a:solidFill>
                <a:sym typeface="Symbol" pitchFamily="18" charset="2"/>
              </a:rPr>
              <a:t>tradeoffs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ea typeface="굴림" charset="-127"/>
                <a:sym typeface="Symbol" pitchFamily="18" charset="2"/>
              </a:rPr>
              <a:t>Add Features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ea typeface="굴림" charset="-127"/>
                <a:sym typeface="Symbol" pitchFamily="18" charset="2"/>
              </a:rPr>
              <a:t>Test/Fix Bugs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ea typeface="굴림" charset="-127"/>
                <a:sym typeface="Symbol" pitchFamily="18" charset="2"/>
              </a:rPr>
              <a:t>Test/Fix usability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800" dirty="0" smtClean="0">
                <a:solidFill>
                  <a:schemeClr val="accent2"/>
                </a:solidFill>
                <a:ea typeface="+mn-ea"/>
                <a:cs typeface="+mn-cs"/>
                <a:sym typeface="Symbol" pitchFamily="18" charset="2"/>
              </a:rPr>
              <a:t>Time-to-market</a:t>
            </a:r>
            <a:endParaRPr lang="en-US" sz="2800" dirty="0">
              <a:solidFill>
                <a:schemeClr val="accent2"/>
              </a:solidFill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59E705C8-CA87-4B5A-ADC4-9F6F7DB81711}" type="slidenum">
              <a:rPr lang="en-US" altLang="en-US" smtClean="0"/>
              <a:pPr/>
              <a:t>42</a:t>
            </a:fld>
            <a:endParaRPr lang="en-US" alt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are User Interfaces Difficult</a:t>
            </a:r>
            <a:r>
              <a:rPr lang="en-US" i="1" smtClean="0"/>
              <a:t> </a:t>
            </a:r>
            <a:r>
              <a:rPr lang="en-US" smtClean="0"/>
              <a:t>to </a:t>
            </a:r>
            <a:r>
              <a:rPr lang="en-US" i="1" smtClean="0"/>
              <a:t>Implement</a:t>
            </a:r>
            <a:r>
              <a:rPr lang="en-US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660916-20DD-42DC-9AEE-45FB906A9395}" type="slidenum">
              <a:rPr lang="en-US" altLang="en-US" smtClean="0"/>
              <a:pPr/>
              <a:t>43</a:t>
            </a:fld>
            <a:endParaRPr lang="en-US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b="0" smtClean="0"/>
              <a:t>Why Are User Interfaces Hard to Implement?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They are hard to design, requiring iterative implementation</a:t>
            </a:r>
          </a:p>
          <a:p>
            <a:pPr lvl="1" eaLnBrk="1" hangingPunct="1"/>
            <a:r>
              <a:rPr lang="en-US" sz="2200" smtClean="0"/>
              <a:t>Not the waterfall model: specify, design, implement, test, deliver </a:t>
            </a:r>
          </a:p>
          <a:p>
            <a:pPr eaLnBrk="1" hangingPunct="1"/>
            <a:r>
              <a:rPr lang="en-US" sz="2600" smtClean="0"/>
              <a:t>They are </a:t>
            </a:r>
            <a:r>
              <a:rPr lang="en-US" sz="2600" i="1" smtClean="0"/>
              <a:t>reactive</a:t>
            </a:r>
            <a:r>
              <a:rPr lang="en-US" sz="2600" smtClean="0"/>
              <a:t> and are programmed from the "inside-out" </a:t>
            </a:r>
          </a:p>
          <a:p>
            <a:pPr lvl="1" eaLnBrk="1" hangingPunct="1"/>
            <a:r>
              <a:rPr lang="en-US" sz="2200" smtClean="0"/>
              <a:t>Event based programming  </a:t>
            </a:r>
          </a:p>
          <a:p>
            <a:pPr lvl="1" eaLnBrk="1" hangingPunct="1"/>
            <a:r>
              <a:rPr lang="en-US" sz="2200" smtClean="0"/>
              <a:t>More difficult to modularize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08E4C4-FA48-4C33-9712-06D43FC2C9FF}" type="slidenum">
              <a:rPr lang="en-US" altLang="en-US" smtClean="0"/>
              <a:pPr/>
              <a:t>44</a:t>
            </a:fld>
            <a:endParaRPr lang="en-US" alt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b="0" smtClean="0"/>
              <a:t>Why Hard to Implement? cont.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They generally require multi-processing </a:t>
            </a:r>
          </a:p>
          <a:p>
            <a:pPr lvl="1" eaLnBrk="1" hangingPunct="1"/>
            <a:r>
              <a:rPr lang="en-US" sz="2200" smtClean="0"/>
              <a:t>To deal with user typing; aborts  </a:t>
            </a:r>
          </a:p>
          <a:p>
            <a:pPr lvl="1" eaLnBrk="1" hangingPunct="1"/>
            <a:r>
              <a:rPr lang="en-US" sz="2200" smtClean="0"/>
              <a:t>Window refresh  </a:t>
            </a:r>
          </a:p>
          <a:p>
            <a:pPr lvl="1" eaLnBrk="1" hangingPunct="1"/>
            <a:r>
              <a:rPr lang="en-US" sz="2200" smtClean="0"/>
              <a:t>Window system as a different process  </a:t>
            </a:r>
          </a:p>
          <a:p>
            <a:pPr lvl="1" eaLnBrk="1" hangingPunct="1"/>
            <a:r>
              <a:rPr lang="en-US" sz="2200" smtClean="0"/>
              <a:t>Multiple input devices </a:t>
            </a:r>
          </a:p>
          <a:p>
            <a:pPr eaLnBrk="1" hangingPunct="1"/>
            <a:r>
              <a:rPr lang="en-US" sz="2600" smtClean="0"/>
              <a:t>There are real-time requirements for handling input events </a:t>
            </a:r>
          </a:p>
          <a:p>
            <a:pPr lvl="1" eaLnBrk="1" hangingPunct="1"/>
            <a:r>
              <a:rPr lang="en-US" sz="2200" smtClean="0"/>
              <a:t>Output 60 times a second  </a:t>
            </a:r>
          </a:p>
          <a:p>
            <a:pPr lvl="1" eaLnBrk="1" hangingPunct="1"/>
            <a:r>
              <a:rPr lang="en-US" sz="2200" smtClean="0"/>
              <a:t>Keep up with mouse tracking  </a:t>
            </a:r>
          </a:p>
          <a:p>
            <a:pPr lvl="1" eaLnBrk="1" hangingPunct="1"/>
            <a:r>
              <a:rPr lang="en-US" sz="2200" smtClean="0"/>
              <a:t>Video, sound, multi-media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DCB58-6D41-4D89-9674-87BEABD19DDD}" type="slidenum">
              <a:rPr lang="en-US" altLang="en-US" smtClean="0"/>
              <a:pPr/>
              <a:t>45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b="0" smtClean="0"/>
              <a:t>Why Hard to Implement? cont.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Need for robustness </a:t>
            </a:r>
          </a:p>
          <a:p>
            <a:pPr lvl="1" eaLnBrk="1" hangingPunct="1"/>
            <a:r>
              <a:rPr lang="en-US" sz="2200" smtClean="0"/>
              <a:t>No crashing, on any input  </a:t>
            </a:r>
          </a:p>
          <a:p>
            <a:pPr lvl="1" eaLnBrk="1" hangingPunct="1"/>
            <a:r>
              <a:rPr lang="en-US" sz="2200" smtClean="0"/>
              <a:t>Helpful error messages and recover gracefully  </a:t>
            </a:r>
          </a:p>
          <a:p>
            <a:pPr lvl="1" eaLnBrk="1" hangingPunct="1"/>
            <a:r>
              <a:rPr lang="en-US" sz="2200" smtClean="0"/>
              <a:t>Aborts  </a:t>
            </a:r>
          </a:p>
          <a:p>
            <a:pPr lvl="1" eaLnBrk="1" hangingPunct="1"/>
            <a:r>
              <a:rPr lang="en-US" sz="2200" smtClean="0"/>
              <a:t>Undo </a:t>
            </a:r>
          </a:p>
          <a:p>
            <a:pPr eaLnBrk="1" hangingPunct="1"/>
            <a:r>
              <a:rPr lang="en-US" sz="2600" smtClean="0"/>
              <a:t>Lower testability </a:t>
            </a:r>
          </a:p>
          <a:p>
            <a:pPr lvl="1" eaLnBrk="1" hangingPunct="1"/>
            <a:r>
              <a:rPr lang="en-US" sz="2200" smtClean="0"/>
              <a:t>Few tools for regression testing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3DF7E8-7D13-4CE9-902D-EDAEF69CEBFE}" type="slidenum">
              <a:rPr lang="en-US" altLang="en-US" smtClean="0"/>
              <a:pPr/>
              <a:t>46</a:t>
            </a:fld>
            <a:endParaRPr lang="en-US" alt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b="0" smtClean="0"/>
              <a:t>Why Hard to Implement? cont.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Little language support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Primitives in computer languages make bad user interfaces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Enormous, complex libraries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Features like object-oriented, constraints, multi-processing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Complexity of the tools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Full bookshelf for documentation of user interface frameworks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MFC, Java Swing, VB .Net,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Difficulty of Modularization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95EA55-91D7-483E-A70C-1B15FA138603}" type="slidenum">
              <a:rPr lang="en-US" altLang="en-US" smtClean="0"/>
              <a:pPr/>
              <a:t>47</a:t>
            </a:fld>
            <a:endParaRPr lang="en-US" alt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Difference between displaying “hello” and displaying a blue rectangle</a:t>
            </a:r>
          </a:p>
          <a:p>
            <a:pPr eaLnBrk="1" hangingPunct="1"/>
            <a:r>
              <a:rPr lang="en-US" dirty="0" smtClean="0"/>
              <a:t>Difficulty to read a file name</a:t>
            </a:r>
          </a:p>
          <a:p>
            <a:pPr lvl="1" eaLnBrk="1" hangingPunct="1"/>
            <a:r>
              <a:rPr lang="en-US" dirty="0" smtClean="0"/>
              <a:t>Reading a text string</a:t>
            </a:r>
          </a:p>
          <a:p>
            <a:pPr lvl="1" eaLnBrk="1" hangingPunct="1"/>
            <a:r>
              <a:rPr lang="en-US" dirty="0" smtClean="0"/>
              <a:t>Configuring and handling built-in file dialog</a:t>
            </a:r>
          </a:p>
          <a:p>
            <a:pPr lvl="1" eaLnBrk="1" hangingPunct="1"/>
            <a:r>
              <a:rPr lang="en-US" dirty="0" smtClean="0"/>
              <a:t>Creating a new file dialog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08AF65-6E2F-4478-B35A-1D882FC414C9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Instructor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11288"/>
            <a:ext cx="8650288" cy="45323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Brad Myers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/>
              <a:t>Human Computer Interaction Institute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/>
              <a:t>Office: Newell-Simon Hall (NSH) 3517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/>
              <a:t>Phone: x8-5150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/>
              <a:t>E-mail: </a:t>
            </a:r>
            <a:r>
              <a:rPr lang="en-US" sz="2200" dirty="0" smtClean="0">
                <a:hlinkClick r:id="rId3"/>
              </a:rPr>
              <a:t>bam@cs.cmu.edu</a:t>
            </a:r>
            <a:endParaRPr lang="en-US" sz="2200" dirty="0" smtClean="0"/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>
                <a:hlinkClick r:id="rId4"/>
              </a:rPr>
              <a:t>http://www.cs.cmu.edu/~bam</a:t>
            </a:r>
            <a:endParaRPr lang="en-US" sz="2200" dirty="0" smtClean="0"/>
          </a:p>
          <a:p>
            <a:pPr lvl="1" eaLnBrk="1" hangingPunct="1">
              <a:spcBef>
                <a:spcPct val="0"/>
              </a:spcBef>
            </a:pPr>
            <a:r>
              <a:rPr lang="en-US" sz="2200" dirty="0" smtClean="0"/>
              <a:t>Office hours: By appointment.</a:t>
            </a:r>
          </a:p>
          <a:p>
            <a:pPr eaLnBrk="1" hangingPunct="1">
              <a:spcBef>
                <a:spcPct val="0"/>
              </a:spcBef>
            </a:pPr>
            <a:endParaRPr lang="en-US" sz="1300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Secretary: </a:t>
            </a:r>
            <a:r>
              <a:rPr lang="en-US" dirty="0"/>
              <a:t>Lauren Hardwig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/>
              <a:t>NSH 3526B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412-268-1638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617" y="846512"/>
            <a:ext cx="1448783" cy="20655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Rectangle 67"/>
          <p:cNvSpPr>
            <a:spLocks noGrp="1" noChangeArrowheads="1"/>
          </p:cNvSpPr>
          <p:nvPr>
            <p:ph type="body" idx="1"/>
          </p:nvPr>
        </p:nvSpPr>
        <p:spPr>
          <a:xfrm>
            <a:off x="207264" y="1719263"/>
            <a:ext cx="8936736" cy="4411662"/>
          </a:xfrm>
        </p:spPr>
        <p:txBody>
          <a:bodyPr/>
          <a:lstStyle/>
          <a:p>
            <a:pPr eaLnBrk="1" hangingPunct="1"/>
            <a:r>
              <a:rPr lang="en-US" dirty="0" smtClean="0"/>
              <a:t>For course add/drop problems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A4363D-748E-42A1-9356-7D39A9F3A585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Administrators</a:t>
            </a:r>
          </a:p>
        </p:txBody>
      </p:sp>
      <p:graphicFrame>
        <p:nvGraphicFramePr>
          <p:cNvPr id="275522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76491"/>
              </p:ext>
            </p:extLst>
          </p:nvPr>
        </p:nvGraphicFramePr>
        <p:xfrm>
          <a:off x="374714" y="2417953"/>
          <a:ext cx="7961566" cy="2330019"/>
        </p:xfrm>
        <a:graphic>
          <a:graphicData uri="http://schemas.openxmlformats.org/drawingml/2006/table">
            <a:tbl>
              <a:tblPr/>
              <a:tblGrid>
                <a:gridCol w="3730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1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89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HCII – </a:t>
                      </a:r>
                      <a:b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05-863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Tepper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– </a:t>
                      </a:r>
                      <a:b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46-863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7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Indra Danti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  <a:hlinkClick r:id="rId3"/>
                        </a:rPr>
                        <a:t>indras@cs.cmu.edu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  <a:hlinkClick r:id="rId4"/>
                        </a:rPr>
                        <a:t>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Wendy Hermann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rId5"/>
                        </a:rPr>
                        <a:t>hermann@andrew.cmu.edu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1B4DBF-B25F-4EB1-BB62-6D45831B5214}" type="slidenum">
              <a:rPr lang="en-US" altLang="en-US" smtClean="0"/>
              <a:pPr/>
              <a:t>7</a:t>
            </a:fld>
            <a:endParaRPr lang="en-US" altLang="en-US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22325"/>
          </a:xfrm>
        </p:spPr>
        <p:txBody>
          <a:bodyPr/>
          <a:lstStyle/>
          <a:p>
            <a:pPr eaLnBrk="1" hangingPunct="1"/>
            <a:r>
              <a:rPr lang="en-US" dirty="0" smtClean="0"/>
              <a:t>Teaching Assistants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310640"/>
            <a:ext cx="5276850" cy="548544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/>
              <a:t>Young </a:t>
            </a:r>
            <a:r>
              <a:rPr lang="en-US" sz="2400" b="1" dirty="0" smtClean="0"/>
              <a:t>Lee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hlinkClick r:id="rId3"/>
              </a:rPr>
              <a:t>jayoungl@andrew.cmu.edu</a:t>
            </a:r>
            <a:r>
              <a:rPr lang="en-US" sz="2000" dirty="0" smtClean="0"/>
              <a:t> </a:t>
            </a:r>
            <a:endParaRPr lang="en-US" sz="2400" b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400" b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400" b="1" dirty="0"/>
          </a:p>
          <a:p>
            <a:pPr eaLnBrk="1" hangingPunct="1">
              <a:lnSpc>
                <a:spcPct val="80000"/>
              </a:lnSpc>
            </a:pPr>
            <a:endParaRPr lang="en-US" sz="2400" b="1" dirty="0"/>
          </a:p>
          <a:p>
            <a:pPr eaLnBrk="1" hangingPunct="1">
              <a:lnSpc>
                <a:spcPct val="80000"/>
              </a:lnSpc>
            </a:pPr>
            <a:r>
              <a:rPr lang="en-US" sz="2400" b="1" dirty="0"/>
              <a:t>Jeong Min </a:t>
            </a:r>
            <a:r>
              <a:rPr lang="en-US" sz="2400" b="1" dirty="0" smtClean="0"/>
              <a:t>Seo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hlinkClick r:id="rId4"/>
              </a:rPr>
              <a:t>jeongmis@andrew.cmu.edu</a:t>
            </a:r>
            <a:r>
              <a:rPr lang="en-US" sz="2000" dirty="0" smtClean="0"/>
              <a:t> 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/>
          </a:p>
          <a:p>
            <a:pPr eaLnBrk="1" hangingPunct="1">
              <a:lnSpc>
                <a:spcPct val="80000"/>
              </a:lnSpc>
            </a:pPr>
            <a:r>
              <a:rPr lang="en-US" sz="2400" b="1" dirty="0"/>
              <a:t>Jerry Jee-Uk </a:t>
            </a:r>
            <a:r>
              <a:rPr lang="en-US" sz="2400" b="1" dirty="0" smtClean="0"/>
              <a:t>Yang</a:t>
            </a:r>
            <a:endParaRPr lang="en-US" sz="2400" b="1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hlinkClick r:id="rId5"/>
              </a:rPr>
              <a:t>jeeuky@andrew.cmu.edu</a:t>
            </a:r>
            <a:r>
              <a:rPr lang="en-US" sz="2000" dirty="0" smtClean="0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3074" name="Picture 2" descr="http://www.cs.cmu.edu/~bam/uicourse/05863fall18/assets/images/youngle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226" y="900640"/>
            <a:ext cx="2132774" cy="150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s.cmu.edu/~bam/uicourse/05863fall18/assets/images/Yang_Jerry_Pictur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226" y="4493171"/>
            <a:ext cx="2322549" cy="232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s.cmu.edu/~bam/uicourse/05863fall18/assets/images/JeongMin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8"/>
          <a:stretch/>
        </p:blipFill>
        <p:spPr bwMode="auto">
          <a:xfrm>
            <a:off x="5868226" y="2584416"/>
            <a:ext cx="2132774" cy="195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6D3B16-19EB-4661-9A51-74A8F3B19387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Course Web page: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463040"/>
            <a:ext cx="8897937" cy="4669473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Course Web page:</a:t>
            </a:r>
          </a:p>
          <a:p>
            <a:pPr eaLnBrk="1" hangingPunct="1">
              <a:buNone/>
            </a:pPr>
            <a:r>
              <a:rPr lang="en-US" sz="2600" b="1" dirty="0">
                <a:hlinkClick r:id="rId3"/>
              </a:rPr>
              <a:t>http://www.cs.cmu.edu/~</a:t>
            </a:r>
            <a:r>
              <a:rPr lang="en-US" sz="2600" b="1" dirty="0" smtClean="0">
                <a:hlinkClick r:id="rId3"/>
              </a:rPr>
              <a:t>bam/uicourse/05863fall18</a:t>
            </a:r>
            <a:r>
              <a:rPr lang="en-US" sz="2600" b="1" dirty="0" smtClean="0"/>
              <a:t> </a:t>
            </a:r>
          </a:p>
          <a:p>
            <a:pPr lvl="1" eaLnBrk="1" hangingPunct="1"/>
            <a:r>
              <a:rPr lang="en-US" b="1" dirty="0" smtClean="0"/>
              <a:t>Course schedule is tentative</a:t>
            </a:r>
          </a:p>
          <a:p>
            <a:pPr lvl="1" eaLnBrk="1" hangingPunct="1"/>
            <a:r>
              <a:rPr lang="en-US" b="1" dirty="0" smtClean="0"/>
              <a:t>Note </a:t>
            </a:r>
            <a:r>
              <a:rPr lang="en-US" b="1" i="1" dirty="0" smtClean="0"/>
              <a:t>required </a:t>
            </a:r>
            <a:r>
              <a:rPr lang="en-US" b="1" dirty="0" smtClean="0"/>
              <a:t>readings – almost all from textbook</a:t>
            </a:r>
          </a:p>
          <a:p>
            <a:pPr lvl="1" eaLnBrk="1" hangingPunct="1"/>
            <a:r>
              <a:rPr lang="en-US" b="1" dirty="0" smtClean="0"/>
              <a:t>Note homework and final exam schedule</a:t>
            </a:r>
          </a:p>
          <a:p>
            <a:pPr lvl="1" eaLnBrk="1" hangingPunct="1"/>
            <a:r>
              <a:rPr lang="en-US" b="1" dirty="0" smtClean="0"/>
              <a:t>Note last lecture is </a:t>
            </a:r>
            <a:r>
              <a:rPr lang="en-US" b="1" i="1" dirty="0" smtClean="0"/>
              <a:t>after</a:t>
            </a:r>
            <a:r>
              <a:rPr lang="en-US" b="1" dirty="0" smtClean="0"/>
              <a:t> normal end of classes</a:t>
            </a:r>
          </a:p>
          <a:p>
            <a:pPr lvl="1" eaLnBrk="1" hangingPunct="1"/>
            <a:endParaRPr lang="en-US" b="1" dirty="0" smtClean="0"/>
          </a:p>
          <a:p>
            <a:pPr lvl="1" eaLnBrk="1" hangingPunct="1"/>
            <a:r>
              <a:rPr lang="en-US" b="1" dirty="0" smtClean="0"/>
              <a:t>Some readings are CMU-only, use CMU network or VPN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20" y="3038330"/>
            <a:ext cx="6671187" cy="3841350"/>
          </a:xfrm>
        </p:spPr>
        <p:txBody>
          <a:bodyPr/>
          <a:lstStyle/>
          <a:p>
            <a:r>
              <a:rPr lang="en-US" sz="2400" dirty="0" smtClean="0"/>
              <a:t>H. Rex Hartson and Pardha S. Pyla, </a:t>
            </a:r>
            <a:r>
              <a:rPr lang="en-US" sz="2400" i="1" dirty="0" smtClean="0"/>
              <a:t>The UX Book: Ensuring a Quality User Experience</a:t>
            </a:r>
            <a:r>
              <a:rPr lang="en-US" sz="2400" dirty="0" smtClean="0"/>
              <a:t>, to be published by Morgan Kaufmann / Elsevier in 2011 or 2012. </a:t>
            </a:r>
            <a:r>
              <a:rPr lang="en-US" sz="2400" dirty="0" smtClean="0">
                <a:hlinkClick r:id="rId3"/>
              </a:rPr>
              <a:t>http://www.theuxbook.net/</a:t>
            </a:r>
            <a:endParaRPr lang="en-US" sz="2400" dirty="0" smtClean="0"/>
          </a:p>
          <a:p>
            <a:r>
              <a:rPr lang="en-US" sz="2400" dirty="0" smtClean="0"/>
              <a:t>Developed with 2 years of feedback from our course!</a:t>
            </a:r>
          </a:p>
          <a:p>
            <a:r>
              <a:rPr lang="en-US" sz="2400" dirty="0" smtClean="0"/>
              <a:t>Very long, but you don’t need to read it all!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24283D-037C-4233-A5B9-6A378F34C5A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103428" name="b218b32e-0ce6-4a86-be63-e84691973b99" descr="B469143B-43B2-405D-824B-EA25799C9167@hs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0643" y="842210"/>
            <a:ext cx="1913357" cy="268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9" name="e3159c4f-b702-4685-9c3f-b48be19a55e3" descr="40761D3C-B9CC-498B-AE43-E13516581CF4@hsd1"/>
          <p:cNvPicPr>
            <a:picLocks noChangeAspect="1" noChangeArrowheads="1"/>
          </p:cNvPicPr>
          <p:nvPr/>
        </p:nvPicPr>
        <p:blipFill>
          <a:blip r:embed="rId5" cstate="print"/>
          <a:srcRect l="24391" r="18426"/>
          <a:stretch>
            <a:fillRect/>
          </a:stretch>
        </p:blipFill>
        <p:spPr bwMode="auto">
          <a:xfrm>
            <a:off x="7235935" y="3573380"/>
            <a:ext cx="1908064" cy="250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© 2018 - Brad Myers</a:t>
            </a:r>
            <a:endParaRPr lang="en-US" alt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57058" y="144659"/>
            <a:ext cx="2122714" cy="287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cture template_polo">
  <a:themeElements>
    <a:clrScheme name="lecture template_polo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lecture template_po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 template_polo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template_polo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template_polo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</Template>
  <TotalTime>35267</TotalTime>
  <Words>2214</Words>
  <Application>Microsoft Office PowerPoint</Application>
  <PresentationFormat>On-screen Show (4:3)</PresentationFormat>
  <Paragraphs>481</Paragraphs>
  <Slides>47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Calibri</vt:lpstr>
      <vt:lpstr>Wingdings</vt:lpstr>
      <vt:lpstr>Verdana</vt:lpstr>
      <vt:lpstr>Arial</vt:lpstr>
      <vt:lpstr>Tahoma</vt:lpstr>
      <vt:lpstr>Symbol</vt:lpstr>
      <vt:lpstr>굴림</vt:lpstr>
      <vt:lpstr>Calibri Light</vt:lpstr>
      <vt:lpstr>lecture template_polo</vt:lpstr>
      <vt:lpstr>Office Theme</vt:lpstr>
      <vt:lpstr>Photo Editor Photo</vt:lpstr>
      <vt:lpstr>05-863 / 45-888: Introduction to Human Computer Interaction for Technology Executives</vt:lpstr>
      <vt:lpstr>PowerPoint Presentation</vt:lpstr>
      <vt:lpstr>Course:</vt:lpstr>
      <vt:lpstr>Registration Counts</vt:lpstr>
      <vt:lpstr>Instructor</vt:lpstr>
      <vt:lpstr>Administrators</vt:lpstr>
      <vt:lpstr>Teaching Assistants</vt:lpstr>
      <vt:lpstr>Course Web page: </vt:lpstr>
      <vt:lpstr>Textbook</vt:lpstr>
      <vt:lpstr>Other useful books</vt:lpstr>
      <vt:lpstr>What is this class about?</vt:lpstr>
      <vt:lpstr>Requirements for this Course</vt:lpstr>
      <vt:lpstr>Homeworks &amp; Grading</vt:lpstr>
      <vt:lpstr>Assignment 0</vt:lpstr>
      <vt:lpstr>Piazza for Discussions</vt:lpstr>
      <vt:lpstr>Lecture 1: Introduction and Why are UIs Important and Difficult to Design and Implement </vt:lpstr>
      <vt:lpstr>Who are “Users”?</vt:lpstr>
      <vt:lpstr>Users are not like you!</vt:lpstr>
      <vt:lpstr>What is the “User Interface”?</vt:lpstr>
      <vt:lpstr>What is Your Definition of “Quality” for a System?</vt:lpstr>
      <vt:lpstr>What is “Usability”?</vt:lpstr>
      <vt:lpstr>User “Experience” (UX)</vt:lpstr>
      <vt:lpstr>Problem</vt:lpstr>
      <vt:lpstr>Why are Interfaces Important?</vt:lpstr>
      <vt:lpstr>Why Important? cont.</vt:lpstr>
      <vt:lpstr>Company Benefits, cont.</vt:lpstr>
      <vt:lpstr>Why are Interfaces Important?</vt:lpstr>
      <vt:lpstr>Why Important? cont.</vt:lpstr>
      <vt:lpstr>Especially for the Web</vt:lpstr>
      <vt:lpstr>Good UIs on Successful Products</vt:lpstr>
      <vt:lpstr>Bad UIs can Sink Products &amp; Companies</vt:lpstr>
      <vt:lpstr>Another example:</vt:lpstr>
      <vt:lpstr>Nokia &amp; RIM</vt:lpstr>
      <vt:lpstr>Bad UIs Can Cause Disasters</vt:lpstr>
      <vt:lpstr>Florida Ballots in 2000</vt:lpstr>
      <vt:lpstr>On-Going List</vt:lpstr>
      <vt:lpstr>Why are User Interfaces Difficult to Design?</vt:lpstr>
      <vt:lpstr>Why Hard to Design UIs?</vt:lpstr>
      <vt:lpstr>Can’t Unlearn Something</vt:lpstr>
      <vt:lpstr>Why Difficult, 2</vt:lpstr>
      <vt:lpstr>Why Difficult, 3</vt:lpstr>
      <vt:lpstr>Why are User Interfaces Difficult to Implement?</vt:lpstr>
      <vt:lpstr>Why Are User Interfaces Hard to Implement?</vt:lpstr>
      <vt:lpstr>Why Hard to Implement? cont.</vt:lpstr>
      <vt:lpstr>Why Hard to Implement? cont.</vt:lpstr>
      <vt:lpstr>Why Hard to Implement? cont.</vt:lpstr>
      <vt:lpstr>Examples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Human-Computer Interaction for Tech Execs</dc:title>
  <dc:creator>Brad Myers</dc:creator>
  <cp:lastModifiedBy>Brad Myers</cp:lastModifiedBy>
  <cp:revision>1312</cp:revision>
  <cp:lastPrinted>1601-01-01T00:00:00Z</cp:lastPrinted>
  <dcterms:created xsi:type="dcterms:W3CDTF">2001-06-15T20:03:27Z</dcterms:created>
  <dcterms:modified xsi:type="dcterms:W3CDTF">2018-10-29T02:33:41Z</dcterms:modified>
</cp:coreProperties>
</file>