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93"/>
  </p:notesMasterIdLst>
  <p:sldIdLst>
    <p:sldId id="282" r:id="rId2"/>
    <p:sldId id="317" r:id="rId3"/>
    <p:sldId id="318" r:id="rId4"/>
    <p:sldId id="319" r:id="rId5"/>
    <p:sldId id="320" r:id="rId6"/>
    <p:sldId id="321" r:id="rId7"/>
    <p:sldId id="340" r:id="rId8"/>
    <p:sldId id="322" r:id="rId9"/>
    <p:sldId id="336" r:id="rId10"/>
    <p:sldId id="337" r:id="rId11"/>
    <p:sldId id="323" r:id="rId12"/>
    <p:sldId id="324" r:id="rId13"/>
    <p:sldId id="338" r:id="rId14"/>
    <p:sldId id="325" r:id="rId15"/>
    <p:sldId id="339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41" r:id="rId24"/>
    <p:sldId id="409" r:id="rId25"/>
    <p:sldId id="343" r:id="rId26"/>
    <p:sldId id="326" r:id="rId27"/>
    <p:sldId id="344" r:id="rId28"/>
    <p:sldId id="345" r:id="rId29"/>
    <p:sldId id="346" r:id="rId30"/>
    <p:sldId id="347" r:id="rId31"/>
    <p:sldId id="348" r:id="rId32"/>
    <p:sldId id="349" r:id="rId33"/>
    <p:sldId id="350" r:id="rId34"/>
    <p:sldId id="334" r:id="rId35"/>
    <p:sldId id="335" r:id="rId36"/>
    <p:sldId id="351" r:id="rId37"/>
    <p:sldId id="352" r:id="rId38"/>
    <p:sldId id="353" r:id="rId39"/>
    <p:sldId id="354" r:id="rId40"/>
    <p:sldId id="355" r:id="rId41"/>
    <p:sldId id="356" r:id="rId42"/>
    <p:sldId id="357" r:id="rId43"/>
    <p:sldId id="393" r:id="rId44"/>
    <p:sldId id="394" r:id="rId45"/>
    <p:sldId id="395" r:id="rId46"/>
    <p:sldId id="396" r:id="rId47"/>
    <p:sldId id="397" r:id="rId48"/>
    <p:sldId id="398" r:id="rId49"/>
    <p:sldId id="399" r:id="rId50"/>
    <p:sldId id="400" r:id="rId51"/>
    <p:sldId id="401" r:id="rId52"/>
    <p:sldId id="402" r:id="rId53"/>
    <p:sldId id="403" r:id="rId54"/>
    <p:sldId id="404" r:id="rId55"/>
    <p:sldId id="405" r:id="rId56"/>
    <p:sldId id="406" r:id="rId57"/>
    <p:sldId id="407" r:id="rId58"/>
    <p:sldId id="408" r:id="rId59"/>
    <p:sldId id="359" r:id="rId60"/>
    <p:sldId id="360" r:id="rId61"/>
    <p:sldId id="361" r:id="rId62"/>
    <p:sldId id="362" r:id="rId63"/>
    <p:sldId id="363" r:id="rId64"/>
    <p:sldId id="364" r:id="rId65"/>
    <p:sldId id="365" r:id="rId66"/>
    <p:sldId id="366" r:id="rId67"/>
    <p:sldId id="367" r:id="rId68"/>
    <p:sldId id="368" r:id="rId69"/>
    <p:sldId id="369" r:id="rId70"/>
    <p:sldId id="370" r:id="rId71"/>
    <p:sldId id="371" r:id="rId72"/>
    <p:sldId id="372" r:id="rId73"/>
    <p:sldId id="373" r:id="rId74"/>
    <p:sldId id="374" r:id="rId75"/>
    <p:sldId id="375" r:id="rId76"/>
    <p:sldId id="376" r:id="rId77"/>
    <p:sldId id="377" r:id="rId78"/>
    <p:sldId id="378" r:id="rId79"/>
    <p:sldId id="379" r:id="rId80"/>
    <p:sldId id="380" r:id="rId81"/>
    <p:sldId id="381" r:id="rId82"/>
    <p:sldId id="382" r:id="rId83"/>
    <p:sldId id="383" r:id="rId84"/>
    <p:sldId id="384" r:id="rId85"/>
    <p:sldId id="385" r:id="rId86"/>
    <p:sldId id="386" r:id="rId87"/>
    <p:sldId id="387" r:id="rId88"/>
    <p:sldId id="388" r:id="rId89"/>
    <p:sldId id="389" r:id="rId90"/>
    <p:sldId id="390" r:id="rId91"/>
    <p:sldId id="391" r:id="rId9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6E00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26" autoAdjust="0"/>
    <p:restoredTop sz="94237" autoAdjust="0"/>
  </p:normalViewPr>
  <p:slideViewPr>
    <p:cSldViewPr snapToGrid="0">
      <p:cViewPr varScale="1">
        <p:scale>
          <a:sx n="70" d="100"/>
          <a:sy n="70" d="100"/>
        </p:scale>
        <p:origin x="60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9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9.xml"/><Relationship Id="rId13" Type="http://schemas.openxmlformats.org/officeDocument/2006/relationships/slide" Target="slides/slide47.xml"/><Relationship Id="rId3" Type="http://schemas.openxmlformats.org/officeDocument/2006/relationships/slide" Target="slides/slide8.xml"/><Relationship Id="rId7" Type="http://schemas.openxmlformats.org/officeDocument/2006/relationships/slide" Target="slides/slide18.xml"/><Relationship Id="rId12" Type="http://schemas.openxmlformats.org/officeDocument/2006/relationships/slide" Target="slides/slide46.xml"/><Relationship Id="rId2" Type="http://schemas.openxmlformats.org/officeDocument/2006/relationships/slide" Target="slides/slide3.xml"/><Relationship Id="rId1" Type="http://schemas.openxmlformats.org/officeDocument/2006/relationships/slide" Target="slides/slide1.xml"/><Relationship Id="rId6" Type="http://schemas.openxmlformats.org/officeDocument/2006/relationships/slide" Target="slides/slide17.xml"/><Relationship Id="rId11" Type="http://schemas.openxmlformats.org/officeDocument/2006/relationships/slide" Target="slides/slide22.xml"/><Relationship Id="rId5" Type="http://schemas.openxmlformats.org/officeDocument/2006/relationships/slide" Target="slides/slide11.xml"/><Relationship Id="rId10" Type="http://schemas.openxmlformats.org/officeDocument/2006/relationships/slide" Target="slides/slide21.xml"/><Relationship Id="rId4" Type="http://schemas.openxmlformats.org/officeDocument/2006/relationships/slide" Target="slides/slide10.xml"/><Relationship Id="rId9" Type="http://schemas.openxmlformats.org/officeDocument/2006/relationships/slide" Target="slides/slide20.xml"/><Relationship Id="rId14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6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7D520D-48F3-46FA-8AB2-D63839DB6A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2323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0C2139-C5B0-4ECC-8FA1-30116DFB129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12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42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421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61EE58A-6DD2-49C6-8606-999FBBAD53EB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942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F7EABB6-7CEE-41AF-9884-BBD13C97D42E}" type="slidenum">
              <a:rPr kumimoji="0" lang="en-US" altLang="en-US" sz="1200"/>
              <a:pPr/>
              <a:t>31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610888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523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0D34DE7-9A1D-4739-AE90-DF9021CCC305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952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3F02DF-F3A2-45AB-8195-93212C625CDC}" type="slidenum">
              <a:rPr kumimoji="0" lang="en-US" altLang="en-US" sz="1200"/>
              <a:pPr/>
              <a:t>32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953775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62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626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BF055E-9B0E-40BE-BEAF-6A97C0D25D91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962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C6FFC3-F938-4F31-B434-539AF2ABE1CD}" type="slidenum">
              <a:rPr kumimoji="0" lang="en-US" altLang="en-US" sz="1200"/>
              <a:pPr/>
              <a:t>33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6959087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728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B72A17C-34AB-4E76-89CD-C476F6BB9AB4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972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12BD569-A921-4F1F-B6BC-EA9086767BD8}" type="slidenum">
              <a:rPr kumimoji="0" lang="en-US" altLang="en-US" sz="1200"/>
              <a:pPr/>
              <a:t>34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949144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830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3C04F2-BA74-45D4-AF23-D8BAADC26732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983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3C606D-37DE-442A-A8F9-A7E5889EA14C}" type="slidenum">
              <a:rPr kumimoji="0" lang="en-US" altLang="en-US" sz="1200"/>
              <a:pPr/>
              <a:t>35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8244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93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933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473292B-D224-41F3-8E3F-A6709C251561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993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7BDB2EA-5696-4904-B640-1B27A1E29264}" type="slidenum">
              <a:rPr kumimoji="0" lang="en-US" altLang="en-US" sz="1200"/>
              <a:pPr/>
              <a:t>36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940286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035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9402C9-ED17-4A99-879D-43BF1A1264EF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003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A1AFA00-2EE4-451D-9014-7C17EF53D9EF}" type="slidenum">
              <a:rPr kumimoji="0" lang="en-US" altLang="en-US" sz="1200"/>
              <a:pPr/>
              <a:t>37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1103924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138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0F36D3-1E32-4534-BC4F-47262CA8C146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013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8517EBB-E4C3-49F4-89FE-17398E625306}" type="slidenum">
              <a:rPr kumimoji="0" lang="en-US" altLang="en-US" sz="1200"/>
              <a:pPr/>
              <a:t>38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929215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0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0AC967-8DBE-4967-9394-9B98675DFC13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024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45F1F9-F5EF-4026-AB09-24EBA1E83756}" type="slidenum">
              <a:rPr kumimoji="0" lang="en-US" altLang="en-US" sz="1200"/>
              <a:pPr/>
              <a:t>39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655221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34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187B61C-B659-46EF-AE92-DF2BEAF54D6D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034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09AFB4B-9F7D-4A77-B0D6-447424E41EA0}" type="slidenum">
              <a:rPr kumimoji="0" lang="en-US" altLang="en-US" sz="1200"/>
              <a:pPr/>
              <a:t>40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29208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7D520D-48F3-46FA-8AB2-D63839DB6AB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06353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44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445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30F7A8D-52E2-47BB-90FC-2FB327C27FCC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044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FDD0DF2-EE3D-4603-BF63-AD58B9D76E36}" type="slidenum">
              <a:rPr kumimoji="0" lang="en-US" altLang="en-US" sz="1200"/>
              <a:pPr/>
              <a:t>41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58805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547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47B720-4862-4DED-8C11-404C5EB175DC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054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0B7F68-6850-43D5-A174-7115BEDE2405}" type="slidenum">
              <a:rPr kumimoji="0" lang="en-US" altLang="en-US" sz="1200"/>
              <a:pPr/>
              <a:t>42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957688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54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547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47B720-4862-4DED-8C11-404C5EB175DC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054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B0B7F68-6850-43D5-A174-7115BEDE2405}" type="slidenum">
              <a:rPr kumimoji="0" lang="en-US" altLang="en-US" sz="1200"/>
              <a:pPr/>
              <a:t>43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9567859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75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752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20B360C-DA72-476F-B717-AC19B51C5B74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075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4C2617C-8B09-4120-8EFE-501EABD1C701}" type="slidenum">
              <a:rPr kumimoji="0" lang="en-US" altLang="en-US" sz="1200"/>
              <a:pPr/>
              <a:t>44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1204882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85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854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5AD357-FF21-44B3-B7AD-A0E3E3FABEF6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085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EBCE8DD-333E-4F15-AB3E-41CCAD006675}" type="slidenum">
              <a:rPr kumimoji="0" lang="en-US" altLang="en-US" sz="1200"/>
              <a:pPr/>
              <a:t>45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492989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095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957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5DC19F-F33D-4F54-8FC3-0E1506FAE05B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095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FEA99E6-3DAA-48F7-AEC1-4AD1001CC379}" type="slidenum">
              <a:rPr kumimoji="0" lang="en-US" altLang="en-US" sz="1200"/>
              <a:pPr/>
              <a:t>46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027546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05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059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C032DC-DD91-4DE7-8833-A701766AB106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105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25C305-1252-4964-80B0-51AFE64FEF3E}" type="slidenum">
              <a:rPr kumimoji="0" lang="en-US" altLang="en-US" sz="1200"/>
              <a:pPr/>
              <a:t>47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0002403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16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162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DF163B-F13E-4467-8AFD-AF25B4F35ADD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116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836159-41B5-4973-95E7-265D90CD5830}" type="slidenum">
              <a:rPr kumimoji="0" lang="en-US" altLang="en-US" sz="1200"/>
              <a:pPr/>
              <a:t>48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164891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26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264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E91F3A-4363-49A0-8C45-71E4769F776A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126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8F2790A-5920-4D7B-9257-43AD2120CFA6}" type="slidenum">
              <a:rPr kumimoji="0" lang="en-US" altLang="en-US" sz="1200"/>
              <a:pPr/>
              <a:t>49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120131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366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6BAE2E-C994-4BE0-B779-515CFEA5967E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136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3832B5-51C0-4B2D-8564-8687D721324C}" type="slidenum">
              <a:rPr kumimoji="0" lang="en-US" altLang="en-US" sz="1200"/>
              <a:pPr/>
              <a:t>50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278707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602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AD0BAB-C2A1-4F54-A870-E27425DA5EFF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860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0F519F4-777B-4A55-95C2-7CBE45F59857}" type="slidenum">
              <a:rPr kumimoji="0" lang="en-US" altLang="en-US" sz="1200"/>
              <a:pPr/>
              <a:t>23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8645909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46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469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C4EEFAA-B8C3-473A-9B31-4AD6B6490B7D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146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1CFF75C-851C-43EC-9D90-56368F52D3C7}" type="slidenum">
              <a:rPr kumimoji="0" lang="en-US" altLang="en-US" sz="1200"/>
              <a:pPr/>
              <a:t>51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5640210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571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ED74835-A772-4B53-AC11-77847F111767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157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46C7948-AD86-489B-B5CD-C43C2629C591}" type="slidenum">
              <a:rPr kumimoji="0" lang="en-US" altLang="en-US" sz="1200"/>
              <a:pPr/>
              <a:t>52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751004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674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5D1DC4-E3D4-429E-8DA0-F4CC42157537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167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C1A22C-3CC0-4A71-8F41-9034C746A4E4}" type="slidenum">
              <a:rPr kumimoji="0" lang="en-US" altLang="en-US" sz="1200"/>
              <a:pPr/>
              <a:t>53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849242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67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674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5D1DC4-E3D4-429E-8DA0-F4CC42157537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167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C1A22C-3CC0-4A71-8F41-9034C746A4E4}" type="slidenum">
              <a:rPr kumimoji="0" lang="en-US" altLang="en-US" sz="1200"/>
              <a:pPr/>
              <a:t>54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4012735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878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09D21C-45D5-4A38-BD4C-FD8A187AE0A9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187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D98E11-4CA9-433A-9C78-D66D8559CD2A}" type="slidenum">
              <a:rPr kumimoji="0" lang="en-US" altLang="en-US" sz="1200"/>
              <a:pPr/>
              <a:t>55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8831174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187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878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A09D21C-45D5-4A38-BD4C-FD8A187AE0A9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187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D98E11-4CA9-433A-9C78-D66D8559CD2A}" type="slidenum">
              <a:rPr kumimoji="0" lang="en-US" altLang="en-US" sz="1200"/>
              <a:pPr/>
              <a:t>56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8649453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083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C3FA8E-9E0E-447F-BB2F-A09025AAE7D4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208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F8BD19-1F85-4B5F-A442-C12E4FFEEC96}" type="slidenum">
              <a:rPr kumimoji="0" lang="en-US" altLang="en-US" sz="1200"/>
              <a:pPr/>
              <a:t>57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571547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083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2C3FA8E-9E0E-447F-BB2F-A09025AAE7D4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208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7F8BD19-1F85-4B5F-A442-C12E4FFEEC96}" type="slidenum">
              <a:rPr kumimoji="0" lang="en-US" altLang="en-US" sz="1200"/>
              <a:pPr/>
              <a:t>58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673715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88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616950-BFF1-4A55-96CB-EB02AB8A22E0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228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9D999FE-A5CE-442D-A8A2-C2C04B523749}" type="slidenum">
              <a:rPr kumimoji="0" lang="en-US" altLang="en-US" sz="1200"/>
              <a:pPr/>
              <a:t>59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1768237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39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390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2562AAA-1656-4FA8-B4F8-73680101E620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239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372172-985A-4D16-842D-232B891A8D4C}" type="slidenum">
              <a:rPr kumimoji="0" lang="en-US" altLang="en-US" sz="1200"/>
              <a:pPr/>
              <a:t>60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7408924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806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F851FBC-B0C7-412E-A6ED-430B4986C991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880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7F60AC4-A43F-4B49-A9DB-10515C95EB18}" type="slidenum">
              <a:rPr kumimoji="0" lang="en-US" altLang="en-US" sz="1200"/>
              <a:pPr/>
              <a:t>25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63254060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493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356D58C-B9FC-4DBA-B1E5-2BFA1EB19F86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249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6C601B-7E4A-4D56-8203-B9A57C631870}" type="slidenum">
              <a:rPr kumimoji="0" lang="en-US" altLang="en-US" sz="1200"/>
              <a:pPr/>
              <a:t>61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222504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595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4E1C240-56A0-406F-B837-29FE0E5E2B0C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259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F66916C-7D18-448C-A064-96FFB7193ED1}" type="slidenum">
              <a:rPr kumimoji="0" lang="en-US" altLang="en-US" sz="1200"/>
              <a:pPr/>
              <a:t>62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5373988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698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3922F8-C9AA-42FA-B68E-5C4A6A096CBC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269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87ECC9C-B37D-4DD6-A045-12E5C0DA081E}" type="slidenum">
              <a:rPr kumimoji="0" lang="en-US" altLang="en-US" sz="1200"/>
              <a:pPr/>
              <a:t>63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6133130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800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7EC7F37-E999-4B54-A517-3C44A8CFA24B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280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44BA0B6-78D4-424B-9EB8-195DE56F68C0}" type="slidenum">
              <a:rPr kumimoji="0" lang="en-US" altLang="en-US" sz="1200"/>
              <a:pPr/>
              <a:t>64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93468346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90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845635-567F-4C5D-8A80-E56C1CE46B0A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290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3CB58BE-0A09-4E60-94E3-F22282A405D5}" type="slidenum">
              <a:rPr kumimoji="0" lang="en-US" altLang="en-US" sz="1200"/>
              <a:pPr/>
              <a:t>65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53499024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005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A7CF39-5665-4FCA-9BC2-195E5D3A2EF7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300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5FA8164-0D8D-4017-BC7D-C42FCD0EBF0C}" type="slidenum">
              <a:rPr kumimoji="0" lang="en-US" altLang="en-US" sz="1200"/>
              <a:pPr/>
              <a:t>66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277037834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107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411F056-75E6-4A3B-BD0A-34C189928AE4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3107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7ED469A-0097-4859-8EA7-91B6A81683DD}" type="slidenum">
              <a:rPr kumimoji="0" lang="en-US" altLang="en-US" sz="1200"/>
              <a:pPr/>
              <a:t>67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94879544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210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0822640-DCF3-4C26-8B67-24D2807B87FE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3210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2AB9BD9-D7C5-48AA-9A76-02783999E1FF}" type="slidenum">
              <a:rPr kumimoji="0" lang="en-US" altLang="en-US" sz="1200"/>
              <a:pPr/>
              <a:t>68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408074751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312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3699FB-0588-44AD-B95D-E725C12CC6DB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3312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1273F02-0A38-4790-8F85-5C884EE78DAA}" type="slidenum">
              <a:rPr kumimoji="0" lang="en-US" altLang="en-US" sz="1200"/>
              <a:pPr/>
              <a:t>69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14174825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414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3AFB4C7-3E6D-4B6B-AEA4-2651CC12FF1E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3414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F76B850-A00C-47D1-A88E-AF8A4F9120D7}" type="slidenum">
              <a:rPr kumimoji="0" lang="en-US" altLang="en-US" sz="1200"/>
              <a:pPr/>
              <a:t>70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121065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890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909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21D008D-F4B2-4A49-9018-1B0FB510D3B5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890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748A666-CBE4-40D9-AEEE-7BEC58A15DAA}" type="slidenum">
              <a:rPr kumimoji="0" lang="en-US" altLang="en-US" sz="1200"/>
              <a:pPr/>
              <a:t>26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775366307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517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1F67DA3-BBF0-4543-B98D-3EC394AEF294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3517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0EF2056-5CA3-4C34-92A2-A523E8D4D873}" type="slidenum">
              <a:rPr kumimoji="0" lang="en-US" altLang="en-US" sz="1200"/>
              <a:pPr/>
              <a:t>71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873679945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6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619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AC37C4-EC83-4A4E-8F78-EBC8DDBF464D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361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05D4286-541B-4FFF-975D-95C0F11F7E1A}" type="slidenum">
              <a:rPr kumimoji="0" lang="en-US" altLang="en-US" sz="1200"/>
              <a:pPr/>
              <a:t>72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758111362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72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722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678763-2AA1-4262-8A87-04F0209AF4B5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3722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17D5322-CC43-421A-B580-4128811A7B38}" type="slidenum">
              <a:rPr kumimoji="0" lang="en-US" altLang="en-US" sz="1200"/>
              <a:pPr/>
              <a:t>73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359748366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8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824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EED9156-51C3-4300-AA51-E74255F68282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382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08079EE-D2EA-4141-A46C-47F7ED099FF4}" type="slidenum">
              <a:rPr kumimoji="0" lang="en-US" altLang="en-US" sz="1200"/>
              <a:pPr/>
              <a:t>74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244589484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392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3926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87EDE7A-55E3-4CB1-A0A8-4EEBFC7E94C9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3926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7D32DC7-F8E6-41F0-8A93-A9A846423B4C}" type="slidenum">
              <a:rPr kumimoji="0" lang="en-US" altLang="en-US" sz="1200"/>
              <a:pPr/>
              <a:t>75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66007087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0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029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9C3D7D8-798D-47C6-880C-16A0FE8C72A7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4029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387539-0F97-4F89-B3A7-E1C08499B8B7}" type="slidenum">
              <a:rPr kumimoji="0" lang="en-US" altLang="en-US" sz="1200"/>
              <a:pPr/>
              <a:t>76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02822681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13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131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0A63C9-EC8D-49DA-9355-823D86AD5869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413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7225F88-CB47-4BE2-8221-133D4B3D5FD5}" type="slidenum">
              <a:rPr kumimoji="0" lang="en-US" altLang="en-US" sz="1200"/>
              <a:pPr/>
              <a:t>77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6838704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23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234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226EF3D-CE53-4076-B2E5-DF81D801AFAF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423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01DA1B-86F5-4D62-8C97-D0BE66AB8C2E}" type="slidenum">
              <a:rPr kumimoji="0" lang="en-US" altLang="en-US" sz="1200"/>
              <a:pPr/>
              <a:t>78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774243929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33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6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8694218-2AC5-41FC-BD5D-37844B9CDDC8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433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00B3379-C3E8-4219-8B97-1526A92C7B1E}" type="slidenum">
              <a:rPr kumimoji="0" lang="en-US" altLang="en-US" sz="1200"/>
              <a:pPr/>
              <a:t>79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349709976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4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438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C25902E-E7EF-41D2-B04B-EBA2392BA911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443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F7021D5-D9BF-45CE-AE3B-4753FFB6B9F9}" type="slidenum">
              <a:rPr kumimoji="0" lang="en-US" altLang="en-US" sz="1200"/>
              <a:pPr/>
              <a:t>80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649654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011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DE4EE89-758A-4FA5-AE73-1A32DEA2BC44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9011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569BFF1-5BCF-4AF8-BB36-0480C1CE86AC}" type="slidenum">
              <a:rPr kumimoji="0" lang="en-US" altLang="en-US" sz="1200"/>
              <a:pPr/>
              <a:t>27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760165362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541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541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BF0AF5A-40CB-436E-BFDD-CB5727229381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4541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3E86529-0329-4BB8-8B49-3FE139EB687A}" type="slidenum">
              <a:rPr kumimoji="0" lang="en-US" altLang="en-US" sz="1200"/>
              <a:pPr/>
              <a:t>81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92100242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6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643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2F5C217-36F8-40E7-9D72-C6234562B0BA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4643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1ED99AD-3A65-4F24-A635-7FB13E5ABD4D}" type="slidenum">
              <a:rPr kumimoji="0" lang="en-US" altLang="en-US" sz="1200"/>
              <a:pPr/>
              <a:t>82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32085266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745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746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1064610-D98F-4B91-AAB3-38E8F9DE03A1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4746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6C39CF5-36DA-414C-B635-38B88B1F6F87}" type="slidenum">
              <a:rPr kumimoji="0" lang="en-US" altLang="en-US" sz="1200"/>
              <a:pPr/>
              <a:t>83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8090106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848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EA52363-2F4B-4B46-8DFD-D6CD9CE5B78B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4848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AD9561-04E2-4B57-93E3-24B3DB8004E7}" type="slidenum">
              <a:rPr kumimoji="0" lang="en-US" altLang="en-US" sz="1200"/>
              <a:pPr/>
              <a:t>84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738448020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49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950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6363D8F-852C-49A2-AFD3-48E097B84DE2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4950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50FC19-9D1E-4CA5-B8BE-FF1DDF479646}" type="slidenum">
              <a:rPr kumimoji="0" lang="en-US" altLang="en-US" sz="1200"/>
              <a:pPr/>
              <a:t>85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080547861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053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EAFE7DE-BE84-4AFF-9AD7-FE543F9668E9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5053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6B78569-3434-45C8-A2AB-7938833C66CA}" type="slidenum">
              <a:rPr kumimoji="0" lang="en-US" altLang="en-US" sz="1200"/>
              <a:pPr/>
              <a:t>86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06252609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51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1556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A990F70-D219-4446-BB12-BEEFDF0447C1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5155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011EFB0-4D98-480F-8B70-E2A58EB2554E}" type="slidenum">
              <a:rPr kumimoji="0" lang="en-US" altLang="en-US" sz="1200"/>
              <a:pPr/>
              <a:t>87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19199541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52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258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2CBA5C4-912E-4495-A432-304E7DD58241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5258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A18B237-0327-4405-BE37-0AD6E4CA8D60}" type="slidenum">
              <a:rPr kumimoji="0" lang="en-US" altLang="en-US" sz="1200"/>
              <a:pPr/>
              <a:t>88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559332958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53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60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74E5C51-AFE1-4464-A9BB-98F0F47E781B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5360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52B0F20-DABA-4DC1-A483-473E86E71152}" type="slidenum">
              <a:rPr kumimoji="0" lang="en-US" altLang="en-US" sz="1200"/>
              <a:pPr/>
              <a:t>89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39499514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54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462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96A4CE9-F21D-445B-86AE-03954383FDC2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5462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701AC29-E884-4B9B-AE15-23C4851FE5D4}" type="slidenum">
              <a:rPr kumimoji="0" lang="en-US" altLang="en-US" sz="1200"/>
              <a:pPr/>
              <a:t>90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559309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11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1140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ED3667B-E210-4CD3-8572-A34B14C958C0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91141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F4767EA-7D6A-4D9D-84DA-CA49C7BFB242}" type="slidenum">
              <a:rPr kumimoji="0" lang="en-US" altLang="en-US" sz="1200"/>
              <a:pPr/>
              <a:t>28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176482430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155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5652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5C380D-16CD-41C9-A747-0B80D44EE929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155653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6C82673-A100-4E39-B4C6-795D862C4AF4}" type="slidenum">
              <a:rPr kumimoji="0" lang="en-US" altLang="en-US" sz="1200"/>
              <a:pPr/>
              <a:t>91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059886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64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172B9D4-7277-4203-98E3-FA24F077E307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9216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73C1CD-9F6D-4A0F-927F-41CD5D967340}" type="slidenum">
              <a:rPr kumimoji="0" lang="en-US" altLang="en-US" sz="1200"/>
              <a:pPr/>
              <a:t>29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4256560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76338" y="696913"/>
            <a:ext cx="4638675" cy="3479800"/>
          </a:xfrm>
          <a:ln/>
        </p:spPr>
      </p:sp>
      <p:sp>
        <p:nvSpPr>
          <p:cNvPr id="931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3188" name="Date Placeholder 3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1106507-DDED-4AE5-A895-DED22DFAD7B0}" type="datetime1">
              <a:rPr kumimoji="0" lang="en-US" altLang="en-US" sz="1200" smtClean="0"/>
              <a:pPr/>
              <a:t>12/5/2022</a:t>
            </a:fld>
            <a:endParaRPr kumimoji="0" lang="en-US" altLang="en-US" sz="1200"/>
          </a:p>
        </p:txBody>
      </p:sp>
      <p:sp>
        <p:nvSpPr>
          <p:cNvPr id="93189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0F7E773-650E-49FE-BE14-59BF9FF32EBA}" type="slidenum">
              <a:rPr kumimoji="0" lang="en-US" altLang="en-US" sz="1200"/>
              <a:pPr/>
              <a:t>30</a:t>
            </a:fld>
            <a:endParaRPr kumimoji="0"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95281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 rot="5400000">
            <a:off x="-3072084" y="3072088"/>
            <a:ext cx="6858000" cy="713831"/>
            <a:chOff x="0" y="0"/>
            <a:chExt cx="5760" cy="128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Rectangle 11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61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7441" y="1443038"/>
            <a:ext cx="7767637" cy="2133600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83594" y="4425956"/>
            <a:ext cx="6750847" cy="1616075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0806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2021 Brad Myers</a:t>
            </a: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084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B77B1-CE06-4CD1-893A-1C072024AD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4" name="Picture 12" descr="red_hcii_log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505" y="3910018"/>
            <a:ext cx="1143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2790702" y="6432551"/>
            <a:ext cx="3562597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2021 Brad Myers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315BA-FF6E-4F83-822C-B6704CDD76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5974"/>
            <a:ext cx="2133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5974"/>
            <a:ext cx="2895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2021 Brad Myers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5974"/>
            <a:ext cx="2133600" cy="26963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A91B7-A729-4FFA-B190-1C9571A8B26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32550"/>
            <a:ext cx="2895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2021 Brad Myers</a:t>
            </a: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32550"/>
            <a:ext cx="2133600" cy="2730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39C468-BDEB-4F01-A96B-B287F5A27C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2021 Brad Myers</a:t>
            </a:r>
            <a:endParaRPr lang="en-US" altLang="en-US" dirty="0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048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8B6F1-B5F8-417B-BD46-7933434590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1138"/>
            <a:ext cx="2133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71138"/>
            <a:ext cx="2895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2021 Brad Myers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71138"/>
            <a:ext cx="2133600" cy="23446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D51DB-4E15-430C-8042-4DCA33BBD6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© 2021 Brad Myers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266FD-D079-4A62-A952-B281EB6BCE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0" y="6"/>
            <a:ext cx="9144000" cy="93663"/>
            <a:chOff x="0" y="0"/>
            <a:chExt cx="5760" cy="128"/>
          </a:xfrm>
        </p:grpSpPr>
        <p:sp>
          <p:nvSpPr>
            <p:cNvPr id="260100" name="Rectangle 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128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1" name="Rectangle 5"/>
            <p:cNvSpPr>
              <a:spLocks noChangeArrowheads="1"/>
            </p:cNvSpPr>
            <p:nvPr userDrawn="1"/>
          </p:nvSpPr>
          <p:spPr bwMode="auto">
            <a:xfrm>
              <a:off x="2880" y="0"/>
              <a:ext cx="2880" cy="1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2" name="Rectangle 6"/>
            <p:cNvSpPr>
              <a:spLocks noChangeArrowheads="1"/>
            </p:cNvSpPr>
            <p:nvPr userDrawn="1"/>
          </p:nvSpPr>
          <p:spPr bwMode="auto">
            <a:xfrm>
              <a:off x="4320" y="0"/>
              <a:ext cx="1440" cy="1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103" name="Rectangle 7"/>
            <p:cNvSpPr>
              <a:spLocks noChangeArrowheads="1"/>
            </p:cNvSpPr>
            <p:nvPr userDrawn="1"/>
          </p:nvSpPr>
          <p:spPr bwMode="auto">
            <a:xfrm>
              <a:off x="5269" y="0"/>
              <a:ext cx="491" cy="1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260106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0107" name="Rectangle 1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37263" y="6248400"/>
            <a:ext cx="3669474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© 2021 Brad Myers</a:t>
            </a:r>
          </a:p>
        </p:txBody>
      </p:sp>
      <p:sp>
        <p:nvSpPr>
          <p:cNvPr id="26010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C798F90B-E41F-482D-9849-38A262FB92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4" name="Picture 2" descr="red_hcii_logo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618288" y="134938"/>
            <a:ext cx="2386012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J3MRifpaCOI?list=PL3856C8FlIWfr_tX8CMUhOJvl34ylClgb&amp;t=164" TargetMode="External"/><Relationship Id="rId2" Type="http://schemas.openxmlformats.org/officeDocument/2006/relationships/hyperlink" Target="https://youtu.be/wc8A0woo0X4?t=106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urveymonkey.com/r/SSUI2022Fall-Fina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constraints.cs.washington.edu/ui/thinglab-tr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file:///C:\Users\bm1x\Documents\amulet\bin\testanimators.exe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guides.emberjs.com/release/components/component-state-and-actions/" TargetMode="External"/><Relationship Id="rId2" Type="http://schemas.openxmlformats.org/officeDocument/2006/relationships/hyperlink" Target="http://emberjs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from.so/Myers_et_al-UIST2012-ConstraintJS_Programming_Interactive_Behaviors_for_the_Web_by_Integrating_Constraints_and_States" TargetMode="External"/><Relationship Id="rId4" Type="http://schemas.openxmlformats.org/officeDocument/2006/relationships/hyperlink" Target="http://knockoutjs.com/" TargetMode="Externa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ngular.io/guide/binding-syntax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ngular.io/guide/architecture-components#data-binding" TargetMode="External"/><Relationship Id="rId4" Type="http://schemas.openxmlformats.org/officeDocument/2006/relationships/image" Target="../media/image4.png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hyperlink" Target="http://doi.acm.org/10.1145/117009.117012" TargetMode="External"/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oi.acm.org/10.1145/76372.7753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Lecture 26:</a:t>
            </a:r>
            <a:br>
              <a:rPr lang="en-US" sz="2800" dirty="0"/>
            </a:br>
            <a:r>
              <a:rPr lang="en-US" dirty="0"/>
              <a:t>Constraints and Data Bindings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05-431/631 Software Structures for User Interfaces (SSUI)</a:t>
            </a:r>
          </a:p>
          <a:p>
            <a:r>
              <a:rPr lang="en-US" dirty="0"/>
              <a:t>Fall, 2022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© 2021 Brad Myers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B77B1-CE06-4CD1-893A-1C072024AD65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One Way Constraints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Arial Unicode MS" pitchFamily="34" charset="-128"/>
              </a:rPr>
              <a:t>	</a:t>
            </a:r>
            <a:r>
              <a:rPr lang="en-US" dirty="0" err="1">
                <a:latin typeface="Arial Unicode MS" pitchFamily="34" charset="-128"/>
              </a:rPr>
              <a:t>CurrentSliderVal</a:t>
            </a:r>
            <a:r>
              <a:rPr lang="en-US" dirty="0">
                <a:latin typeface="Arial Unicode MS" pitchFamily="34" charset="-128"/>
              </a:rPr>
              <a:t> = </a:t>
            </a:r>
            <a:r>
              <a:rPr lang="en-US" dirty="0" err="1">
                <a:latin typeface="Arial Unicode MS" pitchFamily="34" charset="-128"/>
              </a:rPr>
              <a:t>mouse.X</a:t>
            </a:r>
            <a:r>
              <a:rPr lang="en-US" dirty="0">
                <a:latin typeface="Arial Unicode MS" pitchFamily="34" charset="-128"/>
              </a:rPr>
              <a:t> - </a:t>
            </a:r>
            <a:r>
              <a:rPr lang="en-US" dirty="0" err="1">
                <a:latin typeface="Arial Unicode MS" pitchFamily="34" charset="-128"/>
              </a:rPr>
              <a:t>scrollbar.left</a:t>
            </a:r>
            <a:r>
              <a:rPr lang="en-US" dirty="0">
                <a:latin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</a:rPr>
              <a:t>scrollbar.left</a:t>
            </a:r>
            <a:r>
              <a:rPr lang="en-US" dirty="0">
                <a:latin typeface="Arial Unicode MS" pitchFamily="34" charset="-128"/>
              </a:rPr>
              <a:t> = </a:t>
            </a:r>
            <a:r>
              <a:rPr lang="en-US" dirty="0" err="1">
                <a:latin typeface="Arial Unicode MS" pitchFamily="34" charset="-128"/>
              </a:rPr>
              <a:t>window.left</a:t>
            </a:r>
            <a:r>
              <a:rPr lang="en-US" dirty="0">
                <a:latin typeface="Arial Unicode MS" pitchFamily="34" charset="-128"/>
              </a:rPr>
              <a:t> + 200</a:t>
            </a:r>
            <a:br>
              <a:rPr lang="en-US" dirty="0">
                <a:latin typeface="Arial Unicode MS" pitchFamily="34" charset="-128"/>
              </a:rPr>
            </a:br>
            <a:r>
              <a:rPr lang="en-US" dirty="0" err="1">
                <a:latin typeface="Arial Unicode MS" pitchFamily="34" charset="-128"/>
              </a:rPr>
              <a:t>scrollbar.visible</a:t>
            </a:r>
            <a:r>
              <a:rPr lang="en-US" dirty="0">
                <a:latin typeface="Arial Unicode MS" pitchFamily="34" charset="-128"/>
              </a:rPr>
              <a:t> = </a:t>
            </a:r>
            <a:r>
              <a:rPr lang="en-US" dirty="0" err="1">
                <a:latin typeface="Arial Unicode MS" pitchFamily="34" charset="-128"/>
              </a:rPr>
              <a:t>window.has_focus</a:t>
            </a:r>
            <a:endParaRPr lang="en-US" dirty="0"/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93143" y="3058319"/>
            <a:ext cx="3871913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CF48981-71D1-4EEB-AF38-140300FEE0A8}" type="slidenum">
              <a:rPr lang="en-US" smtClean="0"/>
              <a:pPr>
                <a:buFont typeface="Wingdings" pitchFamily="2" charset="2"/>
                <a:buNone/>
                <a:defRPr/>
              </a:pPr>
              <a:t>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6895222" y="4073296"/>
            <a:ext cx="2248777" cy="235925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Window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000" b="1" dirty="0"/>
              <a:t>…</a:t>
            </a:r>
            <a:endParaRPr kumimoji="0" lang="en-US" sz="4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7041607" y="4570790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left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50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7041607" y="5062058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top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5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4349168" y="4073296"/>
            <a:ext cx="2288770" cy="2359254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scrollbar</a:t>
            </a:r>
          </a:p>
          <a:p>
            <a:endParaRPr lang="en-US" dirty="0"/>
          </a:p>
          <a:p>
            <a:endParaRPr lang="en-US" dirty="0"/>
          </a:p>
          <a:p>
            <a:endParaRPr lang="en-US" sz="1200" dirty="0"/>
          </a:p>
          <a:p>
            <a:r>
              <a:rPr lang="en-US" sz="4000" b="1" dirty="0"/>
              <a:t>…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4495552" y="4570790"/>
            <a:ext cx="1669503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left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f3() = 250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4495553" y="5062058"/>
            <a:ext cx="1183352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top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835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7041606" y="5887871"/>
            <a:ext cx="1845719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err="1"/>
              <a:t>has_focus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true</a:t>
            </a:r>
          </a:p>
        </p:txBody>
      </p:sp>
      <p:sp>
        <p:nvSpPr>
          <p:cNvPr id="16" name="Rounded Rectangle 15"/>
          <p:cNvSpPr/>
          <p:nvPr/>
        </p:nvSpPr>
        <p:spPr bwMode="auto">
          <a:xfrm>
            <a:off x="4495553" y="5829384"/>
            <a:ext cx="2057647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visible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f2() = </a:t>
            </a:r>
            <a:r>
              <a:rPr kumimoji="0" 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true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2218389" y="4699127"/>
            <a:ext cx="1351546" cy="1553243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mouse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Rounded Rectangle 17"/>
          <p:cNvSpPr/>
          <p:nvPr/>
        </p:nvSpPr>
        <p:spPr bwMode="auto">
          <a:xfrm>
            <a:off x="2364773" y="5196621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X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267</a:t>
            </a:r>
          </a:p>
        </p:txBody>
      </p:sp>
      <p:sp>
        <p:nvSpPr>
          <p:cNvPr id="19" name="Rounded Rectangle 18"/>
          <p:cNvSpPr/>
          <p:nvPr/>
        </p:nvSpPr>
        <p:spPr bwMode="auto">
          <a:xfrm>
            <a:off x="2364773" y="5687889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Y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840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172561" y="3925094"/>
            <a:ext cx="2924111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err="1"/>
              <a:t>CurrentSliderVal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f1() =17</a:t>
            </a:r>
          </a:p>
        </p:txBody>
      </p:sp>
      <p:cxnSp>
        <p:nvCxnSpPr>
          <p:cNvPr id="21" name="Straight Arrow Connector 20"/>
          <p:cNvCxnSpPr>
            <a:stCxn id="18" idx="1"/>
            <a:endCxn id="20" idx="2"/>
          </p:cNvCxnSpPr>
          <p:nvPr/>
        </p:nvCxnSpPr>
        <p:spPr bwMode="auto">
          <a:xfrm flipH="1" flipV="1">
            <a:off x="1634617" y="4355014"/>
            <a:ext cx="730156" cy="105656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2" name="Straight Arrow Connector 21"/>
          <p:cNvCxnSpPr>
            <a:stCxn id="13" idx="1"/>
            <a:endCxn id="20" idx="3"/>
          </p:cNvCxnSpPr>
          <p:nvPr/>
        </p:nvCxnSpPr>
        <p:spPr bwMode="auto">
          <a:xfrm flipH="1" flipV="1">
            <a:off x="3096672" y="4140054"/>
            <a:ext cx="1398880" cy="64569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0" name="Straight Arrow Connector 29"/>
          <p:cNvCxnSpPr>
            <a:stCxn id="10" idx="1"/>
            <a:endCxn id="13" idx="3"/>
          </p:cNvCxnSpPr>
          <p:nvPr/>
        </p:nvCxnSpPr>
        <p:spPr bwMode="auto">
          <a:xfrm flipH="1">
            <a:off x="6165055" y="4785750"/>
            <a:ext cx="87655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33" name="Straight Arrow Connector 32"/>
          <p:cNvCxnSpPr>
            <a:stCxn id="15" idx="1"/>
            <a:endCxn id="16" idx="3"/>
          </p:cNvCxnSpPr>
          <p:nvPr/>
        </p:nvCxnSpPr>
        <p:spPr bwMode="auto">
          <a:xfrm flipH="1" flipV="1">
            <a:off x="6553200" y="6044344"/>
            <a:ext cx="488406" cy="58487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337495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pPr eaLnBrk="1" hangingPunct="1"/>
            <a:r>
              <a:rPr lang="en-US" dirty="0"/>
              <a:t>One Way Constraints, cont.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/>
              <a:t>Not just for numbers: </a:t>
            </a:r>
            <a:r>
              <a:rPr lang="en-US" dirty="0" err="1">
                <a:latin typeface="Arial Unicode MS" pitchFamily="34" charset="-128"/>
              </a:rPr>
              <a:t>mycolor</a:t>
            </a:r>
            <a:r>
              <a:rPr lang="en-US" dirty="0">
                <a:latin typeface="Arial Unicode MS" pitchFamily="34" charset="-128"/>
              </a:rPr>
              <a:t> = </a:t>
            </a:r>
            <a:r>
              <a:rPr lang="en-US" dirty="0" err="1">
                <a:latin typeface="Arial Unicode MS" pitchFamily="34" charset="-128"/>
              </a:rPr>
              <a:t>x.color</a:t>
            </a:r>
            <a:r>
              <a:rPr lang="en-US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/>
              <a:t>Implementations: </a:t>
            </a:r>
          </a:p>
          <a:p>
            <a:pPr marL="912813" lvl="1" indent="-455613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chemeClr val="hlink"/>
                </a:solidFill>
              </a:rPr>
              <a:t>1. </a:t>
            </a:r>
            <a:r>
              <a:rPr lang="en-US" dirty="0"/>
              <a:t>Just re-evaluate all required equations every time a value is requested </a:t>
            </a:r>
          </a:p>
          <a:p>
            <a:pPr marL="1303338" lvl="2" indent="-276225" eaLnBrk="1" hangingPunct="1">
              <a:lnSpc>
                <a:spcPct val="90000"/>
              </a:lnSpc>
            </a:pPr>
            <a:r>
              <a:rPr lang="en-US" dirty="0"/>
              <a:t>least storage, least overhead </a:t>
            </a:r>
          </a:p>
          <a:p>
            <a:pPr marL="1303338" lvl="2" indent="-276225" eaLnBrk="1" hangingPunct="1">
              <a:lnSpc>
                <a:spcPct val="90000"/>
              </a:lnSpc>
            </a:pPr>
            <a:r>
              <a:rPr lang="en-US" dirty="0"/>
              <a:t>Equations may be re-evaluated many times when not changed. (</a:t>
            </a:r>
            <a:r>
              <a:rPr lang="en-US" dirty="0" err="1"/>
              <a:t>e.g</a:t>
            </a:r>
            <a:r>
              <a:rPr lang="en-US" dirty="0"/>
              <a:t>,</a:t>
            </a:r>
            <a:r>
              <a:rPr lang="en-US" dirty="0">
                <a:latin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</a:rPr>
              <a:t>scrollbar.left</a:t>
            </a:r>
            <a:r>
              <a:rPr lang="en-US" dirty="0">
                <a:latin typeface="Arial Unicode MS" pitchFamily="34" charset="-128"/>
              </a:rPr>
              <a:t> </a:t>
            </a:r>
            <a:r>
              <a:rPr lang="en-US" dirty="0"/>
              <a:t>when mouse moves) </a:t>
            </a:r>
          </a:p>
          <a:p>
            <a:pPr marL="1303338" lvl="2" indent="-276225" eaLnBrk="1" hangingPunct="1">
              <a:lnSpc>
                <a:spcPct val="90000"/>
              </a:lnSpc>
            </a:pPr>
            <a:r>
              <a:rPr lang="en-US" dirty="0"/>
              <a:t>cycles:</a:t>
            </a:r>
            <a:br>
              <a:rPr lang="en-US" dirty="0"/>
            </a:br>
            <a:r>
              <a:rPr lang="en-US" dirty="0" err="1">
                <a:latin typeface="Arial Unicode MS" pitchFamily="34" charset="-128"/>
              </a:rPr>
              <a:t>file_position</a:t>
            </a:r>
            <a:r>
              <a:rPr lang="en-US" dirty="0">
                <a:latin typeface="Arial Unicode MS" pitchFamily="34" charset="-128"/>
              </a:rPr>
              <a:t> = F1(</a:t>
            </a:r>
            <a:r>
              <a:rPr lang="en-US" dirty="0" err="1">
                <a:latin typeface="Arial Unicode MS" pitchFamily="34" charset="-128"/>
              </a:rPr>
              <a:t>scrollbar.Val</a:t>
            </a:r>
            <a:r>
              <a:rPr lang="en-US" dirty="0">
                <a:latin typeface="Arial Unicode MS" pitchFamily="34" charset="-128"/>
              </a:rPr>
              <a:t>)</a:t>
            </a:r>
            <a:br>
              <a:rPr lang="en-US" dirty="0">
                <a:latin typeface="Arial Unicode MS" pitchFamily="34" charset="-128"/>
              </a:rPr>
            </a:br>
            <a:r>
              <a:rPr lang="en-US" dirty="0" err="1">
                <a:latin typeface="Arial Unicode MS" pitchFamily="34" charset="-128"/>
              </a:rPr>
              <a:t>scrollbar.Val</a:t>
            </a:r>
            <a:r>
              <a:rPr lang="en-US" dirty="0">
                <a:latin typeface="Arial Unicode MS" pitchFamily="34" charset="-128"/>
              </a:rPr>
              <a:t> = F2(</a:t>
            </a:r>
            <a:r>
              <a:rPr lang="en-US" dirty="0" err="1">
                <a:latin typeface="Arial Unicode MS" pitchFamily="34" charset="-128"/>
              </a:rPr>
              <a:t>file_position</a:t>
            </a:r>
            <a:r>
              <a:rPr lang="en-US" dirty="0">
                <a:latin typeface="Arial Unicode MS" pitchFamily="34" charset="-128"/>
              </a:rPr>
              <a:t>)</a:t>
            </a:r>
            <a:r>
              <a:rPr lang="en-US" dirty="0"/>
              <a:t> </a:t>
            </a:r>
          </a:p>
          <a:p>
            <a:pPr marL="1303338" lvl="2" indent="-276225" eaLnBrk="1" hangingPunct="1">
              <a:lnSpc>
                <a:spcPct val="90000"/>
              </a:lnSpc>
            </a:pPr>
            <a:r>
              <a:rPr lang="en-US" dirty="0"/>
              <a:t>Objects may jitter – change X and then change Y</a:t>
            </a:r>
          </a:p>
          <a:p>
            <a:pPr marL="1303338" lvl="2" indent="-276225" eaLnBrk="1" hangingPunct="1">
              <a:lnSpc>
                <a:spcPct val="90000"/>
              </a:lnSpc>
            </a:pPr>
            <a:r>
              <a:rPr lang="en-US" dirty="0"/>
              <a:t>Cannot detect when values change (to optimize redraw)</a:t>
            </a:r>
          </a:p>
          <a:p>
            <a:pPr marL="382588" indent="0" eaLnBrk="1" hangingPunct="1">
              <a:lnSpc>
                <a:spcPct val="90000"/>
              </a:lnSpc>
              <a:buNone/>
            </a:pPr>
            <a:r>
              <a:rPr lang="en-US" sz="2600" dirty="0">
                <a:solidFill>
                  <a:schemeClr val="hlink"/>
                </a:solidFill>
              </a:rPr>
              <a:t>2.</a:t>
            </a:r>
            <a:r>
              <a:rPr lang="en-US" dirty="0"/>
              <a:t> More efficient algorithms are available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CF48981-71D1-4EEB-AF38-140300FEE0A8}" type="slidenum">
              <a:rPr lang="en-US" smtClean="0"/>
              <a:pPr>
                <a:buFont typeface="Wingdings" pitchFamily="2" charset="2"/>
                <a:buNone/>
                <a:defRPr/>
              </a:pPr>
              <a:t>11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2895600" cy="304800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0380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Garnet / Amulet</a:t>
            </a:r>
            <a:br>
              <a:rPr lang="en-US" dirty="0"/>
            </a:br>
            <a:r>
              <a:rPr lang="en-US" dirty="0"/>
              <a:t>Constraint Solving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703" y="1417638"/>
            <a:ext cx="8229600" cy="52879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Default: one-way, data flow constraints with variables in the dependencies, support for cycles, and multiple changes before solving</a:t>
            </a:r>
          </a:p>
          <a:p>
            <a:pPr lvl="1"/>
            <a:r>
              <a:rPr lang="en-US" dirty="0"/>
              <a:t>Efficient enough for ubiquitous use</a:t>
            </a:r>
          </a:p>
          <a:p>
            <a:pPr lvl="1"/>
            <a:r>
              <a:rPr lang="en-US" dirty="0"/>
              <a:t>Garnet text button widget contained 43 constraints internally, and the Lapidary graphical interface builder contained 16,700 constraints</a:t>
            </a:r>
          </a:p>
          <a:p>
            <a:r>
              <a:rPr lang="en-US" dirty="0"/>
              <a:t>Also can bring in alternative solvers</a:t>
            </a:r>
          </a:p>
          <a:p>
            <a:pPr lvl="1"/>
            <a:r>
              <a:rPr lang="en-US" dirty="0"/>
              <a:t>Brad Vander </a:t>
            </a:r>
            <a:r>
              <a:rPr lang="en-US" dirty="0" err="1"/>
              <a:t>Zanden’s</a:t>
            </a:r>
            <a:r>
              <a:rPr lang="en-US" dirty="0"/>
              <a:t> multi-way solver</a:t>
            </a:r>
            <a:br>
              <a:rPr lang="en-US" dirty="0"/>
            </a:br>
            <a:r>
              <a:rPr lang="en-US" dirty="0"/>
              <a:t>[Vander Zanden 1996]</a:t>
            </a:r>
          </a:p>
          <a:p>
            <a:pPr lvl="1"/>
            <a:r>
              <a:rPr lang="en-US" dirty="0"/>
              <a:t>“Animation Constraints” [Myers 1996]</a:t>
            </a:r>
          </a:p>
          <a:p>
            <a:r>
              <a:rPr lang="en-US" dirty="0"/>
              <a:t>Snippets of video for </a:t>
            </a:r>
            <a:r>
              <a:rPr lang="en-US" dirty="0">
                <a:hlinkClick r:id="rId2"/>
              </a:rPr>
              <a:t>Garnet</a:t>
            </a:r>
            <a:r>
              <a:rPr lang="en-US" dirty="0"/>
              <a:t> and </a:t>
            </a:r>
            <a:r>
              <a:rPr lang="en-US" dirty="0">
                <a:hlinkClick r:id="rId3"/>
              </a:rPr>
              <a:t>Amulet</a:t>
            </a:r>
            <a:r>
              <a:rPr lang="en-US" dirty="0"/>
              <a:t> constraints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CF48981-71D1-4EEB-AF38-140300FEE0A8}" type="slidenum">
              <a:rPr lang="en-US" smtClean="0"/>
              <a:pPr>
                <a:buFont typeface="Wingdings" pitchFamily="2" charset="2"/>
                <a:buNone/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2024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Garnet / Amulet Default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610" y="1600994"/>
            <a:ext cx="8229600" cy="4648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>
                <a:solidFill>
                  <a:srgbClr val="C00000"/>
                </a:solidFill>
              </a:rPr>
              <a:t>Variables</a:t>
            </a:r>
            <a:r>
              <a:rPr lang="en-US" sz="2400" dirty="0"/>
              <a:t> in the dependencies</a:t>
            </a:r>
          </a:p>
          <a:p>
            <a:pPr lvl="1" eaLnBrk="1" hangingPunct="1"/>
            <a:r>
              <a:rPr lang="en-US" sz="2000" dirty="0"/>
              <a:t>Example: </a:t>
            </a:r>
            <a:r>
              <a:rPr lang="en-US" sz="2000" dirty="0">
                <a:latin typeface="Arial Unicode MS" pitchFamily="34" charset="-128"/>
              </a:rPr>
              <a:t>D = </a:t>
            </a:r>
            <a:r>
              <a:rPr lang="en-US" sz="2000" dirty="0" err="1">
                <a:latin typeface="Arial Unicode MS" pitchFamily="34" charset="-128"/>
              </a:rPr>
              <a:t>p^.left</a:t>
            </a:r>
            <a:r>
              <a:rPr lang="en-US" sz="2000" dirty="0">
                <a:latin typeface="Arial Unicode MS" pitchFamily="34" charset="-128"/>
              </a:rPr>
              <a:t> + A</a:t>
            </a:r>
            <a:endParaRPr lang="en-US" sz="2000" dirty="0"/>
          </a:p>
          <a:p>
            <a:pPr lvl="1" eaLnBrk="1" hangingPunct="1"/>
            <a:r>
              <a:rPr lang="en-US" sz="2000" dirty="0"/>
              <a:t>Important innovation in Garnet we</a:t>
            </a:r>
            <a:br>
              <a:rPr lang="en-US" sz="2000" dirty="0"/>
            </a:br>
            <a:r>
              <a:rPr lang="en-US" sz="2000" dirty="0"/>
              <a:t>invented, now ubiquitous </a:t>
            </a:r>
          </a:p>
          <a:p>
            <a:pPr lvl="1" eaLnBrk="1" hangingPunct="1"/>
            <a:r>
              <a:rPr lang="en-US" sz="2000" dirty="0"/>
              <a:t>Supports feedback objects</a:t>
            </a:r>
          </a:p>
          <a:p>
            <a:pPr lvl="2" eaLnBrk="1" hangingPunct="1"/>
            <a:r>
              <a:rPr lang="en-US" sz="1700" dirty="0" err="1"/>
              <a:t>outlineRect.left</a:t>
            </a:r>
            <a:r>
              <a:rPr lang="en-US" sz="1700" dirty="0"/>
              <a:t> = </a:t>
            </a:r>
            <a:r>
              <a:rPr lang="en-US" sz="1700" dirty="0" err="1"/>
              <a:t>selectedObject</a:t>
            </a:r>
            <a:r>
              <a:rPr lang="en-US" sz="1700" dirty="0"/>
              <a:t>^.left …</a:t>
            </a:r>
            <a:br>
              <a:rPr lang="en-US" sz="1700" dirty="0"/>
            </a:br>
            <a:br>
              <a:rPr lang="en-US" sz="1700" dirty="0"/>
            </a:br>
            <a:r>
              <a:rPr lang="en-US" sz="1700" dirty="0"/>
              <a:t>circle1.object_over = rect34</a:t>
            </a:r>
            <a:br>
              <a:rPr lang="en-US" sz="1700" dirty="0"/>
            </a:br>
            <a:r>
              <a:rPr lang="en-US" sz="1700" dirty="0"/>
              <a:t>circle1.left = </a:t>
            </a:r>
            <a:r>
              <a:rPr lang="en-US" sz="1700" dirty="0" err="1"/>
              <a:t>self.object_over.right</a:t>
            </a:r>
            <a:r>
              <a:rPr lang="en-US" sz="1700" dirty="0"/>
              <a:t> + 10</a:t>
            </a:r>
          </a:p>
          <a:p>
            <a:pPr lvl="1" eaLnBrk="1" hangingPunct="1"/>
            <a:r>
              <a:rPr lang="en-US" sz="2000" dirty="0"/>
              <a:t>Supports loops: </a:t>
            </a:r>
            <a:r>
              <a:rPr lang="en-US" sz="2000" dirty="0">
                <a:latin typeface="Arial Unicode MS" pitchFamily="34" charset="-128"/>
              </a:rPr>
              <a:t>D = Max(components^)</a:t>
            </a:r>
            <a:endParaRPr lang="en-US" sz="2000" dirty="0"/>
          </a:p>
          <a:p>
            <a:pPr lvl="1" eaLnBrk="1" hangingPunct="1"/>
            <a:r>
              <a:rPr lang="en-US" sz="2000" dirty="0"/>
              <a:t>Only evaluates needed part of conditionals</a:t>
            </a:r>
            <a:br>
              <a:rPr lang="en-US" sz="2000" dirty="0"/>
            </a:br>
            <a:r>
              <a:rPr lang="en-US" sz="2000" dirty="0"/>
              <a:t>width = if </a:t>
            </a:r>
            <a:r>
              <a:rPr lang="en-US" sz="2000" dirty="0" err="1"/>
              <a:t>otherpart.value</a:t>
            </a:r>
            <a:r>
              <a:rPr lang="en-US" sz="2000" dirty="0"/>
              <a:t> &gt; tolerance </a:t>
            </a:r>
            <a:br>
              <a:rPr lang="en-US" sz="2000" dirty="0"/>
            </a:br>
            <a:r>
              <a:rPr lang="en-US" sz="2000" dirty="0"/>
              <a:t>	then </a:t>
            </a:r>
            <a:r>
              <a:rPr lang="en-US" sz="2000" i="1" dirty="0"/>
              <a:t>expensive computation</a:t>
            </a:r>
            <a:br>
              <a:rPr lang="en-US" sz="2000" dirty="0"/>
            </a:br>
            <a:r>
              <a:rPr lang="en-US" sz="2000" dirty="0"/>
              <a:t>	else </a:t>
            </a:r>
            <a:r>
              <a:rPr lang="en-US" sz="2000" dirty="0" err="1"/>
              <a:t>otherpart.width</a:t>
            </a:r>
            <a:endParaRPr lang="en-US" sz="2000" dirty="0"/>
          </a:p>
          <a:p>
            <a:pPr lvl="1" eaLnBrk="1" hangingPunct="1"/>
            <a:r>
              <a:rPr lang="en-US" sz="2000" dirty="0"/>
              <a:t>Requires the dependencies be dynamically determined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CF48981-71D1-4EEB-AF38-140300FEE0A8}" type="slidenum">
              <a:rPr lang="en-US" smtClean="0"/>
              <a:pPr>
                <a:buFont typeface="Wingdings" pitchFamily="2" charset="2"/>
                <a:buNone/>
                <a:defRPr/>
              </a:pPr>
              <a:t>13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5294521" y="1079396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D=f()=?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6942222" y="1079396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obj1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6942222" y="1692672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 = 15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130092" y="2335413"/>
            <a:ext cx="1351546" cy="1553243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obj1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6276476" y="2832907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left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12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6276476" y="3324175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top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5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7786437" y="2335413"/>
            <a:ext cx="1351546" cy="1553243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obj2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7932821" y="2832907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left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22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7932821" y="3324175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top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15</a:t>
            </a:r>
          </a:p>
        </p:txBody>
      </p:sp>
    </p:spTree>
    <p:extLst>
      <p:ext uri="{BB962C8B-B14F-4D97-AF65-F5344CB8AC3E}">
        <p14:creationId xmlns:p14="http://schemas.microsoft.com/office/powerpoint/2010/main" val="23855450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Garnet / Amulet Default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610" y="1600994"/>
            <a:ext cx="8229600" cy="4648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>
                <a:solidFill>
                  <a:srgbClr val="C00000"/>
                </a:solidFill>
              </a:rPr>
              <a:t>Variables</a:t>
            </a:r>
            <a:r>
              <a:rPr lang="en-US" sz="2400" dirty="0"/>
              <a:t> in the dependencies</a:t>
            </a:r>
          </a:p>
          <a:p>
            <a:pPr lvl="1" eaLnBrk="1" hangingPunct="1"/>
            <a:r>
              <a:rPr lang="en-US" sz="2000" dirty="0"/>
              <a:t>Example: </a:t>
            </a:r>
            <a:r>
              <a:rPr lang="en-US" sz="2000" dirty="0">
                <a:latin typeface="Arial Unicode MS" pitchFamily="34" charset="-128"/>
              </a:rPr>
              <a:t>D = </a:t>
            </a:r>
            <a:r>
              <a:rPr lang="en-US" sz="2000" dirty="0" err="1">
                <a:latin typeface="Arial Unicode MS" pitchFamily="34" charset="-128"/>
              </a:rPr>
              <a:t>p^.left</a:t>
            </a:r>
            <a:r>
              <a:rPr lang="en-US" sz="2000" dirty="0">
                <a:latin typeface="Arial Unicode MS" pitchFamily="34" charset="-128"/>
              </a:rPr>
              <a:t> + A</a:t>
            </a:r>
            <a:endParaRPr lang="en-US" sz="2000" dirty="0"/>
          </a:p>
          <a:p>
            <a:pPr lvl="1" eaLnBrk="1" hangingPunct="1"/>
            <a:r>
              <a:rPr lang="en-US" sz="2000" dirty="0"/>
              <a:t>Important innovation in Garnet we</a:t>
            </a:r>
            <a:br>
              <a:rPr lang="en-US" sz="2000" dirty="0"/>
            </a:br>
            <a:r>
              <a:rPr lang="en-US" sz="2000" dirty="0"/>
              <a:t>invented, now ubiquitous </a:t>
            </a:r>
          </a:p>
          <a:p>
            <a:pPr lvl="1" eaLnBrk="1" hangingPunct="1"/>
            <a:r>
              <a:rPr lang="en-US" sz="2000" dirty="0"/>
              <a:t>Supports feedback objects</a:t>
            </a:r>
          </a:p>
          <a:p>
            <a:pPr lvl="2" eaLnBrk="1" hangingPunct="1"/>
            <a:r>
              <a:rPr lang="en-US" sz="1700" dirty="0" err="1"/>
              <a:t>outlineRect.left</a:t>
            </a:r>
            <a:r>
              <a:rPr lang="en-US" sz="1700" dirty="0"/>
              <a:t> = </a:t>
            </a:r>
            <a:r>
              <a:rPr lang="en-US" sz="1700" dirty="0" err="1"/>
              <a:t>selectedObject</a:t>
            </a:r>
            <a:r>
              <a:rPr lang="en-US" sz="1700" dirty="0"/>
              <a:t>^.left …</a:t>
            </a:r>
            <a:br>
              <a:rPr lang="en-US" sz="1700" dirty="0"/>
            </a:br>
            <a:br>
              <a:rPr lang="en-US" sz="1700" dirty="0"/>
            </a:br>
            <a:r>
              <a:rPr lang="en-US" sz="1700" dirty="0"/>
              <a:t>circle1.object_over = rect34</a:t>
            </a:r>
            <a:br>
              <a:rPr lang="en-US" sz="1700" dirty="0"/>
            </a:br>
            <a:r>
              <a:rPr lang="en-US" sz="1700" dirty="0"/>
              <a:t>circle1.left = </a:t>
            </a:r>
            <a:r>
              <a:rPr lang="en-US" sz="1700" dirty="0" err="1"/>
              <a:t>self.object_over.right</a:t>
            </a:r>
            <a:r>
              <a:rPr lang="en-US" sz="1700" dirty="0"/>
              <a:t> + 10</a:t>
            </a:r>
          </a:p>
          <a:p>
            <a:pPr lvl="1" eaLnBrk="1" hangingPunct="1"/>
            <a:r>
              <a:rPr lang="en-US" sz="2000" dirty="0"/>
              <a:t>Supports loops: </a:t>
            </a:r>
            <a:r>
              <a:rPr lang="en-US" sz="2000" dirty="0">
                <a:latin typeface="Arial Unicode MS" pitchFamily="34" charset="-128"/>
              </a:rPr>
              <a:t>D = Max(components^)</a:t>
            </a:r>
            <a:endParaRPr lang="en-US" sz="2000" dirty="0"/>
          </a:p>
          <a:p>
            <a:pPr lvl="1" eaLnBrk="1" hangingPunct="1"/>
            <a:r>
              <a:rPr lang="en-US" sz="2000" dirty="0"/>
              <a:t>Only evaluates needed part of conditionals</a:t>
            </a:r>
            <a:br>
              <a:rPr lang="en-US" sz="2000" dirty="0"/>
            </a:br>
            <a:r>
              <a:rPr lang="en-US" sz="2000" dirty="0"/>
              <a:t>width = if </a:t>
            </a:r>
            <a:r>
              <a:rPr lang="en-US" sz="2000" dirty="0" err="1"/>
              <a:t>otherpart.value</a:t>
            </a:r>
            <a:r>
              <a:rPr lang="en-US" sz="2000" dirty="0"/>
              <a:t> &gt; tolerance </a:t>
            </a:r>
            <a:br>
              <a:rPr lang="en-US" sz="2000" dirty="0"/>
            </a:br>
            <a:r>
              <a:rPr lang="en-US" sz="2000" dirty="0"/>
              <a:t>	then </a:t>
            </a:r>
            <a:r>
              <a:rPr lang="en-US" sz="2000" i="1" dirty="0"/>
              <a:t>expensive computation</a:t>
            </a:r>
            <a:br>
              <a:rPr lang="en-US" sz="2000" dirty="0"/>
            </a:br>
            <a:r>
              <a:rPr lang="en-US" sz="2000" dirty="0"/>
              <a:t>	else </a:t>
            </a:r>
            <a:r>
              <a:rPr lang="en-US" sz="2000" dirty="0" err="1"/>
              <a:t>otherpart.width</a:t>
            </a:r>
            <a:endParaRPr lang="en-US" sz="2000" dirty="0"/>
          </a:p>
          <a:p>
            <a:pPr lvl="1" eaLnBrk="1" hangingPunct="1"/>
            <a:r>
              <a:rPr lang="en-US" sz="2000" dirty="0"/>
              <a:t>Requires the dependencies be dynamically determined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CF48981-71D1-4EEB-AF38-140300FEE0A8}" type="slidenum">
              <a:rPr lang="en-US" smtClean="0"/>
              <a:pPr>
                <a:buFont typeface="Wingdings" pitchFamily="2" charset="2"/>
                <a:buNone/>
                <a:defRPr/>
              </a:pPr>
              <a:t>14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5294521" y="1079396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D=f()=27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6942222" y="1079396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obj1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6942222" y="1692672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 = 15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130092" y="2335413"/>
            <a:ext cx="1351546" cy="1553243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obj1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6276476" y="2832907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left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12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6276476" y="3324175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top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5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7786437" y="2335413"/>
            <a:ext cx="1351546" cy="1553243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obj2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7932821" y="2832907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left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22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7932821" y="3324175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top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15</a:t>
            </a:r>
          </a:p>
        </p:txBody>
      </p:sp>
      <p:cxnSp>
        <p:nvCxnSpPr>
          <p:cNvPr id="18" name="Straight Arrow Connector 17"/>
          <p:cNvCxnSpPr>
            <a:stCxn id="10" idx="1"/>
            <a:endCxn id="9" idx="3"/>
          </p:cNvCxnSpPr>
          <p:nvPr/>
        </p:nvCxnSpPr>
        <p:spPr bwMode="auto">
          <a:xfrm flipH="1">
            <a:off x="6353299" y="1294356"/>
            <a:ext cx="58892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stCxn id="11" idx="1"/>
            <a:endCxn id="9" idx="3"/>
          </p:cNvCxnSpPr>
          <p:nvPr/>
        </p:nvCxnSpPr>
        <p:spPr bwMode="auto">
          <a:xfrm flipH="1" flipV="1">
            <a:off x="6353299" y="1294356"/>
            <a:ext cx="588923" cy="6132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stCxn id="13" idx="1"/>
            <a:endCxn id="9" idx="2"/>
          </p:cNvCxnSpPr>
          <p:nvPr/>
        </p:nvCxnSpPr>
        <p:spPr bwMode="auto">
          <a:xfrm flipH="1" flipV="1">
            <a:off x="5823910" y="1509316"/>
            <a:ext cx="452566" cy="15385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1122122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Garnet / Amulet Default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2610" y="1600994"/>
            <a:ext cx="8229600" cy="4648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>
                <a:solidFill>
                  <a:srgbClr val="C00000"/>
                </a:solidFill>
              </a:rPr>
              <a:t>Variables</a:t>
            </a:r>
            <a:r>
              <a:rPr lang="en-US" sz="2400" dirty="0"/>
              <a:t> in the dependencies</a:t>
            </a:r>
          </a:p>
          <a:p>
            <a:pPr lvl="1" eaLnBrk="1" hangingPunct="1"/>
            <a:r>
              <a:rPr lang="en-US" sz="2000" dirty="0"/>
              <a:t>Example: </a:t>
            </a:r>
            <a:r>
              <a:rPr lang="en-US" sz="2000" dirty="0">
                <a:latin typeface="Arial Unicode MS" pitchFamily="34" charset="-128"/>
              </a:rPr>
              <a:t>D = </a:t>
            </a:r>
            <a:r>
              <a:rPr lang="en-US" sz="2000" dirty="0" err="1">
                <a:latin typeface="Arial Unicode MS" pitchFamily="34" charset="-128"/>
              </a:rPr>
              <a:t>p^.left</a:t>
            </a:r>
            <a:r>
              <a:rPr lang="en-US" sz="2000" dirty="0">
                <a:latin typeface="Arial Unicode MS" pitchFamily="34" charset="-128"/>
              </a:rPr>
              <a:t> + A</a:t>
            </a:r>
            <a:endParaRPr lang="en-US" sz="2000" dirty="0"/>
          </a:p>
          <a:p>
            <a:pPr lvl="1" eaLnBrk="1" hangingPunct="1"/>
            <a:r>
              <a:rPr lang="en-US" sz="2000" dirty="0"/>
              <a:t>Important innovation in Garnet we</a:t>
            </a:r>
            <a:br>
              <a:rPr lang="en-US" sz="2000" dirty="0"/>
            </a:br>
            <a:r>
              <a:rPr lang="en-US" sz="2000" dirty="0"/>
              <a:t>invented, now ubiquitous </a:t>
            </a:r>
          </a:p>
          <a:p>
            <a:pPr lvl="1" eaLnBrk="1" hangingPunct="1"/>
            <a:r>
              <a:rPr lang="en-US" sz="2000" dirty="0"/>
              <a:t>Supports feedback objects</a:t>
            </a:r>
          </a:p>
          <a:p>
            <a:pPr lvl="2" eaLnBrk="1" hangingPunct="1"/>
            <a:r>
              <a:rPr lang="en-US" sz="1700" dirty="0" err="1"/>
              <a:t>outlineRect.left</a:t>
            </a:r>
            <a:r>
              <a:rPr lang="en-US" sz="1700" dirty="0"/>
              <a:t> = </a:t>
            </a:r>
            <a:r>
              <a:rPr lang="en-US" sz="1700" dirty="0" err="1"/>
              <a:t>selectedObject</a:t>
            </a:r>
            <a:r>
              <a:rPr lang="en-US" sz="1700" dirty="0"/>
              <a:t>^.left …</a:t>
            </a:r>
            <a:br>
              <a:rPr lang="en-US" sz="1700" dirty="0"/>
            </a:br>
            <a:br>
              <a:rPr lang="en-US" sz="1700" dirty="0"/>
            </a:br>
            <a:r>
              <a:rPr lang="en-US" sz="1700" dirty="0"/>
              <a:t>circle1.object_over = rect34</a:t>
            </a:r>
            <a:br>
              <a:rPr lang="en-US" sz="1700" dirty="0"/>
            </a:br>
            <a:r>
              <a:rPr lang="en-US" sz="1700" dirty="0"/>
              <a:t>circle1.left = </a:t>
            </a:r>
            <a:r>
              <a:rPr lang="en-US" sz="1700" dirty="0" err="1"/>
              <a:t>self.object_over.right</a:t>
            </a:r>
            <a:r>
              <a:rPr lang="en-US" sz="1700" dirty="0"/>
              <a:t> + 10</a:t>
            </a:r>
          </a:p>
          <a:p>
            <a:pPr lvl="1" eaLnBrk="1" hangingPunct="1"/>
            <a:r>
              <a:rPr lang="en-US" sz="2000" dirty="0"/>
              <a:t>Supports loops: </a:t>
            </a:r>
            <a:r>
              <a:rPr lang="en-US" sz="2000" dirty="0">
                <a:latin typeface="Arial Unicode MS" pitchFamily="34" charset="-128"/>
              </a:rPr>
              <a:t>D = Max(components^)</a:t>
            </a:r>
            <a:endParaRPr lang="en-US" sz="2000" dirty="0"/>
          </a:p>
          <a:p>
            <a:pPr lvl="1" eaLnBrk="1" hangingPunct="1"/>
            <a:r>
              <a:rPr lang="en-US" sz="2000" dirty="0"/>
              <a:t>Only evaluates needed part of conditionals</a:t>
            </a:r>
            <a:br>
              <a:rPr lang="en-US" sz="2000" dirty="0"/>
            </a:br>
            <a:r>
              <a:rPr lang="en-US" sz="2000" dirty="0"/>
              <a:t>width = if </a:t>
            </a:r>
            <a:r>
              <a:rPr lang="en-US" sz="2000" dirty="0" err="1"/>
              <a:t>otherpart.value</a:t>
            </a:r>
            <a:r>
              <a:rPr lang="en-US" sz="2000" dirty="0"/>
              <a:t> &gt; tolerance </a:t>
            </a:r>
            <a:br>
              <a:rPr lang="en-US" sz="2000" dirty="0"/>
            </a:br>
            <a:r>
              <a:rPr lang="en-US" sz="2000" dirty="0"/>
              <a:t>	then </a:t>
            </a:r>
            <a:r>
              <a:rPr lang="en-US" sz="2000" i="1" dirty="0"/>
              <a:t>expensive computation</a:t>
            </a:r>
            <a:br>
              <a:rPr lang="en-US" sz="2000" dirty="0"/>
            </a:br>
            <a:r>
              <a:rPr lang="en-US" sz="2000" dirty="0"/>
              <a:t>	else </a:t>
            </a:r>
            <a:r>
              <a:rPr lang="en-US" sz="2000" dirty="0" err="1"/>
              <a:t>otherpart.width</a:t>
            </a:r>
            <a:endParaRPr lang="en-US" sz="2000" dirty="0"/>
          </a:p>
          <a:p>
            <a:pPr lvl="1" eaLnBrk="1" hangingPunct="1"/>
            <a:r>
              <a:rPr lang="en-US" sz="2000" dirty="0"/>
              <a:t>Requires the dependencies be dynamically determined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CF48981-71D1-4EEB-AF38-140300FEE0A8}" type="slidenum">
              <a:rPr lang="en-US" smtClean="0"/>
              <a:pPr>
                <a:buFont typeface="Wingdings" pitchFamily="2" charset="2"/>
                <a:buNone/>
                <a:defRPr/>
              </a:pPr>
              <a:t>15</a:t>
            </a:fld>
            <a:endParaRPr lang="en-US" dirty="0"/>
          </a:p>
        </p:txBody>
      </p:sp>
      <p:sp>
        <p:nvSpPr>
          <p:cNvPr id="9" name="Rounded Rectangle 8"/>
          <p:cNvSpPr/>
          <p:nvPr/>
        </p:nvSpPr>
        <p:spPr bwMode="auto">
          <a:xfrm>
            <a:off x="5294521" y="1079396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D=f()=</a:t>
            </a:r>
            <a:r>
              <a:rPr lang="en-US" b="1" dirty="0">
                <a:solidFill>
                  <a:srgbClr val="00B0F0"/>
                </a:solidFill>
              </a:rPr>
              <a:t>37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6942222" y="1079396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p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</a:t>
            </a:r>
            <a:r>
              <a:rPr kumimoji="0" lang="en-US" sz="1800" b="1" i="0" u="none" strike="noStrike" cap="none" normalizeH="0" baseline="0" dirty="0">
                <a:ln>
                  <a:noFill/>
                </a:ln>
                <a:solidFill>
                  <a:srgbClr val="00B0F0"/>
                </a:solidFill>
                <a:effectLst/>
                <a:latin typeface="Arial" charset="0"/>
              </a:rPr>
              <a:t>obj2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6942222" y="1692672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 = 15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Rounded Rectangle 11"/>
          <p:cNvSpPr/>
          <p:nvPr/>
        </p:nvSpPr>
        <p:spPr bwMode="auto">
          <a:xfrm>
            <a:off x="6130092" y="2335413"/>
            <a:ext cx="1351546" cy="1553243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obj1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6276476" y="2832907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left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12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6276476" y="3324175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top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5</a:t>
            </a:r>
          </a:p>
        </p:txBody>
      </p:sp>
      <p:sp>
        <p:nvSpPr>
          <p:cNvPr id="15" name="Rounded Rectangle 14"/>
          <p:cNvSpPr/>
          <p:nvPr/>
        </p:nvSpPr>
        <p:spPr bwMode="auto">
          <a:xfrm>
            <a:off x="7786437" y="2335413"/>
            <a:ext cx="1351546" cy="1553243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obj2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7932821" y="2832907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left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22</a:t>
            </a:r>
          </a:p>
        </p:txBody>
      </p:sp>
      <p:sp>
        <p:nvSpPr>
          <p:cNvPr id="17" name="Rounded Rectangle 16"/>
          <p:cNvSpPr/>
          <p:nvPr/>
        </p:nvSpPr>
        <p:spPr bwMode="auto">
          <a:xfrm>
            <a:off x="7932821" y="3324175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top</a:t>
            </a: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 = 15</a:t>
            </a:r>
          </a:p>
        </p:txBody>
      </p:sp>
      <p:cxnSp>
        <p:nvCxnSpPr>
          <p:cNvPr id="18" name="Straight Arrow Connector 17"/>
          <p:cNvCxnSpPr>
            <a:stCxn id="10" idx="1"/>
            <a:endCxn id="9" idx="3"/>
          </p:cNvCxnSpPr>
          <p:nvPr/>
        </p:nvCxnSpPr>
        <p:spPr bwMode="auto">
          <a:xfrm flipH="1">
            <a:off x="6353299" y="1294356"/>
            <a:ext cx="588923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stCxn id="11" idx="1"/>
            <a:endCxn id="9" idx="3"/>
          </p:cNvCxnSpPr>
          <p:nvPr/>
        </p:nvCxnSpPr>
        <p:spPr bwMode="auto">
          <a:xfrm flipH="1" flipV="1">
            <a:off x="6353299" y="1294356"/>
            <a:ext cx="588923" cy="61327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>
            <a:stCxn id="16" idx="1"/>
            <a:endCxn id="9" idx="2"/>
          </p:cNvCxnSpPr>
          <p:nvPr/>
        </p:nvCxnSpPr>
        <p:spPr bwMode="auto">
          <a:xfrm flipH="1" flipV="1">
            <a:off x="5823910" y="1509316"/>
            <a:ext cx="2108911" cy="153855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500616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sz="3200" dirty="0"/>
              <a:t>Examples of Expressing Constraints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508534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Garnet: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(create-instance NIL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opal:line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(:points '(340 318 365 358))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(:grow-p T)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(:x1 (o-formula (first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gvl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:points)))) 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(:y1 (o-formula (second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gvl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:points))))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(:x2 (o-formula (third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gvl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:points))))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(:y2 (o-formula (fourth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gvl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:points)))))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Amulet: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Am_Define_Formula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height_of_layout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h =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Am_Height_Of_Parts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(self) + 2 * ((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self.Get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Am_TOP_OFFSET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0">
              <a:spcBef>
                <a:spcPts val="0"/>
              </a:spcBef>
              <a:buNone/>
            </a:pPr>
            <a:r>
              <a:rPr lang="pt-BR" sz="1600" dirty="0">
                <a:latin typeface="Courier New" pitchFamily="49" charset="0"/>
                <a:cs typeface="Courier New" pitchFamily="49" charset="0"/>
              </a:rPr>
              <a:t>  return h &lt; 75 ? 75 : h;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>
              <a:spcBef>
                <a:spcPts val="0"/>
              </a:spcBef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am_empty_dialog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Am_Window.Create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empty_dialog_window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")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.Set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Am_LEFT_OFFSET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5) // used in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width_of_layout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.Set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Am_TOP_OFFSET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5) // used in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height_of_layout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.Set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Am_WIDTH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width_of_layout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.Set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Am_HEIGHT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height_of_layout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>
              <a:spcBef>
                <a:spcPts val="0"/>
              </a:spcBef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...</a:t>
            </a:r>
          </a:p>
          <a:p>
            <a:pPr marL="0">
              <a:spcBef>
                <a:spcPts val="0"/>
              </a:spcBef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8981-71D1-4EEB-AF38-140300FEE0A8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056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One-Way Variations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24001"/>
            <a:ext cx="8229600" cy="4343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Multiple outputs</a:t>
            </a:r>
          </a:p>
          <a:p>
            <a:pPr lvl="1"/>
            <a:r>
              <a:rPr lang="en-US" dirty="0"/>
              <a:t>(D1, D2, ... </a:t>
            </a:r>
            <a:r>
              <a:rPr lang="en-US" dirty="0" err="1"/>
              <a:t>Dm</a:t>
            </a:r>
            <a:r>
              <a:rPr lang="en-US" dirty="0"/>
              <a:t>) = F(I1, I2, ... In) </a:t>
            </a:r>
          </a:p>
          <a:p>
            <a:r>
              <a:rPr lang="en-US" dirty="0"/>
              <a:t>Side-effects in the formulas </a:t>
            </a:r>
          </a:p>
          <a:p>
            <a:pPr lvl="1"/>
            <a:r>
              <a:rPr lang="en-US" dirty="0"/>
              <a:t>useful for creating objects </a:t>
            </a:r>
          </a:p>
          <a:p>
            <a:pPr lvl="1"/>
            <a:r>
              <a:rPr lang="en-US" dirty="0"/>
              <a:t>when happen? </a:t>
            </a:r>
          </a:p>
          <a:p>
            <a:pPr lvl="1"/>
            <a:r>
              <a:rPr lang="en-US" dirty="0"/>
              <a:t>what if create new objects with new constraints </a:t>
            </a:r>
          </a:p>
          <a:p>
            <a:pPr lvl="1"/>
            <a:r>
              <a:rPr lang="en-US" dirty="0"/>
              <a:t>cycles cannot be detected </a:t>
            </a:r>
          </a:p>
          <a:p>
            <a:r>
              <a:rPr lang="en-US" dirty="0"/>
              <a:t>Constant formula elimination </a:t>
            </a:r>
          </a:p>
          <a:p>
            <a:pPr lvl="1"/>
            <a:r>
              <a:rPr lang="en-US" dirty="0"/>
              <a:t>To decrease the size used by constraints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2021 Brad Myers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48981-71D1-4EEB-AF38-140300FEE0A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4792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0844"/>
          </a:xfrm>
        </p:spPr>
        <p:txBody>
          <a:bodyPr/>
          <a:lstStyle/>
          <a:p>
            <a:pPr eaLnBrk="1" hangingPunct="1"/>
            <a:r>
              <a:rPr lang="en-US" sz="3600" dirty="0"/>
              <a:t>Two-Way (Multi-way) Constraints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82136" y="1126275"/>
            <a:ext cx="8650288" cy="5064667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From </a:t>
            </a:r>
            <a:r>
              <a:rPr lang="en-US" sz="2800" dirty="0" err="1"/>
              <a:t>ThingLab</a:t>
            </a:r>
            <a:r>
              <a:rPr lang="en-US" sz="2800" dirty="0"/>
              <a:t> (~1979)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700" dirty="0"/>
              <a:t>Alan </a:t>
            </a:r>
            <a:r>
              <a:rPr lang="en-US" sz="1700" dirty="0" err="1"/>
              <a:t>Borning</a:t>
            </a:r>
            <a:r>
              <a:rPr lang="en-US" sz="1700" dirty="0"/>
              <a:t>.  “Defining Constraints Graphically,”</a:t>
            </a:r>
            <a:r>
              <a:rPr lang="en-US" sz="1700" i="1" dirty="0"/>
              <a:t> Human Factors in Computing Systems. Boston, MA,  Apr, 1986. pp. 137-143. Proceedings SIGCHI'86. </a:t>
            </a:r>
            <a:endParaRPr lang="en-US" sz="1700" dirty="0"/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Constraints are expressions with multiple variables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Any may be modified to get the right values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Example: </a:t>
            </a:r>
            <a:r>
              <a:rPr lang="en-US" sz="2800" dirty="0" err="1">
                <a:latin typeface="Arial Unicode MS" pitchFamily="34" charset="-128"/>
              </a:rPr>
              <a:t>A.right</a:t>
            </a:r>
            <a:r>
              <a:rPr lang="en-US" sz="2800" dirty="0">
                <a:latin typeface="Arial Unicode MS" pitchFamily="34" charset="-128"/>
              </a:rPr>
              <a:t> = </a:t>
            </a:r>
            <a:r>
              <a:rPr lang="en-US" sz="2800" dirty="0" err="1">
                <a:latin typeface="Arial Unicode MS" pitchFamily="34" charset="-128"/>
              </a:rPr>
              <a:t>A.left</a:t>
            </a:r>
            <a:r>
              <a:rPr lang="en-US" sz="2800" dirty="0">
                <a:latin typeface="Arial Unicode MS" pitchFamily="34" charset="-128"/>
              </a:rPr>
              <a:t> + </a:t>
            </a:r>
            <a:r>
              <a:rPr lang="en-US" sz="2800" dirty="0" err="1">
                <a:latin typeface="Arial Unicode MS" pitchFamily="34" charset="-128"/>
              </a:rPr>
              <a:t>A.width</a:t>
            </a:r>
            <a:r>
              <a:rPr lang="en-US" sz="2800" dirty="0">
                <a:latin typeface="Arial Unicode MS" pitchFamily="34" charset="-128"/>
              </a:rPr>
              <a:t> - 1</a:t>
            </a:r>
            <a:r>
              <a:rPr lang="en-US" sz="2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Often requires programmer</a:t>
            </a:r>
            <a:br>
              <a:rPr lang="en-US" sz="2800" dirty="0"/>
            </a:br>
            <a:r>
              <a:rPr lang="en-US" sz="2800" dirty="0"/>
              <a:t>to provide methods for</a:t>
            </a:r>
            <a:br>
              <a:rPr lang="en-US" sz="2800" dirty="0"/>
            </a:br>
            <a:r>
              <a:rPr lang="en-US" sz="2800" dirty="0"/>
              <a:t>solving the constraint in</a:t>
            </a:r>
            <a:br>
              <a:rPr lang="en-US" sz="2800" dirty="0"/>
            </a:br>
            <a:r>
              <a:rPr lang="en-US" sz="2800" dirty="0"/>
              <a:t>each direction:</a:t>
            </a:r>
            <a:br>
              <a:rPr lang="en-US" sz="2800" dirty="0"/>
            </a:br>
            <a:r>
              <a:rPr lang="en-US" sz="2800" dirty="0" err="1">
                <a:latin typeface="Arial Unicode MS" pitchFamily="34" charset="-128"/>
              </a:rPr>
              <a:t>A.left</a:t>
            </a:r>
            <a:r>
              <a:rPr lang="en-US" sz="2800" dirty="0">
                <a:latin typeface="Arial Unicode MS" pitchFamily="34" charset="-128"/>
              </a:rPr>
              <a:t> = </a:t>
            </a:r>
            <a:r>
              <a:rPr lang="en-US" sz="2800" dirty="0" err="1">
                <a:latin typeface="Arial Unicode MS" pitchFamily="34" charset="-128"/>
              </a:rPr>
              <a:t>A.right</a:t>
            </a:r>
            <a:r>
              <a:rPr lang="en-US" sz="2800" dirty="0">
                <a:latin typeface="Arial Unicode MS" pitchFamily="34" charset="-128"/>
              </a:rPr>
              <a:t> - </a:t>
            </a:r>
            <a:r>
              <a:rPr lang="en-US" sz="2800" dirty="0" err="1">
                <a:latin typeface="Arial Unicode MS" pitchFamily="34" charset="-128"/>
              </a:rPr>
              <a:t>A.width</a:t>
            </a:r>
            <a:r>
              <a:rPr lang="en-US" sz="2800" dirty="0">
                <a:latin typeface="Arial Unicode MS" pitchFamily="34" charset="-128"/>
              </a:rPr>
              <a:t> + 1</a:t>
            </a:r>
            <a:br>
              <a:rPr lang="en-US" sz="2800" dirty="0">
                <a:latin typeface="Arial Unicode MS" pitchFamily="34" charset="-128"/>
              </a:rPr>
            </a:br>
            <a:r>
              <a:rPr lang="en-US" sz="2800" dirty="0" err="1">
                <a:latin typeface="Arial Unicode MS" pitchFamily="34" charset="-128"/>
              </a:rPr>
              <a:t>A.width</a:t>
            </a:r>
            <a:r>
              <a:rPr lang="en-US" sz="2800" dirty="0">
                <a:latin typeface="Arial Unicode MS" pitchFamily="34" charset="-128"/>
              </a:rPr>
              <a:t> = </a:t>
            </a:r>
            <a:r>
              <a:rPr lang="en-US" sz="2800" dirty="0" err="1">
                <a:latin typeface="Arial Unicode MS" pitchFamily="34" charset="-128"/>
              </a:rPr>
              <a:t>A.right</a:t>
            </a:r>
            <a:r>
              <a:rPr lang="en-US" sz="2800" dirty="0">
                <a:latin typeface="Arial Unicode MS" pitchFamily="34" charset="-128"/>
              </a:rPr>
              <a:t> - </a:t>
            </a:r>
            <a:r>
              <a:rPr lang="en-US" sz="2800" dirty="0" err="1">
                <a:latin typeface="Arial Unicode MS" pitchFamily="34" charset="-128"/>
              </a:rPr>
              <a:t>A.left</a:t>
            </a:r>
            <a:r>
              <a:rPr lang="en-US" sz="2800" dirty="0">
                <a:latin typeface="Arial Unicode MS" pitchFamily="34" charset="-128"/>
              </a:rPr>
              <a:t> + 1</a:t>
            </a:r>
            <a:r>
              <a:rPr lang="en-US" sz="28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Useful if mouse expressed</a:t>
            </a:r>
            <a:br>
              <a:rPr lang="en-US" sz="2800" dirty="0"/>
            </a:br>
            <a:r>
              <a:rPr lang="en-US" sz="2800" dirty="0"/>
              <a:t>as a constraint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CF48981-71D1-4EEB-AF38-140300FEE0A8}" type="slidenum">
              <a:rPr lang="en-US" smtClean="0"/>
              <a:pPr>
                <a:buFont typeface="Wingdings" pitchFamily="2" charset="2"/>
                <a:buNone/>
                <a:defRPr/>
              </a:pPr>
              <a:t>18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28839" y="3118795"/>
            <a:ext cx="4215161" cy="3676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041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pPr eaLnBrk="1" hangingPunct="1"/>
            <a:r>
              <a:rPr lang="en-US" dirty="0"/>
              <a:t>Two-Way implementations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295400"/>
            <a:ext cx="8650288" cy="5257800"/>
          </a:xfrm>
        </p:spPr>
        <p:txBody>
          <a:bodyPr/>
          <a:lstStyle/>
          <a:p>
            <a:pPr eaLnBrk="1" hangingPunct="1"/>
            <a:r>
              <a:rPr lang="en-US" sz="2400" dirty="0"/>
              <a:t>Requires a </a:t>
            </a:r>
            <a:r>
              <a:rPr lang="en-US" sz="2400" i="1" dirty="0"/>
              <a:t>planning</a:t>
            </a:r>
            <a:r>
              <a:rPr lang="en-US" sz="2400" dirty="0"/>
              <a:t> step to decide which way to solve </a:t>
            </a:r>
          </a:p>
          <a:p>
            <a:pPr lvl="1" eaLnBrk="1" hangingPunct="1"/>
            <a:r>
              <a:rPr lang="en-US" sz="2000" dirty="0"/>
              <a:t>Many systems compute plans and save them around since usually change same variable repeatedly </a:t>
            </a:r>
          </a:p>
          <a:p>
            <a:pPr eaLnBrk="1" hangingPunct="1"/>
            <a:r>
              <a:rPr lang="en-US" sz="2400" dirty="0"/>
              <a:t>In general, have a graph of dependencies, find a path through the graph </a:t>
            </a:r>
          </a:p>
          <a:p>
            <a:pPr eaLnBrk="1" hangingPunct="1"/>
            <a:r>
              <a:rPr lang="en-US" sz="2400" dirty="0"/>
              <a:t>How control which direction is solved?</a:t>
            </a:r>
            <a:br>
              <a:rPr lang="en-US" sz="2400" dirty="0"/>
            </a:br>
            <a:r>
              <a:rPr lang="en-US" sz="2400" dirty="0" err="1">
                <a:latin typeface="Arial Unicode MS" pitchFamily="34" charset="-128"/>
              </a:rPr>
              <a:t>CurrentSliderVal</a:t>
            </a:r>
            <a:r>
              <a:rPr lang="en-US" sz="2400" dirty="0">
                <a:latin typeface="Arial Unicode MS" pitchFamily="34" charset="-128"/>
              </a:rPr>
              <a:t> = </a:t>
            </a:r>
            <a:r>
              <a:rPr lang="en-US" sz="2400" dirty="0" err="1">
                <a:latin typeface="Arial Unicode MS" pitchFamily="34" charset="-128"/>
              </a:rPr>
              <a:t>mouseX</a:t>
            </a:r>
            <a:r>
              <a:rPr lang="en-US" sz="2400" dirty="0">
                <a:latin typeface="Arial Unicode MS" pitchFamily="34" charset="-128"/>
              </a:rPr>
              <a:t> - </a:t>
            </a:r>
            <a:r>
              <a:rPr lang="en-US" sz="2400" dirty="0" err="1">
                <a:latin typeface="Arial Unicode MS" pitchFamily="34" charset="-128"/>
              </a:rPr>
              <a:t>scrollbar.left</a:t>
            </a:r>
            <a:r>
              <a:rPr lang="en-US" sz="2400" dirty="0"/>
              <a:t> </a:t>
            </a:r>
          </a:p>
          <a:p>
            <a:pPr lvl="1" eaLnBrk="1" hangingPunct="1"/>
            <a:r>
              <a:rPr lang="en-US" sz="2000" dirty="0"/>
              <a:t>"Constraint hierarchies" = priorities </a:t>
            </a:r>
          </a:p>
          <a:p>
            <a:pPr lvl="2" eaLnBrk="1" hangingPunct="1"/>
            <a:r>
              <a:rPr lang="en-US" sz="1800" dirty="0"/>
              <a:t>constants, interaction use "stay" constraints with high priority </a:t>
            </a:r>
          </a:p>
          <a:p>
            <a:pPr lvl="1" eaLnBrk="1" hangingPunct="1"/>
            <a:r>
              <a:rPr lang="en-US" sz="2000" dirty="0"/>
              <a:t>Dynamically add and remove constraints </a:t>
            </a:r>
          </a:p>
          <a:p>
            <a:pPr eaLnBrk="1" hangingPunct="1"/>
            <a:r>
              <a:rPr lang="en-US" sz="2400" dirty="0"/>
              <a:t>Brad Vander </a:t>
            </a:r>
            <a:r>
              <a:rPr lang="en-US" sz="2400" dirty="0" err="1"/>
              <a:t>Zanden's</a:t>
            </a:r>
            <a:r>
              <a:rPr lang="en-US" sz="2400" dirty="0"/>
              <a:t> "</a:t>
            </a:r>
            <a:r>
              <a:rPr lang="en-US" sz="2400" dirty="0" err="1"/>
              <a:t>QuickPlan</a:t>
            </a:r>
            <a:r>
              <a:rPr lang="en-US" sz="2400" dirty="0"/>
              <a:t>" solver </a:t>
            </a:r>
          </a:p>
          <a:p>
            <a:pPr lvl="1" eaLnBrk="1" hangingPunct="1"/>
            <a:r>
              <a:rPr lang="en-US" sz="2000" dirty="0"/>
              <a:t>Handles multi-output, multi-way cyclic constraints in O(n</a:t>
            </a:r>
            <a:r>
              <a:rPr lang="en-US" sz="2000" baseline="30000" dirty="0"/>
              <a:t>2</a:t>
            </a:r>
            <a:r>
              <a:rPr lang="en-US" sz="2000" dirty="0"/>
              <a:t>) time instead of exponential like previous algorithms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CF48981-71D1-4EEB-AF38-140300FEE0A8}" type="slidenum">
              <a:rPr lang="en-US" smtClean="0"/>
              <a:pPr>
                <a:buFont typeface="Wingdings" pitchFamily="2" charset="2"/>
                <a:buNone/>
                <a:defRPr/>
              </a:pPr>
              <a:t>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48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022350"/>
          </a:xfrm>
        </p:spPr>
        <p:txBody>
          <a:bodyPr/>
          <a:lstStyle/>
          <a:p>
            <a:r>
              <a:rPr lang="en-US" dirty="0"/>
              <a:t>Logistics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14912"/>
          </a:xfrm>
        </p:spPr>
        <p:txBody>
          <a:bodyPr>
            <a:normAutofit/>
          </a:bodyPr>
          <a:lstStyle/>
          <a:p>
            <a:r>
              <a:rPr lang="en-US" dirty="0"/>
              <a:t>Last regular lecture!</a:t>
            </a:r>
          </a:p>
          <a:p>
            <a:r>
              <a:rPr lang="en-US" dirty="0"/>
              <a:t>Student group presentations </a:t>
            </a:r>
            <a:r>
              <a:rPr lang="en-US" dirty="0" err="1"/>
              <a:t>Thursday+Friday</a:t>
            </a:r>
            <a:endParaRPr lang="en-US" dirty="0"/>
          </a:p>
          <a:p>
            <a:pPr lvl="1"/>
            <a:r>
              <a:rPr lang="en-US" dirty="0"/>
              <a:t>Everyone is expected to attend both in person</a:t>
            </a:r>
          </a:p>
          <a:p>
            <a:endParaRPr lang="en-US" dirty="0"/>
          </a:p>
          <a:p>
            <a:r>
              <a:rPr lang="en-US" dirty="0"/>
              <a:t>Please fill out the class questionnaire: </a:t>
            </a:r>
            <a:r>
              <a:rPr lang="en-US" sz="2400" dirty="0">
                <a:hlinkClick r:id="rId3"/>
              </a:rPr>
              <a:t>https://www.surveymonkey.com/r/SSUI2022Fall-Final</a:t>
            </a:r>
            <a:r>
              <a:rPr lang="en-US" sz="2400" dirty="0"/>
              <a:t>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970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Simultaneous Equations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38150" y="1455738"/>
            <a:ext cx="8229600" cy="4411662"/>
          </a:xfrm>
        </p:spPr>
        <p:txBody>
          <a:bodyPr/>
          <a:lstStyle/>
          <a:p>
            <a:pPr eaLnBrk="1" hangingPunct="1"/>
            <a:r>
              <a:rPr lang="en-US" dirty="0"/>
              <a:t>Required for parallel, perpendicular lines; tangency, etc. </a:t>
            </a:r>
          </a:p>
          <a:p>
            <a:pPr eaLnBrk="1" hangingPunct="1"/>
            <a:r>
              <a:rPr lang="en-US" dirty="0"/>
              <a:t>Also for aggregate's size </a:t>
            </a:r>
          </a:p>
          <a:p>
            <a:pPr eaLnBrk="1" hangingPunct="1"/>
            <a:r>
              <a:rPr lang="en-US" dirty="0"/>
              <a:t>Numerical (relaxation)</a:t>
            </a:r>
            <a:br>
              <a:rPr lang="en-US" dirty="0"/>
            </a:br>
            <a:r>
              <a:rPr lang="en-US" dirty="0"/>
              <a:t>or symbolic techniques</a:t>
            </a:r>
          </a:p>
          <a:p>
            <a:pPr lvl="1" eaLnBrk="1" hangingPunct="1"/>
            <a:r>
              <a:rPr lang="en-US" dirty="0" err="1"/>
              <a:t>Thinglab</a:t>
            </a:r>
            <a:r>
              <a:rPr lang="en-US" dirty="0"/>
              <a:t> bridge (1979)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hlinkClick r:id="rId2"/>
              </a:rPr>
              <a:t>cite</a:t>
            </a:r>
            <a:r>
              <a:rPr lang="en-US" dirty="0"/>
              <a:t>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CF48981-71D1-4EEB-AF38-140300FEE0A8}" type="slidenum">
              <a:rPr lang="en-US" smtClean="0"/>
              <a:pPr>
                <a:buFont typeface="Wingdings" pitchFamily="2" charset="2"/>
                <a:buNone/>
                <a:defRPr/>
              </a:pPr>
              <a:t>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3428" y="3048000"/>
            <a:ext cx="3650072" cy="3702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187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25977"/>
          </a:xfrm>
        </p:spPr>
        <p:txBody>
          <a:bodyPr/>
          <a:lstStyle/>
          <a:p>
            <a:pPr eaLnBrk="1" hangingPunct="1"/>
            <a:r>
              <a:rPr lang="en-US" dirty="0"/>
              <a:t>Incremental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245327" y="1317818"/>
            <a:ext cx="8229600" cy="5114731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/>
              <a:t>Michael </a:t>
            </a:r>
            <a:r>
              <a:rPr lang="en-US" dirty="0" err="1"/>
              <a:t>Gleicher's</a:t>
            </a:r>
            <a:r>
              <a:rPr lang="en-US" dirty="0"/>
              <a:t> PhD thesis, 1994 </a:t>
            </a:r>
          </a:p>
          <a:p>
            <a:pPr eaLnBrk="1" hangingPunct="1"/>
            <a:r>
              <a:rPr lang="en-US" dirty="0"/>
              <a:t>Only express forward computations </a:t>
            </a:r>
          </a:p>
          <a:p>
            <a:pPr eaLnBrk="1" hangingPunct="1"/>
            <a:r>
              <a:rPr lang="en-US" dirty="0"/>
              <a:t>Tries to get reverse by incrementally changing the forward computation in the right direction using</a:t>
            </a:r>
            <a:br>
              <a:rPr lang="en-US" dirty="0"/>
            </a:br>
            <a:r>
              <a:rPr lang="en-US" dirty="0"/>
              <a:t>derivatives. </a:t>
            </a:r>
          </a:p>
          <a:p>
            <a:pPr eaLnBrk="1" hangingPunct="1"/>
            <a:r>
              <a:rPr lang="en-US" dirty="0"/>
              <a:t>Supports interactions</a:t>
            </a:r>
            <a:br>
              <a:rPr lang="en-US" dirty="0"/>
            </a:br>
            <a:r>
              <a:rPr lang="en-US" dirty="0"/>
              <a:t>otherwise not possible </a:t>
            </a:r>
          </a:p>
          <a:p>
            <a:pPr eaLnBrk="1" hangingPunct="1"/>
            <a:r>
              <a:rPr lang="en-US" dirty="0"/>
              <a:t>Produces smooth</a:t>
            </a:r>
            <a:br>
              <a:rPr lang="en-US" dirty="0"/>
            </a:br>
            <a:r>
              <a:rPr lang="en-US" dirty="0"/>
              <a:t>animations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CF48981-71D1-4EEB-AF38-140300FEE0A8}" type="slidenum">
              <a:rPr lang="en-US" smtClean="0"/>
              <a:pPr>
                <a:buFont typeface="Wingdings" pitchFamily="2" charset="2"/>
                <a:buNone/>
                <a:defRPr/>
              </a:pPr>
              <a:t>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8907" y="3538205"/>
            <a:ext cx="4505093" cy="3319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226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Animation Constraints in Amulet</a:t>
            </a:r>
            <a:r>
              <a:rPr lang="en-US" sz="4000" i="1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50288" cy="5029200"/>
          </a:xfrm>
        </p:spPr>
        <p:txBody>
          <a:bodyPr/>
          <a:lstStyle/>
          <a:p>
            <a:pPr eaLnBrk="1" hangingPunct="1"/>
            <a:r>
              <a:rPr lang="en-US" dirty="0"/>
              <a:t>Implemented using Amulet's constraint mechanism </a:t>
            </a:r>
          </a:p>
          <a:p>
            <a:pPr eaLnBrk="1" hangingPunct="1"/>
            <a:r>
              <a:rPr lang="en-US" dirty="0"/>
              <a:t>When slot set with a new value, restores old value, and animates from old to new value </a:t>
            </a:r>
          </a:p>
          <a:p>
            <a:pPr eaLnBrk="1" hangingPunct="1"/>
            <a:r>
              <a:rPr lang="en-US" dirty="0"/>
              <a:t>Usually, linear interpolation </a:t>
            </a:r>
          </a:p>
          <a:p>
            <a:pPr eaLnBrk="1" hangingPunct="1"/>
            <a:r>
              <a:rPr lang="en-US" dirty="0"/>
              <a:t>For colors, through either HSV or RGB space </a:t>
            </a:r>
          </a:p>
          <a:p>
            <a:pPr eaLnBrk="1" hangingPunct="1"/>
            <a:r>
              <a:rPr lang="en-US" dirty="0"/>
              <a:t>For visibility, various special effects between TRUE and FALSE </a:t>
            </a:r>
          </a:p>
          <a:p>
            <a:pPr eaLnBrk="1" hangingPunct="1"/>
            <a:r>
              <a:rPr lang="en-US" i="1" dirty="0">
                <a:hlinkClick r:id="rId2" action="ppaction://hlinkfile"/>
              </a:rPr>
              <a:t>Demo</a:t>
            </a:r>
            <a:endParaRPr lang="en-US" i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CF48981-71D1-4EEB-AF38-140300FEE0A8}" type="slidenum">
              <a:rPr lang="en-US" smtClean="0"/>
              <a:pPr>
                <a:buFont typeface="Wingdings" pitchFamily="2" charset="2"/>
                <a:buNone/>
                <a:defRPr/>
              </a:pPr>
              <a:t>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888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Other Forms of Constraints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For UI work, typically express in form of equations</a:t>
            </a:r>
          </a:p>
          <a:p>
            <a:pPr lvl="1"/>
            <a:r>
              <a:rPr lang="en-US" altLang="en-US" dirty="0"/>
              <a:t>Often just data-copying (equality): </a:t>
            </a:r>
            <a:r>
              <a:rPr lang="en-US" altLang="en-US" dirty="0" err="1"/>
              <a:t>this.x</a:t>
            </a:r>
            <a:r>
              <a:rPr lang="en-US" altLang="en-US" dirty="0"/>
              <a:t> = </a:t>
            </a:r>
            <a:r>
              <a:rPr lang="en-US" altLang="en-US" dirty="0" err="1"/>
              <a:t>that.x</a:t>
            </a:r>
            <a:endParaRPr lang="en-US" altLang="en-US" dirty="0"/>
          </a:p>
          <a:p>
            <a:pPr lvl="1"/>
            <a:r>
              <a:rPr lang="en-US" altLang="en-US" dirty="0"/>
              <a:t>For graphics, usually arithmetic required:</a:t>
            </a:r>
          </a:p>
          <a:p>
            <a:pPr lvl="2"/>
            <a:r>
              <a:rPr lang="en-US" altLang="en-US" dirty="0" err="1"/>
              <a:t>this.x</a:t>
            </a:r>
            <a:r>
              <a:rPr lang="en-US" altLang="en-US" dirty="0"/>
              <a:t> = </a:t>
            </a:r>
            <a:r>
              <a:rPr lang="en-US" altLang="en-US" dirty="0" err="1"/>
              <a:t>that.x</a:t>
            </a:r>
            <a:r>
              <a:rPr lang="en-US" altLang="en-US" dirty="0"/>
              <a:t> + </a:t>
            </a:r>
            <a:r>
              <a:rPr lang="en-US" altLang="en-US" dirty="0" err="1"/>
              <a:t>that.w</a:t>
            </a:r>
            <a:r>
              <a:rPr lang="en-US" altLang="en-US" dirty="0"/>
              <a:t> + 5  </a:t>
            </a:r>
          </a:p>
          <a:p>
            <a:pPr lvl="4"/>
            <a:r>
              <a:rPr lang="en-US" altLang="en-US" dirty="0"/>
              <a:t>5 pixels to the right</a:t>
            </a:r>
          </a:p>
          <a:p>
            <a:pPr lvl="2"/>
            <a:r>
              <a:rPr lang="en-US" altLang="en-US" dirty="0" err="1"/>
              <a:t>this.x</a:t>
            </a:r>
            <a:r>
              <a:rPr lang="en-US" altLang="en-US" dirty="0"/>
              <a:t> = </a:t>
            </a:r>
            <a:r>
              <a:rPr lang="en-US" altLang="en-US" dirty="0" err="1"/>
              <a:t>that.x</a:t>
            </a:r>
            <a:r>
              <a:rPr lang="en-US" altLang="en-US" dirty="0"/>
              <a:t> + </a:t>
            </a:r>
            <a:r>
              <a:rPr lang="en-US" altLang="en-US" dirty="0" err="1"/>
              <a:t>that.w</a:t>
            </a:r>
            <a:r>
              <a:rPr lang="en-US" altLang="en-US" dirty="0"/>
              <a:t>/2 - </a:t>
            </a:r>
            <a:r>
              <a:rPr lang="en-US" altLang="en-US" dirty="0" err="1"/>
              <a:t>this.w</a:t>
            </a:r>
            <a:r>
              <a:rPr lang="en-US" altLang="en-US" dirty="0"/>
              <a:t>/2</a:t>
            </a:r>
          </a:p>
          <a:p>
            <a:pPr lvl="4"/>
            <a:r>
              <a:rPr lang="en-US" altLang="en-US" dirty="0"/>
              <a:t>centered</a:t>
            </a:r>
          </a:p>
          <a:p>
            <a:pPr lvl="2"/>
            <a:r>
              <a:rPr lang="en-US" altLang="en-US" dirty="0" err="1"/>
              <a:t>this.w</a:t>
            </a:r>
            <a:r>
              <a:rPr lang="en-US" altLang="en-US" dirty="0"/>
              <a:t> = 10 + max (</a:t>
            </a:r>
            <a:r>
              <a:rPr lang="en-US" altLang="en-US" dirty="0">
                <a:sym typeface="StarMath" pitchFamily="2" charset="2"/>
              </a:rPr>
              <a:t>child[i].x + child[i].w)</a:t>
            </a:r>
          </a:p>
          <a:p>
            <a:pPr lvl="4"/>
            <a:r>
              <a:rPr lang="en-US" altLang="en-US" dirty="0"/>
              <a:t>10 larger than children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90BBB84-B91D-4418-AF71-98CEA73B3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81618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76247-9EB3-63F9-91D3-97CA0D3FF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36565-BE45-DB09-26B9-991FABC08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Implementation details (the rest of these slides) will </a:t>
            </a:r>
            <a:r>
              <a:rPr lang="en-US" i="1" dirty="0"/>
              <a:t>not</a:t>
            </a:r>
            <a:r>
              <a:rPr lang="en-US" b="1" i="1" dirty="0"/>
              <a:t> </a:t>
            </a:r>
            <a:r>
              <a:rPr lang="en-US" dirty="0"/>
              <a:t>be on the final test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A53D5A-D5ED-82A4-EC92-87A79F64D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Brad Myers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D8CD08-83F0-987A-5225-6F1A3F111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9120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Dependency graphs for Implementation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Useful to look at a system of constraints as a “dependency graph”</a:t>
            </a:r>
          </a:p>
          <a:p>
            <a:pPr lvl="1"/>
            <a:r>
              <a:rPr lang="en-US" altLang="en-US"/>
              <a:t>graph showing what depends on what</a:t>
            </a:r>
          </a:p>
          <a:p>
            <a:pPr lvl="1"/>
            <a:r>
              <a:rPr lang="en-US" altLang="en-US"/>
              <a:t>two kinds of nodes (bipartite graph)</a:t>
            </a:r>
          </a:p>
          <a:p>
            <a:pPr lvl="2"/>
            <a:r>
              <a:rPr lang="en-US" altLang="en-US"/>
              <a:t>variables (values to be constrained)</a:t>
            </a:r>
          </a:p>
          <a:p>
            <a:pPr lvl="2"/>
            <a:r>
              <a:rPr lang="en-US" altLang="en-US"/>
              <a:t>constraints (equations that relate)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74EF3C-B39D-460F-8B8B-B7D25CC84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3941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Dependency graphs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/>
              <a:t>Example: A = f(B, C, D)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/>
              <a:t>Edges are dependencies</a:t>
            </a:r>
          </a:p>
        </p:txBody>
      </p:sp>
      <p:grpSp>
        <p:nvGrpSpPr>
          <p:cNvPr id="11269" name="Group 13"/>
          <p:cNvGrpSpPr>
            <a:grpSpLocks/>
          </p:cNvGrpSpPr>
          <p:nvPr/>
        </p:nvGrpSpPr>
        <p:grpSpPr bwMode="auto">
          <a:xfrm>
            <a:off x="2590800" y="2667000"/>
            <a:ext cx="3681413" cy="2362200"/>
            <a:chOff x="1632" y="1680"/>
            <a:chExt cx="2319" cy="1488"/>
          </a:xfrm>
        </p:grpSpPr>
        <p:sp>
          <p:nvSpPr>
            <p:cNvPr id="11270" name="Text Box 4"/>
            <p:cNvSpPr txBox="1">
              <a:spLocks noChangeArrowheads="1"/>
            </p:cNvSpPr>
            <p:nvPr/>
          </p:nvSpPr>
          <p:spPr bwMode="auto">
            <a:xfrm>
              <a:off x="1632" y="2064"/>
              <a:ext cx="37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A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1" name="Text Box 5"/>
            <p:cNvSpPr txBox="1">
              <a:spLocks noChangeArrowheads="1"/>
            </p:cNvSpPr>
            <p:nvPr/>
          </p:nvSpPr>
          <p:spPr bwMode="auto">
            <a:xfrm>
              <a:off x="3600" y="1680"/>
              <a:ext cx="35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B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2" name="Text Box 6"/>
            <p:cNvSpPr txBox="1">
              <a:spLocks noChangeArrowheads="1"/>
            </p:cNvSpPr>
            <p:nvPr/>
          </p:nvSpPr>
          <p:spPr bwMode="auto">
            <a:xfrm>
              <a:off x="3552" y="2208"/>
              <a:ext cx="35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C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3" name="Text Box 7"/>
            <p:cNvSpPr txBox="1">
              <a:spLocks noChangeArrowheads="1"/>
            </p:cNvSpPr>
            <p:nvPr/>
          </p:nvSpPr>
          <p:spPr bwMode="auto">
            <a:xfrm>
              <a:off x="3552" y="2688"/>
              <a:ext cx="37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D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1274" name="Text Box 8"/>
            <p:cNvSpPr txBox="1">
              <a:spLocks noChangeArrowheads="1"/>
            </p:cNvSpPr>
            <p:nvPr/>
          </p:nvSpPr>
          <p:spPr bwMode="auto">
            <a:xfrm>
              <a:off x="2544" y="2016"/>
              <a:ext cx="23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f</a:t>
              </a:r>
              <a:endParaRPr kumimoji="0"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1275" name="Line 9"/>
            <p:cNvSpPr>
              <a:spLocks noChangeShapeType="1"/>
            </p:cNvSpPr>
            <p:nvPr/>
          </p:nvSpPr>
          <p:spPr bwMode="auto">
            <a:xfrm>
              <a:off x="1920" y="2304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Line 10"/>
            <p:cNvSpPr>
              <a:spLocks noChangeShapeType="1"/>
            </p:cNvSpPr>
            <p:nvPr/>
          </p:nvSpPr>
          <p:spPr bwMode="auto">
            <a:xfrm flipV="1">
              <a:off x="2736" y="1920"/>
              <a:ext cx="912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Line 11"/>
            <p:cNvSpPr>
              <a:spLocks noChangeShapeType="1"/>
            </p:cNvSpPr>
            <p:nvPr/>
          </p:nvSpPr>
          <p:spPr bwMode="auto">
            <a:xfrm>
              <a:off x="2736" y="2304"/>
              <a:ext cx="86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12"/>
            <p:cNvSpPr>
              <a:spLocks noChangeShapeType="1"/>
            </p:cNvSpPr>
            <p:nvPr/>
          </p:nvSpPr>
          <p:spPr bwMode="auto">
            <a:xfrm>
              <a:off x="2736" y="2304"/>
              <a:ext cx="864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5C4C18D-53CA-4337-BB63-1F3714E07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8849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Dependency graphs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dirty="0"/>
              <a:t>Dependency graphs chain together:</a:t>
            </a:r>
            <a:br>
              <a:rPr lang="en-US" altLang="en-US" dirty="0"/>
            </a:br>
            <a:r>
              <a:rPr lang="en-US" altLang="en-US" dirty="0"/>
              <a:t>	X = g( A, Y)</a:t>
            </a:r>
          </a:p>
        </p:txBody>
      </p:sp>
      <p:grpSp>
        <p:nvGrpSpPr>
          <p:cNvPr id="12293" name="Group 20"/>
          <p:cNvGrpSpPr>
            <a:grpSpLocks/>
          </p:cNvGrpSpPr>
          <p:nvPr/>
        </p:nvGrpSpPr>
        <p:grpSpPr bwMode="auto">
          <a:xfrm>
            <a:off x="914400" y="3429000"/>
            <a:ext cx="7034213" cy="2819400"/>
            <a:chOff x="576" y="2160"/>
            <a:chExt cx="4431" cy="1776"/>
          </a:xfrm>
        </p:grpSpPr>
        <p:grpSp>
          <p:nvGrpSpPr>
            <p:cNvPr id="12294" name="Group 4"/>
            <p:cNvGrpSpPr>
              <a:grpSpLocks/>
            </p:cNvGrpSpPr>
            <p:nvPr/>
          </p:nvGrpSpPr>
          <p:grpSpPr bwMode="auto">
            <a:xfrm>
              <a:off x="2688" y="2160"/>
              <a:ext cx="2319" cy="1488"/>
              <a:chOff x="1632" y="1680"/>
              <a:chExt cx="2319" cy="1488"/>
            </a:xfrm>
          </p:grpSpPr>
          <p:sp>
            <p:nvSpPr>
              <p:cNvPr id="12301" name="Text Box 5"/>
              <p:cNvSpPr txBox="1">
                <a:spLocks noChangeArrowheads="1"/>
              </p:cNvSpPr>
              <p:nvPr/>
            </p:nvSpPr>
            <p:spPr bwMode="auto">
              <a:xfrm>
                <a:off x="1632" y="2064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A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02" name="Text Box 6"/>
              <p:cNvSpPr txBox="1">
                <a:spLocks noChangeArrowheads="1"/>
              </p:cNvSpPr>
              <p:nvPr/>
            </p:nvSpPr>
            <p:spPr bwMode="auto">
              <a:xfrm>
                <a:off x="3600" y="1680"/>
                <a:ext cx="351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B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03" name="Text Box 7"/>
              <p:cNvSpPr txBox="1">
                <a:spLocks noChangeArrowheads="1"/>
              </p:cNvSpPr>
              <p:nvPr/>
            </p:nvSpPr>
            <p:spPr bwMode="auto">
              <a:xfrm>
                <a:off x="3552" y="2208"/>
                <a:ext cx="351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C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04" name="Text Box 8"/>
              <p:cNvSpPr txBox="1">
                <a:spLocks noChangeArrowheads="1"/>
              </p:cNvSpPr>
              <p:nvPr/>
            </p:nvSpPr>
            <p:spPr bwMode="auto">
              <a:xfrm>
                <a:off x="3552" y="2688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D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05" name="Text Box 9"/>
              <p:cNvSpPr txBox="1">
                <a:spLocks noChangeArrowheads="1"/>
              </p:cNvSpPr>
              <p:nvPr/>
            </p:nvSpPr>
            <p:spPr bwMode="auto">
              <a:xfrm>
                <a:off x="2544" y="2016"/>
                <a:ext cx="233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f</a:t>
                </a:r>
                <a:endParaRPr kumimoji="0" lang="en-US" altLang="en-US" sz="240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306" name="Line 10"/>
              <p:cNvSpPr>
                <a:spLocks noChangeShapeType="1"/>
              </p:cNvSpPr>
              <p:nvPr/>
            </p:nvSpPr>
            <p:spPr bwMode="auto">
              <a:xfrm>
                <a:off x="1920" y="2304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7" name="Line 11"/>
              <p:cNvSpPr>
                <a:spLocks noChangeShapeType="1"/>
              </p:cNvSpPr>
              <p:nvPr/>
            </p:nvSpPr>
            <p:spPr bwMode="auto">
              <a:xfrm flipV="1">
                <a:off x="2736" y="1920"/>
                <a:ext cx="912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8" name="Line 12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86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9" name="Line 13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864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295" name="Text Box 14"/>
            <p:cNvSpPr txBox="1">
              <a:spLocks noChangeArrowheads="1"/>
            </p:cNvSpPr>
            <p:nvPr/>
          </p:nvSpPr>
          <p:spPr bwMode="auto">
            <a:xfrm>
              <a:off x="576" y="2592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X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296" name="Text Box 15"/>
            <p:cNvSpPr txBox="1">
              <a:spLocks noChangeArrowheads="1"/>
            </p:cNvSpPr>
            <p:nvPr/>
          </p:nvSpPr>
          <p:spPr bwMode="auto">
            <a:xfrm>
              <a:off x="1584" y="3456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Y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297" name="Text Box 16"/>
            <p:cNvSpPr txBox="1">
              <a:spLocks noChangeArrowheads="1"/>
            </p:cNvSpPr>
            <p:nvPr/>
          </p:nvSpPr>
          <p:spPr bwMode="auto">
            <a:xfrm>
              <a:off x="1584" y="2544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g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2298" name="Line 17"/>
            <p:cNvSpPr>
              <a:spLocks noChangeShapeType="1"/>
            </p:cNvSpPr>
            <p:nvPr/>
          </p:nvSpPr>
          <p:spPr bwMode="auto">
            <a:xfrm>
              <a:off x="864" y="2832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299" name="Line 18"/>
            <p:cNvSpPr>
              <a:spLocks noChangeShapeType="1"/>
            </p:cNvSpPr>
            <p:nvPr/>
          </p:nvSpPr>
          <p:spPr bwMode="auto">
            <a:xfrm>
              <a:off x="1824" y="2832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300" name="Line 19"/>
            <p:cNvSpPr>
              <a:spLocks noChangeShapeType="1"/>
            </p:cNvSpPr>
            <p:nvPr/>
          </p:nvSpPr>
          <p:spPr bwMode="auto">
            <a:xfrm>
              <a:off x="1728" y="3024"/>
              <a:ext cx="48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3A99F6-0376-4953-ABAD-464099CC5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8794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Kinds of constraint systems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0046" cy="4411662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dirty="0"/>
              <a:t>Actually lots of kinds, but 3 major varieties used in UI work </a:t>
            </a:r>
          </a:p>
          <a:p>
            <a:pPr lvl="1"/>
            <a:r>
              <a:rPr lang="en-US" altLang="en-US" dirty="0"/>
              <a:t>one-way, multi-way, numerical (less use)</a:t>
            </a:r>
          </a:p>
          <a:p>
            <a:pPr lvl="1"/>
            <a:r>
              <a:rPr lang="en-US" altLang="en-US" dirty="0"/>
              <a:t>reflect kinds of limitations imposed</a:t>
            </a:r>
          </a:p>
          <a:p>
            <a:pPr lvl="1"/>
            <a:r>
              <a:rPr lang="en-US" altLang="en-US" dirty="0"/>
              <a:t>Reminder: Angular has </a:t>
            </a:r>
            <a:r>
              <a:rPr lang="en-US" altLang="en-US" i="1" dirty="0"/>
              <a:t>both one-way</a:t>
            </a:r>
            <a:r>
              <a:rPr lang="en-US" altLang="en-US" dirty="0"/>
              <a:t> and</a:t>
            </a:r>
            <a:r>
              <a:rPr lang="en-US" altLang="en-US" i="1" dirty="0"/>
              <a:t> multi-way</a:t>
            </a:r>
            <a:endParaRPr lang="en-US" altLang="en-US" dirty="0"/>
          </a:p>
          <a:p>
            <a:r>
              <a:rPr lang="en-US" altLang="en-US" dirty="0"/>
              <a:t>One-Way constraints</a:t>
            </a:r>
          </a:p>
          <a:p>
            <a:pPr lvl="1"/>
            <a:r>
              <a:rPr lang="en-US" altLang="en-US" dirty="0"/>
              <a:t>must have a single variable on LHS</a:t>
            </a:r>
          </a:p>
          <a:p>
            <a:pPr lvl="1"/>
            <a:r>
              <a:rPr lang="en-US" altLang="en-US" dirty="0"/>
              <a:t>information only flows to that variable</a:t>
            </a:r>
          </a:p>
          <a:p>
            <a:pPr lvl="2"/>
            <a:r>
              <a:rPr lang="en-US" altLang="en-US" dirty="0"/>
              <a:t>can change B,C,D system will find A</a:t>
            </a:r>
          </a:p>
          <a:p>
            <a:pPr lvl="2"/>
            <a:r>
              <a:rPr lang="en-US" altLang="en-US" dirty="0"/>
              <a:t>can’t do reverse (change A …)</a:t>
            </a:r>
          </a:p>
          <a:p>
            <a:pPr lvl="1"/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3974A0A-22C4-44AB-9055-57143DDC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90987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One-Way constraints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610600" cy="4953000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3600" dirty="0"/>
              <a:t>Results in a directed dependency graph: </a:t>
            </a:r>
            <a:r>
              <a:rPr lang="en-US" altLang="en-US" sz="4000" dirty="0"/>
              <a:t> A = f(B,C,D)</a:t>
            </a:r>
          </a:p>
          <a:p>
            <a:pPr>
              <a:lnSpc>
                <a:spcPct val="90000"/>
              </a:lnSpc>
              <a:defRPr/>
            </a:pPr>
            <a:endParaRPr lang="en-US" altLang="en-US" sz="4000" dirty="0"/>
          </a:p>
          <a:p>
            <a:pPr>
              <a:lnSpc>
                <a:spcPct val="60000"/>
              </a:lnSpc>
              <a:defRPr/>
            </a:pPr>
            <a:endParaRPr lang="en-US" altLang="en-US" sz="4000" dirty="0"/>
          </a:p>
          <a:p>
            <a:pPr>
              <a:lnSpc>
                <a:spcPct val="90000"/>
              </a:lnSpc>
              <a:defRPr/>
            </a:pPr>
            <a:endParaRPr lang="en-US" altLang="en-US" sz="4000" dirty="0"/>
          </a:p>
          <a:p>
            <a:pPr>
              <a:lnSpc>
                <a:spcPct val="90000"/>
              </a:lnSpc>
              <a:defRPr/>
            </a:pPr>
            <a:endParaRPr lang="en-US" altLang="en-US" sz="4000" dirty="0"/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4000" dirty="0"/>
              <a:t>Normally require dependency graph to be acyclic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3200" dirty="0"/>
              <a:t>cyclic graph means cyclic definition</a:t>
            </a:r>
          </a:p>
        </p:txBody>
      </p:sp>
      <p:grpSp>
        <p:nvGrpSpPr>
          <p:cNvPr id="14341" name="Group 14"/>
          <p:cNvGrpSpPr>
            <a:grpSpLocks/>
          </p:cNvGrpSpPr>
          <p:nvPr/>
        </p:nvGrpSpPr>
        <p:grpSpPr bwMode="auto">
          <a:xfrm>
            <a:off x="2971800" y="2514600"/>
            <a:ext cx="3681413" cy="2362200"/>
            <a:chOff x="1632" y="1680"/>
            <a:chExt cx="2319" cy="1488"/>
          </a:xfrm>
        </p:grpSpPr>
        <p:sp>
          <p:nvSpPr>
            <p:cNvPr id="14342" name="Text Box 5"/>
            <p:cNvSpPr txBox="1">
              <a:spLocks noChangeArrowheads="1"/>
            </p:cNvSpPr>
            <p:nvPr/>
          </p:nvSpPr>
          <p:spPr bwMode="auto">
            <a:xfrm>
              <a:off x="1632" y="2064"/>
              <a:ext cx="37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A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43" name="Text Box 6"/>
            <p:cNvSpPr txBox="1">
              <a:spLocks noChangeArrowheads="1"/>
            </p:cNvSpPr>
            <p:nvPr/>
          </p:nvSpPr>
          <p:spPr bwMode="auto">
            <a:xfrm>
              <a:off x="3600" y="1680"/>
              <a:ext cx="35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B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44" name="Text Box 7"/>
            <p:cNvSpPr txBox="1">
              <a:spLocks noChangeArrowheads="1"/>
            </p:cNvSpPr>
            <p:nvPr/>
          </p:nvSpPr>
          <p:spPr bwMode="auto">
            <a:xfrm>
              <a:off x="3552" y="2208"/>
              <a:ext cx="351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C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45" name="Text Box 8"/>
            <p:cNvSpPr txBox="1">
              <a:spLocks noChangeArrowheads="1"/>
            </p:cNvSpPr>
            <p:nvPr/>
          </p:nvSpPr>
          <p:spPr bwMode="auto">
            <a:xfrm>
              <a:off x="3552" y="2688"/>
              <a:ext cx="370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D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4346" name="Text Box 9"/>
            <p:cNvSpPr txBox="1">
              <a:spLocks noChangeArrowheads="1"/>
            </p:cNvSpPr>
            <p:nvPr/>
          </p:nvSpPr>
          <p:spPr bwMode="auto">
            <a:xfrm>
              <a:off x="2544" y="2016"/>
              <a:ext cx="233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kumimoji="0"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f</a:t>
              </a:r>
              <a:endParaRPr kumimoji="0" lang="en-US" altLang="en-US" sz="2400">
                <a:solidFill>
                  <a:schemeClr val="bg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14347" name="Line 10"/>
            <p:cNvSpPr>
              <a:spLocks noChangeShapeType="1"/>
            </p:cNvSpPr>
            <p:nvPr/>
          </p:nvSpPr>
          <p:spPr bwMode="auto">
            <a:xfrm>
              <a:off x="1920" y="2304"/>
              <a:ext cx="6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Line 11"/>
            <p:cNvSpPr>
              <a:spLocks noChangeShapeType="1"/>
            </p:cNvSpPr>
            <p:nvPr/>
          </p:nvSpPr>
          <p:spPr bwMode="auto">
            <a:xfrm flipV="1">
              <a:off x="2736" y="1920"/>
              <a:ext cx="912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9" name="Line 12"/>
            <p:cNvSpPr>
              <a:spLocks noChangeShapeType="1"/>
            </p:cNvSpPr>
            <p:nvPr/>
          </p:nvSpPr>
          <p:spPr bwMode="auto">
            <a:xfrm>
              <a:off x="2736" y="2304"/>
              <a:ext cx="864" cy="14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50" name="Line 13"/>
            <p:cNvSpPr>
              <a:spLocks noChangeShapeType="1"/>
            </p:cNvSpPr>
            <p:nvPr/>
          </p:nvSpPr>
          <p:spPr bwMode="auto">
            <a:xfrm>
              <a:off x="2736" y="2304"/>
              <a:ext cx="864" cy="67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arrow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108914" y="2537192"/>
            <a:ext cx="1795374" cy="1631216"/>
          </a:xfrm>
          <a:prstGeom prst="rect">
            <a:avLst/>
          </a:prstGeom>
          <a:noFill/>
          <a:ln>
            <a:solidFill>
              <a:srgbClr val="6E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6E0000"/>
                </a:solidFill>
              </a:rPr>
              <a:t>NOTE: These arrows are in the </a:t>
            </a:r>
            <a:r>
              <a:rPr lang="en-US" sz="2000" b="1" i="1" dirty="0">
                <a:solidFill>
                  <a:srgbClr val="6E0000"/>
                </a:solidFill>
              </a:rPr>
              <a:t>dataflow</a:t>
            </a:r>
            <a:endParaRPr lang="en-US" sz="2000" dirty="0">
              <a:solidFill>
                <a:srgbClr val="6E0000"/>
              </a:solidFill>
            </a:endParaRPr>
          </a:p>
          <a:p>
            <a:r>
              <a:rPr lang="en-US" sz="2000" dirty="0">
                <a:solidFill>
                  <a:srgbClr val="6E0000"/>
                </a:solidFill>
              </a:rPr>
              <a:t>direction. Not</a:t>
            </a:r>
            <a:br>
              <a:rPr lang="en-US" sz="2000" dirty="0">
                <a:solidFill>
                  <a:srgbClr val="6E0000"/>
                </a:solidFill>
              </a:rPr>
            </a:br>
            <a:r>
              <a:rPr lang="en-US" sz="2000" dirty="0">
                <a:solidFill>
                  <a:srgbClr val="6E0000"/>
                </a:solidFill>
              </a:rPr>
              <a:t>dependency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4A54F1-BEB9-42A7-BD51-566ADB7CC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7747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838200"/>
          </a:xfrm>
        </p:spPr>
        <p:txBody>
          <a:bodyPr/>
          <a:lstStyle/>
          <a:p>
            <a:pPr eaLnBrk="1" hangingPunct="1"/>
            <a:r>
              <a:rPr lang="en-US" dirty="0"/>
              <a:t>Constraints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96962"/>
            <a:ext cx="8650288" cy="5105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Relationships defined once and maintained by the system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Useful for keeping parts of the graphics together.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Also for passing values around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Typically expressed as arithmetic or code relationships among variables.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Variables are often the properties of objects (left, color)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Types: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"Dataflow" constraints;  Choices: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Single-Output vs. Multi-output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Types: One-way, Multi-way, Simultaneous equations, Incremental, Special purpose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dirty="0"/>
              <a:t>Cycles: supported or not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/>
              <a:t>Others: AI systems, scheduling systems, etc.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CF48981-71D1-4EEB-AF38-140300FEE0A8}" type="slidenum">
              <a:rPr lang="en-US" smtClean="0"/>
              <a:pPr>
                <a:buFont typeface="Wingdings" pitchFamily="2" charset="2"/>
                <a:buNone/>
                <a:defRPr/>
              </a:pPr>
              <a:t>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089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One-Way constraints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Problem with one-way: </a:t>
            </a:r>
            <a:br>
              <a:rPr lang="en-US" altLang="en-US" dirty="0"/>
            </a:br>
            <a:r>
              <a:rPr lang="en-US" altLang="en-US" dirty="0"/>
              <a:t>introduces an asymmetry</a:t>
            </a:r>
          </a:p>
          <a:p>
            <a:pPr lvl="1"/>
            <a:r>
              <a:rPr lang="en-US" altLang="en-US" dirty="0" err="1"/>
              <a:t>this.x</a:t>
            </a:r>
            <a:r>
              <a:rPr lang="en-US" altLang="en-US" dirty="0"/>
              <a:t> = </a:t>
            </a:r>
            <a:r>
              <a:rPr lang="en-US" altLang="en-US" dirty="0" err="1"/>
              <a:t>that.x</a:t>
            </a:r>
            <a:r>
              <a:rPr lang="en-US" altLang="en-US" dirty="0"/>
              <a:t> + </a:t>
            </a:r>
            <a:r>
              <a:rPr lang="en-US" altLang="en-US" dirty="0" err="1"/>
              <a:t>that.w</a:t>
            </a:r>
            <a:r>
              <a:rPr lang="en-US" altLang="en-US" dirty="0"/>
              <a:t> + 5</a:t>
            </a:r>
          </a:p>
          <a:p>
            <a:pPr lvl="1"/>
            <a:r>
              <a:rPr lang="en-US" altLang="en-US" dirty="0"/>
              <a:t>can move “that” (change </a:t>
            </a:r>
            <a:r>
              <a:rPr lang="en-US" altLang="en-US" dirty="0" err="1"/>
              <a:t>that.x</a:t>
            </a:r>
            <a:r>
              <a:rPr lang="en-US" altLang="en-US" dirty="0"/>
              <a:t>)</a:t>
            </a:r>
            <a:br>
              <a:rPr lang="en-US" altLang="en-US" dirty="0"/>
            </a:br>
            <a:r>
              <a:rPr lang="en-US" altLang="en-US" dirty="0"/>
              <a:t>but can’t move “this”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0368322-4454-4712-9B4A-B2B95A739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9411440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Multi-way constraints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Don’t require info flow only to the left in equation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can change A and have system find B,C, and/or D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dirty="0"/>
              <a:t>Not as hard as it might seem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most systems require you to explicitly factor the equations for them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provide B = g(A,C,D), etc.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I believe this is true for Angular two-way bindings – have to supply a function for each “way” unless equality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82AD479-96D9-4635-87C6-5F4FA6DD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31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FE5F20F-B2B6-4093-A806-57BDECF10F8E}"/>
              </a:ext>
            </a:extLst>
          </p:cNvPr>
          <p:cNvSpPr txBox="1"/>
          <p:nvPr/>
        </p:nvSpPr>
        <p:spPr>
          <a:xfrm>
            <a:off x="7354390" y="1048305"/>
            <a:ext cx="161979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2000" i="1" dirty="0"/>
              <a:t>A = f(B,C,D)</a:t>
            </a:r>
          </a:p>
        </p:txBody>
      </p:sp>
    </p:spTree>
    <p:extLst>
      <p:ext uri="{BB962C8B-B14F-4D97-AF65-F5344CB8AC3E}">
        <p14:creationId xmlns:p14="http://schemas.microsoft.com/office/powerpoint/2010/main" val="23015887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Multi-way constraints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Modeled as an undirected dependency graph</a:t>
            </a:r>
          </a:p>
          <a:p>
            <a:endParaRPr lang="en-US" altLang="en-US"/>
          </a:p>
          <a:p>
            <a:r>
              <a:rPr lang="en-US" altLang="en-US"/>
              <a:t>No longer have asymmetry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68CD8C4-DBAD-4A3F-AF86-E8F417FF8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74889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Multi-way constraints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/>
              <a:t>But all is not rosy</a:t>
            </a:r>
          </a:p>
          <a:p>
            <a:pPr lvl="1">
              <a:defRPr/>
            </a:pPr>
            <a:r>
              <a:rPr lang="en-US" altLang="en-US" dirty="0"/>
              <a:t>most efficient algorithms require that dependency graph be a tree (acyclic undirected graph)</a:t>
            </a:r>
          </a:p>
          <a:p>
            <a:pPr lvl="1">
              <a:defRPr/>
            </a:pPr>
            <a:endParaRPr lang="en-US" altLang="en-US" dirty="0"/>
          </a:p>
          <a:p>
            <a:pPr lvl="1">
              <a:defRPr/>
            </a:pPr>
            <a:endParaRPr lang="en-US" altLang="en-US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/>
              <a:t>                                 </a:t>
            </a:r>
          </a:p>
          <a:p>
            <a:pPr>
              <a:defRPr/>
            </a:pPr>
            <a:endParaRPr lang="en-US" altLang="en-US" dirty="0"/>
          </a:p>
        </p:txBody>
      </p:sp>
      <p:grpSp>
        <p:nvGrpSpPr>
          <p:cNvPr id="18437" name="Group 4"/>
          <p:cNvGrpSpPr>
            <a:grpSpLocks/>
          </p:cNvGrpSpPr>
          <p:nvPr/>
        </p:nvGrpSpPr>
        <p:grpSpPr bwMode="auto">
          <a:xfrm>
            <a:off x="914400" y="3429000"/>
            <a:ext cx="7034213" cy="2819400"/>
            <a:chOff x="576" y="2160"/>
            <a:chExt cx="4431" cy="1776"/>
          </a:xfrm>
        </p:grpSpPr>
        <p:grpSp>
          <p:nvGrpSpPr>
            <p:cNvPr id="18438" name="Group 5"/>
            <p:cNvGrpSpPr>
              <a:grpSpLocks/>
            </p:cNvGrpSpPr>
            <p:nvPr/>
          </p:nvGrpSpPr>
          <p:grpSpPr bwMode="auto">
            <a:xfrm>
              <a:off x="2688" y="2160"/>
              <a:ext cx="2319" cy="1488"/>
              <a:chOff x="1632" y="1680"/>
              <a:chExt cx="2319" cy="1488"/>
            </a:xfrm>
          </p:grpSpPr>
          <p:sp>
            <p:nvSpPr>
              <p:cNvPr id="18445" name="Text Box 6"/>
              <p:cNvSpPr txBox="1">
                <a:spLocks noChangeArrowheads="1"/>
              </p:cNvSpPr>
              <p:nvPr/>
            </p:nvSpPr>
            <p:spPr bwMode="auto">
              <a:xfrm>
                <a:off x="1632" y="2064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A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6" name="Text Box 7"/>
              <p:cNvSpPr txBox="1">
                <a:spLocks noChangeArrowheads="1"/>
              </p:cNvSpPr>
              <p:nvPr/>
            </p:nvSpPr>
            <p:spPr bwMode="auto">
              <a:xfrm>
                <a:off x="3600" y="1680"/>
                <a:ext cx="351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B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7" name="Text Box 8"/>
              <p:cNvSpPr txBox="1">
                <a:spLocks noChangeArrowheads="1"/>
              </p:cNvSpPr>
              <p:nvPr/>
            </p:nvSpPr>
            <p:spPr bwMode="auto">
              <a:xfrm>
                <a:off x="3552" y="2208"/>
                <a:ext cx="351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C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8" name="Text Box 9"/>
              <p:cNvSpPr txBox="1">
                <a:spLocks noChangeArrowheads="1"/>
              </p:cNvSpPr>
              <p:nvPr/>
            </p:nvSpPr>
            <p:spPr bwMode="auto">
              <a:xfrm>
                <a:off x="3552" y="2688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D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49" name="Text Box 10"/>
              <p:cNvSpPr txBox="1">
                <a:spLocks noChangeArrowheads="1"/>
              </p:cNvSpPr>
              <p:nvPr/>
            </p:nvSpPr>
            <p:spPr bwMode="auto">
              <a:xfrm>
                <a:off x="2544" y="2016"/>
                <a:ext cx="233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f</a:t>
                </a:r>
                <a:endParaRPr kumimoji="0" lang="en-US" altLang="en-US" sz="240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8450" name="Line 11"/>
              <p:cNvSpPr>
                <a:spLocks noChangeShapeType="1"/>
              </p:cNvSpPr>
              <p:nvPr/>
            </p:nvSpPr>
            <p:spPr bwMode="auto">
              <a:xfrm>
                <a:off x="1920" y="2304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1" name="Line 12"/>
              <p:cNvSpPr>
                <a:spLocks noChangeShapeType="1"/>
              </p:cNvSpPr>
              <p:nvPr/>
            </p:nvSpPr>
            <p:spPr bwMode="auto">
              <a:xfrm flipV="1">
                <a:off x="2736" y="1920"/>
                <a:ext cx="912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2" name="Line 13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86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453" name="Line 14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864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8439" name="Text Box 15"/>
            <p:cNvSpPr txBox="1">
              <a:spLocks noChangeArrowheads="1"/>
            </p:cNvSpPr>
            <p:nvPr/>
          </p:nvSpPr>
          <p:spPr bwMode="auto">
            <a:xfrm>
              <a:off x="576" y="2592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X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0" name="Text Box 16"/>
            <p:cNvSpPr txBox="1">
              <a:spLocks noChangeArrowheads="1"/>
            </p:cNvSpPr>
            <p:nvPr/>
          </p:nvSpPr>
          <p:spPr bwMode="auto">
            <a:xfrm>
              <a:off x="1584" y="3456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Y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1" name="Text Box 17"/>
            <p:cNvSpPr txBox="1">
              <a:spLocks noChangeArrowheads="1"/>
            </p:cNvSpPr>
            <p:nvPr/>
          </p:nvSpPr>
          <p:spPr bwMode="auto">
            <a:xfrm>
              <a:off x="1584" y="2544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g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8442" name="Line 18"/>
            <p:cNvSpPr>
              <a:spLocks noChangeShapeType="1"/>
            </p:cNvSpPr>
            <p:nvPr/>
          </p:nvSpPr>
          <p:spPr bwMode="auto">
            <a:xfrm>
              <a:off x="864" y="2832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3" name="Line 19"/>
            <p:cNvSpPr>
              <a:spLocks noChangeShapeType="1"/>
            </p:cNvSpPr>
            <p:nvPr/>
          </p:nvSpPr>
          <p:spPr bwMode="auto">
            <a:xfrm>
              <a:off x="1824" y="2832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44" name="Line 20"/>
            <p:cNvSpPr>
              <a:spLocks noChangeShapeType="1"/>
            </p:cNvSpPr>
            <p:nvPr/>
          </p:nvSpPr>
          <p:spPr bwMode="auto">
            <a:xfrm>
              <a:off x="1728" y="3024"/>
              <a:ext cx="48" cy="52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5EB66C-897E-4925-8609-CDDD7C413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2431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Multi-way constraints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/>
              <a:t>But: A = f(B,C,D) &amp; X = h(D,A)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endParaRPr lang="en-US" altLang="en-US" dirty="0"/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dirty="0"/>
          </a:p>
          <a:p>
            <a:pPr marL="0" indent="0">
              <a:buFont typeface="Monotype Sorts" pitchFamily="2" charset="2"/>
              <a:buNone/>
              <a:defRPr/>
            </a:pPr>
            <a:endParaRPr lang="en-US" altLang="en-US" dirty="0"/>
          </a:p>
          <a:p>
            <a:pPr marL="0" indent="0">
              <a:buFont typeface="Monotype Sorts" pitchFamily="2" charset="2"/>
              <a:buNone/>
              <a:defRPr/>
            </a:pPr>
            <a:r>
              <a:rPr lang="en-US" altLang="en-US" dirty="0"/>
              <a:t>Not OK because it has a cycle (not a tree)</a:t>
            </a:r>
          </a:p>
        </p:txBody>
      </p:sp>
      <p:grpSp>
        <p:nvGrpSpPr>
          <p:cNvPr id="19461" name="Group 24"/>
          <p:cNvGrpSpPr>
            <a:grpSpLocks/>
          </p:cNvGrpSpPr>
          <p:nvPr/>
        </p:nvGrpSpPr>
        <p:grpSpPr bwMode="auto">
          <a:xfrm>
            <a:off x="990600" y="2514600"/>
            <a:ext cx="7034213" cy="2362200"/>
            <a:chOff x="624" y="1584"/>
            <a:chExt cx="4431" cy="1488"/>
          </a:xfrm>
        </p:grpSpPr>
        <p:grpSp>
          <p:nvGrpSpPr>
            <p:cNvPr id="19462" name="Group 5"/>
            <p:cNvGrpSpPr>
              <a:grpSpLocks/>
            </p:cNvGrpSpPr>
            <p:nvPr/>
          </p:nvGrpSpPr>
          <p:grpSpPr bwMode="auto">
            <a:xfrm>
              <a:off x="2736" y="1584"/>
              <a:ext cx="2319" cy="1488"/>
              <a:chOff x="1632" y="1680"/>
              <a:chExt cx="2319" cy="1488"/>
            </a:xfrm>
          </p:grpSpPr>
          <p:sp>
            <p:nvSpPr>
              <p:cNvPr id="19468" name="Text Box 6"/>
              <p:cNvSpPr txBox="1">
                <a:spLocks noChangeArrowheads="1"/>
              </p:cNvSpPr>
              <p:nvPr/>
            </p:nvSpPr>
            <p:spPr bwMode="auto">
              <a:xfrm>
                <a:off x="1632" y="2064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A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69" name="Text Box 7"/>
              <p:cNvSpPr txBox="1">
                <a:spLocks noChangeArrowheads="1"/>
              </p:cNvSpPr>
              <p:nvPr/>
            </p:nvSpPr>
            <p:spPr bwMode="auto">
              <a:xfrm>
                <a:off x="3600" y="1680"/>
                <a:ext cx="351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B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70" name="Text Box 8"/>
              <p:cNvSpPr txBox="1">
                <a:spLocks noChangeArrowheads="1"/>
              </p:cNvSpPr>
              <p:nvPr/>
            </p:nvSpPr>
            <p:spPr bwMode="auto">
              <a:xfrm>
                <a:off x="3552" y="2208"/>
                <a:ext cx="351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C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71" name="Text Box 9"/>
              <p:cNvSpPr txBox="1">
                <a:spLocks noChangeArrowheads="1"/>
              </p:cNvSpPr>
              <p:nvPr/>
            </p:nvSpPr>
            <p:spPr bwMode="auto">
              <a:xfrm>
                <a:off x="3552" y="2688"/>
                <a:ext cx="370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latin typeface="Times New Roman" panose="02020603050405020304" pitchFamily="18" charset="0"/>
                  </a:rPr>
                  <a:t>D</a:t>
                </a:r>
                <a:endParaRPr kumimoji="0" lang="en-US" altLang="en-US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72" name="Text Box 10"/>
              <p:cNvSpPr txBox="1">
                <a:spLocks noChangeArrowheads="1"/>
              </p:cNvSpPr>
              <p:nvPr/>
            </p:nvSpPr>
            <p:spPr bwMode="auto">
              <a:xfrm>
                <a:off x="2544" y="2016"/>
                <a:ext cx="233" cy="4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r>
                  <a:rPr kumimoji="0" lang="en-US" altLang="en-US">
                    <a:solidFill>
                      <a:schemeClr val="bg2"/>
                    </a:solidFill>
                    <a:latin typeface="Times New Roman" panose="02020603050405020304" pitchFamily="18" charset="0"/>
                  </a:rPr>
                  <a:t>f</a:t>
                </a:r>
                <a:endParaRPr kumimoji="0" lang="en-US" altLang="en-US" sz="2400">
                  <a:solidFill>
                    <a:schemeClr val="bg2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9473" name="Line 11"/>
              <p:cNvSpPr>
                <a:spLocks noChangeShapeType="1"/>
              </p:cNvSpPr>
              <p:nvPr/>
            </p:nvSpPr>
            <p:spPr bwMode="auto">
              <a:xfrm>
                <a:off x="1920" y="2304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4" name="Line 12"/>
              <p:cNvSpPr>
                <a:spLocks noChangeShapeType="1"/>
              </p:cNvSpPr>
              <p:nvPr/>
            </p:nvSpPr>
            <p:spPr bwMode="auto">
              <a:xfrm flipV="1">
                <a:off x="2736" y="1920"/>
                <a:ext cx="912" cy="38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5" name="Line 13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864" cy="144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476" name="Line 14"/>
              <p:cNvSpPr>
                <a:spLocks noChangeShapeType="1"/>
              </p:cNvSpPr>
              <p:nvPr/>
            </p:nvSpPr>
            <p:spPr bwMode="auto">
              <a:xfrm>
                <a:off x="2736" y="2304"/>
                <a:ext cx="864" cy="67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463" name="Text Box 15"/>
            <p:cNvSpPr txBox="1">
              <a:spLocks noChangeArrowheads="1"/>
            </p:cNvSpPr>
            <p:nvPr/>
          </p:nvSpPr>
          <p:spPr bwMode="auto">
            <a:xfrm>
              <a:off x="624" y="2016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>
                  <a:latin typeface="Times New Roman" panose="02020603050405020304" pitchFamily="18" charset="0"/>
                </a:rPr>
                <a:t>X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9464" name="Text Box 17"/>
            <p:cNvSpPr txBox="1">
              <a:spLocks noChangeArrowheads="1"/>
            </p:cNvSpPr>
            <p:nvPr/>
          </p:nvSpPr>
          <p:spPr bwMode="auto">
            <a:xfrm>
              <a:off x="1632" y="1968"/>
              <a:ext cx="336" cy="4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kumimoji="0" lang="en-US" altLang="en-US">
                  <a:solidFill>
                    <a:schemeClr val="bg2"/>
                  </a:solidFill>
                  <a:latin typeface="Times New Roman" panose="02020603050405020304" pitchFamily="18" charset="0"/>
                </a:rPr>
                <a:t>h</a:t>
              </a:r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19465" name="Line 18"/>
            <p:cNvSpPr>
              <a:spLocks noChangeShapeType="1"/>
            </p:cNvSpPr>
            <p:nvPr/>
          </p:nvSpPr>
          <p:spPr bwMode="auto">
            <a:xfrm>
              <a:off x="912" y="2256"/>
              <a:ext cx="72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6" name="Line 19"/>
            <p:cNvSpPr>
              <a:spLocks noChangeShapeType="1"/>
            </p:cNvSpPr>
            <p:nvPr/>
          </p:nvSpPr>
          <p:spPr bwMode="auto">
            <a:xfrm>
              <a:off x="1872" y="2256"/>
              <a:ext cx="91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7" name="Line 21"/>
            <p:cNvSpPr>
              <a:spLocks noChangeShapeType="1"/>
            </p:cNvSpPr>
            <p:nvPr/>
          </p:nvSpPr>
          <p:spPr bwMode="auto">
            <a:xfrm>
              <a:off x="1824" y="2448"/>
              <a:ext cx="288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3601E99-300A-462B-BEB4-C5D9EAEA3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40062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Another important issue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set of constraints can be:</a:t>
            </a:r>
          </a:p>
          <a:p>
            <a:pPr lvl="1"/>
            <a:r>
              <a:rPr lang="en-US" altLang="en-US"/>
              <a:t>Over-constrained</a:t>
            </a:r>
          </a:p>
          <a:p>
            <a:pPr lvl="2"/>
            <a:r>
              <a:rPr lang="en-US" altLang="en-US"/>
              <a:t>No valid solution that meets all constraints</a:t>
            </a:r>
          </a:p>
          <a:p>
            <a:pPr lvl="1"/>
            <a:r>
              <a:rPr lang="en-US" altLang="en-US"/>
              <a:t>Under-constrained</a:t>
            </a:r>
          </a:p>
          <a:p>
            <a:pPr lvl="2"/>
            <a:r>
              <a:rPr lang="en-US" altLang="en-US"/>
              <a:t>More than one solution</a:t>
            </a:r>
          </a:p>
          <a:p>
            <a:pPr lvl="3"/>
            <a:r>
              <a:rPr lang="en-US" altLang="en-US"/>
              <a:t>sometimes infinite numbers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529C888-A2CF-491A-9CCF-ACA059B27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628380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Over- and under-constrained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Over-constrained systems</a:t>
            </a:r>
          </a:p>
          <a:p>
            <a:pPr lvl="1"/>
            <a:r>
              <a:rPr lang="en-US" altLang="en-US"/>
              <a:t>solver will fail</a:t>
            </a:r>
          </a:p>
          <a:p>
            <a:pPr lvl="1"/>
            <a:r>
              <a:rPr lang="en-US" altLang="en-US"/>
              <a:t>isn’t nice to do this in interactive systems</a:t>
            </a:r>
          </a:p>
          <a:p>
            <a:pPr lvl="1"/>
            <a:r>
              <a:rPr lang="en-US" altLang="en-US"/>
              <a:t>typically need to avoid this</a:t>
            </a:r>
          </a:p>
          <a:p>
            <a:pPr lvl="2"/>
            <a:r>
              <a:rPr lang="en-US" altLang="en-US"/>
              <a:t>need at least a “fallback” solution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4F125B1-05F7-435F-AB2B-F04478C9C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21460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Over- and under-constrained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Under-constrained</a:t>
            </a:r>
          </a:p>
          <a:p>
            <a:pPr lvl="1"/>
            <a:r>
              <a:rPr lang="en-US" altLang="en-US"/>
              <a:t>many solutions</a:t>
            </a:r>
          </a:p>
          <a:p>
            <a:pPr lvl="1"/>
            <a:r>
              <a:rPr lang="en-US" altLang="en-US"/>
              <a:t>system has to pick one</a:t>
            </a:r>
          </a:p>
          <a:p>
            <a:pPr lvl="1"/>
            <a:r>
              <a:rPr lang="en-US" altLang="en-US"/>
              <a:t>may not be the one you expect</a:t>
            </a:r>
          </a:p>
          <a:p>
            <a:pPr lvl="1"/>
            <a:r>
              <a:rPr lang="en-US" altLang="en-US"/>
              <a:t>example: constraint: point stays at midpoint of line segment</a:t>
            </a:r>
          </a:p>
          <a:p>
            <a:pPr lvl="2"/>
            <a:r>
              <a:rPr lang="en-US" altLang="en-US"/>
              <a:t>  move end point, then?</a:t>
            </a:r>
          </a:p>
        </p:txBody>
      </p:sp>
      <p:grpSp>
        <p:nvGrpSpPr>
          <p:cNvPr id="22533" name="Group 15"/>
          <p:cNvGrpSpPr>
            <a:grpSpLocks/>
          </p:cNvGrpSpPr>
          <p:nvPr/>
        </p:nvGrpSpPr>
        <p:grpSpPr bwMode="auto">
          <a:xfrm>
            <a:off x="5715000" y="5290458"/>
            <a:ext cx="2971800" cy="533400"/>
            <a:chOff x="960" y="3744"/>
            <a:chExt cx="1872" cy="336"/>
          </a:xfrm>
        </p:grpSpPr>
        <p:sp>
          <p:nvSpPr>
            <p:cNvPr id="22534" name="Line 9"/>
            <p:cNvSpPr>
              <a:spLocks noChangeShapeType="1"/>
            </p:cNvSpPr>
            <p:nvPr/>
          </p:nvSpPr>
          <p:spPr bwMode="auto">
            <a:xfrm flipV="1">
              <a:off x="1008" y="3792"/>
              <a:ext cx="1776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35" name="Oval 10"/>
            <p:cNvSpPr>
              <a:spLocks noChangeArrowheads="1"/>
            </p:cNvSpPr>
            <p:nvPr/>
          </p:nvSpPr>
          <p:spPr bwMode="auto">
            <a:xfrm>
              <a:off x="1776" y="388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22536" name="Rectangle 11"/>
            <p:cNvSpPr>
              <a:spLocks noChangeArrowheads="1"/>
            </p:cNvSpPr>
            <p:nvPr/>
          </p:nvSpPr>
          <p:spPr bwMode="auto">
            <a:xfrm>
              <a:off x="960" y="398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22537" name="Rectangle 12"/>
            <p:cNvSpPr>
              <a:spLocks noChangeArrowheads="1"/>
            </p:cNvSpPr>
            <p:nvPr/>
          </p:nvSpPr>
          <p:spPr bwMode="auto">
            <a:xfrm>
              <a:off x="2736" y="3744"/>
              <a:ext cx="96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</p:grp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A8B4F1-9EB1-495A-971B-84590E283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9980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Over- and under-constrained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Under-constrained</a:t>
            </a:r>
          </a:p>
          <a:p>
            <a:pPr lvl="1"/>
            <a:r>
              <a:rPr lang="en-US" altLang="en-US"/>
              <a:t>example: constraint: point stays at midpoint of line segment</a:t>
            </a:r>
          </a:p>
          <a:p>
            <a:pPr lvl="2"/>
            <a:r>
              <a:rPr lang="en-US" altLang="en-US"/>
              <a:t>move end point, then?</a:t>
            </a:r>
          </a:p>
          <a:p>
            <a:pPr lvl="2"/>
            <a:r>
              <a:rPr lang="en-US" altLang="en-US"/>
              <a:t>Lots of valid solutions</a:t>
            </a:r>
          </a:p>
          <a:p>
            <a:pPr lvl="3"/>
            <a:r>
              <a:rPr lang="en-US" altLang="en-US"/>
              <a:t>move other end point</a:t>
            </a:r>
          </a:p>
          <a:p>
            <a:pPr lvl="3"/>
            <a:r>
              <a:rPr lang="en-US" altLang="en-US"/>
              <a:t>collapse to one point</a:t>
            </a:r>
          </a:p>
          <a:p>
            <a:pPr lvl="3"/>
            <a:r>
              <a:rPr lang="en-US" altLang="en-US"/>
              <a:t>etc.</a:t>
            </a:r>
          </a:p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CE0BE19-7BA2-43BF-BFAF-77E7A28E3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498961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Over- and under-constrained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Good news is that one-way is never over- or under-constrained (assuming acyclic)</a:t>
            </a:r>
          </a:p>
          <a:p>
            <a:pPr lvl="1"/>
            <a:r>
              <a:rPr lang="en-US" altLang="en-US"/>
              <a:t>system makes no arbitrary choices</a:t>
            </a:r>
          </a:p>
          <a:p>
            <a:pPr lvl="1"/>
            <a:r>
              <a:rPr lang="en-US" altLang="en-US"/>
              <a:t>pretty easy to understand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339816A-7FC8-469A-8C4F-6296F8245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230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141078"/>
          </a:xfrm>
        </p:spPr>
        <p:txBody>
          <a:bodyPr/>
          <a:lstStyle/>
          <a:p>
            <a:pPr eaLnBrk="1" hangingPunct="1"/>
            <a:r>
              <a:rPr lang="en-US" sz="3600" dirty="0"/>
              <a:t>Historical Note: “Active Values”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11662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/>
              <a:t>Old Lisp systems had active values</a:t>
            </a:r>
          </a:p>
          <a:p>
            <a:pPr lvl="1" eaLnBrk="1" hangingPunct="1"/>
            <a:r>
              <a:rPr lang="en-US" dirty="0"/>
              <a:t>Attach procedures to be called when changed</a:t>
            </a:r>
          </a:p>
          <a:p>
            <a:pPr eaLnBrk="1" hangingPunct="1"/>
            <a:r>
              <a:rPr lang="en-US" dirty="0"/>
              <a:t>Similar to today’s “Listeners” or “Observer pattern”</a:t>
            </a:r>
          </a:p>
          <a:p>
            <a:pPr eaLnBrk="1" hangingPunct="1"/>
            <a:r>
              <a:rPr lang="en-US" dirty="0"/>
              <a:t>Like the “inverse” of constraints</a:t>
            </a:r>
          </a:p>
          <a:p>
            <a:pPr lvl="1" eaLnBrk="1" hangingPunct="1"/>
            <a:r>
              <a:rPr lang="en-US" dirty="0"/>
              <a:t>Procedures are attached to values which change instead of values where needed</a:t>
            </a:r>
          </a:p>
          <a:p>
            <a:pPr lvl="1" eaLnBrk="1" hangingPunct="1"/>
            <a:r>
              <a:rPr lang="en-US" dirty="0"/>
              <a:t>Push vs. Pull</a:t>
            </a:r>
          </a:p>
          <a:p>
            <a:pPr eaLnBrk="1" hangingPunct="1"/>
            <a:r>
              <a:rPr lang="en-US" dirty="0"/>
              <a:t>Inefficient because all downstream values are re-evaluated, possibly many times</a:t>
            </a:r>
          </a:p>
          <a:p>
            <a:pPr lvl="1" eaLnBrk="1" hangingPunct="1"/>
            <a:r>
              <a:rPr lang="en-US" dirty="0"/>
              <a:t>E.g., when x and y values change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CF48981-71D1-4EEB-AF38-140300FEE0A8}" type="slidenum">
              <a:rPr lang="en-US" smtClean="0"/>
              <a:pPr>
                <a:buFont typeface="Wingdings" pitchFamily="2" charset="2"/>
                <a:buNone/>
                <a:defRPr/>
              </a:pPr>
              <a:t>4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38435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Over- and under-constrained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Multi-way can be either over- or under-constrained</a:t>
            </a:r>
          </a:p>
          <a:p>
            <a:pPr lvl="1"/>
            <a:r>
              <a:rPr lang="en-US" altLang="en-US" dirty="0"/>
              <a:t>have to pay for extra power somewhere</a:t>
            </a:r>
          </a:p>
          <a:p>
            <a:pPr lvl="1"/>
            <a:r>
              <a:rPr lang="en-US" altLang="en-US" dirty="0"/>
              <a:t>typical approach is to over-constrain, but have a mechanism for breaking / loosening constraints in priority order</a:t>
            </a:r>
          </a:p>
          <a:p>
            <a:pPr lvl="2"/>
            <a:r>
              <a:rPr lang="en-US" altLang="en-US" dirty="0"/>
              <a:t>one way: “constraint hierarchies”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97A156-377B-44CF-B5E1-DE04AA9FD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849263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Over- and under-constrained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Multi-way can be either over- or under-constrained</a:t>
            </a:r>
          </a:p>
          <a:p>
            <a:pPr lvl="1"/>
            <a:r>
              <a:rPr lang="en-US" altLang="en-US"/>
              <a:t>unfortunately system still has to make arbitrary choices</a:t>
            </a:r>
          </a:p>
          <a:p>
            <a:pPr lvl="1"/>
            <a:r>
              <a:rPr lang="en-US" altLang="en-US"/>
              <a:t>generally harder to understand and control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7D768C3-1AA5-4730-AD7B-2D82FA065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41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71028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Implementing constraints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Algorithm for one-way systems</a:t>
            </a:r>
          </a:p>
          <a:p>
            <a:pPr lvl="1"/>
            <a:r>
              <a:rPr lang="en-US" altLang="en-US" dirty="0"/>
              <a:t>Need bookkeeping for variables</a:t>
            </a:r>
          </a:p>
          <a:p>
            <a:pPr lvl="1"/>
            <a:r>
              <a:rPr lang="en-US" altLang="en-US" dirty="0"/>
              <a:t>For each keep:</a:t>
            </a:r>
          </a:p>
          <a:p>
            <a:pPr marL="693737" lvl="2" indent="0">
              <a:buNone/>
            </a:pPr>
            <a:r>
              <a:rPr lang="en-US" altLang="en-US" dirty="0"/>
              <a:t>value	- the value of the </a:t>
            </a:r>
            <a:r>
              <a:rPr lang="en-US" altLang="en-US" dirty="0" err="1"/>
              <a:t>var</a:t>
            </a:r>
            <a:endParaRPr lang="en-US" altLang="en-US" dirty="0"/>
          </a:p>
          <a:p>
            <a:pPr marL="693737" lvl="2" indent="0">
              <a:buNone/>
            </a:pPr>
            <a:r>
              <a:rPr lang="en-US" altLang="en-US" dirty="0" err="1"/>
              <a:t>eqn</a:t>
            </a:r>
            <a:r>
              <a:rPr lang="en-US" altLang="en-US" dirty="0"/>
              <a:t>       - code to </a:t>
            </a:r>
            <a:r>
              <a:rPr lang="en-US" altLang="en-US" dirty="0" err="1"/>
              <a:t>eval</a:t>
            </a:r>
            <a:r>
              <a:rPr lang="en-US" altLang="en-US" dirty="0"/>
              <a:t> constraint</a:t>
            </a:r>
          </a:p>
          <a:p>
            <a:pPr marL="693737" lvl="2" indent="0">
              <a:buNone/>
            </a:pPr>
            <a:r>
              <a:rPr lang="en-US" altLang="en-US" dirty="0"/>
              <a:t>dep	- list of </a:t>
            </a:r>
            <a:r>
              <a:rPr lang="en-US" altLang="en-US" dirty="0" err="1"/>
              <a:t>vars</a:t>
            </a:r>
            <a:r>
              <a:rPr lang="en-US" altLang="en-US" dirty="0"/>
              <a:t> we depend on</a:t>
            </a:r>
          </a:p>
          <a:p>
            <a:pPr marL="693737" lvl="2" indent="0">
              <a:buNone/>
            </a:pPr>
            <a:r>
              <a:rPr lang="en-US" altLang="en-US" dirty="0"/>
              <a:t>done	- </a:t>
            </a:r>
            <a:r>
              <a:rPr lang="en-US" altLang="en-US" dirty="0" err="1"/>
              <a:t>boolean</a:t>
            </a:r>
            <a:r>
              <a:rPr lang="en-US" altLang="en-US" dirty="0"/>
              <a:t> “mark” for </a:t>
            </a:r>
            <a:r>
              <a:rPr lang="en-US" altLang="en-US" dirty="0" err="1"/>
              <a:t>alg</a:t>
            </a:r>
            <a:endParaRPr lang="en-US" altLang="en-US" dirty="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183105" y="4495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BC65F05-BAF6-47F7-B7DF-7B4B90B0A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1283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Implementing constraints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Algorithm for one-way systems</a:t>
            </a:r>
          </a:p>
          <a:p>
            <a:pPr lvl="1"/>
            <a:r>
              <a:rPr lang="en-US" altLang="en-US" dirty="0"/>
              <a:t>Need bookkeeping for variables</a:t>
            </a:r>
          </a:p>
          <a:p>
            <a:pPr lvl="1"/>
            <a:r>
              <a:rPr lang="en-US" altLang="en-US" dirty="0"/>
              <a:t>For each keep:</a:t>
            </a:r>
          </a:p>
          <a:p>
            <a:pPr marL="693737" lvl="2" indent="0">
              <a:buNone/>
            </a:pPr>
            <a:r>
              <a:rPr lang="en-US" altLang="en-US" dirty="0"/>
              <a:t>value	- the value of the </a:t>
            </a:r>
            <a:r>
              <a:rPr lang="en-US" altLang="en-US" dirty="0" err="1"/>
              <a:t>var</a:t>
            </a:r>
            <a:endParaRPr lang="en-US" altLang="en-US" dirty="0"/>
          </a:p>
          <a:p>
            <a:pPr marL="693737" lvl="2" indent="0">
              <a:buNone/>
            </a:pPr>
            <a:r>
              <a:rPr lang="en-US" altLang="en-US" dirty="0" err="1"/>
              <a:t>eqn</a:t>
            </a:r>
            <a:r>
              <a:rPr lang="en-US" altLang="en-US" dirty="0"/>
              <a:t>       - code to </a:t>
            </a:r>
            <a:r>
              <a:rPr lang="en-US" altLang="en-US" dirty="0" err="1"/>
              <a:t>eval</a:t>
            </a:r>
            <a:r>
              <a:rPr lang="en-US" altLang="en-US" dirty="0"/>
              <a:t> constraint</a:t>
            </a:r>
          </a:p>
          <a:p>
            <a:pPr marL="693737" lvl="2" indent="0">
              <a:buNone/>
            </a:pPr>
            <a:r>
              <a:rPr lang="en-US" altLang="en-US" dirty="0"/>
              <a:t>dep	- list of </a:t>
            </a:r>
            <a:r>
              <a:rPr lang="en-US" altLang="en-US" dirty="0" err="1"/>
              <a:t>vars</a:t>
            </a:r>
            <a:r>
              <a:rPr lang="en-US" altLang="en-US" dirty="0"/>
              <a:t> we depend on</a:t>
            </a:r>
          </a:p>
          <a:p>
            <a:pPr marL="693737" lvl="2" indent="0">
              <a:buNone/>
            </a:pPr>
            <a:r>
              <a:rPr lang="en-US" altLang="en-US" dirty="0"/>
              <a:t>done	- </a:t>
            </a:r>
            <a:r>
              <a:rPr lang="en-US" altLang="en-US" dirty="0" err="1"/>
              <a:t>boolean</a:t>
            </a:r>
            <a:r>
              <a:rPr lang="en-US" altLang="en-US" dirty="0"/>
              <a:t> “mark” for </a:t>
            </a:r>
            <a:r>
              <a:rPr lang="en-US" altLang="en-US" dirty="0" err="1"/>
              <a:t>alg</a:t>
            </a:r>
            <a:endParaRPr lang="en-US" altLang="en-US" dirty="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1183105" y="4495800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Line Callout 1 6"/>
          <p:cNvSpPr/>
          <p:nvPr/>
        </p:nvSpPr>
        <p:spPr bwMode="auto">
          <a:xfrm>
            <a:off x="6709568" y="1856541"/>
            <a:ext cx="1820863" cy="923925"/>
          </a:xfrm>
          <a:prstGeom prst="borderCallout1">
            <a:avLst>
              <a:gd name="adj1" fmla="val 98189"/>
              <a:gd name="adj2" fmla="val 1146"/>
              <a:gd name="adj3" fmla="val 252687"/>
              <a:gd name="adj4" fmla="val -60608"/>
            </a:avLst>
          </a:prstGeom>
          <a:solidFill>
            <a:schemeClr val="accent1"/>
          </a:solidFill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latin typeface="+mn-lt"/>
              </a:rPr>
              <a:t>Incoming Edges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B421338-AE8B-4022-95C6-D75308E529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43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0860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Naïve algorithm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>
                <a:solidFill>
                  <a:schemeClr val="bg2"/>
                </a:solidFill>
                <a:latin typeface="Lucida Console" panose="020B0609040504020204" pitchFamily="49" charset="0"/>
              </a:rPr>
              <a:t>For each variable v do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>
                <a:solidFill>
                  <a:schemeClr val="bg2"/>
                </a:solidFill>
                <a:latin typeface="Lucida Console" panose="020B0609040504020204" pitchFamily="49" charset="0"/>
              </a:rPr>
              <a:t>	evaluate(v)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altLang="en-US" sz="320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>
                <a:solidFill>
                  <a:schemeClr val="bg2"/>
                </a:solidFill>
                <a:latin typeface="Lucida Console" panose="020B0609040504020204" pitchFamily="49" charset="0"/>
              </a:rPr>
              <a:t>evaluate(v):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>
                <a:solidFill>
                  <a:schemeClr val="bg2"/>
                </a:solidFill>
                <a:latin typeface="Lucida Console" panose="020B0609040504020204" pitchFamily="49" charset="0"/>
              </a:rPr>
              <a:t>	Parms = empty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>
                <a:solidFill>
                  <a:schemeClr val="bg2"/>
                </a:solidFill>
                <a:latin typeface="Lucida Console" panose="020B0609040504020204" pitchFamily="49" charset="0"/>
              </a:rPr>
              <a:t>	for each DepVar in v.dep do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>
                <a:solidFill>
                  <a:schemeClr val="bg2"/>
                </a:solidFill>
                <a:latin typeface="Lucida Console" panose="020B0609040504020204" pitchFamily="49" charset="0"/>
              </a:rPr>
              <a:t>		Parms += evaluate(DepVar)	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>
                <a:solidFill>
                  <a:schemeClr val="bg2"/>
                </a:solidFill>
                <a:latin typeface="Lucida Console" panose="020B0609040504020204" pitchFamily="49" charset="0"/>
              </a:rPr>
              <a:t>	v.value = v.eqn(Parms)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200">
                <a:solidFill>
                  <a:schemeClr val="bg2"/>
                </a:solidFill>
                <a:latin typeface="Lucida Console" panose="020B0609040504020204" pitchFamily="49" charset="0"/>
              </a:rPr>
              <a:t>	return v.value</a:t>
            </a:r>
          </a:p>
          <a:p>
            <a:pPr lvl="1">
              <a:lnSpc>
                <a:spcPct val="90000"/>
              </a:lnSpc>
            </a:pPr>
            <a:endParaRPr lang="en-US" altLang="en-US"/>
          </a:p>
          <a:p>
            <a:pPr lvl="1">
              <a:lnSpc>
                <a:spcPct val="90000"/>
              </a:lnSpc>
            </a:pPr>
            <a:endParaRPr lang="en-US" altLang="en-US" sz="3200"/>
          </a:p>
          <a:p>
            <a:pPr lvl="1">
              <a:lnSpc>
                <a:spcPct val="90000"/>
              </a:lnSpc>
            </a:pPr>
            <a:endParaRPr lang="en-US" altLang="en-US" sz="3200"/>
          </a:p>
          <a:p>
            <a:pPr lvl="1">
              <a:lnSpc>
                <a:spcPct val="90000"/>
              </a:lnSpc>
            </a:pPr>
            <a:endParaRPr lang="en-US" altLang="en-US" sz="32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B3E3B4-9716-4A6A-8EC6-CA6BB2A69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44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86988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is this not a good plan?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F9AE11-0F99-4404-BEF9-D2E89DF78F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45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92782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Exponential Wasted Work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pSp>
        <p:nvGrpSpPr>
          <p:cNvPr id="31749" name="Group 76"/>
          <p:cNvGrpSpPr>
            <a:grpSpLocks/>
          </p:cNvGrpSpPr>
          <p:nvPr/>
        </p:nvGrpSpPr>
        <p:grpSpPr bwMode="auto">
          <a:xfrm flipH="1">
            <a:off x="533400" y="2667000"/>
            <a:ext cx="7086600" cy="2286000"/>
            <a:chOff x="240" y="1632"/>
            <a:chExt cx="4464" cy="1440"/>
          </a:xfrm>
        </p:grpSpPr>
        <p:grpSp>
          <p:nvGrpSpPr>
            <p:cNvPr id="31754" name="Group 21"/>
            <p:cNvGrpSpPr>
              <a:grpSpLocks/>
            </p:cNvGrpSpPr>
            <p:nvPr/>
          </p:nvGrpSpPr>
          <p:grpSpPr bwMode="auto">
            <a:xfrm>
              <a:off x="240" y="1728"/>
              <a:ext cx="1776" cy="1344"/>
              <a:chOff x="240" y="1728"/>
              <a:chExt cx="1776" cy="1344"/>
            </a:xfrm>
          </p:grpSpPr>
          <p:sp>
            <p:nvSpPr>
              <p:cNvPr id="31783" name="Line 8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4" name="Line 9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5" name="Line 16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6" name="Line 17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7" name="Line 18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8" name="Line 19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89" name="Oval 4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90" name="Oval 5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91" name="Oval 6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92" name="Oval 7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93" name="Rectangle 13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94" name="Rectangle 14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95" name="Rectangle 15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755" name="Group 22"/>
            <p:cNvGrpSpPr>
              <a:grpSpLocks/>
            </p:cNvGrpSpPr>
            <p:nvPr/>
          </p:nvGrpSpPr>
          <p:grpSpPr bwMode="auto">
            <a:xfrm>
              <a:off x="1584" y="1680"/>
              <a:ext cx="1776" cy="1344"/>
              <a:chOff x="240" y="1728"/>
              <a:chExt cx="1776" cy="1344"/>
            </a:xfrm>
          </p:grpSpPr>
          <p:sp>
            <p:nvSpPr>
              <p:cNvPr id="31770" name="Line 23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1" name="Line 24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2" name="Line 25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3" name="Line 26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4" name="Line 27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5" name="Line 28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76" name="Oval 29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77" name="Oval 30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78" name="Oval 31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79" name="Oval 32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80" name="Rectangle 33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81" name="Rectangle 34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82" name="Rectangle 35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1756" name="Group 36"/>
            <p:cNvGrpSpPr>
              <a:grpSpLocks/>
            </p:cNvGrpSpPr>
            <p:nvPr/>
          </p:nvGrpSpPr>
          <p:grpSpPr bwMode="auto">
            <a:xfrm>
              <a:off x="2928" y="1632"/>
              <a:ext cx="1776" cy="1344"/>
              <a:chOff x="240" y="1728"/>
              <a:chExt cx="1776" cy="1344"/>
            </a:xfrm>
          </p:grpSpPr>
          <p:sp>
            <p:nvSpPr>
              <p:cNvPr id="31757" name="Line 37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8" name="Line 38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59" name="Line 39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0" name="Line 40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1" name="Line 41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2" name="Line 42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763" name="Oval 43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4" name="Oval 44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5" name="Oval 45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6" name="Oval 46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7" name="Rectangle 47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8" name="Rectangle 48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1769" name="Rectangle 49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1750" name="Group 77"/>
          <p:cNvGrpSpPr>
            <a:grpSpLocks/>
          </p:cNvGrpSpPr>
          <p:nvPr/>
        </p:nvGrpSpPr>
        <p:grpSpPr bwMode="auto">
          <a:xfrm>
            <a:off x="7696200" y="3886200"/>
            <a:ext cx="762000" cy="152400"/>
            <a:chOff x="4848" y="2256"/>
            <a:chExt cx="480" cy="96"/>
          </a:xfrm>
        </p:grpSpPr>
        <p:sp>
          <p:nvSpPr>
            <p:cNvPr id="31751" name="Oval 64"/>
            <p:cNvSpPr>
              <a:spLocks noChangeArrowheads="1"/>
            </p:cNvSpPr>
            <p:nvPr/>
          </p:nvSpPr>
          <p:spPr bwMode="auto">
            <a:xfrm>
              <a:off x="4848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31752" name="Oval 65"/>
            <p:cNvSpPr>
              <a:spLocks noChangeArrowheads="1"/>
            </p:cNvSpPr>
            <p:nvPr/>
          </p:nvSpPr>
          <p:spPr bwMode="auto">
            <a:xfrm>
              <a:off x="5040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31753" name="Oval 66"/>
            <p:cNvSpPr>
              <a:spLocks noChangeArrowheads="1"/>
            </p:cNvSpPr>
            <p:nvPr/>
          </p:nvSpPr>
          <p:spPr bwMode="auto">
            <a:xfrm>
              <a:off x="5232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F1CCF42-26BA-4D04-9A7E-3B0438759005}"/>
              </a:ext>
            </a:extLst>
          </p:cNvPr>
          <p:cNvSpPr txBox="1"/>
          <p:nvPr/>
        </p:nvSpPr>
        <p:spPr>
          <a:xfrm>
            <a:off x="7125789" y="1378684"/>
            <a:ext cx="1795374" cy="1631216"/>
          </a:xfrm>
          <a:prstGeom prst="rect">
            <a:avLst/>
          </a:prstGeom>
          <a:noFill/>
          <a:ln>
            <a:solidFill>
              <a:srgbClr val="6E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6E0000"/>
                </a:solidFill>
              </a:rPr>
              <a:t>NOTE: These arrows are in the </a:t>
            </a:r>
            <a:r>
              <a:rPr lang="en-US" sz="2000" b="1" i="1" dirty="0">
                <a:solidFill>
                  <a:srgbClr val="6E0000"/>
                </a:solidFill>
              </a:rPr>
              <a:t>dataflow</a:t>
            </a:r>
            <a:endParaRPr lang="en-US" sz="2000" dirty="0">
              <a:solidFill>
                <a:srgbClr val="6E0000"/>
              </a:solidFill>
            </a:endParaRPr>
          </a:p>
          <a:p>
            <a:r>
              <a:rPr lang="en-US" sz="2000" dirty="0">
                <a:solidFill>
                  <a:srgbClr val="6E0000"/>
                </a:solidFill>
              </a:rPr>
              <a:t>direction. Not</a:t>
            </a:r>
            <a:br>
              <a:rPr lang="en-US" sz="2000" dirty="0">
                <a:solidFill>
                  <a:srgbClr val="6E0000"/>
                </a:solidFill>
              </a:rPr>
            </a:br>
            <a:r>
              <a:rPr lang="en-US" sz="2000" dirty="0">
                <a:solidFill>
                  <a:srgbClr val="6E0000"/>
                </a:solidFill>
              </a:rPr>
              <a:t>dependency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94790F1-BECF-404D-BCFA-F0BC28BE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46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3966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Exponential Wasted Work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grpSp>
        <p:nvGrpSpPr>
          <p:cNvPr id="32773" name="Group 4"/>
          <p:cNvGrpSpPr>
            <a:grpSpLocks/>
          </p:cNvGrpSpPr>
          <p:nvPr/>
        </p:nvGrpSpPr>
        <p:grpSpPr bwMode="auto">
          <a:xfrm flipH="1">
            <a:off x="533400" y="2667000"/>
            <a:ext cx="7086600" cy="2286000"/>
            <a:chOff x="240" y="1632"/>
            <a:chExt cx="4464" cy="1440"/>
          </a:xfrm>
        </p:grpSpPr>
        <p:grpSp>
          <p:nvGrpSpPr>
            <p:cNvPr id="32783" name="Group 5"/>
            <p:cNvGrpSpPr>
              <a:grpSpLocks/>
            </p:cNvGrpSpPr>
            <p:nvPr/>
          </p:nvGrpSpPr>
          <p:grpSpPr bwMode="auto">
            <a:xfrm>
              <a:off x="240" y="1728"/>
              <a:ext cx="1776" cy="1344"/>
              <a:chOff x="240" y="1728"/>
              <a:chExt cx="1776" cy="1344"/>
            </a:xfrm>
          </p:grpSpPr>
          <p:sp>
            <p:nvSpPr>
              <p:cNvPr id="32812" name="Line 6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3" name="Line 7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4" name="Line 8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5" name="Line 9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6" name="Line 10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7" name="Line 11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18" name="Oval 12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19" name="Oval 13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20" name="Oval 14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21" name="Oval 15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22" name="Rectangle 16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23" name="Rectangle 17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24" name="Rectangle 18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2784" name="Group 19"/>
            <p:cNvGrpSpPr>
              <a:grpSpLocks/>
            </p:cNvGrpSpPr>
            <p:nvPr/>
          </p:nvGrpSpPr>
          <p:grpSpPr bwMode="auto">
            <a:xfrm>
              <a:off x="1584" y="1680"/>
              <a:ext cx="1776" cy="1344"/>
              <a:chOff x="240" y="1728"/>
              <a:chExt cx="1776" cy="1344"/>
            </a:xfrm>
          </p:grpSpPr>
          <p:sp>
            <p:nvSpPr>
              <p:cNvPr id="32799" name="Line 20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0" name="Line 21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1" name="Line 22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2" name="Line 23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3" name="Line 24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4" name="Line 25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805" name="Oval 26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06" name="Oval 2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07" name="Oval 28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08" name="Oval 29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09" name="Rectangle 30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10" name="Rectangle 31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811" name="Rectangle 32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2785" name="Group 33"/>
            <p:cNvGrpSpPr>
              <a:grpSpLocks/>
            </p:cNvGrpSpPr>
            <p:nvPr/>
          </p:nvGrpSpPr>
          <p:grpSpPr bwMode="auto">
            <a:xfrm>
              <a:off x="2928" y="1632"/>
              <a:ext cx="1776" cy="1344"/>
              <a:chOff x="240" y="1728"/>
              <a:chExt cx="1776" cy="1344"/>
            </a:xfrm>
          </p:grpSpPr>
          <p:sp>
            <p:nvSpPr>
              <p:cNvPr id="32786" name="Line 34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7" name="Line 35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8" name="Line 36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89" name="Line 37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0" name="Line 38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1" name="Line 39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2792" name="Oval 40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93" name="Oval 4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94" name="Oval 42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95" name="Oval 43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96" name="Rectangle 44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97" name="Rectangle 45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2798" name="Rectangle 46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2774" name="Group 47"/>
          <p:cNvGrpSpPr>
            <a:grpSpLocks/>
          </p:cNvGrpSpPr>
          <p:nvPr/>
        </p:nvGrpSpPr>
        <p:grpSpPr bwMode="auto">
          <a:xfrm>
            <a:off x="7696200" y="3886200"/>
            <a:ext cx="762000" cy="152400"/>
            <a:chOff x="4848" y="2256"/>
            <a:chExt cx="480" cy="96"/>
          </a:xfrm>
        </p:grpSpPr>
        <p:sp>
          <p:nvSpPr>
            <p:cNvPr id="32780" name="Oval 48"/>
            <p:cNvSpPr>
              <a:spLocks noChangeArrowheads="1"/>
            </p:cNvSpPr>
            <p:nvPr/>
          </p:nvSpPr>
          <p:spPr bwMode="auto">
            <a:xfrm>
              <a:off x="4848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32781" name="Oval 49"/>
            <p:cNvSpPr>
              <a:spLocks noChangeArrowheads="1"/>
            </p:cNvSpPr>
            <p:nvPr/>
          </p:nvSpPr>
          <p:spPr bwMode="auto">
            <a:xfrm>
              <a:off x="5040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32782" name="Oval 50"/>
            <p:cNvSpPr>
              <a:spLocks noChangeArrowheads="1"/>
            </p:cNvSpPr>
            <p:nvPr/>
          </p:nvSpPr>
          <p:spPr bwMode="auto">
            <a:xfrm>
              <a:off x="5232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</p:grpSp>
      <p:sp>
        <p:nvSpPr>
          <p:cNvPr id="32775" name="Text Box 51"/>
          <p:cNvSpPr txBox="1">
            <a:spLocks noChangeArrowheads="1"/>
          </p:cNvSpPr>
          <p:nvPr/>
        </p:nvSpPr>
        <p:spPr bwMode="auto">
          <a:xfrm>
            <a:off x="704850" y="344328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2776" name="Text Box 52"/>
          <p:cNvSpPr txBox="1">
            <a:spLocks noChangeArrowheads="1"/>
          </p:cNvSpPr>
          <p:nvPr/>
        </p:nvSpPr>
        <p:spPr bwMode="auto">
          <a:xfrm>
            <a:off x="2819400" y="34956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2777" name="Text Box 53"/>
          <p:cNvSpPr txBox="1">
            <a:spLocks noChangeArrowheads="1"/>
          </p:cNvSpPr>
          <p:nvPr/>
        </p:nvSpPr>
        <p:spPr bwMode="auto">
          <a:xfrm>
            <a:off x="7105650" y="3648075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27</a:t>
            </a:r>
          </a:p>
        </p:txBody>
      </p:sp>
      <p:sp>
        <p:nvSpPr>
          <p:cNvPr id="32778" name="Text Box 54"/>
          <p:cNvSpPr txBox="1">
            <a:spLocks noChangeArrowheads="1"/>
          </p:cNvSpPr>
          <p:nvPr/>
        </p:nvSpPr>
        <p:spPr bwMode="auto">
          <a:xfrm>
            <a:off x="4972050" y="3581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32779" name="Text Box 55"/>
          <p:cNvSpPr txBox="1">
            <a:spLocks noChangeArrowheads="1"/>
          </p:cNvSpPr>
          <p:nvPr/>
        </p:nvSpPr>
        <p:spPr bwMode="auto">
          <a:xfrm>
            <a:off x="8534400" y="3657600"/>
            <a:ext cx="48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3</a:t>
            </a:r>
            <a:r>
              <a:rPr lang="en-US" altLang="en-US" sz="2800" baseline="300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1F641D0-BC95-4FE5-83C5-C3814054A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47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52107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Exponential Wasted Work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2"/>
            <a:ext cx="8229600" cy="498633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4000" dirty="0"/>
              <a:t>Breadth first does not fix this</a:t>
            </a:r>
          </a:p>
          <a:p>
            <a:pPr>
              <a:lnSpc>
                <a:spcPct val="90000"/>
              </a:lnSpc>
              <a:defRPr/>
            </a:pPr>
            <a:endParaRPr lang="en-US" altLang="en-US" sz="4000" dirty="0"/>
          </a:p>
          <a:p>
            <a:pPr>
              <a:lnSpc>
                <a:spcPct val="90000"/>
              </a:lnSpc>
              <a:defRPr/>
            </a:pPr>
            <a:endParaRPr lang="en-US" altLang="en-US" sz="4000" dirty="0"/>
          </a:p>
          <a:p>
            <a:pPr>
              <a:lnSpc>
                <a:spcPct val="90000"/>
              </a:lnSpc>
              <a:defRPr/>
            </a:pPr>
            <a:endParaRPr lang="en-US" altLang="en-US" sz="4000" dirty="0"/>
          </a:p>
          <a:p>
            <a:pPr>
              <a:lnSpc>
                <a:spcPct val="90000"/>
              </a:lnSpc>
              <a:defRPr/>
            </a:pPr>
            <a:endParaRPr lang="en-US" altLang="en-US" sz="4000" dirty="0"/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endParaRPr lang="en-US" altLang="en-US" sz="4000" dirty="0"/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4000" dirty="0"/>
              <a:t>No fixed order works for all graphs</a:t>
            </a:r>
          </a:p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4000" dirty="0"/>
              <a:t>Must respect topological ordering of graph (do in reverse </a:t>
            </a:r>
            <a:r>
              <a:rPr lang="en-US" altLang="en-US" sz="4000" dirty="0" err="1"/>
              <a:t>topsort</a:t>
            </a:r>
            <a:r>
              <a:rPr lang="en-US" altLang="en-US" sz="4000" dirty="0"/>
              <a:t> order)</a:t>
            </a:r>
          </a:p>
        </p:txBody>
      </p:sp>
      <p:grpSp>
        <p:nvGrpSpPr>
          <p:cNvPr id="33797" name="Group 54"/>
          <p:cNvGrpSpPr>
            <a:grpSpLocks/>
          </p:cNvGrpSpPr>
          <p:nvPr/>
        </p:nvGrpSpPr>
        <p:grpSpPr bwMode="auto">
          <a:xfrm flipH="1">
            <a:off x="533400" y="2667000"/>
            <a:ext cx="7086600" cy="2286000"/>
            <a:chOff x="240" y="1632"/>
            <a:chExt cx="4464" cy="1440"/>
          </a:xfrm>
        </p:grpSpPr>
        <p:grpSp>
          <p:nvGrpSpPr>
            <p:cNvPr id="33807" name="Group 55"/>
            <p:cNvGrpSpPr>
              <a:grpSpLocks/>
            </p:cNvGrpSpPr>
            <p:nvPr/>
          </p:nvGrpSpPr>
          <p:grpSpPr bwMode="auto">
            <a:xfrm>
              <a:off x="240" y="1728"/>
              <a:ext cx="1776" cy="1344"/>
              <a:chOff x="240" y="1728"/>
              <a:chExt cx="1776" cy="1344"/>
            </a:xfrm>
          </p:grpSpPr>
          <p:sp>
            <p:nvSpPr>
              <p:cNvPr id="33836" name="Line 56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7" name="Line 57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8" name="Line 58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39" name="Line 59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0" name="Line 60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1" name="Line 61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42" name="Oval 62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3" name="Oval 63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4" name="Oval 64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5" name="Oval 65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6" name="Rectangle 66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7" name="Rectangle 67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8" name="Rectangle 68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3808" name="Group 69"/>
            <p:cNvGrpSpPr>
              <a:grpSpLocks/>
            </p:cNvGrpSpPr>
            <p:nvPr/>
          </p:nvGrpSpPr>
          <p:grpSpPr bwMode="auto">
            <a:xfrm>
              <a:off x="1584" y="1680"/>
              <a:ext cx="1776" cy="1344"/>
              <a:chOff x="240" y="1728"/>
              <a:chExt cx="1776" cy="1344"/>
            </a:xfrm>
          </p:grpSpPr>
          <p:sp>
            <p:nvSpPr>
              <p:cNvPr id="33823" name="Line 70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4" name="Line 71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5" name="Line 72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6" name="Line 73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7" name="Line 74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8" name="Line 75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29" name="Oval 76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30" name="Oval 7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31" name="Oval 78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32" name="Oval 79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33" name="Rectangle 80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34" name="Rectangle 81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35" name="Rectangle 82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3809" name="Group 83"/>
            <p:cNvGrpSpPr>
              <a:grpSpLocks/>
            </p:cNvGrpSpPr>
            <p:nvPr/>
          </p:nvGrpSpPr>
          <p:grpSpPr bwMode="auto">
            <a:xfrm>
              <a:off x="2928" y="1632"/>
              <a:ext cx="1776" cy="1344"/>
              <a:chOff x="240" y="1728"/>
              <a:chExt cx="1776" cy="1344"/>
            </a:xfrm>
          </p:grpSpPr>
          <p:sp>
            <p:nvSpPr>
              <p:cNvPr id="33810" name="Line 84"/>
              <p:cNvSpPr>
                <a:spLocks noChangeShapeType="1"/>
              </p:cNvSpPr>
              <p:nvPr/>
            </p:nvSpPr>
            <p:spPr bwMode="auto">
              <a:xfrm flipV="1">
                <a:off x="576" y="2064"/>
                <a:ext cx="33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1" name="Line 85"/>
              <p:cNvSpPr>
                <a:spLocks noChangeShapeType="1"/>
              </p:cNvSpPr>
              <p:nvPr/>
            </p:nvSpPr>
            <p:spPr bwMode="auto">
              <a:xfrm>
                <a:off x="576" y="2592"/>
                <a:ext cx="38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2" name="Line 86"/>
              <p:cNvSpPr>
                <a:spLocks noChangeShapeType="1"/>
              </p:cNvSpPr>
              <p:nvPr/>
            </p:nvSpPr>
            <p:spPr bwMode="auto">
              <a:xfrm>
                <a:off x="1200" y="2112"/>
                <a:ext cx="96" cy="24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3" name="Line 87"/>
              <p:cNvSpPr>
                <a:spLocks noChangeShapeType="1"/>
              </p:cNvSpPr>
              <p:nvPr/>
            </p:nvSpPr>
            <p:spPr bwMode="auto">
              <a:xfrm flipV="1">
                <a:off x="1152" y="2448"/>
                <a:ext cx="144" cy="192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4" name="Line 88"/>
              <p:cNvSpPr>
                <a:spLocks noChangeShapeType="1"/>
              </p:cNvSpPr>
              <p:nvPr/>
            </p:nvSpPr>
            <p:spPr bwMode="auto">
              <a:xfrm flipV="1">
                <a:off x="576" y="2400"/>
                <a:ext cx="672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5" name="Line 89"/>
              <p:cNvSpPr>
                <a:spLocks noChangeShapeType="1"/>
              </p:cNvSpPr>
              <p:nvPr/>
            </p:nvSpPr>
            <p:spPr bwMode="auto">
              <a:xfrm>
                <a:off x="1296" y="2400"/>
                <a:ext cx="288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3816" name="Oval 90"/>
              <p:cNvSpPr>
                <a:spLocks noChangeArrowheads="1"/>
              </p:cNvSpPr>
              <p:nvPr/>
            </p:nvSpPr>
            <p:spPr bwMode="auto">
              <a:xfrm>
                <a:off x="240" y="220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17" name="Oval 91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18" name="Oval 92"/>
              <p:cNvSpPr>
                <a:spLocks noChangeArrowheads="1"/>
              </p:cNvSpPr>
              <p:nvPr/>
            </p:nvSpPr>
            <p:spPr bwMode="auto">
              <a:xfrm>
                <a:off x="864" y="1728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19" name="Oval 93"/>
              <p:cNvSpPr>
                <a:spLocks noChangeArrowheads="1"/>
              </p:cNvSpPr>
              <p:nvPr/>
            </p:nvSpPr>
            <p:spPr bwMode="auto">
              <a:xfrm>
                <a:off x="1584" y="2160"/>
                <a:ext cx="432" cy="432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20" name="Rectangle 94"/>
              <p:cNvSpPr>
                <a:spLocks noChangeArrowheads="1"/>
              </p:cNvSpPr>
              <p:nvPr/>
            </p:nvSpPr>
            <p:spPr bwMode="auto">
              <a:xfrm>
                <a:off x="1248" y="2352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21" name="Rectangle 95"/>
              <p:cNvSpPr>
                <a:spLocks noChangeArrowheads="1"/>
              </p:cNvSpPr>
              <p:nvPr/>
            </p:nvSpPr>
            <p:spPr bwMode="auto">
              <a:xfrm>
                <a:off x="720" y="264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22" name="Rectangle 96"/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96" cy="96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hlink"/>
                  </a:buClr>
                  <a:buSzPct val="50000"/>
                  <a:buFont typeface="Monotype Sorts" pitchFamily="2" charset="2"/>
                  <a:buChar char="n"/>
                  <a:defRPr kumimoji="1" sz="4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chemeClr val="hlink"/>
                  </a:buClr>
                  <a:buSzPct val="65000"/>
                  <a:buFont typeface="Monotype Sorts" pitchFamily="2" charset="2"/>
                  <a:buChar char="F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tx2"/>
                  </a:buClr>
                  <a:buSzPct val="100000"/>
                  <a:buChar char="•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100000"/>
                  <a:buChar char="–"/>
                  <a:defRPr kumimoji="1" sz="3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2800">
                  <a:latin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33798" name="Group 97"/>
          <p:cNvGrpSpPr>
            <a:grpSpLocks/>
          </p:cNvGrpSpPr>
          <p:nvPr/>
        </p:nvGrpSpPr>
        <p:grpSpPr bwMode="auto">
          <a:xfrm>
            <a:off x="7696200" y="3886200"/>
            <a:ext cx="762000" cy="152400"/>
            <a:chOff x="4848" y="2256"/>
            <a:chExt cx="480" cy="96"/>
          </a:xfrm>
        </p:grpSpPr>
        <p:sp>
          <p:nvSpPr>
            <p:cNvPr id="33804" name="Oval 98"/>
            <p:cNvSpPr>
              <a:spLocks noChangeArrowheads="1"/>
            </p:cNvSpPr>
            <p:nvPr/>
          </p:nvSpPr>
          <p:spPr bwMode="auto">
            <a:xfrm>
              <a:off x="4848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33805" name="Oval 99"/>
            <p:cNvSpPr>
              <a:spLocks noChangeArrowheads="1"/>
            </p:cNvSpPr>
            <p:nvPr/>
          </p:nvSpPr>
          <p:spPr bwMode="auto">
            <a:xfrm>
              <a:off x="5040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  <p:sp>
          <p:nvSpPr>
            <p:cNvPr id="33806" name="Oval 100"/>
            <p:cNvSpPr>
              <a:spLocks noChangeArrowheads="1"/>
            </p:cNvSpPr>
            <p:nvPr/>
          </p:nvSpPr>
          <p:spPr bwMode="auto">
            <a:xfrm>
              <a:off x="5232" y="2256"/>
              <a:ext cx="96" cy="96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50000"/>
                <a:buFont typeface="Monotype Sorts" pitchFamily="2" charset="2"/>
                <a:buChar char="n"/>
                <a:defRPr kumimoji="1" sz="4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SzPct val="65000"/>
                <a:buFont typeface="Monotype Sorts" pitchFamily="2" charset="2"/>
                <a:buChar char="F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00000"/>
                <a:buChar char="•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100000"/>
                <a:buChar char="–"/>
                <a:defRPr kumimoji="1" sz="3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2800">
                <a:latin typeface="Times New Roman" panose="02020603050405020304" pitchFamily="18" charset="0"/>
              </a:endParaRPr>
            </a:p>
          </p:txBody>
        </p:sp>
      </p:grpSp>
      <p:sp>
        <p:nvSpPr>
          <p:cNvPr id="33799" name="Text Box 101"/>
          <p:cNvSpPr txBox="1">
            <a:spLocks noChangeArrowheads="1"/>
          </p:cNvSpPr>
          <p:nvPr/>
        </p:nvSpPr>
        <p:spPr bwMode="auto">
          <a:xfrm>
            <a:off x="704850" y="3443288"/>
            <a:ext cx="3619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3800" name="Text Box 102"/>
          <p:cNvSpPr txBox="1">
            <a:spLocks noChangeArrowheads="1"/>
          </p:cNvSpPr>
          <p:nvPr/>
        </p:nvSpPr>
        <p:spPr bwMode="auto">
          <a:xfrm>
            <a:off x="2819400" y="34956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3801" name="Text Box 103"/>
          <p:cNvSpPr txBox="1">
            <a:spLocks noChangeArrowheads="1"/>
          </p:cNvSpPr>
          <p:nvPr/>
        </p:nvSpPr>
        <p:spPr bwMode="auto">
          <a:xfrm>
            <a:off x="7105650" y="3648075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33802" name="Text Box 104"/>
          <p:cNvSpPr txBox="1">
            <a:spLocks noChangeArrowheads="1"/>
          </p:cNvSpPr>
          <p:nvPr/>
        </p:nvSpPr>
        <p:spPr bwMode="auto">
          <a:xfrm>
            <a:off x="4972050" y="3581400"/>
            <a:ext cx="3619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33803" name="Text Box 105"/>
          <p:cNvSpPr txBox="1">
            <a:spLocks noChangeArrowheads="1"/>
          </p:cNvSpPr>
          <p:nvPr/>
        </p:nvSpPr>
        <p:spPr bwMode="auto">
          <a:xfrm>
            <a:off x="8534400" y="3657600"/>
            <a:ext cx="482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2</a:t>
            </a:r>
            <a:r>
              <a:rPr lang="en-US" altLang="en-US" sz="2800" baseline="30000">
                <a:latin typeface="Times New Roman" panose="02020603050405020304" pitchFamily="18" charset="0"/>
              </a:rPr>
              <a:t>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60BA54-2E24-4D48-938A-1E2A93793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48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239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6106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Simple algorithm for one-way</a:t>
            </a:r>
            <a:br>
              <a:rPr lang="en-US" altLang="en-US" dirty="0"/>
            </a:br>
            <a:r>
              <a:rPr lang="en-US" altLang="en-US" dirty="0"/>
              <a:t>(Embed evaluation in </a:t>
            </a:r>
            <a:r>
              <a:rPr lang="en-US" altLang="en-US" dirty="0" err="1"/>
              <a:t>topsort</a:t>
            </a:r>
            <a:r>
              <a:rPr lang="en-US" altLang="en-US" dirty="0"/>
              <a:t>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10600" cy="4800600"/>
          </a:xfrm>
        </p:spPr>
        <p:txBody>
          <a:bodyPr/>
          <a:lstStyle/>
          <a:p>
            <a:r>
              <a:rPr lang="en-US" altLang="en-US" sz="4000"/>
              <a:t>After any change:</a:t>
            </a:r>
          </a:p>
          <a:p>
            <a:pPr lvl="1">
              <a:buFontTx/>
              <a:buNone/>
            </a:pPr>
            <a:r>
              <a:rPr lang="en-US" altLang="en-US" sz="3200">
                <a:solidFill>
                  <a:schemeClr val="bg2"/>
                </a:solidFill>
                <a:latin typeface="Lucida Console" panose="020B0609040504020204" pitchFamily="49" charset="0"/>
              </a:rPr>
              <a:t>// reset all the marks</a:t>
            </a:r>
          </a:p>
          <a:p>
            <a:pPr lvl="1">
              <a:buFontTx/>
              <a:buNone/>
            </a:pPr>
            <a:r>
              <a:rPr lang="en-US" altLang="en-US" sz="3200">
                <a:solidFill>
                  <a:schemeClr val="bg2"/>
                </a:solidFill>
                <a:latin typeface="Lucida Console" panose="020B0609040504020204" pitchFamily="49" charset="0"/>
              </a:rPr>
              <a:t>for each variable V do</a:t>
            </a:r>
          </a:p>
          <a:p>
            <a:pPr lvl="2">
              <a:buFont typeface="Monotype Sorts" pitchFamily="2" charset="2"/>
              <a:buNone/>
            </a:pPr>
            <a:r>
              <a:rPr lang="en-US" altLang="en-US" sz="3200">
                <a:solidFill>
                  <a:schemeClr val="bg2"/>
                </a:solidFill>
                <a:latin typeface="Lucida Console" panose="020B0609040504020204" pitchFamily="49" charset="0"/>
              </a:rPr>
              <a:t>V.done = false</a:t>
            </a:r>
          </a:p>
          <a:p>
            <a:pPr lvl="2">
              <a:buFont typeface="Monotype Sorts" pitchFamily="2" charset="2"/>
              <a:buNone/>
            </a:pPr>
            <a:endParaRPr lang="en-US" altLang="en-US" sz="320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buFontTx/>
              <a:buNone/>
            </a:pPr>
            <a:r>
              <a:rPr lang="en-US" altLang="en-US" sz="3200">
                <a:solidFill>
                  <a:schemeClr val="bg2"/>
                </a:solidFill>
                <a:latin typeface="Lucida Console" panose="020B0609040504020204" pitchFamily="49" charset="0"/>
              </a:rPr>
              <a:t>// make each var up-to-date</a:t>
            </a:r>
          </a:p>
          <a:p>
            <a:pPr lvl="1">
              <a:buFontTx/>
              <a:buNone/>
            </a:pPr>
            <a:r>
              <a:rPr lang="en-US" altLang="en-US" sz="3200">
                <a:solidFill>
                  <a:schemeClr val="bg2"/>
                </a:solidFill>
                <a:latin typeface="Lucida Console" panose="020B0609040504020204" pitchFamily="49" charset="0"/>
              </a:rPr>
              <a:t>for each variable V do</a:t>
            </a:r>
          </a:p>
          <a:p>
            <a:pPr lvl="2">
              <a:buFont typeface="Monotype Sorts" pitchFamily="2" charset="2"/>
              <a:buNone/>
            </a:pPr>
            <a:r>
              <a:rPr lang="en-US" altLang="en-US" sz="3200">
                <a:solidFill>
                  <a:schemeClr val="bg2"/>
                </a:solidFill>
                <a:latin typeface="Lucida Console" panose="020B0609040504020204" pitchFamily="49" charset="0"/>
              </a:rPr>
              <a:t>evaluate(V)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3A494E2-097E-4161-8646-75DCD127D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49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009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Historical</a:t>
            </a:r>
            <a:br>
              <a:rPr lang="en-US" dirty="0"/>
            </a:br>
            <a:r>
              <a:rPr lang="en-US" dirty="0"/>
              <a:t>Constraint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6688"/>
            <a:ext cx="8229600" cy="441166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Alan </a:t>
            </a:r>
            <a:r>
              <a:rPr lang="en-US" dirty="0" err="1"/>
              <a:t>Borning’s</a:t>
            </a:r>
            <a:r>
              <a:rPr lang="en-US" dirty="0"/>
              <a:t> </a:t>
            </a:r>
            <a:r>
              <a:rPr lang="en-US" dirty="0" err="1"/>
              <a:t>ThingLab</a:t>
            </a:r>
            <a:r>
              <a:rPr lang="en-US" dirty="0"/>
              <a:t> (1979)</a:t>
            </a:r>
          </a:p>
          <a:p>
            <a:r>
              <a:rPr lang="en-US" dirty="0"/>
              <a:t>Spreadsheets (~1979)</a:t>
            </a:r>
          </a:p>
          <a:p>
            <a:r>
              <a:rPr lang="en-US" dirty="0" err="1"/>
              <a:t>Peridot</a:t>
            </a:r>
            <a:r>
              <a:rPr lang="en-US" dirty="0"/>
              <a:t> (1987) (Myers)</a:t>
            </a:r>
          </a:p>
          <a:p>
            <a:r>
              <a:rPr lang="en-US" dirty="0"/>
              <a:t>Garnet &amp; Amulet (1989, 1994) (Myers) </a:t>
            </a:r>
          </a:p>
          <a:p>
            <a:pPr lvl="1"/>
            <a:r>
              <a:rPr lang="en-US" dirty="0"/>
              <a:t>Graphics </a:t>
            </a:r>
            <a:r>
              <a:rPr lang="en-US" i="1" dirty="0"/>
              <a:t>and</a:t>
            </a:r>
            <a:r>
              <a:rPr lang="en-US" dirty="0"/>
              <a:t> “data bindings”</a:t>
            </a:r>
          </a:p>
          <a:p>
            <a:r>
              <a:rPr lang="en-US" dirty="0" err="1"/>
              <a:t>DeltaBlue</a:t>
            </a:r>
            <a:r>
              <a:rPr lang="en-US" dirty="0"/>
              <a:t> (1990) (Freemen-Benson)</a:t>
            </a:r>
          </a:p>
          <a:p>
            <a:pPr lvl="1"/>
            <a:r>
              <a:rPr lang="en-US" dirty="0" err="1"/>
              <a:t>SkyBlue</a:t>
            </a:r>
            <a:r>
              <a:rPr lang="en-US" dirty="0"/>
              <a:t> (1994) (Michael </a:t>
            </a:r>
            <a:r>
              <a:rPr lang="en-US" dirty="0" err="1"/>
              <a:t>Sannella</a:t>
            </a:r>
            <a:r>
              <a:rPr lang="en-US" dirty="0"/>
              <a:t>)</a:t>
            </a:r>
          </a:p>
          <a:p>
            <a:r>
              <a:rPr lang="en-US" dirty="0"/>
              <a:t>subarctic (Hudson) (1991)</a:t>
            </a:r>
          </a:p>
          <a:p>
            <a:r>
              <a:rPr lang="en-US" dirty="0" err="1"/>
              <a:t>Gleicher’s</a:t>
            </a:r>
            <a:r>
              <a:rPr lang="en-US" dirty="0"/>
              <a:t> (1993)</a:t>
            </a:r>
          </a:p>
          <a:p>
            <a:r>
              <a:rPr lang="en-US" dirty="0"/>
              <a:t>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CF48981-71D1-4EEB-AF38-140300FEE0A8}" type="slidenum">
              <a:rPr lang="en-US" smtClean="0"/>
              <a:pPr>
                <a:buFont typeface="Wingdings" pitchFamily="2" charset="2"/>
                <a:buNone/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836975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Simple algorithm for one-way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evaluate(V):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if (!V.done)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V.done = true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Parms = empty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for each DepVar in V.dep do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Parms += evaluate(DepVar)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V.value = V.eqn(Parms)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return V.value</a:t>
            </a:r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1034716" y="2638927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>
            <a:off x="1395663" y="3653590"/>
            <a:ext cx="0" cy="48527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3A350F-176F-4F90-947E-0DA3A54A5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50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131737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Still a lot of wasted work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Typically only change small part of system, but this algorithm evaluates all variables every time</a:t>
            </a:r>
          </a:p>
          <a:p>
            <a:endParaRPr lang="en-US" altLang="en-US"/>
          </a:p>
          <a:p>
            <a:r>
              <a:rPr lang="en-US" altLang="en-US"/>
              <a:t>Also evaluates variables even if nothing they depend on has changed, or system never needs value </a:t>
            </a:r>
          </a:p>
          <a:p>
            <a:pPr lvl="1"/>
            <a:r>
              <a:rPr lang="en-US" altLang="en-US"/>
              <a:t>e.g., with non-strict functions such as boolean ops and conditionals</a:t>
            </a: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DF2CD3D-EB8A-43FA-BFC6-CFEE85A1E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51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07821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 efficient incremental algorithm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Add bookkeeping</a:t>
            </a:r>
          </a:p>
          <a:p>
            <a:pPr lvl="1"/>
            <a:r>
              <a:rPr lang="en-US" altLang="en-US" dirty="0"/>
              <a:t>For each variable: </a:t>
            </a:r>
            <a:r>
              <a:rPr lang="en-US" altLang="en-US" dirty="0" err="1"/>
              <a:t>OODMark</a:t>
            </a:r>
            <a:endParaRPr lang="en-US" altLang="en-US" dirty="0"/>
          </a:p>
          <a:p>
            <a:pPr lvl="2"/>
            <a:r>
              <a:rPr lang="en-US" altLang="en-US" dirty="0"/>
              <a:t>“Out Of Date mark”</a:t>
            </a:r>
          </a:p>
          <a:p>
            <a:pPr lvl="2"/>
            <a:r>
              <a:rPr lang="en-US" altLang="en-US" dirty="0"/>
              <a:t>Indicates variable may be out of date with respect to its constraint</a:t>
            </a:r>
          </a:p>
          <a:p>
            <a:pPr lvl="1"/>
            <a:r>
              <a:rPr lang="en-US" altLang="en-US" dirty="0"/>
              <a:t>For each dependency edge: pending</a:t>
            </a:r>
          </a:p>
          <a:p>
            <a:pPr lvl="2"/>
            <a:r>
              <a:rPr lang="en-US" altLang="en-US" dirty="0"/>
              <a:t>Indicates that variable depended upon has changed, but value has not propagated across the edge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3326F14-0DE6-4A6C-A5C8-9D6654876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52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204800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 one (of two)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4000" dirty="0"/>
              <a:t>When variable (or constraint) changed, call </a:t>
            </a:r>
            <a:r>
              <a:rPr lang="en-US" altLang="en-US" sz="4000" dirty="0" err="1"/>
              <a:t>MarkOOD</a:t>
            </a:r>
            <a:r>
              <a:rPr lang="en-US" altLang="en-US" sz="4000" dirty="0"/>
              <a:t>() at point of change</a:t>
            </a:r>
          </a:p>
          <a:p>
            <a:pPr>
              <a:lnSpc>
                <a:spcPct val="60000"/>
              </a:lnSpc>
              <a:defRPr/>
            </a:pPr>
            <a:endParaRPr lang="en-US" altLang="en-US" sz="4000" dirty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2800" dirty="0" err="1">
                <a:solidFill>
                  <a:schemeClr val="bg2"/>
                </a:solidFill>
                <a:latin typeface="Lucida Console" pitchFamily="49" charset="0"/>
              </a:rPr>
              <a:t>MarkOOD</a:t>
            </a:r>
            <a:r>
              <a:rPr lang="en-US" altLang="en-US" sz="2800" dirty="0">
                <a:solidFill>
                  <a:schemeClr val="bg2"/>
                </a:solidFill>
                <a:latin typeface="Lucida Console" pitchFamily="49" charset="0"/>
              </a:rPr>
              <a:t>(v):                   [x]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>
                <a:solidFill>
                  <a:schemeClr val="bg2"/>
                </a:solidFill>
                <a:latin typeface="Lucida Console" pitchFamily="49" charset="0"/>
              </a:rPr>
              <a:t>if !</a:t>
            </a:r>
            <a:r>
              <a:rPr lang="en-US" altLang="en-US" sz="2800" dirty="0" err="1">
                <a:solidFill>
                  <a:schemeClr val="bg2"/>
                </a:solidFill>
                <a:latin typeface="Lucida Console" pitchFamily="49" charset="0"/>
              </a:rPr>
              <a:t>v.OODMark</a:t>
            </a:r>
            <a:r>
              <a:rPr lang="en-US" altLang="en-US" sz="2800" dirty="0">
                <a:solidFill>
                  <a:schemeClr val="bg2"/>
                </a:solidFill>
                <a:latin typeface="Lucida Console" pitchFamily="49" charset="0"/>
              </a:rPr>
              <a:t> 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2800" dirty="0" err="1">
                <a:solidFill>
                  <a:schemeClr val="bg2"/>
                </a:solidFill>
                <a:latin typeface="Lucida Console" pitchFamily="49" charset="0"/>
              </a:rPr>
              <a:t>v.OODMark</a:t>
            </a:r>
            <a:r>
              <a:rPr lang="en-US" altLang="en-US" sz="2800" dirty="0">
                <a:solidFill>
                  <a:schemeClr val="bg2"/>
                </a:solidFill>
                <a:latin typeface="Lucida Console" pitchFamily="49" charset="0"/>
              </a:rPr>
              <a:t> = true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2800" dirty="0">
                <a:solidFill>
                  <a:schemeClr val="bg2"/>
                </a:solidFill>
                <a:latin typeface="Lucida Console" pitchFamily="49" charset="0"/>
              </a:rPr>
              <a:t>for each </a:t>
            </a:r>
            <a:r>
              <a:rPr lang="en-US" altLang="en-US" sz="2800" dirty="0" err="1">
                <a:solidFill>
                  <a:schemeClr val="bg2"/>
                </a:solidFill>
                <a:latin typeface="Lucida Console" pitchFamily="49" charset="0"/>
              </a:rPr>
              <a:t>depV</a:t>
            </a:r>
            <a:r>
              <a:rPr lang="en-US" altLang="en-US" sz="2800" dirty="0">
                <a:solidFill>
                  <a:schemeClr val="bg2"/>
                </a:solidFill>
                <a:latin typeface="Lucida Console" pitchFamily="49" charset="0"/>
              </a:rPr>
              <a:t> depending upon v do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err="1">
                <a:solidFill>
                  <a:schemeClr val="bg2"/>
                </a:solidFill>
                <a:latin typeface="Lucida Console" pitchFamily="49" charset="0"/>
              </a:rPr>
              <a:t>MarkOOD</a:t>
            </a:r>
            <a:r>
              <a:rPr lang="en-US" altLang="en-US" sz="2800" dirty="0">
                <a:solidFill>
                  <a:schemeClr val="bg2"/>
                </a:solidFill>
                <a:latin typeface="Lucida Console" pitchFamily="49" charset="0"/>
              </a:rPr>
              <a:t>(</a:t>
            </a:r>
            <a:r>
              <a:rPr lang="en-US" altLang="en-US" sz="2800" dirty="0" err="1">
                <a:solidFill>
                  <a:schemeClr val="bg2"/>
                </a:solidFill>
                <a:latin typeface="Lucida Console" pitchFamily="49" charset="0"/>
              </a:rPr>
              <a:t>depV</a:t>
            </a:r>
            <a:r>
              <a:rPr lang="en-US" altLang="en-US" sz="2800" dirty="0">
                <a:solidFill>
                  <a:schemeClr val="bg2"/>
                </a:solidFill>
                <a:latin typeface="Lucida Console" pitchFamily="49" charset="0"/>
              </a:rPr>
              <a:t>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E932BA-B89D-4645-B586-CDFC13A71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53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17943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Part one (of two)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4000" dirty="0"/>
              <a:t>When variable (or constraint) changed, call </a:t>
            </a:r>
            <a:r>
              <a:rPr lang="en-US" altLang="en-US" sz="4000" dirty="0" err="1"/>
              <a:t>MarkOOD</a:t>
            </a:r>
            <a:r>
              <a:rPr lang="en-US" altLang="en-US" sz="4000" dirty="0"/>
              <a:t>() at point of change</a:t>
            </a:r>
          </a:p>
          <a:p>
            <a:pPr>
              <a:lnSpc>
                <a:spcPct val="60000"/>
              </a:lnSpc>
              <a:defRPr/>
            </a:pPr>
            <a:endParaRPr lang="en-US" altLang="en-US" sz="4000" dirty="0"/>
          </a:p>
          <a:p>
            <a:pPr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2800" dirty="0" err="1">
                <a:solidFill>
                  <a:schemeClr val="bg2"/>
                </a:solidFill>
                <a:latin typeface="Lucida Console" pitchFamily="49" charset="0"/>
              </a:rPr>
              <a:t>MarkOOD</a:t>
            </a:r>
            <a:r>
              <a:rPr lang="en-US" altLang="en-US" sz="2800" dirty="0">
                <a:solidFill>
                  <a:schemeClr val="bg2"/>
                </a:solidFill>
                <a:latin typeface="Lucida Console" pitchFamily="49" charset="0"/>
              </a:rPr>
              <a:t>(v):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>
                <a:solidFill>
                  <a:schemeClr val="bg2"/>
                </a:solidFill>
                <a:latin typeface="Lucida Console" pitchFamily="49" charset="0"/>
              </a:rPr>
              <a:t>if !</a:t>
            </a:r>
            <a:r>
              <a:rPr lang="en-US" altLang="en-US" sz="2800" dirty="0" err="1">
                <a:solidFill>
                  <a:schemeClr val="bg2"/>
                </a:solidFill>
                <a:latin typeface="Lucida Console" pitchFamily="49" charset="0"/>
              </a:rPr>
              <a:t>v.OODMark</a:t>
            </a:r>
            <a:r>
              <a:rPr lang="en-US" altLang="en-US" sz="2800" dirty="0">
                <a:solidFill>
                  <a:schemeClr val="bg2"/>
                </a:solidFill>
                <a:latin typeface="Lucida Console" pitchFamily="49" charset="0"/>
              </a:rPr>
              <a:t> 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2800" dirty="0" err="1">
                <a:solidFill>
                  <a:schemeClr val="bg2"/>
                </a:solidFill>
                <a:latin typeface="Lucida Console" pitchFamily="49" charset="0"/>
              </a:rPr>
              <a:t>v.OODMark</a:t>
            </a:r>
            <a:r>
              <a:rPr lang="en-US" altLang="en-US" sz="2800" dirty="0">
                <a:solidFill>
                  <a:schemeClr val="bg2"/>
                </a:solidFill>
                <a:latin typeface="Lucida Console" pitchFamily="49" charset="0"/>
              </a:rPr>
              <a:t> = true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  <a:defRPr/>
            </a:pPr>
            <a:r>
              <a:rPr lang="en-US" altLang="en-US" sz="2800" dirty="0">
                <a:solidFill>
                  <a:schemeClr val="bg2"/>
                </a:solidFill>
                <a:latin typeface="Lucida Console" pitchFamily="49" charset="0"/>
              </a:rPr>
              <a:t>for each </a:t>
            </a:r>
            <a:r>
              <a:rPr lang="en-US" altLang="en-US" sz="2800" dirty="0" err="1">
                <a:solidFill>
                  <a:schemeClr val="bg2"/>
                </a:solidFill>
                <a:latin typeface="Lucida Console" pitchFamily="49" charset="0"/>
              </a:rPr>
              <a:t>depV</a:t>
            </a:r>
            <a:r>
              <a:rPr lang="en-US" altLang="en-US" sz="2800" dirty="0">
                <a:solidFill>
                  <a:schemeClr val="bg2"/>
                </a:solidFill>
                <a:latin typeface="Lucida Console" pitchFamily="49" charset="0"/>
              </a:rPr>
              <a:t> depending upon v do</a:t>
            </a:r>
          </a:p>
          <a:p>
            <a:pPr lvl="3">
              <a:lnSpc>
                <a:spcPct val="90000"/>
              </a:lnSpc>
              <a:buFontTx/>
              <a:buNone/>
              <a:defRPr/>
            </a:pPr>
            <a:r>
              <a:rPr lang="en-US" altLang="en-US" sz="2800" dirty="0" err="1">
                <a:solidFill>
                  <a:schemeClr val="bg2"/>
                </a:solidFill>
                <a:latin typeface="Lucida Console" pitchFamily="49" charset="0"/>
              </a:rPr>
              <a:t>MarkOOD</a:t>
            </a:r>
            <a:r>
              <a:rPr lang="en-US" altLang="en-US" sz="2800" dirty="0">
                <a:solidFill>
                  <a:schemeClr val="bg2"/>
                </a:solidFill>
                <a:latin typeface="Lucida Console" pitchFamily="49" charset="0"/>
              </a:rPr>
              <a:t>(</a:t>
            </a:r>
            <a:r>
              <a:rPr lang="en-US" altLang="en-US" sz="2800" dirty="0" err="1">
                <a:solidFill>
                  <a:schemeClr val="bg2"/>
                </a:solidFill>
                <a:latin typeface="Lucida Console" pitchFamily="49" charset="0"/>
              </a:rPr>
              <a:t>depV</a:t>
            </a:r>
            <a:r>
              <a:rPr lang="en-US" altLang="en-US" sz="2800" dirty="0">
                <a:solidFill>
                  <a:schemeClr val="bg2"/>
                </a:solidFill>
                <a:latin typeface="Lucida Console" pitchFamily="49" charset="0"/>
              </a:rPr>
              <a:t>)</a:t>
            </a:r>
          </a:p>
        </p:txBody>
      </p:sp>
      <p:sp>
        <p:nvSpPr>
          <p:cNvPr id="6" name="Line Callout 1 5"/>
          <p:cNvSpPr/>
          <p:nvPr/>
        </p:nvSpPr>
        <p:spPr bwMode="auto">
          <a:xfrm>
            <a:off x="7254875" y="2846388"/>
            <a:ext cx="1820863" cy="923925"/>
          </a:xfrm>
          <a:prstGeom prst="borderCallout1">
            <a:avLst>
              <a:gd name="adj1" fmla="val 98189"/>
              <a:gd name="adj2" fmla="val 1146"/>
              <a:gd name="adj3" fmla="val 238797"/>
              <a:gd name="adj4" fmla="val -70299"/>
            </a:avLst>
          </a:prstGeom>
          <a:solidFill>
            <a:schemeClr val="accent1"/>
          </a:solidFill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latin typeface="+mn-lt"/>
              </a:rPr>
              <a:t>Outgoing Edges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3D3A47D-D0A8-4AD0-9CB6-ABE2A3871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54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920195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4132"/>
            <a:ext cx="7543800" cy="1295400"/>
          </a:xfrm>
        </p:spPr>
        <p:txBody>
          <a:bodyPr/>
          <a:lstStyle/>
          <a:p>
            <a:r>
              <a:rPr lang="en-US" altLang="en-US" dirty="0"/>
              <a:t>Part 2: only evaluate variables when value requested (lazy </a:t>
            </a:r>
            <a:r>
              <a:rPr lang="en-US" altLang="en-US" dirty="0" err="1"/>
              <a:t>eval</a:t>
            </a:r>
            <a:r>
              <a:rPr lang="en-US" altLang="en-US" dirty="0"/>
              <a:t>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41157"/>
            <a:ext cx="8229600" cy="4411662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>
                <a:solidFill>
                  <a:schemeClr val="bg2"/>
                </a:solidFill>
                <a:latin typeface="Lucida Console" panose="020B0609040504020204" pitchFamily="49" charset="0"/>
              </a:rPr>
              <a:t>Evaluate(v):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if v.OODMark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v.OODMark = false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Parms = empty 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for each depVar in V.dep do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Parms += Evaluate(depVar)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UpdateIfPending(v,Parms)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return v.value</a:t>
            </a:r>
          </a:p>
          <a:p>
            <a:pPr lvl="2">
              <a:lnSpc>
                <a:spcPct val="90000"/>
              </a:lnSpc>
            </a:pPr>
            <a:endParaRPr lang="en-US" altLang="en-US">
              <a:solidFill>
                <a:schemeClr val="bg2"/>
              </a:solidFill>
            </a:endParaRPr>
          </a:p>
          <a:p>
            <a:pPr lvl="2">
              <a:lnSpc>
                <a:spcPct val="90000"/>
              </a:lnSpc>
            </a:pPr>
            <a:endParaRPr lang="en-US" altLang="en-US" sz="4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6AD2B1C-4EEC-4CB6-9A72-38A7F138B6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55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48391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44132"/>
            <a:ext cx="7543800" cy="1295400"/>
          </a:xfrm>
        </p:spPr>
        <p:txBody>
          <a:bodyPr/>
          <a:lstStyle/>
          <a:p>
            <a:r>
              <a:rPr lang="en-US" altLang="en-US" dirty="0"/>
              <a:t>Part 2: only evaluate variables when value requested (lazy </a:t>
            </a:r>
            <a:r>
              <a:rPr lang="en-US" altLang="en-US" dirty="0" err="1"/>
              <a:t>eval</a:t>
            </a:r>
            <a:r>
              <a:rPr lang="en-US" altLang="en-US" dirty="0"/>
              <a:t>)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41157"/>
            <a:ext cx="8229600" cy="4411662"/>
          </a:xfrm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3600">
                <a:solidFill>
                  <a:schemeClr val="bg2"/>
                </a:solidFill>
                <a:latin typeface="Lucida Console" panose="020B0609040504020204" pitchFamily="49" charset="0"/>
              </a:rPr>
              <a:t>Evaluate(v):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if v.OODMark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v.OODMark = false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Parms = empty 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for each depVar in V.dep do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Parms += Evaluate(depVar)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UpdateIfPending(v,Parms)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>
                <a:solidFill>
                  <a:schemeClr val="bg2"/>
                </a:solidFill>
                <a:latin typeface="Lucida Console" panose="020B0609040504020204" pitchFamily="49" charset="0"/>
              </a:rPr>
              <a:t>return v.value</a:t>
            </a:r>
          </a:p>
          <a:p>
            <a:pPr lvl="2">
              <a:lnSpc>
                <a:spcPct val="90000"/>
              </a:lnSpc>
            </a:pPr>
            <a:endParaRPr lang="en-US" altLang="en-US">
              <a:solidFill>
                <a:schemeClr val="bg2"/>
              </a:solidFill>
            </a:endParaRPr>
          </a:p>
          <a:p>
            <a:pPr lvl="2">
              <a:lnSpc>
                <a:spcPct val="90000"/>
              </a:lnSpc>
            </a:pPr>
            <a:endParaRPr lang="en-US" altLang="en-US" sz="4000"/>
          </a:p>
        </p:txBody>
      </p:sp>
      <p:sp>
        <p:nvSpPr>
          <p:cNvPr id="6" name="Line Callout 1 5"/>
          <p:cNvSpPr/>
          <p:nvPr/>
        </p:nvSpPr>
        <p:spPr bwMode="auto">
          <a:xfrm>
            <a:off x="5642768" y="2012072"/>
            <a:ext cx="1820863" cy="922337"/>
          </a:xfrm>
          <a:prstGeom prst="borderCallout1">
            <a:avLst>
              <a:gd name="adj1" fmla="val 98189"/>
              <a:gd name="adj2" fmla="val 1146"/>
              <a:gd name="adj3" fmla="val 246145"/>
              <a:gd name="adj4" fmla="val -28380"/>
            </a:avLst>
          </a:prstGeom>
          <a:solidFill>
            <a:schemeClr val="accent1"/>
          </a:solidFill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latin typeface="+mn-lt"/>
              </a:rPr>
              <a:t>Incoming Edges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39DB22-E9ED-4FEF-BCC5-6C1023E9D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56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929456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5476"/>
            <a:ext cx="8229600" cy="44116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UpdateIfPending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v,Parms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):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pendingIn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= false  </a:t>
            </a:r>
            <a:r>
              <a:rPr lang="en-US" altLang="en-US" sz="1600" i="1" dirty="0">
                <a:solidFill>
                  <a:schemeClr val="bg2"/>
                </a:solidFill>
                <a:latin typeface="Lucida Console" panose="020B0609040504020204" pitchFamily="49" charset="0"/>
              </a:rPr>
              <a:t>//any incoming pending?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 For each incoming dep edge E do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pendingIn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|=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E.pending</a:t>
            </a:r>
            <a:endParaRPr lang="en-US" altLang="en-US" sz="2200" dirty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E.pending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= false</a:t>
            </a:r>
          </a:p>
          <a:p>
            <a:pPr lvl="2">
              <a:lnSpc>
                <a:spcPct val="50000"/>
              </a:lnSpc>
              <a:buFont typeface="Monotype Sorts" pitchFamily="2" charset="2"/>
              <a:buNone/>
            </a:pPr>
            <a:endParaRPr lang="en-US" altLang="en-US" sz="2200" dirty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if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pendingIn</a:t>
            </a:r>
            <a:endParaRPr lang="en-US" altLang="en-US" sz="2200" dirty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newVal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=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V.eqn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Parms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)      [*]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	 if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newval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!=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v.value</a:t>
            </a:r>
            <a:endParaRPr lang="en-US" altLang="en-US" sz="2200" dirty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		 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v.value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=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newval</a:t>
            </a:r>
            <a:endParaRPr lang="en-US" altLang="en-US" sz="2200" dirty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		 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Foreach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outgoing dependency edge D do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     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D.pending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= true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000" dirty="0">
                <a:solidFill>
                  <a:schemeClr val="bg2"/>
                </a:solidFill>
                <a:latin typeface="Lucida Console" panose="020B0609040504020204" pitchFamily="49" charset="0"/>
              </a:rPr>
              <a:t>			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0174"/>
            <a:ext cx="7543800" cy="1295400"/>
          </a:xfrm>
        </p:spPr>
        <p:txBody>
          <a:bodyPr/>
          <a:lstStyle/>
          <a:p>
            <a:r>
              <a:rPr lang="en-US" altLang="en-US" dirty="0"/>
              <a:t>Part 2: only evaluate variables when value requested (lazy </a:t>
            </a:r>
            <a:r>
              <a:rPr lang="en-US" altLang="en-US" dirty="0" err="1"/>
              <a:t>eval</a:t>
            </a:r>
            <a:r>
              <a:rPr lang="en-US" altLang="en-US" dirty="0"/>
              <a:t>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51B279-6844-4904-B9EF-C1109C733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57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62844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45476"/>
            <a:ext cx="8229600" cy="44116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UpdateIfPending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v,Parms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):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pendingIn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= false  </a:t>
            </a:r>
            <a:r>
              <a:rPr lang="en-US" altLang="en-US" sz="1600" i="1" dirty="0">
                <a:solidFill>
                  <a:schemeClr val="bg2"/>
                </a:solidFill>
                <a:latin typeface="Lucida Console" panose="020B0609040504020204" pitchFamily="49" charset="0"/>
              </a:rPr>
              <a:t>//any incoming pending?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 For each incoming dep edge E do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pendingIn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|=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E.pending</a:t>
            </a:r>
            <a:endParaRPr lang="en-US" altLang="en-US" sz="2200" dirty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E.pending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= false</a:t>
            </a:r>
          </a:p>
          <a:p>
            <a:pPr lvl="2">
              <a:lnSpc>
                <a:spcPct val="50000"/>
              </a:lnSpc>
              <a:buFont typeface="Monotype Sorts" pitchFamily="2" charset="2"/>
              <a:buNone/>
            </a:pPr>
            <a:endParaRPr lang="en-US" altLang="en-US" sz="2200" dirty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if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pendingIn</a:t>
            </a:r>
            <a:endParaRPr lang="en-US" altLang="en-US" sz="2200" dirty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newVal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=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V.eqn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(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Parms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)      [*]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	 if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newval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!=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v.value</a:t>
            </a:r>
            <a:endParaRPr lang="en-US" altLang="en-US" sz="2200" dirty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		 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v.value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=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newval</a:t>
            </a:r>
            <a:endParaRPr lang="en-US" altLang="en-US" sz="2200" dirty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		 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Foreach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outgoing dependency edge D do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      </a:t>
            </a:r>
            <a:r>
              <a:rPr lang="en-US" altLang="en-US" sz="22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D.pending</a:t>
            </a:r>
            <a:r>
              <a:rPr lang="en-US" altLang="en-US" sz="2200" dirty="0">
                <a:solidFill>
                  <a:schemeClr val="bg2"/>
                </a:solidFill>
                <a:latin typeface="Lucida Console" panose="020B0609040504020204" pitchFamily="49" charset="0"/>
              </a:rPr>
              <a:t> = true</a:t>
            </a:r>
          </a:p>
          <a:p>
            <a:pPr lvl="2"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000" dirty="0">
                <a:solidFill>
                  <a:schemeClr val="bg2"/>
                </a:solidFill>
                <a:latin typeface="Lucida Console" panose="020B0609040504020204" pitchFamily="49" charset="0"/>
              </a:rPr>
              <a:t>			</a:t>
            </a: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60174"/>
            <a:ext cx="7543800" cy="1295400"/>
          </a:xfrm>
        </p:spPr>
        <p:txBody>
          <a:bodyPr/>
          <a:lstStyle/>
          <a:p>
            <a:r>
              <a:rPr lang="en-US" altLang="en-US" dirty="0"/>
              <a:t>Part 2: only evaluate variables when value requested (lazy </a:t>
            </a:r>
            <a:r>
              <a:rPr lang="en-US" altLang="en-US" dirty="0" err="1"/>
              <a:t>eval</a:t>
            </a:r>
            <a:r>
              <a:rPr lang="en-US" altLang="en-US" dirty="0"/>
              <a:t>)</a:t>
            </a:r>
          </a:p>
        </p:txBody>
      </p:sp>
      <p:sp>
        <p:nvSpPr>
          <p:cNvPr id="6" name="Line Callout 1 5"/>
          <p:cNvSpPr/>
          <p:nvPr/>
        </p:nvSpPr>
        <p:spPr bwMode="auto">
          <a:xfrm>
            <a:off x="6287294" y="3068889"/>
            <a:ext cx="2665412" cy="992188"/>
          </a:xfrm>
          <a:prstGeom prst="borderCallout1">
            <a:avLst>
              <a:gd name="adj1" fmla="val 98189"/>
              <a:gd name="adj2" fmla="val 1146"/>
              <a:gd name="adj3" fmla="val 154921"/>
              <a:gd name="adj4" fmla="val -60686"/>
            </a:avLst>
          </a:prstGeom>
          <a:solidFill>
            <a:schemeClr val="accent1"/>
          </a:solidFill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US" dirty="0">
                <a:latin typeface="+mn-lt"/>
              </a:rPr>
              <a:t>Can do lazy evaluation here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C465371-8F8F-47A5-8047-833531D49C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58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672777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AutoShape 30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5060" name="AutoShape 28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50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grpSp>
        <p:nvGrpSpPr>
          <p:cNvPr id="45062" name="Group 27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45063" name="Group 1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45074" name="Group 11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5079" name="Oval 6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080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81" name="Oval 8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5075" name="Group 12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5076" name="Oval 13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077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8" name="Oval 15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5064" name="Group 17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45066" name="Group 18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5071" name="Oval 19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072" name="Line 20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3" name="Oval 21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5067" name="Group 22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5068" name="Oval 23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5069" name="Line 24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5070" name="Oval 25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5065" name="Line 26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2376B41-194C-47DD-AB75-8A4412FB9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59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79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8077200" cy="1020762"/>
          </a:xfrm>
        </p:spPr>
        <p:txBody>
          <a:bodyPr/>
          <a:lstStyle/>
          <a:p>
            <a:r>
              <a:rPr lang="en-US" dirty="0"/>
              <a:t>Some Constraint Systems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895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Apple constraints for “Auto Layout”</a:t>
            </a:r>
          </a:p>
          <a:p>
            <a:r>
              <a:rPr lang="en-US" dirty="0"/>
              <a:t>Toolkit and windows “layout managers”/”geometry managers” (lecture 10)</a:t>
            </a:r>
          </a:p>
          <a:p>
            <a:r>
              <a:rPr lang="en-US" dirty="0"/>
              <a:t>“data bindings”</a:t>
            </a:r>
          </a:p>
          <a:p>
            <a:pPr lvl="1"/>
            <a:r>
              <a:rPr lang="en-US" dirty="0">
                <a:ea typeface="+mn-ea"/>
                <a:cs typeface="+mn-cs"/>
              </a:rPr>
              <a:t>Usually one-to-one two-way connections</a:t>
            </a:r>
          </a:p>
          <a:p>
            <a:pPr lvl="1"/>
            <a:r>
              <a:rPr lang="en-US" dirty="0">
                <a:ea typeface="+mn-ea"/>
                <a:cs typeface="+mn-cs"/>
              </a:rPr>
              <a:t>Adobe Flex, AngularJS</a:t>
            </a:r>
          </a:p>
          <a:p>
            <a:r>
              <a:rPr lang="en-US" dirty="0"/>
              <a:t>Google’s AngularJS (before v2)</a:t>
            </a:r>
          </a:p>
          <a:p>
            <a:r>
              <a:rPr lang="en-US" dirty="0"/>
              <a:t>Most </a:t>
            </a:r>
            <a:r>
              <a:rPr lang="en-US" dirty="0" err="1"/>
              <a:t>AutoDesk</a:t>
            </a:r>
            <a:r>
              <a:rPr lang="en-US" dirty="0"/>
              <a:t> (CAD) products, e.g., Fusion 360 for 2D &amp; geometric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Ember.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http://emberjs.com/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dirty="0">
                <a:ea typeface="+mn-ea"/>
                <a:cs typeface="+mn-cs"/>
              </a:rPr>
              <a:t>MVC, “</a:t>
            </a:r>
            <a:r>
              <a:rPr lang="en-US" dirty="0">
                <a:ea typeface="+mn-ea"/>
                <a:cs typeface="+mn-cs"/>
                <a:hlinkClick r:id="rId3"/>
              </a:rPr>
              <a:t>Computed Values” of properties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KnockoutJS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4"/>
              </a:rPr>
              <a:t>http://knockoutjs.com/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lvl="1"/>
            <a:r>
              <a:rPr lang="en-US" dirty="0">
                <a:ea typeface="+mn-ea"/>
                <a:cs typeface="+mn-cs"/>
              </a:rPr>
              <a:t>“Declarative Bindings”, “Dependency Tracking”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dirty="0"/>
              <a:t>Research: Stephen </a:t>
            </a:r>
            <a:r>
              <a:rPr lang="en-US" dirty="0" err="1"/>
              <a:t>Oney’s</a:t>
            </a:r>
            <a:r>
              <a:rPr lang="en-US" dirty="0"/>
              <a:t> </a:t>
            </a:r>
            <a:r>
              <a:rPr lang="en-US" dirty="0" err="1"/>
              <a:t>ConstraintJS</a:t>
            </a:r>
            <a:r>
              <a:rPr lang="en-US" dirty="0"/>
              <a:t> </a:t>
            </a:r>
            <a:r>
              <a:rPr lang="en-US" dirty="0">
                <a:hlinkClick r:id="rId5"/>
              </a:rPr>
              <a:t>https://from.so/</a:t>
            </a:r>
            <a:r>
              <a:rPr lang="en-US" dirty="0"/>
              <a:t> (2012)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CF48981-71D1-4EEB-AF38-140300FEE0A8}" type="slidenum">
              <a:rPr lang="en-US" smtClean="0"/>
              <a:pPr>
                <a:buFont typeface="Wingdings" pitchFamily="2" charset="2"/>
                <a:buNone/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77668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AutoShape 28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6084" name="AutoShape 26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60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grpSp>
        <p:nvGrpSpPr>
          <p:cNvPr id="46086" name="Group 4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46089" name="Group 5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46100" name="Group 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6105" name="Oval 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106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07" name="Oval 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6101" name="Group 1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6102" name="Oval 1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103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104" name="Oval 1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6090" name="Group 14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46092" name="Group 15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6097" name="Oval 16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098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9" name="Oval 18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6093" name="Group 19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6094" name="Oval 20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6095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6096" name="Oval 22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6091" name="Line 23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6087" name="Text Box 24"/>
          <p:cNvSpPr txBox="1">
            <a:spLocks noChangeArrowheads="1"/>
          </p:cNvSpPr>
          <p:nvPr/>
        </p:nvSpPr>
        <p:spPr bwMode="auto">
          <a:xfrm>
            <a:off x="228600" y="6080125"/>
            <a:ext cx="284956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4000">
                <a:latin typeface="Times New Roman" panose="02020603050405020304" pitchFamily="18" charset="0"/>
              </a:rPr>
              <a:t>Change Here</a:t>
            </a:r>
          </a:p>
        </p:txBody>
      </p:sp>
      <p:sp>
        <p:nvSpPr>
          <p:cNvPr id="46088" name="Line 25"/>
          <p:cNvSpPr>
            <a:spLocks noChangeShapeType="1"/>
          </p:cNvSpPr>
          <p:nvPr/>
        </p:nvSpPr>
        <p:spPr bwMode="auto">
          <a:xfrm flipV="1">
            <a:off x="2590800" y="5791200"/>
            <a:ext cx="1143000" cy="5334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BE9C834-6498-47D2-BB0F-0AAEB4672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60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801073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AutoShape 44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7108" name="AutoShape 39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71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471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/>
              <a:t>Mark out of date</a:t>
            </a:r>
          </a:p>
        </p:txBody>
      </p:sp>
      <p:grpSp>
        <p:nvGrpSpPr>
          <p:cNvPr id="47111" name="Group 4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47127" name="Group 5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47138" name="Group 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7143" name="Oval 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144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45" name="Oval 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7139" name="Group 1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7140" name="Oval 1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141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42" name="Oval 1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7128" name="Group 14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47130" name="Group 15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7135" name="Oval 16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136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37" name="Oval 18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7131" name="Group 19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7132" name="Oval 20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7133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34" name="Oval 22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7129" name="Line 23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2" name="Group 26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47125" name="Line 24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6" name="Line 25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3" name="Group 27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47123" name="Line 28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4" name="Line 29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4" name="Group 30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47121" name="Line 31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2" name="Line 32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5" name="Group 33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47119" name="Line 34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20" name="Line 35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7116" name="Group 41"/>
          <p:cNvGrpSpPr>
            <a:grpSpLocks/>
          </p:cNvGrpSpPr>
          <p:nvPr/>
        </p:nvGrpSpPr>
        <p:grpSpPr bwMode="auto">
          <a:xfrm rot="-1527565">
            <a:off x="4267200" y="4953000"/>
            <a:ext cx="304800" cy="457200"/>
            <a:chOff x="1056" y="3552"/>
            <a:chExt cx="192" cy="288"/>
          </a:xfrm>
        </p:grpSpPr>
        <p:sp>
          <p:nvSpPr>
            <p:cNvPr id="47117" name="Line 42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118" name="Line 43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A68D00-0E64-4474-A96E-DB27971FB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61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360973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AutoShape 45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8132" name="AutoShape 40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81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sp>
        <p:nvSpPr>
          <p:cNvPr id="481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/>
              <a:t>Eval this</a:t>
            </a:r>
          </a:p>
        </p:txBody>
      </p:sp>
      <p:grpSp>
        <p:nvGrpSpPr>
          <p:cNvPr id="48135" name="Group 4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48152" name="Group 5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48163" name="Group 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8168" name="Oval 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69" name="Line 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70" name="Oval 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8164" name="Group 1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8165" name="Oval 1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66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67" name="Oval 1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8153" name="Group 14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48155" name="Group 15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8160" name="Oval 16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61" name="Line 17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62" name="Oval 18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8156" name="Group 19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8157" name="Oval 20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8158" name="Line 21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8159" name="Oval 22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8154" name="Line 23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36" name="Group 24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48150" name="Line 25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51" name="Line 26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37" name="Group 27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48148" name="Line 28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9" name="Line 29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38" name="Group 30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48146" name="Line 31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7" name="Line 32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8139" name="Group 33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48144" name="Line 34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5" name="Line 35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8140" name="Line 39"/>
          <p:cNvSpPr>
            <a:spLocks noChangeShapeType="1"/>
          </p:cNvSpPr>
          <p:nvPr/>
        </p:nvSpPr>
        <p:spPr bwMode="auto">
          <a:xfrm flipV="1">
            <a:off x="2613025" y="1676400"/>
            <a:ext cx="2720975" cy="381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8141" name="Group 46"/>
          <p:cNvGrpSpPr>
            <a:grpSpLocks/>
          </p:cNvGrpSpPr>
          <p:nvPr/>
        </p:nvGrpSpPr>
        <p:grpSpPr bwMode="auto">
          <a:xfrm rot="-1527565">
            <a:off x="4267200" y="4953000"/>
            <a:ext cx="304800" cy="457200"/>
            <a:chOff x="1056" y="3552"/>
            <a:chExt cx="192" cy="288"/>
          </a:xfrm>
        </p:grpSpPr>
        <p:sp>
          <p:nvSpPr>
            <p:cNvPr id="48142" name="Line 4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143" name="Line 4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6890FB1-908B-48F9-AE0B-94849771B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62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053734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AutoShape 47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9156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491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grpSp>
        <p:nvGrpSpPr>
          <p:cNvPr id="49158" name="Group 6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49177" name="Group 7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49188" name="Group 8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9193" name="Oval 9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194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95" name="Oval 11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9189" name="Group 12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9190" name="Oval 13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19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92" name="Oval 15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49178" name="Group 16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49180" name="Group 1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49185" name="Oval 1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186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87" name="Oval 2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49181" name="Group 2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49182" name="Oval 2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4918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9184" name="Oval 2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49179" name="Line 25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59" name="Group 26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49175" name="Line 2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6" name="Line 2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60" name="Group 29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49173" name="Line 30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4" name="Line 31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61" name="Group 32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49171" name="Line 33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2" name="Line 34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9162" name="Group 35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49169" name="Line 3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70" name="Line 3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63" name="Line 41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4" name="Line 42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65" name="Text Box 43"/>
          <p:cNvSpPr txBox="1">
            <a:spLocks noChangeArrowheads="1"/>
          </p:cNvSpPr>
          <p:nvPr/>
        </p:nvSpPr>
        <p:spPr bwMode="auto">
          <a:xfrm rot="-2308363">
            <a:off x="3505200" y="1828800"/>
            <a:ext cx="1327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Request</a:t>
            </a:r>
          </a:p>
        </p:txBody>
      </p:sp>
      <p:grpSp>
        <p:nvGrpSpPr>
          <p:cNvPr id="49166" name="Group 48"/>
          <p:cNvGrpSpPr>
            <a:grpSpLocks/>
          </p:cNvGrpSpPr>
          <p:nvPr/>
        </p:nvGrpSpPr>
        <p:grpSpPr bwMode="auto">
          <a:xfrm rot="-1527565">
            <a:off x="4267200" y="4953000"/>
            <a:ext cx="304800" cy="457200"/>
            <a:chOff x="1056" y="3552"/>
            <a:chExt cx="192" cy="288"/>
          </a:xfrm>
        </p:grpSpPr>
        <p:sp>
          <p:nvSpPr>
            <p:cNvPr id="49167" name="Line 4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68" name="Line 5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DFC9442-EB02-46DB-9FBD-B9C856B4D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63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409247"/>
      </p:ext>
    </p:extLst>
  </p:cSld>
  <p:clrMapOvr>
    <a:masterClrMapping/>
  </p:clrMapOvr>
  <p:transition>
    <p:wipe dir="u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AutoShape 45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0180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grpSp>
        <p:nvGrpSpPr>
          <p:cNvPr id="50182" name="Group 6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0201" name="Group 7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0212" name="Group 8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0217" name="Oval 9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0218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9" name="Oval 11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0213" name="Group 12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0214" name="Oval 13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0215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6" name="Oval 15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0202" name="Group 16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0204" name="Group 1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0209" name="Oval 1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0210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11" name="Oval 2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0205" name="Group 2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0206" name="Oval 2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0207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0208" name="Oval 2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0203" name="Line 25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183" name="Group 26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0199" name="Line 2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200" name="Line 2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184" name="Group 29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0197" name="Line 30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8" name="Line 31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185" name="Group 32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50195" name="Line 33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6" name="Line 34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0186" name="Group 35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50193" name="Line 3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4" name="Line 3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87" name="Line 41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Line 42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Line 44"/>
          <p:cNvSpPr>
            <a:spLocks noChangeShapeType="1"/>
          </p:cNvSpPr>
          <p:nvPr/>
        </p:nvSpPr>
        <p:spPr bwMode="auto">
          <a:xfrm flipH="1">
            <a:off x="2209800" y="32004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0190" name="Group 46"/>
          <p:cNvGrpSpPr>
            <a:grpSpLocks/>
          </p:cNvGrpSpPr>
          <p:nvPr/>
        </p:nvGrpSpPr>
        <p:grpSpPr bwMode="auto">
          <a:xfrm rot="-1527565">
            <a:off x="4267200" y="4953000"/>
            <a:ext cx="304800" cy="457200"/>
            <a:chOff x="1056" y="3552"/>
            <a:chExt cx="192" cy="288"/>
          </a:xfrm>
        </p:grpSpPr>
        <p:sp>
          <p:nvSpPr>
            <p:cNvPr id="50191" name="Line 4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2" name="Line 4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98A2161-AFAF-4E73-9897-B0D494910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64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474097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AutoShape 46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1204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12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grpSp>
        <p:nvGrpSpPr>
          <p:cNvPr id="51206" name="Group 6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1227" name="Group 7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1238" name="Group 8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1243" name="Oval 9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244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45" name="Oval 11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1239" name="Group 12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1240" name="Oval 13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241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42" name="Oval 15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1228" name="Group 16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1230" name="Group 1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1235" name="Oval 1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236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37" name="Oval 2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1231" name="Group 2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1232" name="Oval 2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123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1234" name="Oval 2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1229" name="Line 25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07" name="Group 26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1225" name="Line 2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6" name="Line 2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08" name="Group 29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1223" name="Line 30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4" name="Line 31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09" name="Group 32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51221" name="Line 33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2" name="Line 34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10" name="Group 35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51219" name="Line 3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20" name="Line 3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1" name="Line 41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Line 42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Text Box 44"/>
          <p:cNvSpPr txBox="1">
            <a:spLocks noChangeArrowheads="1"/>
          </p:cNvSpPr>
          <p:nvPr/>
        </p:nvSpPr>
        <p:spPr bwMode="auto">
          <a:xfrm>
            <a:off x="0" y="5716588"/>
            <a:ext cx="522763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Don’t need to </a:t>
            </a:r>
            <a:br>
              <a:rPr lang="en-US" altLang="en-US" sz="2800">
                <a:latin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</a:rPr>
              <a:t>eval any of these! (Not out-of-date)</a:t>
            </a:r>
          </a:p>
        </p:txBody>
      </p:sp>
      <p:sp>
        <p:nvSpPr>
          <p:cNvPr id="51214" name="Line 45"/>
          <p:cNvSpPr>
            <a:spLocks noChangeShapeType="1"/>
          </p:cNvSpPr>
          <p:nvPr/>
        </p:nvSpPr>
        <p:spPr bwMode="auto">
          <a:xfrm flipH="1">
            <a:off x="2209800" y="32004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1215" name="Group 47"/>
          <p:cNvGrpSpPr>
            <a:grpSpLocks/>
          </p:cNvGrpSpPr>
          <p:nvPr/>
        </p:nvGrpSpPr>
        <p:grpSpPr bwMode="auto">
          <a:xfrm rot="-1527565">
            <a:off x="4267200" y="4953000"/>
            <a:ext cx="304800" cy="457200"/>
            <a:chOff x="1056" y="3552"/>
            <a:chExt cx="192" cy="288"/>
          </a:xfrm>
        </p:grpSpPr>
        <p:sp>
          <p:nvSpPr>
            <p:cNvPr id="51217" name="Line 48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18" name="Line 49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16" name="Line 50"/>
          <p:cNvSpPr>
            <a:spLocks noChangeShapeType="1"/>
          </p:cNvSpPr>
          <p:nvPr/>
        </p:nvSpPr>
        <p:spPr bwMode="auto">
          <a:xfrm flipH="1" flipV="1">
            <a:off x="1828800" y="5049838"/>
            <a:ext cx="495300" cy="111918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925FD23-ED10-4BC6-A4C8-9A5CD70A0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65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01188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AutoShape 48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2228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22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grpSp>
        <p:nvGrpSpPr>
          <p:cNvPr id="52230" name="Group 6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2249" name="Group 7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2260" name="Group 8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2265" name="Oval 9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266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7" name="Oval 11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2261" name="Group 12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2262" name="Oval 13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263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64" name="Oval 15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2250" name="Group 16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2252" name="Group 1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2257" name="Oval 1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258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59" name="Oval 2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2253" name="Group 2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2254" name="Oval 2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2255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256" name="Oval 2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2251" name="Line 25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31" name="Group 26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2247" name="Line 2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8" name="Line 2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32" name="Group 29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2245" name="Line 30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6" name="Line 31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33" name="Group 32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52243" name="Line 33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4" name="Line 34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2234" name="Group 35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52241" name="Line 3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2" name="Line 3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2235" name="Line 41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6" name="Line 42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7" name="Line 45"/>
          <p:cNvSpPr>
            <a:spLocks noChangeShapeType="1"/>
          </p:cNvSpPr>
          <p:nvPr/>
        </p:nvSpPr>
        <p:spPr bwMode="auto">
          <a:xfrm>
            <a:off x="4267200" y="3048000"/>
            <a:ext cx="914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2238" name="Group 49"/>
          <p:cNvGrpSpPr>
            <a:grpSpLocks/>
          </p:cNvGrpSpPr>
          <p:nvPr/>
        </p:nvGrpSpPr>
        <p:grpSpPr bwMode="auto">
          <a:xfrm rot="-1527565">
            <a:off x="4267200" y="4953000"/>
            <a:ext cx="304800" cy="457200"/>
            <a:chOff x="1056" y="3552"/>
            <a:chExt cx="192" cy="288"/>
          </a:xfrm>
        </p:grpSpPr>
        <p:sp>
          <p:nvSpPr>
            <p:cNvPr id="52239" name="Line 50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240" name="Line 51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3E4C3F9-D3F6-4923-9888-6D67CF8E2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66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332571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AutoShape 45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3252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325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grpSp>
        <p:nvGrpSpPr>
          <p:cNvPr id="53254" name="Group 6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3274" name="Group 7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3285" name="Group 8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3290" name="Oval 9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291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92" name="Oval 11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3286" name="Group 12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3287" name="Oval 13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288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9" name="Oval 15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3275" name="Group 16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3277" name="Group 1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3282" name="Oval 1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283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4" name="Oval 2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3278" name="Group 2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3279" name="Oval 2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3280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3281" name="Oval 2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3276" name="Line 25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255" name="Group 26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3272" name="Line 2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3" name="Line 2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256" name="Group 29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3270" name="Line 30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71" name="Line 31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257" name="Group 32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53268" name="Line 33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9" name="Line 34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3258" name="Group 35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53266" name="Line 3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7" name="Line 3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3259" name="Line 41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42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Line 43"/>
          <p:cNvSpPr>
            <a:spLocks noChangeShapeType="1"/>
          </p:cNvSpPr>
          <p:nvPr/>
        </p:nvSpPr>
        <p:spPr bwMode="auto">
          <a:xfrm>
            <a:off x="4267200" y="3048000"/>
            <a:ext cx="914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Line 44"/>
          <p:cNvSpPr>
            <a:spLocks noChangeShapeType="1"/>
          </p:cNvSpPr>
          <p:nvPr/>
        </p:nvSpPr>
        <p:spPr bwMode="auto">
          <a:xfrm flipH="1">
            <a:off x="3733800" y="4343400"/>
            <a:ext cx="1143000" cy="1066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3263" name="Group 46"/>
          <p:cNvGrpSpPr>
            <a:grpSpLocks/>
          </p:cNvGrpSpPr>
          <p:nvPr/>
        </p:nvGrpSpPr>
        <p:grpSpPr bwMode="auto">
          <a:xfrm rot="-1527565">
            <a:off x="4267200" y="4953000"/>
            <a:ext cx="304800" cy="457200"/>
            <a:chOff x="1056" y="3552"/>
            <a:chExt cx="192" cy="288"/>
          </a:xfrm>
        </p:grpSpPr>
        <p:sp>
          <p:nvSpPr>
            <p:cNvPr id="53264" name="Line 4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265" name="Line 4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C595A4E-9356-40A4-AAC2-13C0FB942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67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868760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4276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427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grpSp>
        <p:nvGrpSpPr>
          <p:cNvPr id="54278" name="Group 6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4300" name="Group 7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4311" name="Group 8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4316" name="Oval 9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317" name="Line 10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8" name="Oval 11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4312" name="Group 12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4313" name="Oval 13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314" name="Line 14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5" name="Oval 15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4301" name="Group 16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4303" name="Group 1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4308" name="Oval 1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309" name="Line 1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10" name="Oval 2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4304" name="Group 2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4305" name="Oval 2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4306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4307" name="Oval 2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4302" name="Line 25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279" name="Group 26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4298" name="Line 2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9" name="Line 2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280" name="Group 29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4296" name="Line 30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7" name="Line 31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281" name="Group 32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54294" name="Line 33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5" name="Line 34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4282" name="Group 35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54292" name="Line 3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3" name="Line 3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83" name="Line 41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42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43"/>
          <p:cNvSpPr>
            <a:spLocks noChangeShapeType="1"/>
          </p:cNvSpPr>
          <p:nvPr/>
        </p:nvSpPr>
        <p:spPr bwMode="auto">
          <a:xfrm>
            <a:off x="4267200" y="3048000"/>
            <a:ext cx="914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44"/>
          <p:cNvSpPr>
            <a:spLocks noChangeShapeType="1"/>
          </p:cNvSpPr>
          <p:nvPr/>
        </p:nvSpPr>
        <p:spPr bwMode="auto">
          <a:xfrm flipH="1">
            <a:off x="3733800" y="4343400"/>
            <a:ext cx="1143000" cy="10668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Text Box 45"/>
          <p:cNvSpPr txBox="1">
            <a:spLocks noChangeArrowheads="1"/>
          </p:cNvSpPr>
          <p:nvPr/>
        </p:nvSpPr>
        <p:spPr bwMode="auto">
          <a:xfrm>
            <a:off x="4267200" y="5715000"/>
            <a:ext cx="206851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(Trivial) eval</a:t>
            </a:r>
          </a:p>
        </p:txBody>
      </p:sp>
      <p:grpSp>
        <p:nvGrpSpPr>
          <p:cNvPr id="54288" name="Group 46"/>
          <p:cNvGrpSpPr>
            <a:grpSpLocks/>
          </p:cNvGrpSpPr>
          <p:nvPr/>
        </p:nvGrpSpPr>
        <p:grpSpPr bwMode="auto">
          <a:xfrm rot="-1527565">
            <a:off x="4267200" y="4953000"/>
            <a:ext cx="304800" cy="457200"/>
            <a:chOff x="1056" y="3552"/>
            <a:chExt cx="192" cy="288"/>
          </a:xfrm>
        </p:grpSpPr>
        <p:sp>
          <p:nvSpPr>
            <p:cNvPr id="54290" name="Line 4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291" name="Line 4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4289" name="Oval 49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FF38C4F-18E5-44A2-A467-1C0E8A98B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68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712817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5300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530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grpSp>
        <p:nvGrpSpPr>
          <p:cNvPr id="55302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5327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5338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5343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344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45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5339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5340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341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42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5328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5330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5335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33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37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5331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5332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5333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5334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5329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03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5325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6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04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5323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4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05" name="Group 31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55321" name="Line 32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2" name="Line 33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06" name="Group 34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55319" name="Line 35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0" name="Line 36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07" name="Line 37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Line 38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39"/>
          <p:cNvSpPr>
            <a:spLocks noChangeShapeType="1"/>
          </p:cNvSpPr>
          <p:nvPr/>
        </p:nvSpPr>
        <p:spPr bwMode="auto">
          <a:xfrm>
            <a:off x="4267200" y="3048000"/>
            <a:ext cx="914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Oval 45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5311" name="Oval 46"/>
          <p:cNvSpPr>
            <a:spLocks noChangeArrowheads="1"/>
          </p:cNvSpPr>
          <p:nvPr/>
        </p:nvSpPr>
        <p:spPr bwMode="auto">
          <a:xfrm>
            <a:off x="4908550" y="40703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grpSp>
        <p:nvGrpSpPr>
          <p:cNvPr id="55312" name="Group 47"/>
          <p:cNvGrpSpPr>
            <a:grpSpLocks/>
          </p:cNvGrpSpPr>
          <p:nvPr/>
        </p:nvGrpSpPr>
        <p:grpSpPr bwMode="auto">
          <a:xfrm rot="-1527565">
            <a:off x="5770563" y="3571875"/>
            <a:ext cx="304800" cy="457200"/>
            <a:chOff x="1056" y="3552"/>
            <a:chExt cx="192" cy="288"/>
          </a:xfrm>
        </p:grpSpPr>
        <p:sp>
          <p:nvSpPr>
            <p:cNvPr id="55317" name="Line 48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8" name="Line 49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5313" name="Group 50"/>
          <p:cNvGrpSpPr>
            <a:grpSpLocks/>
          </p:cNvGrpSpPr>
          <p:nvPr/>
        </p:nvGrpSpPr>
        <p:grpSpPr bwMode="auto">
          <a:xfrm rot="-3818849">
            <a:off x="4537075" y="3635375"/>
            <a:ext cx="304800" cy="457200"/>
            <a:chOff x="1056" y="3552"/>
            <a:chExt cx="192" cy="288"/>
          </a:xfrm>
        </p:grpSpPr>
        <p:sp>
          <p:nvSpPr>
            <p:cNvPr id="55315" name="Line 51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6" name="Line 52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5314" name="Text Box 53"/>
          <p:cNvSpPr txBox="1">
            <a:spLocks noChangeArrowheads="1"/>
          </p:cNvSpPr>
          <p:nvPr/>
        </p:nvSpPr>
        <p:spPr bwMode="auto">
          <a:xfrm>
            <a:off x="5472113" y="4398963"/>
            <a:ext cx="835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Eval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24D5C3B-A425-4755-B7B0-024203DBB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69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034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5E29D-EFB6-449A-A7A9-6FECD6B77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9950"/>
          </a:xfrm>
        </p:spPr>
        <p:txBody>
          <a:bodyPr/>
          <a:lstStyle/>
          <a:p>
            <a:r>
              <a:rPr lang="en-US" dirty="0"/>
              <a:t>Angular Data Bindings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3E7F0-2229-472B-A431-4F669A287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1257" y="1031186"/>
            <a:ext cx="8229600" cy="4411662"/>
          </a:xfrm>
        </p:spPr>
        <p:txBody>
          <a:bodyPr>
            <a:normAutofit/>
          </a:bodyPr>
          <a:lstStyle/>
          <a:p>
            <a:r>
              <a:rPr lang="en-US" sz="2800" dirty="0"/>
              <a:t>Tie DOM properties to other values</a:t>
            </a:r>
          </a:p>
          <a:p>
            <a:r>
              <a:rPr lang="en-US" sz="2800" dirty="0"/>
              <a:t>Can be one-way or two-way</a:t>
            </a:r>
          </a:p>
          <a:p>
            <a:pPr lvl="1"/>
            <a:r>
              <a:rPr lang="en-US" sz="2400" dirty="0"/>
              <a:t>Use [] to bind from source to view.</a:t>
            </a:r>
          </a:p>
          <a:p>
            <a:pPr lvl="1"/>
            <a:r>
              <a:rPr lang="en-US" sz="2400" dirty="0"/>
              <a:t>Use () to bind from view to source.</a:t>
            </a:r>
          </a:p>
          <a:p>
            <a:pPr lvl="1"/>
            <a:r>
              <a:rPr lang="en-US" sz="2400" dirty="0"/>
              <a:t>Use [()] to bind</a:t>
            </a:r>
            <a:br>
              <a:rPr lang="en-US" sz="2400" dirty="0"/>
            </a:br>
            <a:r>
              <a:rPr lang="en-US" sz="2400" dirty="0"/>
              <a:t>in a two way</a:t>
            </a:r>
            <a:br>
              <a:rPr lang="en-US" sz="2400" dirty="0"/>
            </a:br>
            <a:r>
              <a:rPr lang="en-US" sz="2400" dirty="0"/>
              <a:t>sequence of</a:t>
            </a:r>
            <a:br>
              <a:rPr lang="en-US" sz="2400" dirty="0"/>
            </a:br>
            <a:r>
              <a:rPr lang="en-US" sz="2400" dirty="0"/>
              <a:t>view to source</a:t>
            </a:r>
            <a:br>
              <a:rPr lang="en-US" sz="2400" dirty="0"/>
            </a:br>
            <a:r>
              <a:rPr lang="en-US" sz="2400" dirty="0"/>
              <a:t>to view.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0B5A2C-C6E8-4C94-A62A-41218DD74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Brad Myers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74D36A-7D73-43D4-894F-451416A30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569367-A98D-43AC-B715-7866CD04A7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3930" y="3056709"/>
            <a:ext cx="5830070" cy="380129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D4C1CBF-3E75-4296-9FC5-92E6C47EC02B}"/>
              </a:ext>
            </a:extLst>
          </p:cNvPr>
          <p:cNvSpPr txBox="1"/>
          <p:nvPr/>
        </p:nvSpPr>
        <p:spPr>
          <a:xfrm>
            <a:off x="1785575" y="5910820"/>
            <a:ext cx="1528355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https://angular.io/guide/binding-syntax</a:t>
            </a:r>
            <a:r>
              <a:rPr lang="en-US" sz="1400" dirty="0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5B6BC5F-EE94-43E5-BD86-836AEEA9A2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8613" y="122238"/>
            <a:ext cx="2646457" cy="2466499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AA0A125C-8D5D-4DC7-BD58-3CB8648A60F5}"/>
              </a:ext>
            </a:extLst>
          </p:cNvPr>
          <p:cNvSpPr txBox="1"/>
          <p:nvPr/>
        </p:nvSpPr>
        <p:spPr>
          <a:xfrm>
            <a:off x="6768935" y="2490840"/>
            <a:ext cx="2464130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dirty="0">
                <a:hlinkClick r:id="rId5"/>
              </a:rPr>
              <a:t>https://angular.io/guide/architecture-components#data-binding</a:t>
            </a:r>
            <a:r>
              <a:rPr lang="en-US" sz="1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4249881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6324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632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grpSp>
        <p:nvGrpSpPr>
          <p:cNvPr id="56326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6348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6359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6364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365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66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6360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6361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362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63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6349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6351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6356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357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8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6352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6353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6354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6355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6350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327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6346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7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328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6344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5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329" name="Group 34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56342" name="Line 35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3" name="Line 36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30" name="Line 37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38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Oval 40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6333" name="Oval 41"/>
          <p:cNvSpPr>
            <a:spLocks noChangeArrowheads="1"/>
          </p:cNvSpPr>
          <p:nvPr/>
        </p:nvSpPr>
        <p:spPr bwMode="auto">
          <a:xfrm>
            <a:off x="4908550" y="40703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6334" name="Oval 42"/>
          <p:cNvSpPr>
            <a:spLocks noChangeArrowheads="1"/>
          </p:cNvSpPr>
          <p:nvPr/>
        </p:nvSpPr>
        <p:spPr bwMode="auto">
          <a:xfrm>
            <a:off x="3541713" y="27432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grpSp>
        <p:nvGrpSpPr>
          <p:cNvPr id="56335" name="Group 43"/>
          <p:cNvGrpSpPr>
            <a:grpSpLocks/>
          </p:cNvGrpSpPr>
          <p:nvPr/>
        </p:nvGrpSpPr>
        <p:grpSpPr bwMode="auto">
          <a:xfrm rot="-1527565">
            <a:off x="5770563" y="3571875"/>
            <a:ext cx="304800" cy="457200"/>
            <a:chOff x="1056" y="3552"/>
            <a:chExt cx="192" cy="288"/>
          </a:xfrm>
        </p:grpSpPr>
        <p:sp>
          <p:nvSpPr>
            <p:cNvPr id="56340" name="Line 44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41" name="Line 45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6336" name="Group 46"/>
          <p:cNvGrpSpPr>
            <a:grpSpLocks/>
          </p:cNvGrpSpPr>
          <p:nvPr/>
        </p:nvGrpSpPr>
        <p:grpSpPr bwMode="auto">
          <a:xfrm rot="-1527565">
            <a:off x="4419600" y="2268538"/>
            <a:ext cx="304800" cy="457200"/>
            <a:chOff x="1056" y="3552"/>
            <a:chExt cx="192" cy="288"/>
          </a:xfrm>
        </p:grpSpPr>
        <p:sp>
          <p:nvSpPr>
            <p:cNvPr id="56338" name="Line 47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339" name="Line 48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6337" name="Text Box 49"/>
          <p:cNvSpPr txBox="1">
            <a:spLocks noChangeArrowheads="1"/>
          </p:cNvSpPr>
          <p:nvPr/>
        </p:nvSpPr>
        <p:spPr bwMode="auto">
          <a:xfrm>
            <a:off x="4356100" y="2909888"/>
            <a:ext cx="835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Eval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463E2D0-847D-44F0-B304-20A95E1CB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70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990856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7348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734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grpSp>
        <p:nvGrpSpPr>
          <p:cNvPr id="57350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7366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7377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7382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383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84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7378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7379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380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81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7367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7369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7374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37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76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7370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7371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737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7373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7368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351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7364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5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7352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7362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3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53" name="Oval 36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7354" name="Oval 37"/>
          <p:cNvSpPr>
            <a:spLocks noChangeArrowheads="1"/>
          </p:cNvSpPr>
          <p:nvPr/>
        </p:nvSpPr>
        <p:spPr bwMode="auto">
          <a:xfrm>
            <a:off x="4908550" y="40703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grpSp>
        <p:nvGrpSpPr>
          <p:cNvPr id="57355" name="Group 39"/>
          <p:cNvGrpSpPr>
            <a:grpSpLocks/>
          </p:cNvGrpSpPr>
          <p:nvPr/>
        </p:nvGrpSpPr>
        <p:grpSpPr bwMode="auto">
          <a:xfrm rot="-1527565">
            <a:off x="5770563" y="3571875"/>
            <a:ext cx="304800" cy="457200"/>
            <a:chOff x="1056" y="3552"/>
            <a:chExt cx="192" cy="288"/>
          </a:xfrm>
        </p:grpSpPr>
        <p:sp>
          <p:nvSpPr>
            <p:cNvPr id="57360" name="Line 40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361" name="Line 41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356" name="Text Box 45"/>
          <p:cNvSpPr txBox="1">
            <a:spLocks noChangeArrowheads="1"/>
          </p:cNvSpPr>
          <p:nvPr/>
        </p:nvSpPr>
        <p:spPr bwMode="auto">
          <a:xfrm>
            <a:off x="5873750" y="1190625"/>
            <a:ext cx="8350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Eval</a:t>
            </a:r>
          </a:p>
        </p:txBody>
      </p:sp>
      <p:sp>
        <p:nvSpPr>
          <p:cNvPr id="57357" name="Oval 46"/>
          <p:cNvSpPr>
            <a:spLocks noChangeArrowheads="1"/>
          </p:cNvSpPr>
          <p:nvPr/>
        </p:nvSpPr>
        <p:spPr bwMode="auto">
          <a:xfrm>
            <a:off x="5060950" y="1379538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7358" name="Line 34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Oval 47"/>
          <p:cNvSpPr>
            <a:spLocks noChangeArrowheads="1"/>
          </p:cNvSpPr>
          <p:nvPr/>
        </p:nvSpPr>
        <p:spPr bwMode="auto">
          <a:xfrm>
            <a:off x="3541713" y="27432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20C3B6F-7B9A-4E42-834F-6F7B14516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71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942624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8372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837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grpSp>
        <p:nvGrpSpPr>
          <p:cNvPr id="58374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8389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8400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8405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8406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07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8401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8402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840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404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8390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8392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8397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839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99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8393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8394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839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8396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8391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375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8387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8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8376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8385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6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377" name="Oval 31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8378" name="Oval 32"/>
          <p:cNvSpPr>
            <a:spLocks noChangeArrowheads="1"/>
          </p:cNvSpPr>
          <p:nvPr/>
        </p:nvSpPr>
        <p:spPr bwMode="auto">
          <a:xfrm>
            <a:off x="4908550" y="40703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grpSp>
        <p:nvGrpSpPr>
          <p:cNvPr id="58379" name="Group 33"/>
          <p:cNvGrpSpPr>
            <a:grpSpLocks/>
          </p:cNvGrpSpPr>
          <p:nvPr/>
        </p:nvGrpSpPr>
        <p:grpSpPr bwMode="auto">
          <a:xfrm rot="-1527565">
            <a:off x="5770563" y="3571875"/>
            <a:ext cx="304800" cy="457200"/>
            <a:chOff x="1056" y="3552"/>
            <a:chExt cx="192" cy="288"/>
          </a:xfrm>
        </p:grpSpPr>
        <p:sp>
          <p:nvSpPr>
            <p:cNvPr id="58383" name="Line 34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384" name="Line 35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8380" name="Text Box 36"/>
          <p:cNvSpPr txBox="1">
            <a:spLocks noChangeArrowheads="1"/>
          </p:cNvSpPr>
          <p:nvPr/>
        </p:nvSpPr>
        <p:spPr bwMode="auto">
          <a:xfrm>
            <a:off x="4094163" y="989013"/>
            <a:ext cx="9540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Done</a:t>
            </a:r>
          </a:p>
        </p:txBody>
      </p:sp>
      <p:sp>
        <p:nvSpPr>
          <p:cNvPr id="58381" name="Oval 37"/>
          <p:cNvSpPr>
            <a:spLocks noChangeArrowheads="1"/>
          </p:cNvSpPr>
          <p:nvPr/>
        </p:nvSpPr>
        <p:spPr bwMode="auto">
          <a:xfrm>
            <a:off x="5060950" y="1379538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8382" name="Oval 39"/>
          <p:cNvSpPr>
            <a:spLocks noChangeArrowheads="1"/>
          </p:cNvSpPr>
          <p:nvPr/>
        </p:nvSpPr>
        <p:spPr bwMode="auto">
          <a:xfrm>
            <a:off x="3541713" y="27432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B109A38-688B-4968-8B86-DD85660E3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72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8885384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9396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939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</a:t>
            </a:r>
          </a:p>
        </p:txBody>
      </p:sp>
      <p:grpSp>
        <p:nvGrpSpPr>
          <p:cNvPr id="59398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59414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59425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9430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9431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32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9426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9427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9428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9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59415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59417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59422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9423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4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59418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59419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9420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9421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59416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399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59412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3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9400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59410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11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1" name="Oval 31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9402" name="Oval 32"/>
          <p:cNvSpPr>
            <a:spLocks noChangeArrowheads="1"/>
          </p:cNvSpPr>
          <p:nvPr/>
        </p:nvSpPr>
        <p:spPr bwMode="auto">
          <a:xfrm>
            <a:off x="4908550" y="40703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grpSp>
        <p:nvGrpSpPr>
          <p:cNvPr id="59403" name="Group 33"/>
          <p:cNvGrpSpPr>
            <a:grpSpLocks/>
          </p:cNvGrpSpPr>
          <p:nvPr/>
        </p:nvGrpSpPr>
        <p:grpSpPr bwMode="auto">
          <a:xfrm rot="-1527565">
            <a:off x="5770563" y="3571875"/>
            <a:ext cx="304800" cy="457200"/>
            <a:chOff x="1056" y="3552"/>
            <a:chExt cx="192" cy="288"/>
          </a:xfrm>
        </p:grpSpPr>
        <p:sp>
          <p:nvSpPr>
            <p:cNvPr id="59408" name="Line 34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409" name="Line 35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9404" name="Oval 37"/>
          <p:cNvSpPr>
            <a:spLocks noChangeArrowheads="1"/>
          </p:cNvSpPr>
          <p:nvPr/>
        </p:nvSpPr>
        <p:spPr bwMode="auto">
          <a:xfrm>
            <a:off x="5060950" y="1379538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9405" name="Line 38"/>
          <p:cNvSpPr>
            <a:spLocks noChangeShapeType="1"/>
          </p:cNvSpPr>
          <p:nvPr/>
        </p:nvSpPr>
        <p:spPr bwMode="auto">
          <a:xfrm flipH="1" flipV="1">
            <a:off x="7750175" y="2728913"/>
            <a:ext cx="261938" cy="299085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Text Box 36"/>
          <p:cNvSpPr txBox="1">
            <a:spLocks noChangeArrowheads="1"/>
          </p:cNvSpPr>
          <p:nvPr/>
        </p:nvSpPr>
        <p:spPr bwMode="auto">
          <a:xfrm>
            <a:off x="5105400" y="4876800"/>
            <a:ext cx="349890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</a:rPr>
              <a:t>Notice we can do that </a:t>
            </a:r>
            <a:br>
              <a:rPr lang="en-US" altLang="en-US" sz="2400" dirty="0">
                <a:latin typeface="Times New Roman" panose="02020603050405020304" pitchFamily="18" charset="0"/>
              </a:rPr>
            </a:br>
            <a:r>
              <a:rPr lang="en-US" altLang="en-US" sz="2400" dirty="0">
                <a:latin typeface="Times New Roman" panose="02020603050405020304" pitchFamily="18" charset="0"/>
              </a:rPr>
              <a:t>1000 times and these </a:t>
            </a:r>
            <a:br>
              <a:rPr lang="en-US" altLang="en-US" sz="2400" dirty="0">
                <a:latin typeface="Times New Roman" panose="02020603050405020304" pitchFamily="18" charset="0"/>
              </a:rPr>
            </a:br>
            <a:r>
              <a:rPr lang="en-US" altLang="en-US" sz="2400" dirty="0">
                <a:latin typeface="Times New Roman" panose="02020603050405020304" pitchFamily="18" charset="0"/>
              </a:rPr>
              <a:t>never get evaluated</a:t>
            </a:r>
            <a:br>
              <a:rPr lang="en-US" altLang="en-US" sz="2400" dirty="0">
                <a:latin typeface="Times New Roman" panose="02020603050405020304" pitchFamily="18" charset="0"/>
              </a:rPr>
            </a:br>
            <a:r>
              <a:rPr lang="en-US" altLang="en-US" sz="2400" dirty="0">
                <a:latin typeface="Times New Roman" panose="02020603050405020304" pitchFamily="18" charset="0"/>
              </a:rPr>
              <a:t>because they aren’t needed</a:t>
            </a:r>
          </a:p>
        </p:txBody>
      </p:sp>
      <p:sp>
        <p:nvSpPr>
          <p:cNvPr id="59407" name="Oval 39"/>
          <p:cNvSpPr>
            <a:spLocks noChangeArrowheads="1"/>
          </p:cNvSpPr>
          <p:nvPr/>
        </p:nvSpPr>
        <p:spPr bwMode="auto">
          <a:xfrm>
            <a:off x="3541713" y="27432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F39B3C6-4B94-4788-92B6-A26AC9E7F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73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293165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0420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04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Rewind</a:t>
            </a:r>
          </a:p>
        </p:txBody>
      </p:sp>
      <p:grpSp>
        <p:nvGrpSpPr>
          <p:cNvPr id="60422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60442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60453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0458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045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60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0454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0455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0456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7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0443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60445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0450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0451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52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0446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0447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0448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0449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0444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423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60440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41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424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60438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9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425" name="Group 31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60436" name="Line 32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7" name="Line 33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0426" name="Group 34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60434" name="Line 35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435" name="Line 36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0427" name="Line 37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38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39"/>
          <p:cNvSpPr>
            <a:spLocks noChangeShapeType="1"/>
          </p:cNvSpPr>
          <p:nvPr/>
        </p:nvSpPr>
        <p:spPr bwMode="auto">
          <a:xfrm>
            <a:off x="4267200" y="3048000"/>
            <a:ext cx="914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Text Box 41"/>
          <p:cNvSpPr txBox="1">
            <a:spLocks noChangeArrowheads="1"/>
          </p:cNvSpPr>
          <p:nvPr/>
        </p:nvSpPr>
        <p:spPr bwMode="auto">
          <a:xfrm>
            <a:off x="4264025" y="5902325"/>
            <a:ext cx="48799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Suppose this value didn’t change</a:t>
            </a:r>
          </a:p>
        </p:txBody>
      </p:sp>
      <p:sp>
        <p:nvSpPr>
          <p:cNvPr id="60431" name="Oval 45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0432" name="Line 46"/>
          <p:cNvSpPr>
            <a:spLocks noChangeShapeType="1"/>
          </p:cNvSpPr>
          <p:nvPr/>
        </p:nvSpPr>
        <p:spPr bwMode="auto">
          <a:xfrm flipH="1" flipV="1">
            <a:off x="5378450" y="4773613"/>
            <a:ext cx="293688" cy="123983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Oval 47"/>
          <p:cNvSpPr>
            <a:spLocks noChangeArrowheads="1"/>
          </p:cNvSpPr>
          <p:nvPr/>
        </p:nvSpPr>
        <p:spPr bwMode="auto">
          <a:xfrm>
            <a:off x="4922838" y="40830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CF62ADE-9025-46CC-944D-EFD3DFFDF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74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6934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1444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144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</a:t>
            </a:r>
          </a:p>
        </p:txBody>
      </p:sp>
      <p:grpSp>
        <p:nvGrpSpPr>
          <p:cNvPr id="61446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61467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61478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1483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484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5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1479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1480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481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82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1468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61470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1475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476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7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1471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1472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473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1474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1469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47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61465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6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48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61463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4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49" name="Group 31"/>
          <p:cNvGrpSpPr>
            <a:grpSpLocks/>
          </p:cNvGrpSpPr>
          <p:nvPr/>
        </p:nvGrpSpPr>
        <p:grpSpPr bwMode="auto">
          <a:xfrm>
            <a:off x="3733800" y="2895600"/>
            <a:ext cx="304800" cy="457200"/>
            <a:chOff x="1056" y="3552"/>
            <a:chExt cx="192" cy="288"/>
          </a:xfrm>
        </p:grpSpPr>
        <p:sp>
          <p:nvSpPr>
            <p:cNvPr id="61461" name="Line 32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2" name="Line 33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450" name="Group 34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61459" name="Line 35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460" name="Line 36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51" name="Line 37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Line 38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Line 39"/>
          <p:cNvSpPr>
            <a:spLocks noChangeShapeType="1"/>
          </p:cNvSpPr>
          <p:nvPr/>
        </p:nvSpPr>
        <p:spPr bwMode="auto">
          <a:xfrm>
            <a:off x="4267200" y="3048000"/>
            <a:ext cx="914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Text Box 40"/>
          <p:cNvSpPr txBox="1">
            <a:spLocks noChangeArrowheads="1"/>
          </p:cNvSpPr>
          <p:nvPr/>
        </p:nvSpPr>
        <p:spPr bwMode="auto">
          <a:xfrm>
            <a:off x="4264025" y="5902325"/>
            <a:ext cx="452437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No pending marks placed here</a:t>
            </a:r>
          </a:p>
        </p:txBody>
      </p:sp>
      <p:sp>
        <p:nvSpPr>
          <p:cNvPr id="61455" name="Oval 41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1456" name="Line 42"/>
          <p:cNvSpPr>
            <a:spLocks noChangeShapeType="1"/>
          </p:cNvSpPr>
          <p:nvPr/>
        </p:nvSpPr>
        <p:spPr bwMode="auto">
          <a:xfrm flipH="1" flipV="1">
            <a:off x="4424363" y="3797300"/>
            <a:ext cx="665162" cy="216852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Oval 43"/>
          <p:cNvSpPr>
            <a:spLocks noChangeArrowheads="1"/>
          </p:cNvSpPr>
          <p:nvPr/>
        </p:nvSpPr>
        <p:spPr bwMode="auto">
          <a:xfrm>
            <a:off x="4922838" y="40830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1458" name="Line 44"/>
          <p:cNvSpPr>
            <a:spLocks noChangeShapeType="1"/>
          </p:cNvSpPr>
          <p:nvPr/>
        </p:nvSpPr>
        <p:spPr bwMode="auto">
          <a:xfrm flipV="1">
            <a:off x="5567363" y="3933825"/>
            <a:ext cx="434975" cy="1997075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E68EDB5-ADFE-46EC-99A8-71FA893A2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75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842158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2468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24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</a:t>
            </a:r>
          </a:p>
        </p:txBody>
      </p:sp>
      <p:grpSp>
        <p:nvGrpSpPr>
          <p:cNvPr id="62470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62486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62497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2502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2503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4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2498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2499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2500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501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2487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62489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2494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2495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96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2490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2491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2492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493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2488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71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62484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5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72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62482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3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2473" name="Group 34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62480" name="Line 35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481" name="Line 36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2474" name="Line 37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Line 38"/>
          <p:cNvSpPr>
            <a:spLocks noChangeShapeType="1"/>
          </p:cNvSpPr>
          <p:nvPr/>
        </p:nvSpPr>
        <p:spPr bwMode="auto">
          <a:xfrm flipH="1">
            <a:off x="3733800" y="1752600"/>
            <a:ext cx="1295400" cy="9906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6" name="Text Box 40"/>
          <p:cNvSpPr txBox="1">
            <a:spLocks noChangeArrowheads="1"/>
          </p:cNvSpPr>
          <p:nvPr/>
        </p:nvSpPr>
        <p:spPr bwMode="auto">
          <a:xfrm>
            <a:off x="266700" y="1625600"/>
            <a:ext cx="2701925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Skip eval </a:t>
            </a:r>
            <a:br>
              <a:rPr lang="en-US" altLang="en-US" sz="2800">
                <a:latin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</a:rPr>
              <a:t>(and no outgoing </a:t>
            </a:r>
            <a:br>
              <a:rPr lang="en-US" altLang="en-US" sz="2800">
                <a:latin typeface="Times New Roman" panose="02020603050405020304" pitchFamily="18" charset="0"/>
              </a:rPr>
            </a:br>
            <a:r>
              <a:rPr lang="en-US" altLang="en-US" sz="2800">
                <a:latin typeface="Times New Roman" panose="02020603050405020304" pitchFamily="18" charset="0"/>
              </a:rPr>
              <a:t>pending marks)</a:t>
            </a:r>
          </a:p>
        </p:txBody>
      </p:sp>
      <p:sp>
        <p:nvSpPr>
          <p:cNvPr id="62477" name="Oval 41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2478" name="Line 42"/>
          <p:cNvSpPr>
            <a:spLocks noChangeShapeType="1"/>
          </p:cNvSpPr>
          <p:nvPr/>
        </p:nvSpPr>
        <p:spPr bwMode="auto">
          <a:xfrm>
            <a:off x="2703513" y="2076450"/>
            <a:ext cx="836612" cy="776288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9" name="Oval 43"/>
          <p:cNvSpPr>
            <a:spLocks noChangeArrowheads="1"/>
          </p:cNvSpPr>
          <p:nvPr/>
        </p:nvSpPr>
        <p:spPr bwMode="auto">
          <a:xfrm>
            <a:off x="4922838" y="40830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A3A91DC0-309B-46FC-9C10-9543A21835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76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60969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3492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349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</a:t>
            </a:r>
          </a:p>
        </p:txBody>
      </p:sp>
      <p:grpSp>
        <p:nvGrpSpPr>
          <p:cNvPr id="63494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63509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63520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3525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3526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7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3521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3522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3523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24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3510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63512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3517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3518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9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3513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3514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3515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3516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3511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495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63507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496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63505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3497" name="Group 31"/>
          <p:cNvGrpSpPr>
            <a:grpSpLocks/>
          </p:cNvGrpSpPr>
          <p:nvPr/>
        </p:nvGrpSpPr>
        <p:grpSpPr bwMode="auto">
          <a:xfrm>
            <a:off x="5257800" y="1447800"/>
            <a:ext cx="304800" cy="457200"/>
            <a:chOff x="1056" y="3552"/>
            <a:chExt cx="192" cy="288"/>
          </a:xfrm>
        </p:grpSpPr>
        <p:sp>
          <p:nvSpPr>
            <p:cNvPr id="63503" name="Line 32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Line 33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498" name="Line 34"/>
          <p:cNvSpPr>
            <a:spLocks noChangeShapeType="1"/>
          </p:cNvSpPr>
          <p:nvPr/>
        </p:nvSpPr>
        <p:spPr bwMode="auto">
          <a:xfrm>
            <a:off x="3581400" y="914400"/>
            <a:ext cx="1752600" cy="762000"/>
          </a:xfrm>
          <a:prstGeom prst="line">
            <a:avLst/>
          </a:pr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Text Box 36"/>
          <p:cNvSpPr txBox="1">
            <a:spLocks noChangeArrowheads="1"/>
          </p:cNvSpPr>
          <p:nvPr/>
        </p:nvSpPr>
        <p:spPr bwMode="auto">
          <a:xfrm>
            <a:off x="6745288" y="355600"/>
            <a:ext cx="1604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Skip eval </a:t>
            </a:r>
          </a:p>
        </p:txBody>
      </p:sp>
      <p:sp>
        <p:nvSpPr>
          <p:cNvPr id="63500" name="Oval 37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3501" name="Line 38"/>
          <p:cNvSpPr>
            <a:spLocks noChangeShapeType="1"/>
          </p:cNvSpPr>
          <p:nvPr/>
        </p:nvSpPr>
        <p:spPr bwMode="auto">
          <a:xfrm flipH="1">
            <a:off x="5616575" y="666750"/>
            <a:ext cx="1098550" cy="74295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Oval 39"/>
          <p:cNvSpPr>
            <a:spLocks noChangeArrowheads="1"/>
          </p:cNvSpPr>
          <p:nvPr/>
        </p:nvSpPr>
        <p:spPr bwMode="auto">
          <a:xfrm>
            <a:off x="4922838" y="40830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E27F6AF-95E0-4192-AA6E-758D2180F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77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74331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AutoShape 2"/>
          <p:cNvSpPr>
            <a:spLocks noChangeArrowheads="1"/>
          </p:cNvSpPr>
          <p:nvPr/>
        </p:nvSpPr>
        <p:spPr bwMode="auto">
          <a:xfrm>
            <a:off x="457200" y="4419600"/>
            <a:ext cx="1981200" cy="1371600"/>
          </a:xfrm>
          <a:prstGeom prst="cloudCallout">
            <a:avLst>
              <a:gd name="adj1" fmla="val 319"/>
              <a:gd name="adj2" fmla="val -46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4516" name="AutoShape 3"/>
          <p:cNvSpPr>
            <a:spLocks noChangeArrowheads="1"/>
          </p:cNvSpPr>
          <p:nvPr/>
        </p:nvSpPr>
        <p:spPr bwMode="auto">
          <a:xfrm>
            <a:off x="6248400" y="1447800"/>
            <a:ext cx="2590800" cy="3429000"/>
          </a:xfrm>
          <a:prstGeom prst="cloudCallout">
            <a:avLst>
              <a:gd name="adj1" fmla="val -33088"/>
              <a:gd name="adj2" fmla="val -175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451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2</a:t>
            </a:r>
          </a:p>
        </p:txBody>
      </p:sp>
      <p:grpSp>
        <p:nvGrpSpPr>
          <p:cNvPr id="64518" name="Group 5"/>
          <p:cNvGrpSpPr>
            <a:grpSpLocks/>
          </p:cNvGrpSpPr>
          <p:nvPr/>
        </p:nvGrpSpPr>
        <p:grpSpPr bwMode="auto">
          <a:xfrm>
            <a:off x="2019300" y="1371600"/>
            <a:ext cx="5105400" cy="4762500"/>
            <a:chOff x="768" y="1080"/>
            <a:chExt cx="3216" cy="3000"/>
          </a:xfrm>
        </p:grpSpPr>
        <p:grpSp>
          <p:nvGrpSpPr>
            <p:cNvPr id="64531" name="Group 6"/>
            <p:cNvGrpSpPr>
              <a:grpSpLocks/>
            </p:cNvGrpSpPr>
            <p:nvPr/>
          </p:nvGrpSpPr>
          <p:grpSpPr bwMode="auto">
            <a:xfrm>
              <a:off x="1632" y="1920"/>
              <a:ext cx="2352" cy="2160"/>
              <a:chOff x="1632" y="1920"/>
              <a:chExt cx="2352" cy="2160"/>
            </a:xfrm>
          </p:grpSpPr>
          <p:grpSp>
            <p:nvGrpSpPr>
              <p:cNvPr id="64542" name="Group 7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4547" name="Oval 8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4548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49" name="Oval 10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4543" name="Group 11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4544" name="Oval 12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4545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46" name="Oval 14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grpSp>
          <p:nvGrpSpPr>
            <p:cNvPr id="64532" name="Group 15"/>
            <p:cNvGrpSpPr>
              <a:grpSpLocks/>
            </p:cNvGrpSpPr>
            <p:nvPr/>
          </p:nvGrpSpPr>
          <p:grpSpPr bwMode="auto">
            <a:xfrm>
              <a:off x="768" y="1080"/>
              <a:ext cx="2352" cy="2160"/>
              <a:chOff x="1632" y="1920"/>
              <a:chExt cx="2352" cy="2160"/>
            </a:xfrm>
          </p:grpSpPr>
          <p:grpSp>
            <p:nvGrpSpPr>
              <p:cNvPr id="64534" name="Group 16"/>
              <p:cNvGrpSpPr>
                <a:grpSpLocks/>
              </p:cNvGrpSpPr>
              <p:nvPr/>
            </p:nvGrpSpPr>
            <p:grpSpPr bwMode="auto">
              <a:xfrm>
                <a:off x="1632" y="2784"/>
                <a:ext cx="1392" cy="1296"/>
                <a:chOff x="1632" y="2784"/>
                <a:chExt cx="1392" cy="1296"/>
              </a:xfrm>
            </p:grpSpPr>
            <p:sp>
              <p:nvSpPr>
                <p:cNvPr id="64539" name="Oval 17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4540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41" name="Oval 19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  <p:grpSp>
            <p:nvGrpSpPr>
              <p:cNvPr id="64535" name="Group 20"/>
              <p:cNvGrpSpPr>
                <a:grpSpLocks/>
              </p:cNvGrpSpPr>
              <p:nvPr/>
            </p:nvGrpSpPr>
            <p:grpSpPr bwMode="auto">
              <a:xfrm>
                <a:off x="2592" y="1920"/>
                <a:ext cx="1392" cy="1296"/>
                <a:chOff x="1632" y="2784"/>
                <a:chExt cx="1392" cy="1296"/>
              </a:xfrm>
            </p:grpSpPr>
            <p:sp>
              <p:nvSpPr>
                <p:cNvPr id="64536" name="Oval 21"/>
                <p:cNvSpPr>
                  <a:spLocks noChangeArrowheads="1"/>
                </p:cNvSpPr>
                <p:nvPr/>
              </p:nvSpPr>
              <p:spPr bwMode="auto">
                <a:xfrm>
                  <a:off x="2592" y="2784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4537" name="Line 22"/>
                <p:cNvSpPr>
                  <a:spLocks noChangeShapeType="1"/>
                </p:cNvSpPr>
                <p:nvPr/>
              </p:nvSpPr>
              <p:spPr bwMode="auto">
                <a:xfrm flipV="1">
                  <a:off x="1872" y="3120"/>
                  <a:ext cx="768" cy="768"/>
                </a:xfrm>
                <a:prstGeom prst="line">
                  <a:avLst/>
                </a:prstGeom>
                <a:noFill/>
                <a:ln w="7620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4538" name="Oval 23"/>
                <p:cNvSpPr>
                  <a:spLocks noChangeArrowheads="1"/>
                </p:cNvSpPr>
                <p:nvPr/>
              </p:nvSpPr>
              <p:spPr bwMode="auto">
                <a:xfrm>
                  <a:off x="1632" y="3648"/>
                  <a:ext cx="432" cy="43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spcBef>
                      <a:spcPct val="20000"/>
                    </a:spcBef>
                    <a:buClr>
                      <a:schemeClr val="hlink"/>
                    </a:buClr>
                    <a:buSzPct val="50000"/>
                    <a:buFont typeface="Monotype Sorts" pitchFamily="2" charset="2"/>
                    <a:buChar char="n"/>
                    <a:defRPr kumimoji="1" sz="4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lr>
                      <a:schemeClr val="tx2"/>
                    </a:buClr>
                    <a:buSzPct val="75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lr>
                      <a:schemeClr val="hlink"/>
                    </a:buClr>
                    <a:buSzPct val="65000"/>
                    <a:buFont typeface="Monotype Sorts" pitchFamily="2" charset="2"/>
                    <a:buChar char="F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lr>
                      <a:schemeClr val="tx2"/>
                    </a:buClr>
                    <a:buSzPct val="100000"/>
                    <a:buChar char="•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lr>
                      <a:schemeClr val="hlink"/>
                    </a:buClr>
                    <a:buSzPct val="100000"/>
                    <a:buChar char="–"/>
                    <a:defRPr kumimoji="1" sz="36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>
                    <a:spcBef>
                      <a:spcPct val="0"/>
                    </a:spcBef>
                    <a:buClrTx/>
                    <a:buSzTx/>
                    <a:buFontTx/>
                    <a:buNone/>
                  </a:pPr>
                  <a:endParaRPr lang="en-US" altLang="en-US" sz="2800">
                    <a:latin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4533" name="Line 24"/>
            <p:cNvSpPr>
              <a:spLocks noChangeShapeType="1"/>
            </p:cNvSpPr>
            <p:nvPr/>
          </p:nvSpPr>
          <p:spPr bwMode="auto">
            <a:xfrm flipH="1" flipV="1">
              <a:off x="2112" y="2304"/>
              <a:ext cx="528" cy="52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19" name="Group 25"/>
          <p:cNvGrpSpPr>
            <a:grpSpLocks/>
          </p:cNvGrpSpPr>
          <p:nvPr/>
        </p:nvGrpSpPr>
        <p:grpSpPr bwMode="auto">
          <a:xfrm>
            <a:off x="5105400" y="4191000"/>
            <a:ext cx="304800" cy="457200"/>
            <a:chOff x="1056" y="3552"/>
            <a:chExt cx="192" cy="288"/>
          </a:xfrm>
        </p:grpSpPr>
        <p:sp>
          <p:nvSpPr>
            <p:cNvPr id="64529" name="Line 26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30" name="Line 27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520" name="Group 28"/>
          <p:cNvGrpSpPr>
            <a:grpSpLocks/>
          </p:cNvGrpSpPr>
          <p:nvPr/>
        </p:nvGrpSpPr>
        <p:grpSpPr bwMode="auto">
          <a:xfrm>
            <a:off x="6629400" y="2819400"/>
            <a:ext cx="304800" cy="457200"/>
            <a:chOff x="1056" y="3552"/>
            <a:chExt cx="192" cy="288"/>
          </a:xfrm>
        </p:grpSpPr>
        <p:sp>
          <p:nvSpPr>
            <p:cNvPr id="64527" name="Line 29"/>
            <p:cNvSpPr>
              <a:spLocks noChangeShapeType="1"/>
            </p:cNvSpPr>
            <p:nvPr/>
          </p:nvSpPr>
          <p:spPr bwMode="auto">
            <a:xfrm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528" name="Line 30"/>
            <p:cNvSpPr>
              <a:spLocks noChangeShapeType="1"/>
            </p:cNvSpPr>
            <p:nvPr/>
          </p:nvSpPr>
          <p:spPr bwMode="auto">
            <a:xfrm flipH="1">
              <a:off x="1056" y="3552"/>
              <a:ext cx="192" cy="288"/>
            </a:xfrm>
            <a:prstGeom prst="line">
              <a:avLst/>
            </a:prstGeom>
            <a:noFill/>
            <a:ln w="762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21" name="Text Box 35"/>
          <p:cNvSpPr txBox="1">
            <a:spLocks noChangeArrowheads="1"/>
          </p:cNvSpPr>
          <p:nvPr/>
        </p:nvSpPr>
        <p:spPr bwMode="auto">
          <a:xfrm>
            <a:off x="3846513" y="758825"/>
            <a:ext cx="104298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Done </a:t>
            </a:r>
          </a:p>
        </p:txBody>
      </p:sp>
      <p:sp>
        <p:nvSpPr>
          <p:cNvPr id="64522" name="Oval 36"/>
          <p:cNvSpPr>
            <a:spLocks noChangeArrowheads="1"/>
          </p:cNvSpPr>
          <p:nvPr/>
        </p:nvSpPr>
        <p:spPr bwMode="auto">
          <a:xfrm>
            <a:off x="3390900" y="544830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4523" name="Oval 38"/>
          <p:cNvSpPr>
            <a:spLocks noChangeArrowheads="1"/>
          </p:cNvSpPr>
          <p:nvPr/>
        </p:nvSpPr>
        <p:spPr bwMode="auto">
          <a:xfrm>
            <a:off x="4922838" y="4083050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64524" name="Text Box 39"/>
          <p:cNvSpPr txBox="1">
            <a:spLocks noChangeArrowheads="1"/>
          </p:cNvSpPr>
          <p:nvPr/>
        </p:nvSpPr>
        <p:spPr bwMode="auto">
          <a:xfrm>
            <a:off x="588963" y="1747838"/>
            <a:ext cx="3784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latin typeface="Times New Roman" panose="02020603050405020304" pitchFamily="18" charset="0"/>
              </a:rPr>
              <a:t>Didn’t have to eval these</a:t>
            </a:r>
          </a:p>
        </p:txBody>
      </p:sp>
      <p:sp>
        <p:nvSpPr>
          <p:cNvPr id="64525" name="Line 40"/>
          <p:cNvSpPr>
            <a:spLocks noChangeShapeType="1"/>
          </p:cNvSpPr>
          <p:nvPr/>
        </p:nvSpPr>
        <p:spPr bwMode="auto">
          <a:xfrm flipV="1">
            <a:off x="4324350" y="1643063"/>
            <a:ext cx="1100138" cy="387350"/>
          </a:xfrm>
          <a:prstGeom prst="line">
            <a:avLst/>
          </a:prstGeom>
          <a:noFill/>
          <a:ln w="76200">
            <a:solidFill>
              <a:srgbClr val="6E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Line 41"/>
          <p:cNvSpPr>
            <a:spLocks noChangeShapeType="1"/>
          </p:cNvSpPr>
          <p:nvPr/>
        </p:nvSpPr>
        <p:spPr bwMode="auto">
          <a:xfrm>
            <a:off x="3627438" y="2198688"/>
            <a:ext cx="169862" cy="760412"/>
          </a:xfrm>
          <a:prstGeom prst="line">
            <a:avLst/>
          </a:prstGeom>
          <a:noFill/>
          <a:ln w="76200">
            <a:solidFill>
              <a:srgbClr val="6E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67F1544-F7F2-4800-AC8B-9317D7566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78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303724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Algorithm is “partially optimal”</a:t>
            </a:r>
          </a:p>
        </p:txBody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Optimal in set of equations evaluated    [*]</a:t>
            </a:r>
          </a:p>
          <a:p>
            <a:pPr lvl="1"/>
            <a:r>
              <a:rPr lang="en-US" altLang="en-US"/>
              <a:t>Under fairly strong assumptions </a:t>
            </a:r>
          </a:p>
          <a:p>
            <a:r>
              <a:rPr lang="en-US" altLang="en-US"/>
              <a:t>Does non-optimal total work [x]</a:t>
            </a:r>
          </a:p>
          <a:p>
            <a:pPr lvl="1"/>
            <a:r>
              <a:rPr lang="en-US" altLang="en-US"/>
              <a:t>“Touches” more things than optimal set during Mark_OOD phase</a:t>
            </a:r>
          </a:p>
          <a:p>
            <a:pPr lvl="2"/>
            <a:r>
              <a:rPr lang="en-US" altLang="en-US"/>
              <a:t>Fortunately simplest / fastest part</a:t>
            </a:r>
          </a:p>
          <a:p>
            <a:pPr lvl="1"/>
            <a:r>
              <a:rPr lang="en-US" altLang="en-US"/>
              <a:t>Very close to theoretical lower bound </a:t>
            </a:r>
          </a:p>
          <a:p>
            <a:pPr lvl="1"/>
            <a:r>
              <a:rPr lang="en-US" altLang="en-US"/>
              <a:t>No better algorithm known </a:t>
            </a:r>
          </a:p>
        </p:txBody>
      </p:sp>
      <p:sp>
        <p:nvSpPr>
          <p:cNvPr id="65541" name="Oval 4"/>
          <p:cNvSpPr>
            <a:spLocks noChangeArrowheads="1"/>
          </p:cNvSpPr>
          <p:nvPr/>
        </p:nvSpPr>
        <p:spPr bwMode="auto">
          <a:xfrm>
            <a:off x="8001000" y="1719263"/>
            <a:ext cx="685800" cy="6858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50000"/>
              <a:buFont typeface="Monotype Sorts" pitchFamily="2" charset="2"/>
              <a:buChar char="n"/>
              <a:defRPr kumimoji="1" sz="4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F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kumimoji="1"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2800"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ABA057-AF0C-427A-B382-FE801B850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79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4417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One Way Constraints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Simplest form of constraints </a:t>
            </a:r>
          </a:p>
          <a:p>
            <a:pPr eaLnBrk="1" hangingPunct="1"/>
            <a:r>
              <a:rPr lang="en-US" dirty="0">
                <a:latin typeface="Arial Unicode MS" pitchFamily="34" charset="-128"/>
              </a:rPr>
              <a:t>D = F(I1, I2, ... In)</a:t>
            </a:r>
            <a:r>
              <a:rPr lang="en-US" dirty="0"/>
              <a:t> </a:t>
            </a:r>
          </a:p>
          <a:p>
            <a:pPr eaLnBrk="1" hangingPunct="1"/>
            <a:r>
              <a:rPr lang="en-US" dirty="0"/>
              <a:t>Often called </a:t>
            </a:r>
            <a:r>
              <a:rPr lang="en-US" i="1" dirty="0"/>
              <a:t>formulas</a:t>
            </a:r>
            <a:r>
              <a:rPr lang="en-US" dirty="0"/>
              <a:t> since like spreadsheets </a:t>
            </a:r>
          </a:p>
          <a:p>
            <a:pPr eaLnBrk="1" hangingPunct="1"/>
            <a:r>
              <a:rPr lang="en-US" dirty="0"/>
              <a:t>Can be other dependencies on D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>
                <a:latin typeface="Arial Unicode MS" pitchFamily="34" charset="-128"/>
              </a:rPr>
              <a:t>	</a:t>
            </a:r>
            <a:r>
              <a:rPr lang="en-US" dirty="0" err="1">
                <a:latin typeface="Arial Unicode MS" pitchFamily="34" charset="-128"/>
              </a:rPr>
              <a:t>CurrentSliderVal</a:t>
            </a:r>
            <a:r>
              <a:rPr lang="en-US" dirty="0">
                <a:latin typeface="Arial Unicode MS" pitchFamily="34" charset="-128"/>
              </a:rPr>
              <a:t> = </a:t>
            </a:r>
            <a:r>
              <a:rPr lang="en-US" dirty="0" err="1">
                <a:latin typeface="Arial Unicode MS" pitchFamily="34" charset="-128"/>
              </a:rPr>
              <a:t>mouse.X</a:t>
            </a:r>
            <a:r>
              <a:rPr lang="en-US" dirty="0">
                <a:latin typeface="Arial Unicode MS" pitchFamily="34" charset="-128"/>
              </a:rPr>
              <a:t> - </a:t>
            </a:r>
            <a:r>
              <a:rPr lang="en-US" dirty="0" err="1">
                <a:latin typeface="Arial Unicode MS" pitchFamily="34" charset="-128"/>
              </a:rPr>
              <a:t>scrollbar.left</a:t>
            </a:r>
            <a:r>
              <a:rPr lang="en-US" dirty="0">
                <a:latin typeface="Arial Unicode MS" pitchFamily="34" charset="-128"/>
              </a:rPr>
              <a:t> </a:t>
            </a:r>
            <a:r>
              <a:rPr lang="en-US" dirty="0" err="1">
                <a:latin typeface="Arial Unicode MS" pitchFamily="34" charset="-128"/>
              </a:rPr>
              <a:t>scrollbar.left</a:t>
            </a:r>
            <a:r>
              <a:rPr lang="en-US" dirty="0">
                <a:latin typeface="Arial Unicode MS" pitchFamily="34" charset="-128"/>
              </a:rPr>
              <a:t> = </a:t>
            </a:r>
            <a:r>
              <a:rPr lang="en-US" dirty="0" err="1">
                <a:latin typeface="Arial Unicode MS" pitchFamily="34" charset="-128"/>
              </a:rPr>
              <a:t>window.left</a:t>
            </a:r>
            <a:r>
              <a:rPr lang="en-US" dirty="0">
                <a:latin typeface="Arial Unicode MS" pitchFamily="34" charset="-128"/>
              </a:rPr>
              <a:t> + 200</a:t>
            </a:r>
            <a:br>
              <a:rPr lang="en-US" dirty="0">
                <a:latin typeface="Arial Unicode MS" pitchFamily="34" charset="-128"/>
              </a:rPr>
            </a:br>
            <a:r>
              <a:rPr lang="en-US" dirty="0" err="1">
                <a:latin typeface="Arial Unicode MS" pitchFamily="34" charset="-128"/>
              </a:rPr>
              <a:t>scrollbar.visible</a:t>
            </a:r>
            <a:r>
              <a:rPr lang="en-US" dirty="0">
                <a:latin typeface="Arial Unicode MS" pitchFamily="34" charset="-128"/>
              </a:rPr>
              <a:t> = </a:t>
            </a:r>
            <a:r>
              <a:rPr lang="en-US" dirty="0" err="1">
                <a:latin typeface="Arial Unicode MS" pitchFamily="34" charset="-128"/>
              </a:rPr>
              <a:t>window.has_focus</a:t>
            </a:r>
            <a:endParaRPr lang="en-US" dirty="0"/>
          </a:p>
        </p:txBody>
      </p:sp>
      <p:pic>
        <p:nvPicPr>
          <p:cNvPr id="614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5250" y="5486400"/>
            <a:ext cx="3871913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ACF48981-71D1-4EEB-AF38-140300FEE0A8}" type="slidenum">
              <a:rPr lang="en-US" smtClean="0"/>
              <a:pPr>
                <a:buFont typeface="Wingdings" pitchFamily="2" charset="2"/>
                <a:buNone/>
                <a:defRPr/>
              </a:pPr>
              <a:t>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en-US"/>
              <a:t>© 2021 Brad Myers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9619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Good asymptotic result, but also very practical</a:t>
            </a:r>
          </a:p>
        </p:txBody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Minimal amount of bookkeeping</a:t>
            </a:r>
          </a:p>
          <a:p>
            <a:pPr lvl="1"/>
            <a:r>
              <a:rPr lang="en-US" altLang="en-US"/>
              <a:t>Simple and statically allocated</a:t>
            </a:r>
          </a:p>
          <a:p>
            <a:pPr lvl="1"/>
            <a:r>
              <a:rPr lang="en-US" altLang="en-US"/>
              <a:t>Only local information</a:t>
            </a:r>
          </a:p>
          <a:p>
            <a:r>
              <a:rPr lang="en-US" altLang="en-US"/>
              <a:t>Operations are simple</a:t>
            </a:r>
          </a:p>
          <a:p>
            <a:r>
              <a:rPr lang="en-US" altLang="en-US"/>
              <a:t>Also has very simple extension to handling pointers and dynamic dependencies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E89C592-017D-4AA9-AF1A-6EA6231A8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80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714419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Multi-way implementation</a:t>
            </a:r>
          </a:p>
        </p:txBody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Use a “planner” algorithm to assign a direction to each undirected edge of dependency graph</a:t>
            </a:r>
          </a:p>
          <a:p>
            <a:r>
              <a:rPr lang="en-US" altLang="en-US"/>
              <a:t>Now have a one-way problem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B368C1B-BDBE-4835-8ED6-317AC9296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81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674120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DeltaBlue incremental planning algorithm</a:t>
            </a:r>
          </a:p>
        </p:txBody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Assume “constraint hierarchies”</a:t>
            </a:r>
          </a:p>
          <a:p>
            <a:pPr lvl="1"/>
            <a:r>
              <a:rPr lang="en-US" altLang="en-US"/>
              <a:t>Strengths of constraints</a:t>
            </a:r>
          </a:p>
          <a:p>
            <a:pPr lvl="1"/>
            <a:r>
              <a:rPr lang="en-US" altLang="en-US"/>
              <a:t>Important to allow more control when over or under constrained</a:t>
            </a:r>
          </a:p>
          <a:p>
            <a:pPr lvl="2"/>
            <a:r>
              <a:rPr lang="en-US" altLang="en-US"/>
              <a:t>Force all to be over constrained, then relax weakest constraints</a:t>
            </a:r>
          </a:p>
          <a:p>
            <a:pPr lvl="2"/>
            <a:r>
              <a:rPr lang="en-US" altLang="en-US"/>
              <a:t>Substantially improves predictability</a:t>
            </a:r>
          </a:p>
          <a:p>
            <a:r>
              <a:rPr lang="en-US" altLang="en-US"/>
              <a:t>Restriction: acyclic (undirected) dependency graphs only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4333652-0F69-492D-9F50-E7521540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82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590694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plan is a set of edge directions</a:t>
            </a:r>
          </a:p>
        </p:txBody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Assume we have multiple methods for enforcing a constraint</a:t>
            </a:r>
          </a:p>
          <a:p>
            <a:pPr lvl="1"/>
            <a:r>
              <a:rPr lang="en-US" altLang="en-US"/>
              <a:t>One per (output) variable </a:t>
            </a:r>
          </a:p>
          <a:p>
            <a:pPr lvl="1"/>
            <a:r>
              <a:rPr lang="en-US" altLang="en-US"/>
              <a:t>Picking method sets edge directions</a:t>
            </a:r>
          </a:p>
          <a:p>
            <a:r>
              <a:rPr lang="en-US" altLang="en-US"/>
              <a:t>Given existing plan and change to constraints, find a new plan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C64A45D-2166-4459-8F97-1DE652D46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83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316983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Finding a new plan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For added constraints</a:t>
            </a:r>
          </a:p>
          <a:p>
            <a:pPr lvl="1"/>
            <a:r>
              <a:rPr lang="en-US" altLang="en-US"/>
              <a:t>May need to break a weaker constraint (somewhere) to enforce new constraint</a:t>
            </a:r>
          </a:p>
          <a:p>
            <a:r>
              <a:rPr lang="en-US" altLang="en-US"/>
              <a:t>For removed constraints</a:t>
            </a:r>
          </a:p>
          <a:p>
            <a:pPr lvl="1"/>
            <a:r>
              <a:rPr lang="en-US" altLang="en-US"/>
              <a:t>May have weaker unenforced constraints that can now be satisfied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056734-D18B-4CC1-9ECE-0B11BEBB7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84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655833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19543"/>
            <a:ext cx="7543800" cy="1295400"/>
          </a:xfrm>
        </p:spPr>
        <p:txBody>
          <a:bodyPr/>
          <a:lstStyle/>
          <a:p>
            <a:r>
              <a:rPr lang="en-US" altLang="en-US" dirty="0"/>
              <a:t>Finding possible constraints to break when adding a new one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81725"/>
            <a:ext cx="8229600" cy="3949199"/>
          </a:xfrm>
        </p:spPr>
        <p:txBody>
          <a:bodyPr/>
          <a:lstStyle/>
          <a:p>
            <a:r>
              <a:rPr lang="en-US" altLang="en-US" dirty="0"/>
              <a:t>For some variable referenced by new constraint</a:t>
            </a:r>
          </a:p>
          <a:p>
            <a:pPr lvl="1"/>
            <a:r>
              <a:rPr lang="en-US" altLang="en-US" dirty="0"/>
              <a:t>Find an undirected path from </a:t>
            </a:r>
            <a:r>
              <a:rPr lang="en-US" altLang="en-US" dirty="0" err="1"/>
              <a:t>var</a:t>
            </a:r>
            <a:r>
              <a:rPr lang="en-US" altLang="en-US" dirty="0"/>
              <a:t> to a variable constrained by a weaker constraint (if any)</a:t>
            </a:r>
          </a:p>
          <a:p>
            <a:pPr lvl="1"/>
            <a:r>
              <a:rPr lang="en-US" altLang="en-US" dirty="0"/>
              <a:t>Turn edges around on that path</a:t>
            </a:r>
          </a:p>
          <a:p>
            <a:pPr lvl="1"/>
            <a:r>
              <a:rPr lang="en-US" altLang="en-US" dirty="0"/>
              <a:t>Break the weaker constraint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2FBA335-095B-4020-8B73-7CA8BDC4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85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3901466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Key to finding path: </a:t>
            </a:r>
            <a:br>
              <a:rPr lang="en-US" altLang="en-US"/>
            </a:br>
            <a:r>
              <a:rPr lang="en-US" altLang="en-US"/>
              <a:t>“Walkabout Strengths”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Walkabout strength of variable indicates weakest constraint “upstream” from that variable</a:t>
            </a:r>
          </a:p>
          <a:p>
            <a:pPr lvl="1"/>
            <a:r>
              <a:rPr lang="en-US" altLang="en-US"/>
              <a:t>Weakest constraint that could be revoked to allow that variable to be controlled by a different constraint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3952701-593E-43F9-9357-63D182CBF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86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21404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Walkabout strength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Walkabout strength of var V currently defined by method M of constraint C is:</a:t>
            </a:r>
          </a:p>
          <a:p>
            <a:pPr lvl="1"/>
            <a:r>
              <a:rPr lang="en-US" altLang="en-US" dirty="0"/>
              <a:t>Min of </a:t>
            </a:r>
            <a:r>
              <a:rPr lang="en-US" altLang="en-US" dirty="0" err="1"/>
              <a:t>C.strength</a:t>
            </a:r>
            <a:r>
              <a:rPr lang="en-US" altLang="en-US" dirty="0"/>
              <a:t> and walkabout strengths of variables providing input to 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4F5A5B4-01D5-4221-9735-4A5EB8011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87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970857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DeltaBlue planning</a:t>
            </a:r>
          </a:p>
        </p:txBody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Given WASs of all vars</a:t>
            </a:r>
          </a:p>
          <a:p>
            <a:pPr lvl="1"/>
            <a:r>
              <a:rPr lang="en-US" altLang="en-US" dirty="0"/>
              <a:t>(</a:t>
            </a:r>
            <a:r>
              <a:rPr lang="en-US" altLang="en-US" dirty="0" err="1"/>
              <a:t>WalkAbout</a:t>
            </a:r>
            <a:r>
              <a:rPr lang="en-US" altLang="en-US" dirty="0"/>
              <a:t> Strength)</a:t>
            </a:r>
          </a:p>
          <a:p>
            <a:r>
              <a:rPr lang="en-US" altLang="en-US" dirty="0"/>
              <a:t>To add a constraint C:</a:t>
            </a:r>
          </a:p>
          <a:p>
            <a:pPr lvl="1"/>
            <a:r>
              <a:rPr lang="en-US" altLang="en-US" dirty="0"/>
              <a:t>Find method of C whose output var has weakest WAS and is weaker than C</a:t>
            </a:r>
          </a:p>
          <a:p>
            <a:pPr lvl="2"/>
            <a:r>
              <a:rPr lang="en-US" altLang="en-US" dirty="0"/>
              <a:t>If none, constraint can’t be satisfied</a:t>
            </a:r>
          </a:p>
          <a:p>
            <a:pPr lvl="1"/>
            <a:r>
              <a:rPr lang="en-US" altLang="en-US" dirty="0"/>
              <a:t>Revoke constraint currently defining that var</a:t>
            </a:r>
          </a:p>
          <a:p>
            <a:pPr lvl="1"/>
            <a:r>
              <a:rPr lang="en-US" altLang="en-US" dirty="0"/>
              <a:t>Attempt to reestablish that constraint recursively</a:t>
            </a:r>
          </a:p>
          <a:p>
            <a:pPr lvl="2"/>
            <a:r>
              <a:rPr lang="en-US" altLang="en-US" dirty="0"/>
              <a:t>Will follow weakest WAS </a:t>
            </a:r>
          </a:p>
          <a:p>
            <a:pPr lvl="1"/>
            <a:r>
              <a:rPr lang="en-US" altLang="en-US" dirty="0"/>
              <a:t>Update WASs as we recurse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9AE83E-2FD1-49FB-B83A-5CEC025A8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88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383897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DeltaBlue Planning</a:t>
            </a:r>
          </a:p>
        </p:txBody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To remove a constraint C</a:t>
            </a:r>
          </a:p>
          <a:p>
            <a:pPr lvl="1"/>
            <a:r>
              <a:rPr lang="en-US" altLang="en-US"/>
              <a:t>Update all downstream WASs</a:t>
            </a:r>
          </a:p>
          <a:p>
            <a:pPr lvl="1"/>
            <a:r>
              <a:rPr lang="en-US" altLang="en-US"/>
              <a:t>Collect all unenforced weaker constraints along that path</a:t>
            </a:r>
          </a:p>
          <a:p>
            <a:pPr lvl="1"/>
            <a:r>
              <a:rPr lang="en-US" altLang="en-US"/>
              <a:t>Attempt to add each of them (in strength order)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00955F2-CF44-4EAF-8A63-4BE4FA9A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89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57571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 graph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4858000"/>
          </a:xfrm>
        </p:spPr>
        <p:txBody>
          <a:bodyPr>
            <a:normAutofit/>
          </a:bodyPr>
          <a:lstStyle/>
          <a:p>
            <a:r>
              <a:rPr lang="en-US" dirty="0"/>
              <a:t>Nodes for variables (values) grouped into objects</a:t>
            </a:r>
          </a:p>
          <a:p>
            <a:r>
              <a:rPr lang="en-US" dirty="0"/>
              <a:t>Lines for data flow for the constraints</a:t>
            </a:r>
          </a:p>
          <a:p>
            <a:pPr lvl="1"/>
            <a:r>
              <a:rPr lang="en-US" dirty="0"/>
              <a:t>Reverse direction of lines for “dependencies”</a:t>
            </a:r>
          </a:p>
          <a:p>
            <a:pPr lvl="1"/>
            <a:r>
              <a:rPr lang="en-US" dirty="0"/>
              <a:t>E.g., A = B+5</a:t>
            </a:r>
          </a:p>
          <a:p>
            <a:pPr lvl="2"/>
            <a:r>
              <a:rPr lang="en-US" dirty="0"/>
              <a:t>B’s value </a:t>
            </a:r>
            <a:r>
              <a:rPr lang="en-US" b="1" dirty="0"/>
              <a:t>flows to </a:t>
            </a:r>
            <a:r>
              <a:rPr lang="en-US" dirty="0"/>
              <a:t>A</a:t>
            </a:r>
            <a:br>
              <a:rPr lang="en-US" dirty="0"/>
            </a:br>
            <a:endParaRPr lang="en-US" sz="1100" dirty="0"/>
          </a:p>
          <a:p>
            <a:pPr lvl="2"/>
            <a:r>
              <a:rPr lang="en-US" dirty="0"/>
              <a:t>A’s value </a:t>
            </a:r>
            <a:r>
              <a:rPr lang="en-US" b="1" dirty="0">
                <a:solidFill>
                  <a:srgbClr val="FF0000"/>
                </a:solidFill>
              </a:rPr>
              <a:t>depends on </a:t>
            </a:r>
            <a:r>
              <a:rPr lang="en-US" dirty="0"/>
              <a:t>B</a:t>
            </a:r>
          </a:p>
          <a:p>
            <a:r>
              <a:rPr lang="en-US" dirty="0"/>
              <a:t>Often need back-pointers too to clean up when change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Brad Myers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6" name="Rounded Rectangle 5"/>
          <p:cNvSpPr/>
          <p:nvPr/>
        </p:nvSpPr>
        <p:spPr bwMode="auto">
          <a:xfrm>
            <a:off x="4805860" y="4090549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 = 15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ounded Rectangle 6"/>
          <p:cNvSpPr/>
          <p:nvPr/>
        </p:nvSpPr>
        <p:spPr bwMode="auto">
          <a:xfrm>
            <a:off x="6449550" y="4090549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B = 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>
            <a:stCxn id="7" idx="1"/>
            <a:endCxn id="6" idx="3"/>
          </p:cNvCxnSpPr>
          <p:nvPr/>
        </p:nvCxnSpPr>
        <p:spPr bwMode="auto">
          <a:xfrm flipH="1">
            <a:off x="5864638" y="4305509"/>
            <a:ext cx="58491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10" name="Rounded Rectangle 9"/>
          <p:cNvSpPr/>
          <p:nvPr/>
        </p:nvSpPr>
        <p:spPr bwMode="auto">
          <a:xfrm>
            <a:off x="4805860" y="4735429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A = 15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ounded Rectangle 10"/>
          <p:cNvSpPr/>
          <p:nvPr/>
        </p:nvSpPr>
        <p:spPr bwMode="auto">
          <a:xfrm>
            <a:off x="6449550" y="4735429"/>
            <a:ext cx="1058778" cy="4299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/>
              <a:t>B = 10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864638" y="4950389"/>
            <a:ext cx="584912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2887514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DeltaBlue Evaluation</a:t>
            </a:r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DeltaBlue plan establishes an evaluation direction on each undirected dependency edge</a:t>
            </a:r>
          </a:p>
          <a:p>
            <a:r>
              <a:rPr lang="en-US" altLang="en-US"/>
              <a:t>Based on those directions, can then use a one-way algorithm for actual evaluation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E9AAD14-6C72-4A4B-8C8D-49DAA802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90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185403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References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Optimal one-way algorithm</a:t>
            </a:r>
            <a:br>
              <a:rPr lang="en-US" altLang="en-US" dirty="0"/>
            </a:br>
            <a:r>
              <a:rPr lang="en-US" altLang="en-US" dirty="0">
                <a:hlinkClick r:id="rId3"/>
              </a:rPr>
              <a:t>http://doi.acm.org/10.1145/117009.117012</a:t>
            </a:r>
            <a:br>
              <a:rPr lang="en-US" altLang="en-US" dirty="0"/>
            </a:br>
            <a:r>
              <a:rPr lang="en-US" altLang="en-US" dirty="0"/>
              <a:t>Note: constraint graph formulated differently </a:t>
            </a:r>
          </a:p>
          <a:p>
            <a:pPr lvl="1"/>
            <a:r>
              <a:rPr lang="en-US" altLang="en-US" dirty="0"/>
              <a:t>Edges in the other direction</a:t>
            </a:r>
          </a:p>
          <a:p>
            <a:pPr lvl="1"/>
            <a:r>
              <a:rPr lang="en-US" altLang="en-US" dirty="0"/>
              <a:t>No nodes for functions (not bipartite graph)</a:t>
            </a:r>
          </a:p>
          <a:p>
            <a:endParaRPr lang="en-US" altLang="en-US" dirty="0"/>
          </a:p>
          <a:p>
            <a:r>
              <a:rPr lang="en-US" altLang="en-US" dirty="0" err="1"/>
              <a:t>DeltaBlue</a:t>
            </a:r>
            <a:r>
              <a:rPr lang="en-US" altLang="en-US" dirty="0"/>
              <a:t> </a:t>
            </a:r>
            <a:br>
              <a:rPr lang="en-US" altLang="en-US" dirty="0"/>
            </a:br>
            <a:r>
              <a:rPr lang="en-US" altLang="en-US" dirty="0">
                <a:hlinkClick r:id="rId4"/>
              </a:rPr>
              <a:t>http://doi.acm.org/10.1145/76372.77531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© 2021 - Scott Hudson and Brad Myers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C7DE95-FB09-485F-B6DA-1BF2C710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B315BA-FF6E-4F83-822C-B6704CDD7611}" type="slidenum">
              <a:rPr lang="en-US" altLang="en-US" smtClean="0"/>
              <a:pPr>
                <a:defRPr/>
              </a:pPr>
              <a:t>91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9497410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 template_polo">
  <a:themeElements>
    <a:clrScheme name="lecture template_polo 9">
      <a:dk1>
        <a:srgbClr val="000000"/>
      </a:dk1>
      <a:lt1>
        <a:srgbClr val="FFFFFF"/>
      </a:lt1>
      <a:dk2>
        <a:srgbClr val="7C1302"/>
      </a:dk2>
      <a:lt2>
        <a:srgbClr val="CC9900"/>
      </a:lt2>
      <a:accent1>
        <a:srgbClr val="CC9900"/>
      </a:accent1>
      <a:accent2>
        <a:srgbClr val="CC3300"/>
      </a:accent2>
      <a:accent3>
        <a:srgbClr val="FFFFFF"/>
      </a:accent3>
      <a:accent4>
        <a:srgbClr val="000000"/>
      </a:accent4>
      <a:accent5>
        <a:srgbClr val="E2CAAA"/>
      </a:accent5>
      <a:accent6>
        <a:srgbClr val="B92D00"/>
      </a:accent6>
      <a:hlink>
        <a:srgbClr val="808080"/>
      </a:hlink>
      <a:folHlink>
        <a:srgbClr val="CCCC66"/>
      </a:folHlink>
    </a:clrScheme>
    <a:fontScheme name="lecture template_pol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 template_polo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 template_polo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 template_polo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 template</Template>
  <TotalTime>80507</TotalTime>
  <Words>4912</Words>
  <Application>Microsoft Office PowerPoint</Application>
  <PresentationFormat>On-screen Show (4:3)</PresentationFormat>
  <Paragraphs>969</Paragraphs>
  <Slides>91</Slides>
  <Notes>70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100" baseType="lpstr">
      <vt:lpstr>Arial</vt:lpstr>
      <vt:lpstr>Arial Unicode MS</vt:lpstr>
      <vt:lpstr>Courier New</vt:lpstr>
      <vt:lpstr>Lucida Console</vt:lpstr>
      <vt:lpstr>Monotype Sorts</vt:lpstr>
      <vt:lpstr>Tahoma</vt:lpstr>
      <vt:lpstr>Times New Roman</vt:lpstr>
      <vt:lpstr>Wingdings</vt:lpstr>
      <vt:lpstr>lecture template_polo</vt:lpstr>
      <vt:lpstr>Lecture 26: Constraints and Data Bindings</vt:lpstr>
      <vt:lpstr>Logistics</vt:lpstr>
      <vt:lpstr>Constraints</vt:lpstr>
      <vt:lpstr>Historical Note: “Active Values”</vt:lpstr>
      <vt:lpstr>Important Historical Constraint Systems</vt:lpstr>
      <vt:lpstr>Some Constraint Systems Today</vt:lpstr>
      <vt:lpstr>Angular Data Bindings</vt:lpstr>
      <vt:lpstr>One Way Constraints</vt:lpstr>
      <vt:lpstr>Data flow graph</vt:lpstr>
      <vt:lpstr>One Way Constraints</vt:lpstr>
      <vt:lpstr>One Way Constraints, cont.</vt:lpstr>
      <vt:lpstr>Garnet / Amulet Constraint Solving</vt:lpstr>
      <vt:lpstr>Garnet / Amulet Default Algorithm</vt:lpstr>
      <vt:lpstr>Garnet / Amulet Default Algorithm</vt:lpstr>
      <vt:lpstr>Garnet / Amulet Default Algorithm</vt:lpstr>
      <vt:lpstr>Examples of Expressing Constraints</vt:lpstr>
      <vt:lpstr>Other One-Way Variations</vt:lpstr>
      <vt:lpstr>Two-Way (Multi-way) Constraints </vt:lpstr>
      <vt:lpstr>Two-Way implementations</vt:lpstr>
      <vt:lpstr>Simultaneous Equations </vt:lpstr>
      <vt:lpstr>Incremental</vt:lpstr>
      <vt:lpstr>Animation Constraints in Amulet </vt:lpstr>
      <vt:lpstr>Other Forms of Constraints</vt:lpstr>
      <vt:lpstr>Implementation Note</vt:lpstr>
      <vt:lpstr>Dependency graphs for Implementation</vt:lpstr>
      <vt:lpstr>Dependency graphs</vt:lpstr>
      <vt:lpstr>Dependency graphs</vt:lpstr>
      <vt:lpstr>Kinds of constraint systems</vt:lpstr>
      <vt:lpstr>One-Way constraints</vt:lpstr>
      <vt:lpstr>One-Way constraints</vt:lpstr>
      <vt:lpstr>Multi-way constraints</vt:lpstr>
      <vt:lpstr>Multi-way constraints</vt:lpstr>
      <vt:lpstr>Multi-way constraints</vt:lpstr>
      <vt:lpstr>Multi-way constraints</vt:lpstr>
      <vt:lpstr>Another important issue</vt:lpstr>
      <vt:lpstr>Over- and under-constrained</vt:lpstr>
      <vt:lpstr>Over- and under-constrained</vt:lpstr>
      <vt:lpstr>Over- and under-constrained</vt:lpstr>
      <vt:lpstr>Over- and under-constrained</vt:lpstr>
      <vt:lpstr>Over- and under-constrained</vt:lpstr>
      <vt:lpstr>Over- and under-constrained</vt:lpstr>
      <vt:lpstr>Implementing constraints</vt:lpstr>
      <vt:lpstr>Implementing constraints</vt:lpstr>
      <vt:lpstr>Naïve algorithm</vt:lpstr>
      <vt:lpstr>Why is this not a good plan?</vt:lpstr>
      <vt:lpstr>Exponential Wasted Work</vt:lpstr>
      <vt:lpstr>Exponential Wasted Work</vt:lpstr>
      <vt:lpstr>Exponential Wasted Work</vt:lpstr>
      <vt:lpstr>Simple algorithm for one-way (Embed evaluation in topsort)</vt:lpstr>
      <vt:lpstr>Simple algorithm for one-way</vt:lpstr>
      <vt:lpstr>Still a lot of wasted work</vt:lpstr>
      <vt:lpstr>An efficient incremental algorithm</vt:lpstr>
      <vt:lpstr>Part one (of two)</vt:lpstr>
      <vt:lpstr>Part one (of two)</vt:lpstr>
      <vt:lpstr>Part 2: only evaluate variables when value requested (lazy eval)</vt:lpstr>
      <vt:lpstr>Part 2: only evaluate variables when value requested (lazy eval)</vt:lpstr>
      <vt:lpstr>Part 2: only evaluate variables when value requested (lazy eval)</vt:lpstr>
      <vt:lpstr>Part 2: only evaluate variables when value requested (lazy eval)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Example</vt:lpstr>
      <vt:lpstr>Rewind</vt:lpstr>
      <vt:lpstr>Example 2</vt:lpstr>
      <vt:lpstr>Example 2</vt:lpstr>
      <vt:lpstr>Example 2</vt:lpstr>
      <vt:lpstr>Example 2</vt:lpstr>
      <vt:lpstr>Algorithm is “partially optimal”</vt:lpstr>
      <vt:lpstr>Good asymptotic result, but also very practical</vt:lpstr>
      <vt:lpstr>Multi-way implementation</vt:lpstr>
      <vt:lpstr>The DeltaBlue incremental planning algorithm</vt:lpstr>
      <vt:lpstr>A plan is a set of edge directions</vt:lpstr>
      <vt:lpstr>Finding a new plan</vt:lpstr>
      <vt:lpstr>Finding possible constraints to break when adding a new one</vt:lpstr>
      <vt:lpstr>Key to finding path:  “Walkabout Strengths”</vt:lpstr>
      <vt:lpstr>Walkabout strength</vt:lpstr>
      <vt:lpstr>DeltaBlue planning</vt:lpstr>
      <vt:lpstr>DeltaBlue Planning</vt:lpstr>
      <vt:lpstr>DeltaBlue Evaluation</vt:lpstr>
      <vt:lpstr>References</vt:lpstr>
    </vt:vector>
  </TitlesOfParts>
  <Company>Carnegie Mellon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05-830 Lecture 1</dc:title>
  <dc:creator>Brad Myers</dc:creator>
  <cp:lastModifiedBy>Brad Myers</cp:lastModifiedBy>
  <cp:revision>1406</cp:revision>
  <cp:lastPrinted>1601-01-01T00:00:00Z</cp:lastPrinted>
  <dcterms:created xsi:type="dcterms:W3CDTF">2001-06-15T20:03:27Z</dcterms:created>
  <dcterms:modified xsi:type="dcterms:W3CDTF">2022-12-05T22:31:01Z</dcterms:modified>
</cp:coreProperties>
</file>