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4"/>
  </p:notesMasterIdLst>
  <p:sldIdLst>
    <p:sldId id="282" r:id="rId2"/>
    <p:sldId id="317" r:id="rId3"/>
    <p:sldId id="368" r:id="rId4"/>
    <p:sldId id="318" r:id="rId5"/>
    <p:sldId id="328" r:id="rId6"/>
    <p:sldId id="329" r:id="rId7"/>
    <p:sldId id="341" r:id="rId8"/>
    <p:sldId id="330" r:id="rId9"/>
    <p:sldId id="331" r:id="rId10"/>
    <p:sldId id="332" r:id="rId11"/>
    <p:sldId id="334" r:id="rId12"/>
    <p:sldId id="319" r:id="rId13"/>
    <p:sldId id="320" r:id="rId14"/>
    <p:sldId id="342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35" r:id="rId23"/>
    <p:sldId id="336" r:id="rId24"/>
    <p:sldId id="337" r:id="rId25"/>
    <p:sldId id="369" r:id="rId26"/>
    <p:sldId id="370" r:id="rId27"/>
    <p:sldId id="371" r:id="rId28"/>
    <p:sldId id="372" r:id="rId29"/>
    <p:sldId id="373" r:id="rId30"/>
    <p:sldId id="338" r:id="rId31"/>
    <p:sldId id="339" r:id="rId32"/>
    <p:sldId id="34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CC99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237" autoAdjust="0"/>
  </p:normalViewPr>
  <p:slideViewPr>
    <p:cSldViewPr snapToGrid="0">
      <p:cViewPr varScale="1">
        <p:scale>
          <a:sx n="93" d="100"/>
          <a:sy n="93" d="100"/>
        </p:scale>
        <p:origin x="1600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31.xml"/><Relationship Id="rId3" Type="http://schemas.openxmlformats.org/officeDocument/2006/relationships/slide" Target="slides/slide5.xml"/><Relationship Id="rId7" Type="http://schemas.openxmlformats.org/officeDocument/2006/relationships/slide" Target="slides/slide13.xml"/><Relationship Id="rId12" Type="http://schemas.openxmlformats.org/officeDocument/2006/relationships/slide" Target="slides/slide30.xml"/><Relationship Id="rId2" Type="http://schemas.openxmlformats.org/officeDocument/2006/relationships/slide" Target="slides/slide4.xml"/><Relationship Id="rId1" Type="http://schemas.openxmlformats.org/officeDocument/2006/relationships/slide" Target="slides/slide1.xml"/><Relationship Id="rId6" Type="http://schemas.openxmlformats.org/officeDocument/2006/relationships/slide" Target="slides/slide12.xml"/><Relationship Id="rId11" Type="http://schemas.openxmlformats.org/officeDocument/2006/relationships/slide" Target="slides/slide21.xml"/><Relationship Id="rId5" Type="http://schemas.openxmlformats.org/officeDocument/2006/relationships/slide" Target="slides/slide8.xml"/><Relationship Id="rId10" Type="http://schemas.openxmlformats.org/officeDocument/2006/relationships/slide" Target="slides/slide20.xml"/><Relationship Id="rId4" Type="http://schemas.openxmlformats.org/officeDocument/2006/relationships/slide" Target="slides/slide6.xml"/><Relationship Id="rId9" Type="http://schemas.openxmlformats.org/officeDocument/2006/relationships/slide" Target="slides/slide16.xml"/><Relationship Id="rId14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A8BC81-57E7-4B8F-A793-2CDE60D6852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31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124B3F-BA3F-4F35-8996-9BA13527295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02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E18E53-159E-4E3A-8020-734DBD59CF1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47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C5D7-879B-48B1-9A88-0C57CC22B48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05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E13D8-8228-4260-9367-F020AC2C9C39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67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1DAD0F-6F1D-48CB-9AED-821E6DBFE40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62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2A562-267E-4E04-AA4B-C4E3338E9D9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5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6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50A02-7904-4BC5-9643-42293F5516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95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83540-C269-42FC-BE37-4ADD03D4A7F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24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F790F-9CD7-41E6-A376-55A845E8FB0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3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97737-1FAB-4470-8000-82170F0BA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5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2E6CF-AFBE-4976-B6CF-DFD2DD3D78D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30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B21BF-2A40-4704-8488-05F95C5B6E6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14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EBF3B-BE57-4902-A99B-D8E64FDC9CB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3072084" y="3072088"/>
            <a:ext cx="6858000" cy="713831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41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3594" y="4425956"/>
            <a:ext cx="6750847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0806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084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12" descr="red_hcii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05" y="391001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2790702" y="6432551"/>
            <a:ext cx="3562597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5974"/>
            <a:ext cx="2895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1138"/>
            <a:ext cx="2895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6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37263" y="6248400"/>
            <a:ext cx="36694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" name="Picture 2" descr="red_hcii_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YK9xwWBr2M&amp;feature=youtu.be" TargetMode="External"/><Relationship Id="rId2" Type="http://schemas.openxmlformats.org/officeDocument/2006/relationships/hyperlink" Target="http://doi.acm.org/10.1145/120782.1208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DxPizVuXsD0&amp;feature=youtu.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ubfuture.blogspot.com/2009/03/time-to-claim-success-on-electronic.html" TargetMode="External"/><Relationship Id="rId2" Type="http://schemas.openxmlformats.org/officeDocument/2006/relationships/hyperlink" Target="http://channel9.msdn.com/Events/MIX/MIX09/C01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t0oAg0haU0" TargetMode="External"/><Relationship Id="rId2" Type="http://schemas.openxmlformats.org/officeDocument/2006/relationships/hyperlink" Target="http://www.billbuxton.com/menulay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doi.acm.org/10.1145/22339.2237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theuxblog.com/11-best-prototyping-tools-for-ui-ux-designers-how-to-choose-the-right-one-c5dc69720c47" TargetMode="External"/><Relationship Id="rId2" Type="http://schemas.openxmlformats.org/officeDocument/2006/relationships/hyperlink" Target="https://webflow.com/blog/prototyping-tool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lsamiq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hyperlink" Target="https://www.linkedin.com/learning/learning-adobe-xd-2021/repeat-grid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dobe.com/products/xd/learn/get-started.html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dobe.com/products/xd/learn/prototype/component-states/component-states-common-use-cases.html" TargetMode="Externa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oi.acm.org/10.1145/223904.22391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youtu.be/VLQcW6SpJ88?t=12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33248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s://www.youtube.com/watch?v=tCVYKgewDX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toolname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25:</a:t>
            </a:r>
            <a:br>
              <a:rPr lang="en-US" sz="2800" dirty="0"/>
            </a:br>
            <a:r>
              <a:rPr lang="en-US" dirty="0"/>
              <a:t>Interactive Tools: </a:t>
            </a:r>
            <a:r>
              <a:rPr lang="en-US" dirty="0" err="1"/>
              <a:t>Prototypers</a:t>
            </a:r>
            <a:r>
              <a:rPr lang="en-US" dirty="0"/>
              <a:t> (HyperCard, Director, Visual Basic, Balsamiq), Interface Builders, and Sketching Tools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05-431/631 Software Structures for User Interfaces (SSUI)</a:t>
            </a:r>
          </a:p>
          <a:p>
            <a:r>
              <a:rPr lang="en-US" dirty="0"/>
              <a:t>Fall, 2022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Research in IB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r>
              <a:rPr lang="en-US" dirty="0"/>
              <a:t>Garnet’s GILT interface builder:</a:t>
            </a:r>
          </a:p>
          <a:p>
            <a:pPr lvl="1"/>
            <a:r>
              <a:rPr lang="en-US" dirty="0"/>
              <a:t>Eliminating Call-backs (UIST’91)</a:t>
            </a:r>
          </a:p>
          <a:p>
            <a:pPr lvl="2"/>
            <a:r>
              <a:rPr lang="en-US" dirty="0">
                <a:hlinkClick r:id="rId2"/>
              </a:rPr>
              <a:t>http://doi.acm.org/10.1145/120782.120805</a:t>
            </a:r>
            <a:r>
              <a:rPr lang="en-US" dirty="0"/>
              <a:t> or </a:t>
            </a:r>
            <a:br>
              <a:rPr lang="en-US" dirty="0"/>
            </a:br>
            <a:r>
              <a:rPr lang="en-US" dirty="0">
                <a:hlinkClick r:id="rId3"/>
              </a:rPr>
              <a:t>video</a:t>
            </a:r>
            <a:r>
              <a:rPr lang="en-US" dirty="0"/>
              <a:t> (5min) or </a:t>
            </a:r>
            <a:r>
              <a:rPr lang="en-US" b="1" dirty="0">
                <a:hlinkClick r:id="rId4"/>
              </a:rPr>
              <a:t>video of both</a:t>
            </a:r>
            <a:r>
              <a:rPr lang="en-US" b="1" dirty="0"/>
              <a:t> </a:t>
            </a:r>
            <a:r>
              <a:rPr lang="en-US" dirty="0"/>
              <a:t>(9 min)</a:t>
            </a:r>
          </a:p>
          <a:p>
            <a:pPr lvl="2"/>
            <a:r>
              <a:rPr lang="en-US" dirty="0"/>
              <a:t>Handles error checking, data transformations, connections of widgets to each other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040D-F5E0-4870-940C-1EDBD344B21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5367" y="4114800"/>
            <a:ext cx="5830833" cy="266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255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924800" cy="1020762"/>
          </a:xfrm>
        </p:spPr>
        <p:txBody>
          <a:bodyPr/>
          <a:lstStyle/>
          <a:p>
            <a:pPr eaLnBrk="1" hangingPunct="1"/>
            <a:r>
              <a:rPr lang="en-US" sz="3200" dirty="0"/>
              <a:t>Microsoft’s Expression Blend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Microsoft Silverlight Blend’s SketchFlow</a:t>
            </a:r>
          </a:p>
          <a:p>
            <a:pPr lvl="1" eaLnBrk="1" hangingPunct="1"/>
            <a:r>
              <a:rPr lang="en-US" sz="2000" dirty="0">
                <a:hlinkClick r:id="rId2"/>
              </a:rPr>
              <a:t>http://channel9.msdn.com/Events/MIX/MIX09/C01F</a:t>
            </a:r>
            <a:r>
              <a:rPr lang="en-US" sz="2000" dirty="0"/>
              <a:t>  (1 hour video)</a:t>
            </a:r>
          </a:p>
          <a:p>
            <a:pPr eaLnBrk="1" hangingPunct="1"/>
            <a:r>
              <a:rPr lang="en-US" sz="2800" dirty="0"/>
              <a:t>2006-2012</a:t>
            </a:r>
          </a:p>
          <a:p>
            <a:pPr eaLnBrk="1" hangingPunct="1"/>
            <a:r>
              <a:rPr lang="en-US" sz="2800" dirty="0"/>
              <a:t>Behaviors, etc.</a:t>
            </a:r>
            <a:br>
              <a:rPr lang="en-US" sz="2800" dirty="0"/>
            </a:br>
            <a:r>
              <a:rPr lang="en-US" sz="2800" dirty="0"/>
              <a:t>as well</a:t>
            </a:r>
          </a:p>
          <a:p>
            <a:pPr eaLnBrk="1" hangingPunct="1"/>
            <a:r>
              <a:rPr lang="en-US" sz="2800" dirty="0"/>
              <a:t>Landay says this</a:t>
            </a:r>
            <a:br>
              <a:rPr lang="en-US" sz="2800" dirty="0"/>
            </a:br>
            <a:r>
              <a:rPr lang="en-US" sz="2800" dirty="0"/>
              <a:t>has “sketching”</a:t>
            </a:r>
            <a:br>
              <a:rPr lang="en-US" sz="2800" dirty="0"/>
            </a:br>
            <a:r>
              <a:rPr lang="en-US" sz="2400" dirty="0">
                <a:hlinkClick r:id="rId3"/>
              </a:rPr>
              <a:t>(see 3/19/09 blog)</a:t>
            </a:r>
            <a:endParaRPr lang="en-US" sz="2400" dirty="0"/>
          </a:p>
          <a:p>
            <a:pPr eaLnBrk="1" hangingPunct="1"/>
            <a:r>
              <a:rPr lang="en-US" sz="2400" dirty="0"/>
              <a:t>Now discontinued</a:t>
            </a:r>
          </a:p>
          <a:p>
            <a:pPr lvl="1" eaLnBrk="1" hangingPunct="1"/>
            <a:r>
              <a:rPr lang="en-US" sz="2800" dirty="0"/>
              <a:t>Some features</a:t>
            </a:r>
            <a:br>
              <a:rPr lang="en-US" sz="2800" dirty="0"/>
            </a:br>
            <a:r>
              <a:rPr lang="en-US" sz="2800" dirty="0"/>
              <a:t>put into Visual</a:t>
            </a:r>
            <a:br>
              <a:rPr lang="en-US" sz="2800" dirty="0"/>
            </a:br>
            <a:r>
              <a:rPr lang="en-US" sz="2800" dirty="0"/>
              <a:t>Studio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743200"/>
            <a:ext cx="5248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2022 - Brad Myers</a:t>
            </a:r>
          </a:p>
        </p:txBody>
      </p:sp>
    </p:spTree>
    <p:extLst>
      <p:ext uri="{BB962C8B-B14F-4D97-AF65-F5344CB8AC3E}">
        <p14:creationId xmlns:p14="http://schemas.microsoft.com/office/powerpoint/2010/main" val="146600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dirty="0"/>
              <a:t>Prototyping Tools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27633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Just show what looks like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Storyboard of screens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“Wireframing tools”, “Click-through prototypes”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Note: differentiate from term "rapid prototyping“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Some support for behavior: typically changing screens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Like a movie of the interaction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Goal: see some of interface very quickly (hours)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Often no possibility of migrating to real application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May not use "real" widgets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"Low Fidelity"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92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MovieTicket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24000"/>
            <a:ext cx="4572000" cy="2209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/>
              <a:t>Low Fidelity Prototyping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Just use paper and/or overheads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C00000"/>
                </a:solidFill>
              </a:rPr>
              <a:t>No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Experimenter "plays computer"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Ask the user "what would you</a:t>
            </a:r>
            <a:br>
              <a:rPr lang="en-US" sz="2000" dirty="0"/>
            </a:br>
            <a:r>
              <a:rPr lang="en-US" sz="2000" dirty="0"/>
              <a:t>do now“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Experimenter shows the</a:t>
            </a:r>
            <a:br>
              <a:rPr lang="en-US" sz="2000" dirty="0"/>
            </a:br>
            <a:r>
              <a:rPr lang="en-US" sz="2000" dirty="0"/>
              <a:t>computer's expected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Very cheap and easy and</a:t>
            </a:r>
            <a:br>
              <a:rPr lang="en-US" sz="2000" dirty="0"/>
            </a:br>
            <a:r>
              <a:rPr lang="en-US" sz="2000" dirty="0"/>
              <a:t>gets surprisingly good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Find out if users understand organization, how to find desired operations, if understand menu names,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Easy to change between sessions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Can make a movie of the paper using a regular video camera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To demonstrate/explain the interface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8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5A6D-8CDF-4E4B-899F-0DDD2BCC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Fidelity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41C0D-DEFE-47CB-A268-0F0E567F8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4439928" cy="4411662"/>
          </a:xfrm>
        </p:spPr>
        <p:txBody>
          <a:bodyPr/>
          <a:lstStyle/>
          <a:p>
            <a:r>
              <a:rPr lang="en-US" dirty="0"/>
              <a:t>“Wireframes” since often just draw the outlines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33C66-7CD5-4220-91F9-EA36DEEBB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CF66F-6485-47FC-83BC-0FA81FD8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C487A-CE05-4FA9-AC95-54B8150C8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28" y="1404479"/>
            <a:ext cx="4246872" cy="472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2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/>
              <a:t>Early </a:t>
            </a:r>
            <a:r>
              <a:rPr lang="en-US" dirty="0" err="1"/>
              <a:t>Prototypers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7357"/>
            <a:ext cx="8686800" cy="503387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For Character Screens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24x80 DOS, often no mouse (like terminal / console)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Especially for forms-based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Examples: </a:t>
            </a:r>
            <a:r>
              <a:rPr lang="en-US" sz="2400" dirty="0">
                <a:cs typeface="Times New Roman" pitchFamily="18" charset="0"/>
              </a:rPr>
              <a:t>Dan </a:t>
            </a:r>
            <a:r>
              <a:rPr lang="en-US" sz="2400" dirty="0" err="1">
                <a:cs typeface="Times New Roman" pitchFamily="18" charset="0"/>
              </a:rPr>
              <a:t>Bricklin’s</a:t>
            </a:r>
            <a:r>
              <a:rPr lang="en-US" sz="2400" dirty="0">
                <a:cs typeface="Times New Roman" pitchFamily="18" charset="0"/>
              </a:rPr>
              <a:t> Demo-It </a:t>
            </a:r>
            <a:r>
              <a:rPr lang="en-US" sz="2400" dirty="0"/>
              <a:t>(Windows v2.0 ~1987), </a:t>
            </a:r>
            <a:r>
              <a:rPr lang="en-US" sz="2400" dirty="0" err="1"/>
              <a:t>Protoscreens</a:t>
            </a:r>
            <a:r>
              <a:rPr lang="en-US" sz="2400" dirty="0"/>
              <a:t> for PCs from </a:t>
            </a:r>
            <a:r>
              <a:rPr lang="en-US" sz="2400" dirty="0" err="1"/>
              <a:t>Bailey&amp;Bailey</a:t>
            </a:r>
            <a:r>
              <a:rPr lang="en-US" sz="2400" dirty="0"/>
              <a:t> (~1990)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Specify characters for each position of screen, or a "character graphics"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Can specify fields that are editable text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Can specify that clicking</a:t>
            </a:r>
            <a:br>
              <a:rPr lang="en-US" sz="2400" dirty="0"/>
            </a:br>
            <a:r>
              <a:rPr lang="en-US" sz="2400" dirty="0"/>
              <a:t>on an area cause </a:t>
            </a:r>
            <a:br>
              <a:rPr lang="en-US" sz="2400" dirty="0"/>
            </a:br>
            <a:r>
              <a:rPr lang="en-US" sz="2400" dirty="0"/>
              <a:t>changing to a new screen.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Also menus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  <p:pic>
        <p:nvPicPr>
          <p:cNvPr id="2050" name="Picture 2" descr="Demo%20II%20-%20Ed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60" y="4181645"/>
            <a:ext cx="4516855" cy="25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9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/>
              <a:t>Card Programs as </a:t>
            </a:r>
            <a:r>
              <a:rPr lang="en-US" dirty="0" err="1"/>
              <a:t>Prototypers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29822" y="990599"/>
            <a:ext cx="8458200" cy="51392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Card Programs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r>
              <a:rPr lang="en-US" dirty="0"/>
              <a:t>HyperCard (1987) and </a:t>
            </a:r>
            <a:r>
              <a:rPr lang="en-US" dirty="0" err="1"/>
              <a:t>SuperCard</a:t>
            </a:r>
            <a:r>
              <a:rPr lang="en-US" dirty="0"/>
              <a:t> for Mac</a:t>
            </a:r>
          </a:p>
          <a:p>
            <a:pPr lvl="2"/>
            <a:r>
              <a:rPr lang="en-US" dirty="0"/>
              <a:t>OWL's GUIDE for PCs</a:t>
            </a:r>
          </a:p>
          <a:p>
            <a:pPr lvl="2"/>
            <a:r>
              <a:rPr lang="en-US" dirty="0" err="1"/>
              <a:t>Toolbook</a:t>
            </a:r>
            <a:r>
              <a:rPr lang="en-US" dirty="0"/>
              <a:t> (formerly from Asymetrix then Click2Learn, then SumTotal Systems, Inc., now gone)</a:t>
            </a:r>
          </a:p>
          <a:p>
            <a:pPr lvl="1"/>
            <a:r>
              <a:rPr lang="en-US" dirty="0"/>
              <a:t>Sequence of cards</a:t>
            </a:r>
          </a:p>
          <a:p>
            <a:pPr lvl="1"/>
            <a:r>
              <a:rPr lang="en-US" dirty="0"/>
              <a:t>Click-through prototypes</a:t>
            </a:r>
          </a:p>
          <a:p>
            <a:pPr lvl="1"/>
            <a:r>
              <a:rPr lang="en-US" dirty="0"/>
              <a:t>Paint program</a:t>
            </a:r>
            <a:br>
              <a:rPr lang="en-US" dirty="0"/>
            </a:br>
            <a:r>
              <a:rPr lang="en-US" dirty="0"/>
              <a:t>(not "draw")</a:t>
            </a:r>
          </a:p>
          <a:p>
            <a:pPr lvl="1"/>
            <a:r>
              <a:rPr lang="en-US" dirty="0"/>
              <a:t>Draw pictures on each</a:t>
            </a:r>
            <a:br>
              <a:rPr lang="en-US" dirty="0"/>
            </a:br>
            <a:r>
              <a:rPr lang="en-US" dirty="0"/>
              <a:t>card</a:t>
            </a:r>
          </a:p>
          <a:p>
            <a:pPr lvl="1"/>
            <a:r>
              <a:rPr lang="en-US" dirty="0"/>
              <a:t>May be multiple layers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pPr>
              <a:buNone/>
            </a:pPr>
            <a:r>
              <a:rPr lang="en-US"/>
              <a:t>© 2022 - Brad Myers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D5D2040D-F5E0-4870-940C-1EDBD344B219}" type="slidenum">
              <a:rPr lang="en-US" smtClean="0"/>
              <a:pPr>
                <a:buNone/>
              </a:pPr>
              <a:t>16</a:t>
            </a:fld>
            <a:endParaRPr lang="en-US" dirty="0"/>
          </a:p>
        </p:txBody>
      </p:sp>
      <p:pic>
        <p:nvPicPr>
          <p:cNvPr id="2050" name="Picture 2" descr="Apple HyperCard: Precursor to the First Web Browser | Web browser, Apple,  Apple produ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899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4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 dirty="0"/>
              <a:t>Early Research Card Systems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835525"/>
          </a:xfrm>
        </p:spPr>
        <p:txBody>
          <a:bodyPr/>
          <a:lstStyle/>
          <a:p>
            <a:r>
              <a:rPr lang="en-US" sz="2400" dirty="0" err="1"/>
              <a:t>Menulay</a:t>
            </a:r>
            <a:endParaRPr lang="en-US" sz="2400" dirty="0"/>
          </a:p>
          <a:p>
            <a:pPr lvl="1"/>
            <a:r>
              <a:rPr lang="en-US" sz="2000" dirty="0"/>
              <a:t>Buxton, Siggraph’83 pp. 31-38</a:t>
            </a:r>
          </a:p>
          <a:p>
            <a:pPr lvl="2"/>
            <a:r>
              <a:rPr lang="en-US" sz="1400" dirty="0">
                <a:hlinkClick r:id="rId2"/>
              </a:rPr>
              <a:t>http://www.billbuxton.com/menulay.pdf</a:t>
            </a:r>
            <a:endParaRPr lang="en-US" sz="1400" dirty="0"/>
          </a:p>
          <a:p>
            <a:pPr lvl="2"/>
            <a:r>
              <a:rPr lang="en-US" sz="1400" dirty="0">
                <a:hlinkClick r:id="rId3"/>
              </a:rPr>
              <a:t>http://www.youtube.com/watch?v=Kt0oAg0haU0</a:t>
            </a:r>
            <a:r>
              <a:rPr lang="en-US" sz="1400" dirty="0"/>
              <a:t> </a:t>
            </a:r>
          </a:p>
          <a:p>
            <a:pPr lvl="1"/>
            <a:r>
              <a:rPr lang="en-US" sz="2000" dirty="0"/>
              <a:t>vector screens, widgets, sounds, text,</a:t>
            </a:r>
            <a:br>
              <a:rPr lang="en-US" sz="2000" dirty="0"/>
            </a:br>
            <a:r>
              <a:rPr lang="en-US" sz="2000" dirty="0"/>
              <a:t>output C code and tables</a:t>
            </a:r>
          </a:p>
          <a:p>
            <a:pPr lvl="1"/>
            <a:r>
              <a:rPr lang="en-US" sz="2000" dirty="0"/>
              <a:t>All actions (including transitions)</a:t>
            </a:r>
            <a:br>
              <a:rPr lang="en-US" sz="2000" dirty="0"/>
            </a:br>
            <a:r>
              <a:rPr lang="en-US" sz="2000" dirty="0"/>
              <a:t>required C</a:t>
            </a:r>
            <a:br>
              <a:rPr lang="en-US" sz="2000" dirty="0"/>
            </a:br>
            <a:r>
              <a:rPr lang="en-US" sz="2000" dirty="0"/>
              <a:t>programming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D5D2040D-F5E0-4870-940C-1EDBD344B219}" type="slidenum">
              <a:rPr lang="en-US" smtClean="0"/>
              <a:pPr>
                <a:buNone/>
              </a:pPr>
              <a:t>17</a:t>
            </a:fld>
            <a:endParaRPr lang="en-US"/>
          </a:p>
        </p:txBody>
      </p:sp>
      <p:pic>
        <p:nvPicPr>
          <p:cNvPr id="9221" name="Picture 2" descr="http://www.billbuxton.com/menula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675" y="1600200"/>
            <a:ext cx="29813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http://www.billbuxton.com/menulay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02063"/>
            <a:ext cx="310515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356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868362"/>
          </a:xfrm>
        </p:spPr>
        <p:txBody>
          <a:bodyPr/>
          <a:lstStyle/>
          <a:p>
            <a:pPr eaLnBrk="1" hangingPunct="1"/>
            <a:r>
              <a:rPr lang="en-US" sz="3200" dirty="0"/>
              <a:t>Early Research Card Systems, cont.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Trillium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Henderson, CHI’86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u="sng" dirty="0">
                <a:hlinkClick r:id="rId2"/>
              </a:rPr>
              <a:t>http://doi.acm.org/10.1145/22339.22375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Xerox copier interfaces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Interpreted Lisp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Transitions defined using the </a:t>
            </a:r>
            <a:br>
              <a:rPr lang="en-US" sz="2400" dirty="0"/>
            </a:br>
            <a:r>
              <a:rPr lang="en-US" sz="2400" dirty="0"/>
              <a:t>interface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143000"/>
            <a:ext cx="40386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8277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1987 – 2004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50" name="Picture 2" descr="http://www.mrericsir.com/blog/wp-content/uploads/hypercar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438400"/>
            <a:ext cx="427789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6.googleusercontent.com/7L1IkZMyZHG5RmB8_nNX6IT2I08Fdzbck8_-MV0_hs3SycaVYJIHsxCkcnQgDkQ_Qkk-11NVULgeyN-lwzWn4J_fof0iCEo5_PGnotFkLJbUbGNLCU68yxPC1_8hg71drz3f-HCLs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27" y="3884613"/>
            <a:ext cx="4451387" cy="297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asalgangster.macgui.com/RetroMacComputing/The_Long_View/Entries/2010/10/23_HyperCard_files/Picture%2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25" y="769938"/>
            <a:ext cx="4304147" cy="28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6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1417637"/>
            <a:ext cx="8806543" cy="5092019"/>
          </a:xfrm>
        </p:spPr>
        <p:txBody>
          <a:bodyPr>
            <a:normAutofit/>
          </a:bodyPr>
          <a:lstStyle/>
          <a:p>
            <a:r>
              <a:rPr lang="da-DK" dirty="0"/>
              <a:t>Comments and grades on all proposals posted</a:t>
            </a:r>
          </a:p>
          <a:p>
            <a:endParaRPr lang="da-DK" dirty="0"/>
          </a:p>
          <a:p>
            <a:r>
              <a:rPr lang="da-DK" dirty="0"/>
              <a:t>Group meetings on-going</a:t>
            </a:r>
          </a:p>
          <a:p>
            <a:endParaRPr lang="da-DK" dirty="0"/>
          </a:p>
          <a:p>
            <a:r>
              <a:rPr lang="da-DK" dirty="0"/>
              <a:t>Anyone have a hard constraint for presentations next Thursday or Friday?</a:t>
            </a:r>
          </a:p>
          <a:p>
            <a:pPr lvl="1"/>
            <a:r>
              <a:rPr lang="da-DK" dirty="0"/>
              <a:t>Otherwise, will assign randomly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97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dirty="0"/>
              <a:t>HyperCard, details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839200" cy="5562600"/>
          </a:xfrm>
        </p:spPr>
        <p:txBody>
          <a:bodyPr>
            <a:normAutofit lnSpcReduction="10000"/>
          </a:bodyPr>
          <a:lstStyle/>
          <a:p>
            <a:pPr lvl="1" eaLnBrk="1" hangingPunct="1"/>
            <a:r>
              <a:rPr lang="en-US" sz="2400" dirty="0"/>
              <a:t>Goal: programming for everyone</a:t>
            </a:r>
          </a:p>
          <a:p>
            <a:pPr lvl="1" eaLnBrk="1" hangingPunct="1"/>
            <a:r>
              <a:rPr lang="en-US" sz="2400" dirty="0"/>
              <a:t>Buttons can transition to another card</a:t>
            </a:r>
          </a:p>
          <a:p>
            <a:pPr lvl="2" eaLnBrk="1" hangingPunct="1"/>
            <a:r>
              <a:rPr lang="en-US" sz="2000" dirty="0"/>
              <a:t>Fancy transitions</a:t>
            </a:r>
          </a:p>
          <a:p>
            <a:pPr lvl="1" eaLnBrk="1" hangingPunct="1"/>
            <a:r>
              <a:rPr lang="en-US" sz="2400" dirty="0"/>
              <a:t>Single window</a:t>
            </a:r>
          </a:p>
          <a:p>
            <a:pPr lvl="1" eaLnBrk="1" hangingPunct="1"/>
            <a:r>
              <a:rPr lang="en-US" sz="2400" dirty="0"/>
              <a:t>Buttons can start running a script ("</a:t>
            </a:r>
            <a:r>
              <a:rPr lang="en-US" sz="2400" dirty="0" err="1"/>
              <a:t>HyperTalk</a:t>
            </a:r>
            <a:r>
              <a:rPr lang="en-US" sz="2400" dirty="0"/>
              <a:t>")</a:t>
            </a:r>
          </a:p>
          <a:p>
            <a:pPr lvl="2" eaLnBrk="1" hangingPunct="1"/>
            <a:r>
              <a:rPr lang="en-US" sz="2000" dirty="0"/>
              <a:t>Script can move objects, change cards, animate, compute, etc.</a:t>
            </a:r>
          </a:p>
          <a:p>
            <a:pPr lvl="2" eaLnBrk="1" hangingPunct="1"/>
            <a:r>
              <a:rPr lang="en-US" sz="2000" dirty="0"/>
              <a:t>Code management: who changes what; finding the script</a:t>
            </a:r>
          </a:p>
          <a:p>
            <a:pPr lvl="2" eaLnBrk="1" hangingPunct="1"/>
            <a:r>
              <a:rPr lang="en-US" sz="2000" dirty="0"/>
              <a:t>Not good for dynamically created graphics </a:t>
            </a:r>
          </a:p>
          <a:p>
            <a:pPr lvl="1" eaLnBrk="1" hangingPunct="1"/>
            <a:r>
              <a:rPr lang="en-US" sz="2400" dirty="0"/>
              <a:t>Complete control of individual pixels</a:t>
            </a:r>
          </a:p>
          <a:p>
            <a:pPr lvl="2" eaLnBrk="1" hangingPunct="1"/>
            <a:r>
              <a:rPr lang="en-US" sz="2000" dirty="0"/>
              <a:t>Graphic designers have complete control </a:t>
            </a:r>
          </a:p>
          <a:p>
            <a:pPr lvl="2" eaLnBrk="1" hangingPunct="1"/>
            <a:r>
              <a:rPr lang="en-US" sz="2000" dirty="0"/>
              <a:t>Design new widgets </a:t>
            </a:r>
          </a:p>
          <a:p>
            <a:pPr lvl="1" eaLnBrk="1" hangingPunct="1"/>
            <a:r>
              <a:rPr lang="en-US" sz="2400" dirty="0"/>
              <a:t>Can be "real" application if sufficient power/speed</a:t>
            </a:r>
          </a:p>
          <a:p>
            <a:pPr lvl="2" eaLnBrk="1" hangingPunct="1"/>
            <a:r>
              <a:rPr lang="en-US" sz="2100" dirty="0"/>
              <a:t>Used for original </a:t>
            </a:r>
            <a:r>
              <a:rPr lang="en-US" sz="2100" dirty="0" err="1"/>
              <a:t>Myst</a:t>
            </a:r>
            <a:r>
              <a:rPr lang="en-US" sz="2100" dirty="0"/>
              <a:t> game, etc.</a:t>
            </a:r>
          </a:p>
          <a:p>
            <a:pPr lvl="1" eaLnBrk="1" hangingPunct="1"/>
            <a:r>
              <a:rPr lang="en-US" sz="2400" dirty="0"/>
              <a:t>See also Lecture 22 on EUD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09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pPr eaLnBrk="1" hangingPunct="1"/>
            <a:r>
              <a:rPr lang="en-US" dirty="0"/>
              <a:t>Animation Programs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90600"/>
            <a:ext cx="8610600" cy="5867399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400" dirty="0"/>
              <a:t>Example: </a:t>
            </a:r>
            <a:r>
              <a:rPr lang="en-US" sz="2400" dirty="0" err="1"/>
              <a:t>MacroMedia’s</a:t>
            </a:r>
            <a:r>
              <a:rPr lang="en-US" sz="2400" dirty="0"/>
              <a:t> Director  (1987) – now Adobe</a:t>
            </a:r>
          </a:p>
          <a:p>
            <a:pPr lvl="1" eaLnBrk="1" hangingPunct="1"/>
            <a:r>
              <a:rPr lang="en-US" sz="2000" dirty="0"/>
              <a:t>Replaced by Adobe Flash, also now defunct</a:t>
            </a:r>
          </a:p>
          <a:p>
            <a:pPr lvl="1" eaLnBrk="1" hangingPunct="1"/>
            <a:r>
              <a:rPr lang="en-US" sz="2000" dirty="0"/>
              <a:t>Discontinued January 27, 2017</a:t>
            </a:r>
          </a:p>
          <a:p>
            <a:pPr eaLnBrk="1" hangingPunct="1"/>
            <a:r>
              <a:rPr lang="en-US" sz="2400" dirty="0"/>
              <a:t>Also control individual pixels</a:t>
            </a:r>
          </a:p>
          <a:p>
            <a:pPr eaLnBrk="1" hangingPunct="1"/>
            <a:r>
              <a:rPr lang="en-US" sz="2400" dirty="0"/>
              <a:t>Individual paintings can be specified as animation element</a:t>
            </a:r>
          </a:p>
          <a:p>
            <a:pPr lvl="1" eaLnBrk="1" hangingPunct="1"/>
            <a:r>
              <a:rPr lang="en-US" sz="2000" dirty="0"/>
              <a:t>E.g., characters</a:t>
            </a:r>
          </a:p>
          <a:p>
            <a:pPr lvl="1" eaLnBrk="1" hangingPunct="1"/>
            <a:r>
              <a:rPr lang="en-US" sz="2000" dirty="0"/>
              <a:t>Each can be instantiated,</a:t>
            </a:r>
            <a:br>
              <a:rPr lang="en-US" sz="2000" dirty="0"/>
            </a:br>
            <a:r>
              <a:rPr lang="en-US" sz="2000" dirty="0"/>
              <a:t>moved, etc.</a:t>
            </a:r>
          </a:p>
          <a:p>
            <a:pPr eaLnBrk="1" hangingPunct="1"/>
            <a:r>
              <a:rPr lang="en-US" sz="2400" dirty="0"/>
              <a:t>Good control over timing,</a:t>
            </a:r>
            <a:br>
              <a:rPr lang="en-US" sz="2400" dirty="0"/>
            </a:br>
            <a:r>
              <a:rPr lang="en-US" sz="2400" dirty="0"/>
              <a:t>synchronization</a:t>
            </a:r>
          </a:p>
          <a:p>
            <a:pPr eaLnBrk="1" hangingPunct="1"/>
            <a:r>
              <a:rPr lang="en-US" sz="2400" dirty="0"/>
              <a:t>Scripting language</a:t>
            </a:r>
          </a:p>
          <a:p>
            <a:pPr lvl="1" eaLnBrk="1" hangingPunct="1"/>
            <a:r>
              <a:rPr lang="en-US" sz="2000" dirty="0"/>
              <a:t>Can program that when a</a:t>
            </a:r>
            <a:br>
              <a:rPr lang="en-US" sz="2000" dirty="0"/>
            </a:br>
            <a:r>
              <a:rPr lang="en-US" sz="2000" dirty="0"/>
              <a:t>mouse button is clicked in an</a:t>
            </a:r>
            <a:br>
              <a:rPr lang="en-US" sz="2000" dirty="0"/>
            </a:br>
            <a:r>
              <a:rPr lang="en-US" sz="2000" dirty="0"/>
              <a:t>area, start an animation or</a:t>
            </a:r>
            <a:br>
              <a:rPr lang="en-US" sz="2000" dirty="0"/>
            </a:br>
            <a:r>
              <a:rPr lang="en-US" sz="2000" dirty="0"/>
              <a:t>transition</a:t>
            </a:r>
          </a:p>
          <a:p>
            <a:pPr lvl="1" eaLnBrk="1" hangingPunct="1"/>
            <a:r>
              <a:rPr lang="en-US" sz="2000" dirty="0"/>
              <a:t>Scripting language even more</a:t>
            </a:r>
            <a:br>
              <a:rPr lang="en-US" sz="2000" dirty="0"/>
            </a:br>
            <a:r>
              <a:rPr lang="en-US" sz="2000" dirty="0"/>
              <a:t>primitive than </a:t>
            </a:r>
            <a:r>
              <a:rPr lang="en-US" sz="2000" dirty="0" err="1"/>
              <a:t>HyperTalk</a:t>
            </a:r>
            <a:endParaRPr lang="en-US" sz="2000" dirty="0"/>
          </a:p>
          <a:p>
            <a:pPr eaLnBrk="1" hangingPunct="1"/>
            <a:r>
              <a:rPr lang="en-US" sz="2400" dirty="0"/>
              <a:t>Good for "Future Scenarios“</a:t>
            </a:r>
            <a:br>
              <a:rPr lang="en-US" sz="2400" dirty="0"/>
            </a:br>
            <a:r>
              <a:rPr lang="en-US" sz="2400" dirty="0"/>
              <a:t>when want good fidelity with</a:t>
            </a:r>
            <a:br>
              <a:rPr lang="en-US" sz="2400" dirty="0"/>
            </a:br>
            <a:r>
              <a:rPr lang="en-US" sz="2400" dirty="0"/>
              <a:t>real look</a:t>
            </a:r>
          </a:p>
          <a:p>
            <a:pPr eaLnBrk="1" hangingPunct="1"/>
            <a:r>
              <a:rPr lang="en-US" sz="2400" dirty="0"/>
              <a:t>Not for final (real) interface</a:t>
            </a:r>
            <a:br>
              <a:rPr lang="en-US" sz="2400" dirty="0"/>
            </a:br>
            <a:r>
              <a:rPr lang="en-US" sz="2400" dirty="0"/>
              <a:t>unless Multi-media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  <p:pic>
        <p:nvPicPr>
          <p:cNvPr id="3074" name="Picture 2" descr="𝔸𝕟𝕒𝕥𝕠𝕝𝕪 𝕊𝕙𝕒𝕤𝕙𝕜𝕚𝕟 💾 on Twitter: &quot;Macromedia Director v4.0.  Windows 3.x, 1994. #NotDOS…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21" y="2720622"/>
            <a:ext cx="5313305" cy="39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87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/>
              <a:t>Commercial </a:t>
            </a:r>
            <a:r>
              <a:rPr lang="en-US" dirty="0" err="1"/>
              <a:t>Prototypers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r>
              <a:rPr lang="en-US" dirty="0"/>
              <a:t>Search for “Prototyping tools” or “</a:t>
            </a:r>
            <a:r>
              <a:rPr lang="en-US" dirty="0" err="1"/>
              <a:t>Wireframing</a:t>
            </a:r>
            <a:r>
              <a:rPr lang="en-US" dirty="0"/>
              <a:t> Tools”</a:t>
            </a:r>
          </a:p>
          <a:p>
            <a:r>
              <a:rPr lang="en-US" dirty="0"/>
              <a:t>Here are some lists:</a:t>
            </a:r>
          </a:p>
          <a:p>
            <a:pPr lvl="1"/>
            <a:r>
              <a:rPr lang="en-US" sz="2000" dirty="0"/>
              <a:t>2022: </a:t>
            </a:r>
            <a:r>
              <a:rPr lang="en-US" sz="2000" dirty="0">
                <a:hlinkClick r:id="rId2"/>
              </a:rPr>
              <a:t>https://webflow.com/blog/prototyping-tools</a:t>
            </a:r>
            <a:r>
              <a:rPr lang="en-US" sz="2000" dirty="0"/>
              <a:t>: “14 best prototyping tools for UI/UX designers”  </a:t>
            </a:r>
          </a:p>
          <a:p>
            <a:pPr lvl="1"/>
            <a:r>
              <a:rPr lang="en-US" sz="2000" dirty="0"/>
              <a:t>2018: </a:t>
            </a:r>
            <a:r>
              <a:rPr lang="en-US" sz="2000" dirty="0">
                <a:hlinkClick r:id="rId3"/>
              </a:rPr>
              <a:t>https://medium.theuxblog.com/11-best-prototyping-tools-for-ui-ux-designers-how-to-choose-the-right-one-c5dc69720c47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46ED4B02-72C2-4516-9A34-B477BE607600}" type="slidenum">
              <a:rPr lang="en-US" smtClean="0"/>
              <a:pPr>
                <a:buNone/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85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Adobe XD</a:t>
            </a:r>
          </a:p>
          <a:p>
            <a:pPr lvl="1"/>
            <a:r>
              <a:rPr lang="en-US" dirty="0"/>
              <a:t>New, free and quite powerful</a:t>
            </a:r>
          </a:p>
          <a:p>
            <a:r>
              <a:rPr lang="en-US" dirty="0"/>
              <a:t>Axure (downloaded)</a:t>
            </a:r>
          </a:p>
          <a:p>
            <a:r>
              <a:rPr lang="en-US" dirty="0" err="1"/>
              <a:t>InVision</a:t>
            </a:r>
            <a:endParaRPr lang="en-US" dirty="0"/>
          </a:p>
          <a:p>
            <a:r>
              <a:rPr lang="en-US" dirty="0"/>
              <a:t>Sketch (Mac only)</a:t>
            </a:r>
          </a:p>
          <a:p>
            <a:r>
              <a:rPr lang="en-US" dirty="0"/>
              <a:t>On-line tools</a:t>
            </a:r>
          </a:p>
          <a:p>
            <a:pPr lvl="1"/>
            <a:r>
              <a:rPr lang="en-US" dirty="0" err="1">
                <a:solidFill>
                  <a:schemeClr val="accent6"/>
                </a:solidFill>
              </a:rPr>
              <a:t>Figma</a:t>
            </a:r>
            <a:r>
              <a:rPr lang="en-US" dirty="0"/>
              <a:t> – good collaboration features (also downloadable)</a:t>
            </a:r>
          </a:p>
          <a:p>
            <a:pPr lvl="1"/>
            <a:r>
              <a:rPr lang="en-US" dirty="0" err="1"/>
              <a:t>Balsamiq</a:t>
            </a:r>
            <a:r>
              <a:rPr lang="en-US" dirty="0"/>
              <a:t>  (</a:t>
            </a:r>
            <a:r>
              <a:rPr lang="fr-FR" dirty="0">
                <a:hlinkClick r:id="rId2"/>
              </a:rPr>
              <a:t>http://www.balsamiq.com/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Just in </a:t>
            </a:r>
            <a:r>
              <a:rPr lang="fr-FR" dirty="0" err="1"/>
              <a:t>Mind</a:t>
            </a:r>
            <a:endParaRPr lang="fr-FR" dirty="0"/>
          </a:p>
          <a:p>
            <a:pPr lvl="1"/>
            <a:r>
              <a:rPr lang="fr-FR" dirty="0" err="1"/>
              <a:t>Protopie</a:t>
            </a:r>
            <a:r>
              <a:rPr lang="fr-FR" dirty="0"/>
              <a:t> https://www.protopie.io/</a:t>
            </a:r>
          </a:p>
          <a:p>
            <a:pPr lvl="1"/>
            <a:r>
              <a:rPr lang="en-US" dirty="0"/>
              <a:t>….many others!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91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3590"/>
          <a:stretch>
            <a:fillRect/>
          </a:stretch>
        </p:blipFill>
        <p:spPr bwMode="auto">
          <a:xfrm>
            <a:off x="304800" y="1433146"/>
            <a:ext cx="8750029" cy="52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1981200" y="3048001"/>
            <a:ext cx="533400" cy="3048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defTabSz="914306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124201"/>
            <a:ext cx="2590800" cy="646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30" tIns="45716" rIns="91430" bIns="45716" rtlCol="0">
            <a:spAutoFit/>
          </a:bodyPr>
          <a:lstStyle/>
          <a:p>
            <a:pPr defTabSz="914306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Drag and drop widgets onto your page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err="1"/>
              <a:t>Axure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fld id="{A4F75634-6AF6-4111-A55A-A2F2386B9080}" type="slidenum">
              <a:rPr lang="en-US" smtClean="0"/>
              <a:pPr>
                <a:buFont typeface="Wingdings" pitchFamily="2" charset="2"/>
                <a:buNone/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8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BF40-43FF-43AD-A016-137EB25C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XD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AA3A8BF-1DD7-4B3B-9849-E70560ACA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Pull in components from palette</a:t>
            </a:r>
          </a:p>
          <a:p>
            <a:r>
              <a:rPr lang="en-US" dirty="0"/>
              <a:t>Lots of provided elements</a:t>
            </a:r>
          </a:p>
          <a:p>
            <a:pPr lvl="1"/>
            <a:r>
              <a:rPr lang="en-US" dirty="0"/>
              <a:t>Mimic any screen</a:t>
            </a:r>
          </a:p>
          <a:p>
            <a:pPr lvl="1"/>
            <a:r>
              <a:rPr lang="en-US" dirty="0"/>
              <a:t>Supports “design systems” if have company-specific requirements</a:t>
            </a:r>
          </a:p>
          <a:p>
            <a:pPr lvl="1"/>
            <a:r>
              <a:rPr lang="en-US" dirty="0"/>
              <a:t>Create “art boards” for each screen</a:t>
            </a:r>
          </a:p>
          <a:p>
            <a:pPr lvl="1"/>
            <a:r>
              <a:rPr lang="en-US" dirty="0"/>
              <a:t>Can keep track of previous versions, or options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C00000"/>
                </a:solidFill>
              </a:rPr>
              <a:t>Repeat Grid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Very clever feature for lists, etc.</a:t>
            </a:r>
          </a:p>
          <a:p>
            <a:pPr lvl="1"/>
            <a:r>
              <a:rPr lang="en-US" dirty="0"/>
              <a:t>Can pull out as many as desired</a:t>
            </a:r>
          </a:p>
          <a:p>
            <a:pPr lvl="1"/>
            <a:r>
              <a:rPr lang="en-US" dirty="0"/>
              <a:t>Drag-and-drop lists of text/images, etc. onto grid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382C7-3D3D-4C2A-B205-B1B1EA81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B0921-3CA9-4FC2-B7DC-F4DF0771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51DB-4E15-430C-8042-4DCA33BBD66E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26500E-7415-4B69-AAD3-3A0069E21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279" y="889926"/>
            <a:ext cx="1019441" cy="10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14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4505A-FC3C-4C2F-9B8E-DA7934142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04837"/>
          </a:xfrm>
        </p:spPr>
        <p:txBody>
          <a:bodyPr/>
          <a:lstStyle/>
          <a:p>
            <a:r>
              <a:rPr lang="en-US" dirty="0"/>
              <a:t>Adobe XD Repeat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8B5A8-0F3F-4E22-8653-4E0E0BDA7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0517D-FE23-43B8-B1E1-F17645CC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98608-6018-40EB-ACDF-454F0969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104579-3C8F-44FC-8FE9-BAEE26E81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484"/>
          <a:stretch/>
        </p:blipFill>
        <p:spPr>
          <a:xfrm>
            <a:off x="244162" y="769151"/>
            <a:ext cx="2449611" cy="5807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072713-687B-4C26-B49C-A7E0DB56B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255" y="769151"/>
            <a:ext cx="2027021" cy="5639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D3DF2D-1482-4E35-AC1E-EE65F9648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316" y="751396"/>
            <a:ext cx="3434108" cy="30937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FA1BB6-5CE2-4811-97D6-766160931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528" y="3410252"/>
            <a:ext cx="1383899" cy="34477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46CFDE-0A3D-4B7C-B5EF-C27D9B37A31A}"/>
              </a:ext>
            </a:extLst>
          </p:cNvPr>
          <p:cNvSpPr txBox="1"/>
          <p:nvPr/>
        </p:nvSpPr>
        <p:spPr>
          <a:xfrm>
            <a:off x="6907427" y="4033914"/>
            <a:ext cx="2035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6"/>
              </a:rPr>
              <a:t>https://www.adobe.com/products/xd/learn/get-started.html</a:t>
            </a:r>
            <a:r>
              <a:rPr lang="en-US" sz="1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2DDC1-99DA-4465-4D53-D740F4828C49}"/>
              </a:ext>
            </a:extLst>
          </p:cNvPr>
          <p:cNvSpPr txBox="1"/>
          <p:nvPr/>
        </p:nvSpPr>
        <p:spPr>
          <a:xfrm>
            <a:off x="6907427" y="5179817"/>
            <a:ext cx="20359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Video </a:t>
            </a:r>
            <a:r>
              <a:rPr lang="en-US" sz="1100" i="1" dirty="0"/>
              <a:t>(5:57): </a:t>
            </a:r>
            <a:r>
              <a:rPr lang="en-US" sz="1400" dirty="0">
                <a:hlinkClick r:id="rId7"/>
              </a:rPr>
              <a:t>https://www.linkedin.com/learning/learning-adobe-xd-2021/repeat-grid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3125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E43B-BFB4-4D5D-9514-8F33A612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XD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2D015-5E51-42ED-AD91-6A8B062A9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951"/>
            <a:ext cx="5696133" cy="47697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Click-throughs by wiring click points to other “art boards”</a:t>
            </a:r>
          </a:p>
          <a:p>
            <a:pPr lvl="1"/>
            <a:r>
              <a:rPr lang="en-US" dirty="0"/>
              <a:t>Can trigger on tap or other events</a:t>
            </a:r>
          </a:p>
          <a:p>
            <a:pPr lvl="1"/>
            <a:r>
              <a:rPr lang="en-US" dirty="0"/>
              <a:t>Transition effects including animations, timing</a:t>
            </a:r>
          </a:p>
          <a:p>
            <a:pPr lvl="1"/>
            <a:r>
              <a:rPr lang="en-US" dirty="0"/>
              <a:t>Or wire to “previous artboard” or other </a:t>
            </a:r>
          </a:p>
          <a:p>
            <a:r>
              <a:rPr lang="en-US" dirty="0"/>
              <a:t>“Auto-animate” – copy and paste, edit new one</a:t>
            </a:r>
          </a:p>
          <a:p>
            <a:pPr lvl="1"/>
            <a:r>
              <a:rPr lang="en-US" dirty="0"/>
              <a:t>E.g., position, size, opacity,</a:t>
            </a:r>
            <a:br>
              <a:rPr lang="en-US" dirty="0"/>
            </a:br>
            <a:r>
              <a:rPr lang="en-US" dirty="0"/>
              <a:t>color…</a:t>
            </a:r>
          </a:p>
          <a:p>
            <a:pPr lvl="1"/>
            <a:r>
              <a:rPr lang="en-US" dirty="0"/>
              <a:t>Trigger on click,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FC61C-AF74-45A8-B776-E3779E0E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685B4-A019-4521-BA75-F74A1230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CB77C-0C64-48D7-B6AE-F4DA9DA99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333" y="891360"/>
            <a:ext cx="2933333" cy="3352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2C7863-D420-4F2A-95FD-09D43E23A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761" y="4545366"/>
            <a:ext cx="3707425" cy="187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53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71C3B-1C30-4DD0-B11A-D9B30949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00931"/>
          </a:xfrm>
        </p:spPr>
        <p:txBody>
          <a:bodyPr/>
          <a:lstStyle/>
          <a:p>
            <a:r>
              <a:rPr lang="en-US" dirty="0"/>
              <a:t>Adobe XD “Components”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E01A6-317D-442F-B28E-21FB1B15F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35" y="1223169"/>
            <a:ext cx="8229600" cy="4411662"/>
          </a:xfrm>
        </p:spPr>
        <p:txBody>
          <a:bodyPr>
            <a:normAutofit fontScale="92500"/>
          </a:bodyPr>
          <a:lstStyle/>
          <a:p>
            <a:r>
              <a:rPr lang="en-US" dirty="0"/>
              <a:t>(Also available in Axure &amp; Figma, but not simpler tools like Balsamiq)</a:t>
            </a:r>
          </a:p>
          <a:p>
            <a:r>
              <a:rPr lang="en-US" dirty="0"/>
              <a:t>Create elements with internal behaviors that can reuse in multiple places</a:t>
            </a:r>
          </a:p>
          <a:p>
            <a:pPr lvl="1"/>
            <a:r>
              <a:rPr lang="en-US" dirty="0"/>
              <a:t>E.g., login/logout vs. cart on multiple web pages</a:t>
            </a:r>
          </a:p>
          <a:p>
            <a:pPr lvl="1"/>
            <a:r>
              <a:rPr lang="en-US" dirty="0"/>
              <a:t>E.g., can create custom button – change color, etc.</a:t>
            </a:r>
          </a:p>
          <a:p>
            <a:r>
              <a:rPr lang="en-US" dirty="0"/>
              <a:t>Prototype (“main”) and instances</a:t>
            </a:r>
          </a:p>
          <a:p>
            <a:pPr lvl="1"/>
            <a:r>
              <a:rPr lang="en-US" dirty="0"/>
              <a:t>Edit main and others change accordingly</a:t>
            </a:r>
          </a:p>
          <a:p>
            <a:pPr lvl="1"/>
            <a:r>
              <a:rPr lang="en-US" dirty="0"/>
              <a:t>Can override properties in instances will be retained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6F4C7-4B7A-41FE-B83D-A0407F4B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7BFDB8-C05B-466E-BA57-96608B293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908A0A-66A2-4D76-9D53-9545DC784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5" y="5490833"/>
            <a:ext cx="3314286" cy="542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6B9320-D9A4-4475-A60A-F17DA41F2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35" y="6102408"/>
            <a:ext cx="3295238" cy="4666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C7ED14-C157-44A3-AFC9-0146A269E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274" y="6117154"/>
            <a:ext cx="4146064" cy="5197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F2B71A-2444-4862-8391-170E2DDF2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274" y="5487418"/>
            <a:ext cx="4146064" cy="54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23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81DE-75F6-41E7-BBB9-A473C36AE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XD Component “states”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A40DE-F151-452F-B197-2938B7A00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define different states for a component</a:t>
            </a:r>
          </a:p>
          <a:p>
            <a:pPr lvl="1"/>
            <a:r>
              <a:rPr lang="en-US" dirty="0"/>
              <a:t>E.g., hover state, toggle state, user-defined</a:t>
            </a:r>
          </a:p>
          <a:p>
            <a:pPr lvl="1"/>
            <a:r>
              <a:rPr lang="en-US" dirty="0"/>
              <a:t>Different property values in different states</a:t>
            </a:r>
          </a:p>
          <a:p>
            <a:r>
              <a:rPr lang="en-US" dirty="0"/>
              <a:t>Triggers can cause state change</a:t>
            </a:r>
          </a:p>
          <a:p>
            <a:r>
              <a:rPr lang="en-US" dirty="0"/>
              <a:t>Can animate between states</a:t>
            </a:r>
          </a:p>
          <a:p>
            <a:r>
              <a:rPr lang="en-US" dirty="0"/>
              <a:t>Reusable in all instances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7CD4F-4316-4F4C-9DBD-33370A02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6E8AF-C383-45BA-B998-B799C308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FEB90B-6CB7-4CFB-98B8-C1B4B6D3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44" y="5189837"/>
            <a:ext cx="2304594" cy="9410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7B62EF-006E-4AC0-A776-C4E6AD9C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176" y="5193722"/>
            <a:ext cx="2304594" cy="9372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822F5A-1580-4947-AC00-AD4B75769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962" y="5090628"/>
            <a:ext cx="2834622" cy="13419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A0169E-B2B0-4B77-BA57-6C72B9369112}"/>
              </a:ext>
            </a:extLst>
          </p:cNvPr>
          <p:cNvSpPr txBox="1"/>
          <p:nvPr/>
        </p:nvSpPr>
        <p:spPr>
          <a:xfrm>
            <a:off x="6745204" y="4419582"/>
            <a:ext cx="232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-9000" dirty="0"/>
              <a:t>Source</a:t>
            </a:r>
            <a:r>
              <a:rPr lang="en-US" sz="1400" baseline="-9000" dirty="0"/>
              <a:t>: </a:t>
            </a:r>
            <a:r>
              <a:rPr lang="en-US" sz="1200" baseline="-9000" dirty="0">
                <a:hlinkClick r:id="rId5"/>
              </a:rPr>
              <a:t>https://www.adobe.com/products/xd/learn/prototype/component-states/component-states-common-use-cases.html</a:t>
            </a:r>
            <a:r>
              <a:rPr lang="en-US" sz="1200" baseline="-9000" dirty="0"/>
              <a:t> </a:t>
            </a:r>
            <a:endParaRPr lang="en-US" sz="1400" baseline="-9000" dirty="0"/>
          </a:p>
        </p:txBody>
      </p:sp>
    </p:spTree>
    <p:extLst>
      <p:ext uri="{BB962C8B-B14F-4D97-AF65-F5344CB8AC3E}">
        <p14:creationId xmlns:p14="http://schemas.microsoft.com/office/powerpoint/2010/main" val="226146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Tools</a:t>
            </a:r>
            <a:br>
              <a:rPr lang="en-US" dirty="0"/>
            </a:br>
            <a:r>
              <a:rPr lang="en-US" dirty="0"/>
              <a:t>(review from Lecture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057" y="1417637"/>
            <a:ext cx="7922462" cy="5287963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Not</a:t>
            </a:r>
            <a:r>
              <a:rPr lang="en-US" dirty="0"/>
              <a:t> a programming interface</a:t>
            </a:r>
          </a:p>
          <a:p>
            <a:r>
              <a:rPr lang="en-US" dirty="0"/>
              <a:t>Supports designers who might not be programmers</a:t>
            </a:r>
          </a:p>
          <a:p>
            <a:r>
              <a:rPr lang="en-US" dirty="0"/>
              <a:t>Select widgets and place them</a:t>
            </a:r>
          </a:p>
          <a:p>
            <a:pPr lvl="1"/>
            <a:r>
              <a:rPr lang="en-US" dirty="0"/>
              <a:t>Layout, possibly with constraints</a:t>
            </a:r>
          </a:p>
          <a:p>
            <a:pPr lvl="1"/>
            <a:r>
              <a:rPr lang="en-US" dirty="0"/>
              <a:t>Specify properties of widgets</a:t>
            </a:r>
          </a:p>
          <a:p>
            <a:r>
              <a:rPr lang="en-US" dirty="0"/>
              <a:t>Two categories:</a:t>
            </a:r>
          </a:p>
          <a:p>
            <a:pPr lvl="1"/>
            <a:r>
              <a:rPr lang="en-US" dirty="0"/>
              <a:t>GUI Tools – create representations used by the real code</a:t>
            </a:r>
          </a:p>
          <a:p>
            <a:pPr lvl="2"/>
            <a:r>
              <a:rPr lang="en-US" dirty="0"/>
              <a:t>Often built into IDEs</a:t>
            </a:r>
          </a:p>
          <a:p>
            <a:pPr lvl="1"/>
            <a:r>
              <a:rPr lang="en-US" dirty="0" err="1"/>
              <a:t>Prototypers</a:t>
            </a:r>
            <a:r>
              <a:rPr lang="en-US" dirty="0"/>
              <a:t> – just to work out look and feel, and must be re-implemented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Adobe Dreamweaver for web pages</a:t>
            </a:r>
          </a:p>
          <a:p>
            <a:pPr lvl="1"/>
            <a:r>
              <a:rPr lang="en-US" dirty="0"/>
              <a:t>Resource editors &amp; builders: Eclipse, </a:t>
            </a:r>
            <a:r>
              <a:rPr lang="en-US" dirty="0" err="1"/>
              <a:t>Xcode</a:t>
            </a:r>
            <a:r>
              <a:rPr lang="en-US" dirty="0"/>
              <a:t> IB, Android studio, Microsoft Visual Basic IDE</a:t>
            </a:r>
          </a:p>
          <a:p>
            <a:pPr lvl="1"/>
            <a:r>
              <a:rPr lang="en-US" dirty="0" err="1"/>
              <a:t>Prototypers</a:t>
            </a:r>
            <a:r>
              <a:rPr lang="en-US" dirty="0"/>
              <a:t>: Balsamiq, Axure, etc.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296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6562" y="304800"/>
            <a:ext cx="7543800" cy="1295400"/>
          </a:xfrm>
        </p:spPr>
        <p:txBody>
          <a:bodyPr/>
          <a:lstStyle/>
          <a:p>
            <a:pPr eaLnBrk="1" hangingPunct="1"/>
            <a:r>
              <a:rPr lang="en-US" dirty="0"/>
              <a:t>Research in Informal Prototyping Tools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sz="2800" dirty="0"/>
              <a:t>Sketching tools</a:t>
            </a:r>
          </a:p>
          <a:p>
            <a:pPr eaLnBrk="1" hangingPunct="1"/>
            <a:r>
              <a:rPr lang="en-US" sz="2800" dirty="0"/>
              <a:t>Use before interface builders</a:t>
            </a:r>
          </a:p>
          <a:p>
            <a:pPr eaLnBrk="1" hangingPunct="1"/>
            <a:r>
              <a:rPr lang="en-US" sz="2800" dirty="0"/>
              <a:t>Designed to help support the ideation phase</a:t>
            </a:r>
          </a:p>
          <a:p>
            <a:pPr eaLnBrk="1" hangingPunct="1"/>
            <a:r>
              <a:rPr lang="en-US" sz="2800" dirty="0" err="1"/>
              <a:t>Menulay</a:t>
            </a:r>
            <a:r>
              <a:rPr lang="en-US" sz="2800" dirty="0"/>
              <a:t> (saw earlier)</a:t>
            </a:r>
          </a:p>
          <a:p>
            <a:pPr eaLnBrk="1" hangingPunct="1"/>
            <a:r>
              <a:rPr lang="en-US" sz="2800" dirty="0"/>
              <a:t>James </a:t>
            </a:r>
            <a:r>
              <a:rPr lang="en-US" sz="2800" dirty="0" err="1"/>
              <a:t>Landay’s</a:t>
            </a:r>
            <a:r>
              <a:rPr lang="en-US" sz="2800" dirty="0"/>
              <a:t> SILK tool</a:t>
            </a:r>
          </a:p>
          <a:p>
            <a:pPr lvl="1" eaLnBrk="1" hangingPunct="1"/>
            <a:r>
              <a:rPr lang="en-US" sz="2400" dirty="0"/>
              <a:t>Infer formal widgets and widget groupings from sketches</a:t>
            </a:r>
          </a:p>
          <a:p>
            <a:pPr lvl="1" eaLnBrk="1" hangingPunct="1"/>
            <a:r>
              <a:rPr lang="en-US" sz="2400" dirty="0"/>
              <a:t>Convert to real widgets</a:t>
            </a:r>
          </a:p>
          <a:p>
            <a:pPr lvl="1" eaLnBrk="1" hangingPunct="1"/>
            <a:r>
              <a:rPr lang="en-US" sz="2400" dirty="0"/>
              <a:t>Sketch storyboards for transitions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30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53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Research in Informal Tools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35088"/>
            <a:ext cx="8650288" cy="4532312"/>
          </a:xfrm>
        </p:spPr>
        <p:txBody>
          <a:bodyPr/>
          <a:lstStyle/>
          <a:p>
            <a:pPr eaLnBrk="1" hangingPunct="1"/>
            <a:r>
              <a:rPr lang="en-US" sz="2800" dirty="0"/>
              <a:t>Silk main paper: </a:t>
            </a:r>
            <a:r>
              <a:rPr lang="en-US" sz="2000" dirty="0">
                <a:hlinkClick r:id="rId3"/>
              </a:rPr>
              <a:t>http://doi.acm.org/10.1145/223904.223910</a:t>
            </a:r>
            <a:r>
              <a:rPr lang="en-US" sz="2000" dirty="0"/>
              <a:t> </a:t>
            </a:r>
            <a:endParaRPr lang="en-US" sz="2800" dirty="0"/>
          </a:p>
          <a:p>
            <a:pPr eaLnBrk="1" hangingPunct="1"/>
            <a:r>
              <a:rPr lang="en-US" sz="2800" dirty="0">
                <a:hlinkClick r:id="rId4"/>
              </a:rPr>
              <a:t>Video</a:t>
            </a:r>
            <a:r>
              <a:rPr lang="en-US" sz="2800" dirty="0"/>
              <a:t> from CHI’96 (8:22 min)</a:t>
            </a:r>
          </a:p>
        </p:txBody>
      </p:sp>
      <p:pic>
        <p:nvPicPr>
          <p:cNvPr id="21509" name="Picture 4" descr="lect06fig5sil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743200"/>
            <a:ext cx="506412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  <p:pic>
        <p:nvPicPr>
          <p:cNvPr id="21510" name="Picture 5" descr="lect06fig6silk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886200"/>
            <a:ext cx="35052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339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Landay’s</a:t>
            </a:r>
            <a:r>
              <a:rPr lang="en-US" sz="4000" dirty="0"/>
              <a:t> later tool: Denim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35088"/>
            <a:ext cx="8650288" cy="4532312"/>
          </a:xfrm>
        </p:spPr>
        <p:txBody>
          <a:bodyPr/>
          <a:lstStyle/>
          <a:p>
            <a:pPr eaLnBrk="1" hangingPunct="1"/>
            <a:r>
              <a:rPr lang="en-US" sz="2800" dirty="0">
                <a:hlinkClick r:id="rId3"/>
              </a:rPr>
              <a:t>Denim</a:t>
            </a:r>
            <a:r>
              <a:rPr lang="en-US" sz="2800" dirty="0"/>
              <a:t> and its </a:t>
            </a:r>
            <a:r>
              <a:rPr lang="en-US" sz="2800" dirty="0">
                <a:hlinkClick r:id="rId4"/>
              </a:rPr>
              <a:t>video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D5D2040D-F5E0-4870-940C-1EDBD344B219}" type="slidenum">
              <a:rPr lang="en-US" smtClean="0"/>
              <a:pPr>
                <a:buNone/>
                <a:defRPr/>
              </a:pPr>
              <a:t>32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2022 - Brad Myers</a:t>
            </a:r>
          </a:p>
        </p:txBody>
      </p:sp>
      <p:pic>
        <p:nvPicPr>
          <p:cNvPr id="22533" name="Picture 8" descr="den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057400"/>
            <a:ext cx="54864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29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Definition, cont.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Tools that </a:t>
            </a:r>
            <a:r>
              <a:rPr lang="en-US" i="1" dirty="0"/>
              <a:t>use</a:t>
            </a:r>
            <a:r>
              <a:rPr lang="en-US" dirty="0"/>
              <a:t> graphical techniques to </a:t>
            </a:r>
            <a:r>
              <a:rPr lang="en-US" i="1" dirty="0"/>
              <a:t>specify</a:t>
            </a:r>
            <a:r>
              <a:rPr lang="en-US" dirty="0"/>
              <a:t> UI</a:t>
            </a:r>
          </a:p>
          <a:p>
            <a:pPr eaLnBrk="1" hangingPunct="1"/>
            <a:r>
              <a:rPr lang="en-US" dirty="0"/>
              <a:t>Usually focus on graphical parts of UI</a:t>
            </a:r>
          </a:p>
          <a:p>
            <a:pPr eaLnBrk="1" hangingPunct="1"/>
            <a:r>
              <a:rPr lang="en-US" i="1" dirty="0"/>
              <a:t>Not</a:t>
            </a:r>
            <a:r>
              <a:rPr lang="en-US" dirty="0"/>
              <a:t> same as “visual” or “graphical programming”</a:t>
            </a:r>
          </a:p>
          <a:p>
            <a:pPr lvl="1" eaLnBrk="1" hangingPunct="1"/>
            <a:r>
              <a:rPr lang="en-US" dirty="0"/>
              <a:t>Use graphics for the</a:t>
            </a:r>
            <a:br>
              <a:rPr lang="en-US" dirty="0"/>
            </a:br>
            <a:r>
              <a:rPr lang="en-US" i="1" dirty="0"/>
              <a:t>code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/>
              <a:t>© 2022 - Brad Myers</a:t>
            </a:r>
            <a:endParaRPr lang="en-US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3956050"/>
          <a:ext cx="4343400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3752381" imgH="9190476" progId="">
                  <p:embed/>
                </p:oleObj>
              </mc:Choice>
              <mc:Fallback>
                <p:oleObj r:id="rId3" imgW="13752381" imgH="9190476" progId="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56050"/>
                        <a:ext cx="4343400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88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/>
              <a:t>Interface Builders (IB)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76881" y="930275"/>
            <a:ext cx="8229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Also called </a:t>
            </a:r>
            <a:r>
              <a:rPr lang="en-US" dirty="0">
                <a:solidFill>
                  <a:schemeClr val="accent6"/>
                </a:solidFill>
              </a:rPr>
              <a:t>Interface Development Tools </a:t>
            </a:r>
            <a:r>
              <a:rPr lang="en-US" dirty="0"/>
              <a:t>(IDTs) or </a:t>
            </a:r>
            <a:r>
              <a:rPr lang="en-US" dirty="0">
                <a:solidFill>
                  <a:schemeClr val="accent6"/>
                </a:solidFill>
              </a:rPr>
              <a:t>GUI Builders </a:t>
            </a:r>
            <a:r>
              <a:rPr lang="en-US" dirty="0"/>
              <a:t>or “</a:t>
            </a:r>
            <a:r>
              <a:rPr lang="en-US" dirty="0">
                <a:solidFill>
                  <a:schemeClr val="accent6"/>
                </a:solidFill>
              </a:rPr>
              <a:t>Resource Editors</a:t>
            </a:r>
            <a:r>
              <a:rPr lang="en-US" dirty="0"/>
              <a:t>” or “</a:t>
            </a:r>
            <a:r>
              <a:rPr lang="en-US" dirty="0">
                <a:solidFill>
                  <a:schemeClr val="accent6"/>
                </a:solidFill>
              </a:rPr>
              <a:t>Form Editors</a:t>
            </a:r>
            <a:r>
              <a:rPr lang="en-US" dirty="0"/>
              <a:t>”</a:t>
            </a:r>
          </a:p>
          <a:p>
            <a:r>
              <a:rPr lang="en-US" dirty="0"/>
              <a:t>First = ResEdit on original Macintosh (1984)</a:t>
            </a:r>
          </a:p>
          <a:p>
            <a:r>
              <a:rPr lang="en-US" dirty="0"/>
              <a:t>Lay out widgets to make dialog boxes, menus. </a:t>
            </a:r>
          </a:p>
          <a:p>
            <a:r>
              <a:rPr lang="en-US" dirty="0"/>
              <a:t>Have a palette or menu of kinds of widgets</a:t>
            </a:r>
          </a:p>
          <a:p>
            <a:r>
              <a:rPr lang="en-US" dirty="0"/>
              <a:t>Select widget, place with mouse in a window</a:t>
            </a:r>
          </a:p>
          <a:p>
            <a:r>
              <a:rPr lang="en-US" dirty="0"/>
              <a:t>Set some properties </a:t>
            </a:r>
          </a:p>
          <a:p>
            <a:r>
              <a:rPr lang="en-US" dirty="0"/>
              <a:t>Design menus, palettes, dialog boxes, controls </a:t>
            </a:r>
          </a:p>
          <a:p>
            <a:r>
              <a:rPr lang="en-US" dirty="0"/>
              <a:t>Put in “graphics” pane for main application window</a:t>
            </a:r>
          </a:p>
          <a:p>
            <a:r>
              <a:rPr lang="en-US" dirty="0"/>
              <a:t>Easy to use, but limited</a:t>
            </a:r>
          </a:p>
          <a:p>
            <a:r>
              <a:rPr lang="en-US" dirty="0"/>
              <a:t>Connect call-backs with each widget</a:t>
            </a:r>
          </a:p>
          <a:p>
            <a:r>
              <a:rPr lang="en-US" dirty="0"/>
              <a:t>Generates code directly or intermediate language</a:t>
            </a:r>
          </a:p>
          <a:p>
            <a:r>
              <a:rPr lang="en-US" dirty="0"/>
              <a:t>Sometimes connected to an interpreter so can execute call-backs.</a:t>
            </a:r>
          </a:p>
          <a:p>
            <a:pPr lvl="1"/>
            <a:r>
              <a:rPr lang="en-US" dirty="0"/>
              <a:t>If not, some call-backs can be simulated, e.g., transition to another window; pop-up error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© 2022 - Brad Myers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fld id="{D5D2040D-F5E0-4870-940C-1EDBD344B219}" type="slidenum">
              <a:rPr lang="en-US" smtClean="0"/>
              <a:pPr>
                <a:buNone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7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dirty="0"/>
              <a:t>Interface Builders, cont.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52879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Layout mechanisms</a:t>
            </a:r>
          </a:p>
          <a:p>
            <a:pPr lvl="1"/>
            <a:r>
              <a:rPr lang="en-US" dirty="0"/>
              <a:t>See lectures 10 (Geometry Management) and 26 (Constraints)</a:t>
            </a:r>
          </a:p>
          <a:p>
            <a:pPr lvl="1"/>
            <a:r>
              <a:rPr lang="en-US" dirty="0"/>
              <a:t>Usually, a complication</a:t>
            </a:r>
          </a:p>
          <a:p>
            <a:pPr lvl="2"/>
            <a:r>
              <a:rPr lang="en-US" dirty="0"/>
              <a:t>X11's row and columns stuff</a:t>
            </a:r>
          </a:p>
          <a:p>
            <a:pPr lvl="2"/>
            <a:r>
              <a:rPr lang="en-US" dirty="0"/>
              <a:t>Galaxy's struts and springs</a:t>
            </a:r>
          </a:p>
          <a:p>
            <a:pPr lvl="2"/>
            <a:r>
              <a:rPr lang="en-US" dirty="0"/>
              <a:t>Java’s Layout Managers</a:t>
            </a:r>
          </a:p>
          <a:p>
            <a:pPr lvl="2"/>
            <a:r>
              <a:rPr lang="en-US" dirty="0"/>
              <a:t>HTML/CSS/JavaScript </a:t>
            </a:r>
            <a:r>
              <a:rPr lang="en-US" dirty="0" err="1"/>
              <a:t>FlexBox</a:t>
            </a:r>
            <a:r>
              <a:rPr lang="en-US" dirty="0"/>
              <a:t>, etc.</a:t>
            </a:r>
          </a:p>
          <a:p>
            <a:r>
              <a:rPr lang="en-US" dirty="0"/>
              <a:t>“Resources” (lecture 10)</a:t>
            </a:r>
          </a:p>
          <a:p>
            <a:pPr lvl="1"/>
            <a:r>
              <a:rPr lang="en-US" dirty="0"/>
              <a:t>store information in special files rather than in source code</a:t>
            </a:r>
          </a:p>
          <a:p>
            <a:pPr lvl="1"/>
            <a:r>
              <a:rPr lang="en-US" dirty="0"/>
              <a:t>positions, colors, text labels, etc.</a:t>
            </a:r>
          </a:p>
          <a:p>
            <a:pPr lvl="1"/>
            <a:r>
              <a:rPr lang="en-US" dirty="0"/>
              <a:t>allow for easier modification for users, internationalization, etc.</a:t>
            </a:r>
          </a:p>
          <a:p>
            <a:r>
              <a:rPr lang="en-US" dirty="0"/>
              <a:t>IBs Usually don't support:</a:t>
            </a:r>
          </a:p>
          <a:p>
            <a:pPr lvl="1"/>
            <a:r>
              <a:rPr lang="en-US" dirty="0"/>
              <a:t>Error checking of values, e.g., for text input fields</a:t>
            </a:r>
          </a:p>
          <a:p>
            <a:pPr lvl="1"/>
            <a:r>
              <a:rPr lang="en-US" dirty="0"/>
              <a:t>Graying of widgets depending on values and other widgets </a:t>
            </a:r>
          </a:p>
          <a:p>
            <a:pPr lvl="1"/>
            <a:r>
              <a:rPr lang="en-US" dirty="0"/>
              <a:t>Default values of widgets</a:t>
            </a:r>
          </a:p>
          <a:p>
            <a:pPr lvl="1"/>
            <a:r>
              <a:rPr lang="en-US" dirty="0"/>
              <a:t>Dynamic changing of widgets (e.g., add more items)</a:t>
            </a:r>
          </a:p>
          <a:p>
            <a:pPr lvl="1"/>
            <a:r>
              <a:rPr lang="en-US" dirty="0"/>
              <a:t>Dynamic changing layers (groups) of widgets (visibility) depending on values and other widgets</a:t>
            </a:r>
          </a:p>
          <a:p>
            <a:pPr lvl="1"/>
            <a:r>
              <a:rPr lang="en-US" dirty="0"/>
              <a:t>Any dynamically created graphical objects.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90702" y="6432551"/>
            <a:ext cx="3562597" cy="273050"/>
          </a:xfrm>
        </p:spPr>
        <p:txBody>
          <a:bodyPr/>
          <a:lstStyle/>
          <a:p>
            <a:r>
              <a:rPr lang="en-US"/>
              <a:t>© 2022 - Brad Myers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</p:spPr>
        <p:txBody>
          <a:bodyPr/>
          <a:lstStyle/>
          <a:p>
            <a:fld id="{D5D2040D-F5E0-4870-940C-1EDBD344B21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24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previous 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2" y="1463765"/>
            <a:ext cx="4235627" cy="19175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Struts and springs</a:t>
            </a:r>
          </a:p>
          <a:p>
            <a:r>
              <a:rPr lang="en-US" dirty="0"/>
              <a:t>Gilt’s graphical tabs</a:t>
            </a:r>
          </a:p>
          <a:p>
            <a:r>
              <a:rPr lang="en-US" dirty="0"/>
              <a:t>iOS Auto Layout</a:t>
            </a:r>
          </a:p>
          <a:p>
            <a:r>
              <a:rPr lang="en-US" dirty="0"/>
              <a:t>Lapidary constraints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078" y="777293"/>
            <a:ext cx="4165076" cy="296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095" y="3425155"/>
            <a:ext cx="2940078" cy="2494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364" y="3315142"/>
            <a:ext cx="2771429" cy="354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104" y="3819862"/>
            <a:ext cx="3389558" cy="261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6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8021"/>
          </a:xfrm>
        </p:spPr>
        <p:txBody>
          <a:bodyPr/>
          <a:lstStyle/>
          <a:p>
            <a:r>
              <a:rPr lang="en-US" dirty="0"/>
              <a:t>Interface Builders, cont.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76184"/>
            <a:ext cx="8229600" cy="554879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See “Card” systems, e.g., </a:t>
            </a:r>
            <a:r>
              <a:rPr lang="en-US" dirty="0" err="1"/>
              <a:t>Menulay</a:t>
            </a:r>
            <a:r>
              <a:rPr lang="en-US" dirty="0"/>
              <a:t> (1983-research system)</a:t>
            </a:r>
          </a:p>
          <a:p>
            <a:pPr lvl="1"/>
            <a:r>
              <a:rPr lang="en-US" dirty="0"/>
              <a:t>NeXT Interface Builder (NeXT)  - 1988 popularized the name</a:t>
            </a:r>
          </a:p>
          <a:p>
            <a:pPr lvl="2"/>
            <a:r>
              <a:rPr lang="en-US" dirty="0"/>
              <a:t>By Jean-Marie </a:t>
            </a:r>
            <a:r>
              <a:rPr lang="en-US" dirty="0" err="1"/>
              <a:t>Hullot</a:t>
            </a:r>
            <a:r>
              <a:rPr lang="en-US" dirty="0"/>
              <a:t> who had an IB in Lisp at INRIA in France</a:t>
            </a:r>
          </a:p>
          <a:p>
            <a:pPr lvl="3"/>
            <a:r>
              <a:rPr lang="en-US" dirty="0"/>
              <a:t>Started in 1984, finished in 1986, used a Macintosh</a:t>
            </a:r>
          </a:p>
          <a:p>
            <a:pPr lvl="3"/>
            <a:r>
              <a:rPr lang="en-US" dirty="0"/>
              <a:t>Key innovation – binding between UI and source code</a:t>
            </a:r>
          </a:p>
          <a:p>
            <a:pPr lvl="1"/>
            <a:r>
              <a:rPr lang="en-US" dirty="0"/>
              <a:t>Visual Basic</a:t>
            </a:r>
          </a:p>
          <a:p>
            <a:pPr lvl="2"/>
            <a:r>
              <a:rPr lang="en-US" dirty="0"/>
              <a:t>First released in 1991 on Windows 3.0</a:t>
            </a:r>
          </a:p>
          <a:p>
            <a:pPr lvl="2"/>
            <a:r>
              <a:rPr lang="en-US" dirty="0"/>
              <a:t>Originally for End-User Development (lecture 23) but gave up in 2002</a:t>
            </a:r>
          </a:p>
          <a:p>
            <a:pPr lvl="1"/>
            <a:r>
              <a:rPr lang="en-US" dirty="0"/>
              <a:t>Resource editors in programming environments</a:t>
            </a:r>
          </a:p>
          <a:p>
            <a:r>
              <a:rPr lang="en-US" dirty="0"/>
              <a:t> Used to be lots of  IB products</a:t>
            </a:r>
          </a:p>
          <a:p>
            <a:pPr lvl="1"/>
            <a:r>
              <a:rPr lang="en-US" dirty="0"/>
              <a:t>Used to be many commercial tools are in this category; over 100</a:t>
            </a:r>
          </a:p>
          <a:p>
            <a:pPr lvl="2"/>
            <a:r>
              <a:rPr lang="en-US" dirty="0"/>
              <a:t>See my old list (1997): </a:t>
            </a:r>
            <a:r>
              <a:rPr lang="en-US" dirty="0">
                <a:hlinkClick r:id="rId3"/>
              </a:rPr>
              <a:t>http://www.cs.cmu.edu/~bam/toolnames.html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Most went out of business</a:t>
            </a:r>
          </a:p>
          <a:p>
            <a:pPr lvl="1"/>
            <a:r>
              <a:rPr lang="en-US" dirty="0"/>
              <a:t>Microsoft, </a:t>
            </a:r>
            <a:r>
              <a:rPr lang="en-US" dirty="0" err="1"/>
              <a:t>MetroWorks</a:t>
            </a:r>
            <a:r>
              <a:rPr lang="en-US" dirty="0"/>
              <a:t>, etc. include “resource editors” for “free”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2022 - Brad Myers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040D-F5E0-4870-940C-1EDBD344B2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8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7772400" cy="1295400"/>
          </a:xfrm>
        </p:spPr>
        <p:txBody>
          <a:bodyPr/>
          <a:lstStyle/>
          <a:p>
            <a:pPr eaLnBrk="1" hangingPunct="1"/>
            <a:r>
              <a:rPr lang="en-US" sz="4000"/>
              <a:t>VB</a:t>
            </a:r>
            <a:br>
              <a:rPr lang="en-US" sz="4000"/>
            </a:br>
            <a:r>
              <a:rPr lang="en-US" sz="4000"/>
              <a:t>Screen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2040D-F5E0-4870-940C-1EDBD344B21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2022 - Brad Myers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0"/>
            <a:ext cx="7070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9478577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86892</TotalTime>
  <Words>2101</Words>
  <Application>Microsoft Office PowerPoint</Application>
  <PresentationFormat>On-screen Show (4:3)</PresentationFormat>
  <Paragraphs>337</Paragraphs>
  <Slides>32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Tahoma</vt:lpstr>
      <vt:lpstr>Wingdings</vt:lpstr>
      <vt:lpstr>lecture template_polo</vt:lpstr>
      <vt:lpstr>Lecture 25: Interactive Tools: Prototypers (HyperCard, Director, Visual Basic, Balsamiq), Interface Builders, and Sketching Tools </vt:lpstr>
      <vt:lpstr>Logistics</vt:lpstr>
      <vt:lpstr>Interactive Tools (review from Lecture 5)</vt:lpstr>
      <vt:lpstr>Definition, cont.</vt:lpstr>
      <vt:lpstr>Interface Builders (IB)</vt:lpstr>
      <vt:lpstr>Interface Builders, cont.</vt:lpstr>
      <vt:lpstr>Examples from previous lectures</vt:lpstr>
      <vt:lpstr>Interface Builders, cont.</vt:lpstr>
      <vt:lpstr>VB Screen</vt:lpstr>
      <vt:lpstr>Some Research in IB</vt:lpstr>
      <vt:lpstr>Microsoft’s Expression Blend</vt:lpstr>
      <vt:lpstr>Prototyping Tools</vt:lpstr>
      <vt:lpstr>Low Fidelity Prototyping</vt:lpstr>
      <vt:lpstr>Low Fidelity Examples</vt:lpstr>
      <vt:lpstr>Early Prototypers</vt:lpstr>
      <vt:lpstr>Card Programs as Prototypers</vt:lpstr>
      <vt:lpstr>Early Research Card Systems</vt:lpstr>
      <vt:lpstr>Early Research Card Systems, cont.</vt:lpstr>
      <vt:lpstr>HyperCard</vt:lpstr>
      <vt:lpstr>HyperCard, details</vt:lpstr>
      <vt:lpstr>Animation Programs</vt:lpstr>
      <vt:lpstr>Commercial Prototypers</vt:lpstr>
      <vt:lpstr>Examples:</vt:lpstr>
      <vt:lpstr>Axure</vt:lpstr>
      <vt:lpstr>Adobe XD</vt:lpstr>
      <vt:lpstr>Adobe XD Repeat Grid</vt:lpstr>
      <vt:lpstr>Adobe XD Interactions</vt:lpstr>
      <vt:lpstr>Adobe XD “Components”</vt:lpstr>
      <vt:lpstr>Adobe XD Component “states”</vt:lpstr>
      <vt:lpstr>Research in Informal Prototyping Tools</vt:lpstr>
      <vt:lpstr>Research in Informal Tools</vt:lpstr>
      <vt:lpstr>Landay’s later tool: Denim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Myers</cp:lastModifiedBy>
  <cp:revision>1687</cp:revision>
  <cp:lastPrinted>1601-01-01T00:00:00Z</cp:lastPrinted>
  <dcterms:created xsi:type="dcterms:W3CDTF">2001-06-15T20:03:27Z</dcterms:created>
  <dcterms:modified xsi:type="dcterms:W3CDTF">2022-11-30T18:03:59Z</dcterms:modified>
</cp:coreProperties>
</file>