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7"/>
  </p:notesMasterIdLst>
  <p:sldIdLst>
    <p:sldId id="282" r:id="rId2"/>
    <p:sldId id="317" r:id="rId3"/>
    <p:sldId id="318" r:id="rId4"/>
    <p:sldId id="37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81" r:id="rId23"/>
    <p:sldId id="383" r:id="rId24"/>
    <p:sldId id="336" r:id="rId25"/>
    <p:sldId id="337" r:id="rId26"/>
    <p:sldId id="342" r:id="rId27"/>
    <p:sldId id="343" r:id="rId28"/>
    <p:sldId id="344" r:id="rId29"/>
    <p:sldId id="345" r:id="rId30"/>
    <p:sldId id="346" r:id="rId31"/>
    <p:sldId id="385" r:id="rId32"/>
    <p:sldId id="347" r:id="rId33"/>
    <p:sldId id="348" r:id="rId34"/>
    <p:sldId id="349" r:id="rId35"/>
    <p:sldId id="350" r:id="rId36"/>
    <p:sldId id="353" r:id="rId37"/>
    <p:sldId id="354" r:id="rId38"/>
    <p:sldId id="355" r:id="rId39"/>
    <p:sldId id="356" r:id="rId40"/>
    <p:sldId id="357" r:id="rId41"/>
    <p:sldId id="359" r:id="rId42"/>
    <p:sldId id="360" r:id="rId43"/>
    <p:sldId id="374" r:id="rId44"/>
    <p:sldId id="375" r:id="rId45"/>
    <p:sldId id="376" r:id="rId46"/>
    <p:sldId id="368" r:id="rId47"/>
    <p:sldId id="369" r:id="rId48"/>
    <p:sldId id="370" r:id="rId49"/>
    <p:sldId id="371" r:id="rId50"/>
    <p:sldId id="372" r:id="rId51"/>
    <p:sldId id="373" r:id="rId52"/>
    <p:sldId id="384" r:id="rId53"/>
    <p:sldId id="378" r:id="rId54"/>
    <p:sldId id="379" r:id="rId55"/>
    <p:sldId id="380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CC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237" autoAdjust="0"/>
  </p:normalViewPr>
  <p:slideViewPr>
    <p:cSldViewPr snapToGrid="0">
      <p:cViewPr varScale="1">
        <p:scale>
          <a:sx n="91" d="100"/>
          <a:sy n="91" d="100"/>
        </p:scale>
        <p:origin x="16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0.xml"/><Relationship Id="rId13" Type="http://schemas.openxmlformats.org/officeDocument/2006/relationships/slide" Target="slides/slide51.xml"/><Relationship Id="rId3" Type="http://schemas.openxmlformats.org/officeDocument/2006/relationships/slide" Target="slides/slide16.xml"/><Relationship Id="rId7" Type="http://schemas.openxmlformats.org/officeDocument/2006/relationships/slide" Target="slides/slide29.xml"/><Relationship Id="rId12" Type="http://schemas.openxmlformats.org/officeDocument/2006/relationships/slide" Target="slides/slide41.xml"/><Relationship Id="rId2" Type="http://schemas.openxmlformats.org/officeDocument/2006/relationships/slide" Target="slides/slide15.xml"/><Relationship Id="rId1" Type="http://schemas.openxmlformats.org/officeDocument/2006/relationships/slide" Target="slides/slide1.xml"/><Relationship Id="rId6" Type="http://schemas.openxmlformats.org/officeDocument/2006/relationships/slide" Target="slides/slide27.xml"/><Relationship Id="rId11" Type="http://schemas.openxmlformats.org/officeDocument/2006/relationships/slide" Target="slides/slide39.xml"/><Relationship Id="rId5" Type="http://schemas.openxmlformats.org/officeDocument/2006/relationships/slide" Target="slides/slide26.xml"/><Relationship Id="rId10" Type="http://schemas.openxmlformats.org/officeDocument/2006/relationships/slide" Target="slides/slide36.xml"/><Relationship Id="rId4" Type="http://schemas.openxmlformats.org/officeDocument/2006/relationships/slide" Target="slides/slide17.xml"/><Relationship Id="rId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7D520D-48F3-46FA-8AB2-D63839DB6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C2139-C5B0-4ECC-8FA1-30116DFB12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D520D-48F3-46FA-8AB2-D63839DB6A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E3F39-686B-6148-98A8-49A2F6D60DE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4479-B82B-4E61-AF7C-B6B5B6ED05F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30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6A8E9-41D7-4E39-90D7-762CED150D8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9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B739E-9153-4606-B997-9F2C0E6C88E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05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8F283-1543-40E5-A4D6-6090A3FDA23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9E796-8AA3-434D-A7A2-A1FE88F5382B}" type="slidenum">
              <a:rPr lang="en-US"/>
              <a:pPr/>
              <a:t>50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7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-3072084" y="3072088"/>
            <a:ext cx="6858000" cy="713831"/>
            <a:chOff x="0" y="0"/>
            <a:chExt cx="5760" cy="128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7441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3594" y="4425956"/>
            <a:ext cx="6750847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0806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084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77B1-CE06-4CD1-893A-1C072024A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2" descr="red_hcii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05" y="391001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0702" y="6432551"/>
            <a:ext cx="3562597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15BA-FF6E-4F83-822C-B6704CDD7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5974"/>
            <a:ext cx="2895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91B7-A729-4FFA-B190-1C9571A8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2550"/>
            <a:ext cx="2895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C468-BDEB-4F01-A96B-B287F5A2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B6F1-B5F8-417B-BD46-79334345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1138"/>
            <a:ext cx="2895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51DB-4E15-430C-8042-4DCA33BB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66FD-D079-4A62-A952-B281EB6BC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305300"/>
            <a:ext cx="4248150" cy="2552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4305300"/>
            <a:ext cx="4249738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98425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24815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05350" y="1600200"/>
            <a:ext cx="4249738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6"/>
            <a:ext cx="9144000" cy="93663"/>
            <a:chOff x="0" y="0"/>
            <a:chExt cx="5760" cy="128"/>
          </a:xfrm>
        </p:grpSpPr>
        <p:sp>
          <p:nvSpPr>
            <p:cNvPr id="260100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7263" y="6248400"/>
            <a:ext cx="366947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260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98F90B-E41F-482D-9849-38A262FB9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2" descr="red_hcii_logo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6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utsystems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nBXILTYFZx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yrqcYxqDtI&amp;list=PL3856C8FlIWfr_tX8CMUhOJvl34ylClgb&amp;index=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andsVideo7.5min.m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hyperlink" Target="https://en.wikipedia.org/wiki/Constructionism_(learning_theory)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vimeo.com/655836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appinventor.mit.ed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de.org" TargetMode="External"/><Relationship Id="rId2" Type="http://schemas.openxmlformats.org/officeDocument/2006/relationships/hyperlink" Target="https://developers.google.com/blockly/guides/create-custom-blocks/blockly-developer-too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en.wikipedia.org/wiki/Wonder_Workshop" TargetMode="External"/><Relationship Id="rId4" Type="http://schemas.openxmlformats.org/officeDocument/2006/relationships/hyperlink" Target="https://en.wikipedia.org/wiki/RoboBlockl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dl.acm.org/citation.cfm?id=2466213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www.youtube.com/watch?v=UpQd9cfT4w8" TargetMode="External"/><Relationship Id="rId4" Type="http://schemas.openxmlformats.org/officeDocument/2006/relationships/hyperlink" Target="https://youtu.be/Xv-4TOit5_g?t=4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snp79cctX8&amp;index=41&amp;list=PL3856C8FlIWfr_tX8CMUhOJvl34ylClgb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6xHDB_U6Yk&amp;list=PL3856C8FlIWfr_tX8CMUhOJvl34ylClgb&amp;index=3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W-3E8RFYArA&amp;feature=youtu.b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elivery.acm.org/10.1145/230000/225453/p167-frank.pdf?key1=225453&amp;key2=9022319401&amp;coll=portal&amp;dl=ACM&amp;CFID=9385029&amp;CFTOKEN=92130528" TargetMode="External"/><Relationship Id="rId2" Type="http://schemas.openxmlformats.org/officeDocument/2006/relationships/hyperlink" Target="http://portal.acm.org/citation.cfm?id=22545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9.png"/><Relationship Id="rId2" Type="http://schemas.openxmlformats.org/officeDocument/2006/relationships/hyperlink" Target="http://portal.acm.org/citation.cfm?id=225453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acm.org/10.1145/302979.303127" TargetMode="External"/><Relationship Id="rId2" Type="http://schemas.openxmlformats.org/officeDocument/2006/relationships/hyperlink" Target="http://www.cs.cmu.edu/~amulet/papers/p109-mcdaniel-iui9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hyperlink" Target="https://youtu.be/dAoK-uVP9k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ieeexplore.ieee.org/stamp/stamp.jsp?tp=&amp;arnumber=4814111&amp;isnumber=4814110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l84YK1_ytk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by.li/sugilite_video" TargetMode="External"/><Relationship Id="rId2" Type="http://schemas.openxmlformats.org/officeDocument/2006/relationships/hyperlink" Target="http://www.toby.li/wp-content/uploads/2017/01/TobyLi-CHI2017-Sugili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Mx7Ea6W6AQ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No-code_development_platfor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linkedin.com/learning/learning-airtable/create-powerful-databases-with-airtable?autoplay=true&amp;u=42257553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learning/no-code-solutions-for-websites-and-apps-14213368/bubble?autoplay=true&amp;u=42257553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learning/programming-no-code-integrations-with-zapier/automation-at-your-fingertips?autoplay=true&amp;u=422575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ni.com/labview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Lecture 22:</a:t>
            </a:r>
            <a:br>
              <a:rPr lang="en-US" sz="2800" dirty="0"/>
            </a:br>
            <a:r>
              <a:rPr lang="en-US" dirty="0"/>
              <a:t>Simple User Interface Toolkits and End-User Programming for UIs; Low-Code / </a:t>
            </a:r>
            <a:r>
              <a:rPr lang="en-US" dirty="0" err="1"/>
              <a:t>NoCode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05-431/631 Software Structures for User Interfaces (SSUI)</a:t>
            </a:r>
          </a:p>
          <a:p>
            <a:r>
              <a:rPr lang="en-US" dirty="0"/>
              <a:t>Fall,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905000" y="3925094"/>
            <a:ext cx="6324600" cy="29329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OutSystems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5074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2001 – present</a:t>
            </a:r>
          </a:p>
          <a:p>
            <a:r>
              <a:rPr lang="en-US" dirty="0">
                <a:hlinkClick r:id="rId2"/>
              </a:rPr>
              <a:t>https://www.outsystems.com/</a:t>
            </a:r>
            <a:r>
              <a:rPr lang="en-US" dirty="0"/>
              <a:t> - see video</a:t>
            </a:r>
          </a:p>
          <a:p>
            <a:r>
              <a:rPr lang="en-US" dirty="0"/>
              <a:t>“low-code” platform</a:t>
            </a:r>
          </a:p>
          <a:p>
            <a:r>
              <a:rPr lang="en-US" dirty="0"/>
              <a:t>Drag and drop, visual programming</a:t>
            </a:r>
          </a:p>
          <a:p>
            <a:r>
              <a:rPr lang="en-US" dirty="0"/>
              <a:t>Focus on enterprise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6" name="Picture 2" descr="https://www.outsystems.com/-/media/images/platform/screenshot-v2.png?h=382&amp;w=776&amp;hash=B284CCDC4E20B3C21972D31B684D33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25094"/>
            <a:ext cx="5943600" cy="29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26011"/>
          </a:xfrm>
        </p:spPr>
        <p:txBody>
          <a:bodyPr/>
          <a:lstStyle/>
          <a:p>
            <a:r>
              <a:rPr lang="en-US" dirty="0"/>
              <a:t>SUIT (1992)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820" b="1820"/>
          <a:stretch>
            <a:fillRect/>
          </a:stretch>
        </p:blipFill>
        <p:spPr>
          <a:xfrm>
            <a:off x="6271944" y="863166"/>
            <a:ext cx="2872056" cy="17673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11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02621"/>
            <a:ext cx="6195744" cy="595537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1400" dirty="0" err="1"/>
              <a:t>Pausch</a:t>
            </a:r>
            <a:r>
              <a:rPr lang="en-US" sz="1400" dirty="0"/>
              <a:t>, R., Conway, M., &amp; </a:t>
            </a:r>
            <a:r>
              <a:rPr lang="en-US" sz="1400" dirty="0" err="1"/>
              <a:t>DeLine</a:t>
            </a:r>
            <a:r>
              <a:rPr lang="en-US" sz="1400" dirty="0"/>
              <a:t>, R. (1992). Lesson Learned</a:t>
            </a:r>
            <a:br>
              <a:rPr lang="en-US" sz="1400" dirty="0"/>
            </a:br>
            <a:r>
              <a:rPr lang="en-US" sz="1400" dirty="0"/>
              <a:t>from SUIT, the Simple User Interface Toolkit. </a:t>
            </a:r>
            <a:r>
              <a:rPr lang="en-US" sz="1400" i="1" dirty="0"/>
              <a:t>ACM Transactions on Information Systems</a:t>
            </a:r>
            <a:r>
              <a:rPr lang="en-US" sz="1400" dirty="0"/>
              <a:t>, 10(4), 320-344.</a:t>
            </a:r>
            <a:endParaRPr lang="en-US" sz="1400" kern="0" dirty="0">
              <a:solidFill>
                <a:srgbClr val="000000"/>
              </a:solidFill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Simple User Interface Toolkit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Implemented in C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Portable across UNIX, Macintosh, and DOS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Requires only basic C programming skills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Used in many courses at UVA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Become productive in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2½ hours, vs. weeks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Iterative user testing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Table of objects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No inheritance – just global or local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Property sheets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Uses CTRL-SHIFT to avoid run/build mode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Retained object model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Data-linkages (constraints) through drag-and-drop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60" y="2855901"/>
            <a:ext cx="3281321" cy="27432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260686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692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None/>
            </a:pPr>
            <a:r>
              <a:rPr lang="en-US" sz="1500" dirty="0"/>
              <a:t>Randy </a:t>
            </a:r>
            <a:r>
              <a:rPr lang="en-US" sz="1500" dirty="0" err="1"/>
              <a:t>Pausch</a:t>
            </a:r>
            <a:r>
              <a:rPr lang="en-US" sz="1500" dirty="0"/>
              <a:t>, Tommy Burnette, A.C. </a:t>
            </a:r>
            <a:r>
              <a:rPr lang="en-US" sz="1500" dirty="0" err="1"/>
              <a:t>Capehart</a:t>
            </a:r>
            <a:r>
              <a:rPr lang="en-US" sz="1500" dirty="0"/>
              <a:t>, Matthew Conway, Dennis Cosgrove,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</a:t>
            </a:r>
            <a:r>
              <a:rPr lang="en-US" sz="1500" dirty="0" err="1"/>
              <a:t>Suichi</a:t>
            </a:r>
            <a:r>
              <a:rPr lang="en-US" sz="1500" dirty="0"/>
              <a:t> Koga and Jeff White. “Alice: A Rapid Prototyping System for 3D Graphics,” </a:t>
            </a:r>
            <a:r>
              <a:rPr lang="en-US" sz="1500" i="1" dirty="0"/>
              <a:t>IEEE Computer Graphics and Applications. 1995. 15(3). pp. 8-11. May. </a:t>
            </a:r>
          </a:p>
          <a:p>
            <a:pPr marL="285750" indent="-285750">
              <a:buNone/>
            </a:pPr>
            <a:r>
              <a:rPr lang="en-US" sz="1500" dirty="0"/>
              <a:t>Matthew Conway, Steve </a:t>
            </a:r>
            <a:r>
              <a:rPr lang="en-US" sz="1500" dirty="0" err="1"/>
              <a:t>Audia</a:t>
            </a:r>
            <a:r>
              <a:rPr lang="en-US" sz="1500" dirty="0"/>
              <a:t>, Tommy Burnette, Dennis Cosgrove, Kevin Christiansen,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Shuichi Koga, Chris Long, Beth Mallory, Steve </a:t>
            </a:r>
            <a:r>
              <a:rPr lang="en-US" sz="1500" dirty="0" err="1"/>
              <a:t>Miale</a:t>
            </a:r>
            <a:r>
              <a:rPr lang="en-US" sz="1500" dirty="0"/>
              <a:t>, Kristen </a:t>
            </a:r>
            <a:r>
              <a:rPr lang="en-US" sz="1500" dirty="0" err="1"/>
              <a:t>Monkaitis</a:t>
            </a:r>
            <a:r>
              <a:rPr lang="en-US" sz="1500" dirty="0"/>
              <a:t>, James Patten, Jeff Pierce, Joe </a:t>
            </a:r>
            <a:r>
              <a:rPr lang="en-US" sz="1500" dirty="0" err="1"/>
              <a:t>Shochet</a:t>
            </a:r>
            <a:r>
              <a:rPr lang="en-US" sz="1500" dirty="0"/>
              <a:t>, David </a:t>
            </a:r>
            <a:r>
              <a:rPr lang="en-US" sz="1500" dirty="0" err="1"/>
              <a:t>Staack</a:t>
            </a:r>
            <a:r>
              <a:rPr lang="en-US" sz="1500" dirty="0"/>
              <a:t>, Brian Stearns, Richard </a:t>
            </a:r>
            <a:r>
              <a:rPr lang="en-US" sz="1500" dirty="0" err="1"/>
              <a:t>Stoakley</a:t>
            </a:r>
            <a:r>
              <a:rPr lang="en-US" sz="1500" dirty="0"/>
              <a:t>, Chris </a:t>
            </a:r>
            <a:r>
              <a:rPr lang="en-US" sz="1500" dirty="0" err="1"/>
              <a:t>Sturgill</a:t>
            </a:r>
            <a:r>
              <a:rPr lang="en-US" sz="1500" dirty="0"/>
              <a:t>, John </a:t>
            </a:r>
            <a:r>
              <a:rPr lang="en-US" sz="1500" dirty="0" err="1"/>
              <a:t>Viega</a:t>
            </a:r>
            <a:r>
              <a:rPr lang="en-US" sz="1500" dirty="0"/>
              <a:t>, Jeff White, George Williams and Randy </a:t>
            </a:r>
            <a:r>
              <a:rPr lang="en-US" sz="1500" dirty="0" err="1"/>
              <a:t>Pausch</a:t>
            </a:r>
            <a:r>
              <a:rPr lang="en-US" sz="1500" dirty="0"/>
              <a:t>.  “Alice: Lessons Learned from Building a 3D System For Novices,”</a:t>
            </a:r>
            <a:r>
              <a:rPr lang="en-US" sz="1500" i="1" dirty="0"/>
              <a:t> Proceedings CHI'2000: Human Factors in Computing Systems, The Hague, The Netherlands,  Apr 1-6, 2000. pp. 486-493. http://www.alice.org</a:t>
            </a:r>
            <a:endParaRPr lang="en-US" sz="3900" dirty="0"/>
          </a:p>
          <a:p>
            <a:r>
              <a:rPr lang="en-US" dirty="0"/>
              <a:t>Started as a 3D extension to SUIT</a:t>
            </a:r>
          </a:p>
          <a:p>
            <a:r>
              <a:rPr lang="en-US" dirty="0"/>
              <a:t>PhD dissertation of Matthew Conway (1998)</a:t>
            </a:r>
          </a:p>
          <a:p>
            <a:r>
              <a:rPr lang="en-US" dirty="0"/>
              <a:t>Grown to a large-scale system with books</a:t>
            </a:r>
          </a:p>
          <a:p>
            <a:pPr lvl="1"/>
            <a:r>
              <a:rPr lang="en-US" sz="2200" dirty="0"/>
              <a:t>Wanda Dann, Steven Cooper and Randy Pausch.</a:t>
            </a:r>
            <a:br>
              <a:rPr lang="en-US" sz="2200" dirty="0"/>
            </a:br>
            <a:r>
              <a:rPr lang="en-US" sz="2200" i="1" dirty="0"/>
              <a:t>Learning to Program With Alice. Prentice-Hall.</a:t>
            </a:r>
            <a:br>
              <a:rPr lang="en-US" sz="2200" i="1" dirty="0"/>
            </a:br>
            <a:r>
              <a:rPr lang="en-US" sz="2200" i="1" dirty="0"/>
              <a:t>August, 2003.</a:t>
            </a:r>
            <a:endParaRPr lang="en-US" sz="2200" dirty="0"/>
          </a:p>
          <a:p>
            <a:r>
              <a:rPr lang="en-US" dirty="0"/>
              <a:t>Many more user studies of what students</a:t>
            </a:r>
            <a:br>
              <a:rPr lang="en-US" dirty="0"/>
            </a:br>
            <a:r>
              <a:rPr lang="en-US" dirty="0"/>
              <a:t>found easy and difficult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C44A09-95DA-43D5-AD86-48D6D9DF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349750"/>
            <a:ext cx="14382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4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/>
              <a:t>Alice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Easy 3D with character-centered movement &amp; rotation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Bunny.move</a:t>
            </a:r>
            <a:r>
              <a:rPr lang="en-US" dirty="0"/>
              <a:t> (up, 1)”, “Turn Around Once” “</a:t>
            </a:r>
            <a:r>
              <a:rPr lang="en-US" dirty="0" err="1"/>
              <a:t>Bunny.move</a:t>
            </a:r>
            <a:r>
              <a:rPr lang="en-US" dirty="0"/>
              <a:t>(forward, 1, speed=4)”</a:t>
            </a:r>
          </a:p>
          <a:p>
            <a:pPr lvl="1"/>
            <a:r>
              <a:rPr lang="en-US" dirty="0"/>
              <a:t>No matrices! No X, Y and Z</a:t>
            </a:r>
          </a:p>
          <a:p>
            <a:r>
              <a:rPr lang="en-US" dirty="0"/>
              <a:t>Camera control</a:t>
            </a:r>
          </a:p>
          <a:p>
            <a:pPr lvl="1"/>
            <a:r>
              <a:rPr lang="en-US" dirty="0"/>
              <a:t>“Point Camera At”, “Get a Good Look At” </a:t>
            </a:r>
          </a:p>
          <a:p>
            <a:r>
              <a:rPr lang="en-US" dirty="0"/>
              <a:t>Easy parallelism with “do-together”</a:t>
            </a:r>
          </a:p>
          <a:p>
            <a:pPr marL="344487" lvl="1" indent="0">
              <a:buNone/>
            </a:pPr>
            <a:r>
              <a:rPr lang="en-US" dirty="0"/>
              <a:t>	</a:t>
            </a:r>
            <a:r>
              <a:rPr lang="en-US" dirty="0" err="1"/>
              <a:t>ArmsOut</a:t>
            </a:r>
            <a:r>
              <a:rPr lang="en-US" dirty="0"/>
              <a:t> = </a:t>
            </a:r>
            <a:r>
              <a:rPr lang="en-US" dirty="0" err="1"/>
              <a:t>DoTogether</a:t>
            </a:r>
            <a:r>
              <a:rPr lang="en-US" dirty="0"/>
              <a:t>(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Bunny.Body.LeftArm.Turn</a:t>
            </a:r>
            <a:r>
              <a:rPr lang="en-US" dirty="0"/>
              <a:t>(Left, 1/8),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Bunny.Body.RightArm.Turn</a:t>
            </a:r>
            <a:r>
              <a:rPr lang="en-US" dirty="0"/>
              <a:t>(Right, 1/8) ) </a:t>
            </a:r>
          </a:p>
          <a:p>
            <a:r>
              <a:rPr lang="en-US" dirty="0"/>
              <a:t>Create scene (by direct manipulation), then script</a:t>
            </a:r>
          </a:p>
          <a:p>
            <a:r>
              <a:rPr lang="en-US" dirty="0"/>
              <a:t>All commands animated by default, so no sudden jumps, disappearing objects</a:t>
            </a:r>
          </a:p>
          <a:p>
            <a:r>
              <a:rPr lang="en-US" dirty="0"/>
              <a:t>Early user of Python, switched to Java</a:t>
            </a:r>
          </a:p>
          <a:p>
            <a:r>
              <a:rPr lang="en-US" dirty="0"/>
              <a:t>Lots of vocabulary fixes:</a:t>
            </a:r>
          </a:p>
          <a:p>
            <a:pPr lvl="1"/>
            <a:r>
              <a:rPr lang="en-US" dirty="0"/>
              <a:t>Resize, not Scale; Move, not Translate; Speed, not Rate; </a:t>
            </a:r>
            <a:r>
              <a:rPr lang="en-US" dirty="0" err="1"/>
              <a:t>FrontToBack</a:t>
            </a:r>
            <a:r>
              <a:rPr lang="en-US" dirty="0"/>
              <a:t>, not Depth: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16833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/>
          <a:lstStyle/>
          <a:p>
            <a:r>
              <a:rPr lang="en-US" sz="2800" dirty="0"/>
              <a:t>Later versions: Avoid syntax issues with drag-and-drop editing</a:t>
            </a:r>
          </a:p>
          <a:p>
            <a:r>
              <a:rPr lang="en-US" sz="2800" dirty="0"/>
              <a:t>Testing in classrooms showed significantly better learning and retention</a:t>
            </a: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r>
              <a:rPr lang="en-US" sz="2000" dirty="0">
                <a:hlinkClick r:id="rId2"/>
              </a:rPr>
              <a:t>Tutorial video</a:t>
            </a:r>
            <a:br>
              <a:rPr lang="en-US" sz="2000" dirty="0">
                <a:hlinkClick r:id="rId2"/>
              </a:rPr>
            </a:br>
            <a:r>
              <a:rPr lang="en-US" sz="2000" dirty="0">
                <a:hlinkClick r:id="rId2"/>
              </a:rPr>
              <a:t>(from 2013)</a:t>
            </a:r>
            <a:br>
              <a:rPr lang="en-US" sz="2000" dirty="0">
                <a:hlinkClick r:id="rId2"/>
              </a:rPr>
            </a:br>
            <a:r>
              <a:rPr lang="en-US" sz="2000" i="1" dirty="0">
                <a:hlinkClick r:id="rId2"/>
              </a:rPr>
              <a:t>6:44</a:t>
            </a:r>
            <a:endParaRPr lang="en-US" sz="2000" i="1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rcRect t="772" b="772"/>
          <a:stretch>
            <a:fillRect/>
          </a:stretch>
        </p:blipFill>
        <p:spPr bwMode="auto">
          <a:xfrm>
            <a:off x="2561770" y="3329448"/>
            <a:ext cx="6582230" cy="3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92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76300"/>
          </a:xfrm>
        </p:spPr>
        <p:txBody>
          <a:bodyPr/>
          <a:lstStyle/>
          <a:p>
            <a:r>
              <a:rPr lang="en-US" altLang="en-US" dirty="0"/>
              <a:t>HANDS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2" y="1025220"/>
            <a:ext cx="8534400" cy="483076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J.F. Pane, B.A. Myers and L.B. Miller.  “Using HCI Techniques to Design a More Usable Programming System,”</a:t>
            </a:r>
            <a:r>
              <a:rPr lang="en-US" sz="1400" i="1" dirty="0"/>
              <a:t> IEEE 2002 Symposia on Human Centric Computing Languages and Environments (HCC 2002), Arlington, VA,  September 3-6, 2002. 198-206. </a:t>
            </a:r>
            <a:endParaRPr lang="en-US" altLang="en-US" sz="1400" dirty="0"/>
          </a:p>
          <a:p>
            <a:r>
              <a:rPr lang="en-US" altLang="en-US" dirty="0"/>
              <a:t>PhD 2002 of John Pane (now at Rand in </a:t>
            </a:r>
            <a:r>
              <a:rPr lang="en-US" altLang="en-US" dirty="0" err="1"/>
              <a:t>Pgh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Studies:</a:t>
            </a:r>
          </a:p>
          <a:p>
            <a:pPr lvl="1"/>
            <a:r>
              <a:rPr lang="en-US" altLang="en-US" dirty="0"/>
              <a:t>How people naturally express</a:t>
            </a:r>
            <a:br>
              <a:rPr lang="en-US" altLang="en-US" dirty="0"/>
            </a:br>
            <a:r>
              <a:rPr lang="en-US" altLang="en-US" dirty="0"/>
              <a:t>programming concepts and algorithms</a:t>
            </a:r>
          </a:p>
          <a:p>
            <a:pPr lvl="2"/>
            <a:r>
              <a:rPr lang="en-US" altLang="en-US" dirty="0"/>
              <a:t>1) Nine scenes from </a:t>
            </a:r>
            <a:r>
              <a:rPr lang="en-US" altLang="en-US" dirty="0" err="1"/>
              <a:t>PacMan</a:t>
            </a:r>
            <a:endParaRPr lang="en-US" altLang="en-US" dirty="0"/>
          </a:p>
          <a:p>
            <a:pPr lvl="2"/>
            <a:r>
              <a:rPr lang="en-US" altLang="en-US" dirty="0"/>
              <a:t>2) Transforming and calculating</a:t>
            </a:r>
            <a:br>
              <a:rPr lang="en-US" altLang="en-US" dirty="0"/>
            </a:br>
            <a:r>
              <a:rPr lang="en-US" altLang="en-US" dirty="0"/>
              <a:t>data in a spreadsheet</a:t>
            </a:r>
          </a:p>
          <a:p>
            <a:pPr lvl="1"/>
            <a:r>
              <a:rPr lang="en-US" altLang="en-US" dirty="0"/>
              <a:t>Specific issue of language design</a:t>
            </a:r>
          </a:p>
          <a:p>
            <a:pPr lvl="2"/>
            <a:r>
              <a:rPr lang="en-US" altLang="en-US" dirty="0"/>
              <a:t>3) Selecting specific objects from a group (“and”, “or”, “not”)</a:t>
            </a:r>
          </a:p>
          <a:p>
            <a:pPr lvl="1"/>
            <a:r>
              <a:rPr lang="en-US" altLang="en-US" dirty="0"/>
              <a:t>Lots of interesting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F2AA7-6192-443B-AF63-893A04816869}"/>
              </a:ext>
            </a:extLst>
          </p:cNvPr>
          <p:cNvGrpSpPr/>
          <p:nvPr/>
        </p:nvGrpSpPr>
        <p:grpSpPr>
          <a:xfrm>
            <a:off x="6456974" y="2310712"/>
            <a:ext cx="2687026" cy="1679775"/>
            <a:chOff x="5605228" y="2355436"/>
            <a:chExt cx="3386372" cy="21169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8CCC93-AA18-4B2E-A639-193BE42326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5228" y="2355436"/>
              <a:ext cx="3386372" cy="961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07E08D-1382-402F-BCC3-3FBEA735AB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5228" y="3533934"/>
              <a:ext cx="2936220" cy="938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04850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dirty="0"/>
              <a:t>Examples of Results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143000"/>
            <a:ext cx="8812212" cy="5275263"/>
          </a:xfrm>
        </p:spPr>
        <p:txBody>
          <a:bodyPr/>
          <a:lstStyle/>
          <a:p>
            <a:pPr marL="282575" indent="-282575"/>
            <a:r>
              <a:rPr lang="en-US" altLang="en-US" sz="2400" dirty="0"/>
              <a:t>Rule-based style</a:t>
            </a:r>
            <a:br>
              <a:rPr lang="en-US" altLang="en-US" sz="2400" dirty="0"/>
            </a:br>
            <a:r>
              <a:rPr lang="en-US" altLang="en-US" sz="2400" i="1" dirty="0">
                <a:latin typeface="Helvetica" panose="020B0604020202020204" pitchFamily="34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loses all his lives, its game over.”</a:t>
            </a:r>
          </a:p>
          <a:p>
            <a:pPr marL="282575" indent="-282575"/>
            <a:r>
              <a:rPr lang="en-US" altLang="en-US" sz="2400" dirty="0"/>
              <a:t>Set operations instead of iterations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all of the dots, he goes to the next level.”</a:t>
            </a:r>
          </a:p>
          <a:p>
            <a:pPr marL="282575" indent="-282575"/>
            <a:r>
              <a:rPr lang="en-US" altLang="en-US" sz="2400" dirty="0"/>
              <a:t>“And”, “Or”, “Not” don’t match computer interpretation</a:t>
            </a:r>
          </a:p>
          <a:p>
            <a:pPr marL="282575" indent="-282575"/>
            <a:r>
              <a:rPr lang="en-US" altLang="en-US" sz="2400" dirty="0"/>
              <a:t>Most arithmetic used natural language style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 big dot, the score goes up 100.”</a:t>
            </a:r>
          </a:p>
          <a:p>
            <a:pPr marL="282575" indent="-282575"/>
            <a:r>
              <a:rPr lang="en-US" altLang="en-US" sz="2400" dirty="0"/>
              <a:t>Operations suggest data as lists, not arrays</a:t>
            </a:r>
          </a:p>
          <a:p>
            <a:pPr marL="631825" lvl="1" indent="-234950"/>
            <a:r>
              <a:rPr lang="en-US" altLang="en-US" sz="2000" dirty="0"/>
              <a:t>People don’t make space before inserting</a:t>
            </a:r>
          </a:p>
          <a:p>
            <a:pPr marL="282575" indent="-282575"/>
            <a:r>
              <a:rPr lang="en-US" altLang="en-US" sz="2400" dirty="0"/>
              <a:t>Objects normally moving</a:t>
            </a:r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sz="2400" i="1" dirty="0">
                <a:latin typeface="Times New Roman" panose="02020603050405020304" pitchFamily="18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hits a wall, he stops.”</a:t>
            </a:r>
          </a:p>
          <a:p>
            <a:pPr marL="631825" lvl="1" indent="-234950"/>
            <a:r>
              <a:rPr lang="en-US" altLang="en-US" sz="2000" dirty="0"/>
              <a:t>so objects remember their own state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New Language and</a:t>
            </a:r>
            <a:br>
              <a:rPr lang="en-US" altLang="en-US" sz="4000" dirty="0"/>
            </a:br>
            <a:r>
              <a:rPr lang="en-US" altLang="en-US" sz="4000" dirty="0"/>
              <a:t>System: HANDS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1447800"/>
            <a:ext cx="8837612" cy="4916488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Properties:</a:t>
            </a:r>
          </a:p>
          <a:p>
            <a:pPr lvl="1"/>
            <a:r>
              <a:rPr lang="en-US" altLang="en-US" sz="2400" dirty="0"/>
              <a:t>All data visible on </a:t>
            </a:r>
            <a:r>
              <a:rPr lang="en-US" altLang="en-US" sz="2400" i="1" dirty="0"/>
              <a:t>cards</a:t>
            </a:r>
            <a:endParaRPr lang="en-US" altLang="en-US" sz="2400" dirty="0"/>
          </a:p>
          <a:p>
            <a:pPr lvl="1"/>
            <a:r>
              <a:rPr lang="en-US" altLang="en-US" sz="2400" dirty="0"/>
              <a:t>Metaphor of agent (Handy</a:t>
            </a:r>
            <a:br>
              <a:rPr lang="en-US" altLang="en-US" sz="2400" dirty="0"/>
            </a:br>
            <a:r>
              <a:rPr lang="en-US" altLang="en-US" sz="2400" dirty="0"/>
              <a:t>the dog) operating on cards</a:t>
            </a:r>
          </a:p>
          <a:p>
            <a:pPr lvl="1"/>
            <a:r>
              <a:rPr lang="en-US" altLang="en-US" sz="2400" dirty="0"/>
              <a:t>Natural language style for</a:t>
            </a:r>
            <a:br>
              <a:rPr lang="en-US" altLang="en-US" sz="2400" dirty="0"/>
            </a:br>
            <a:r>
              <a:rPr lang="en-US" altLang="en-US" sz="2400" dirty="0"/>
              <a:t>code</a:t>
            </a:r>
          </a:p>
          <a:p>
            <a:pPr lvl="1"/>
            <a:r>
              <a:rPr lang="en-US" altLang="en-US" sz="2400" dirty="0"/>
              <a:t>Domain-specific operations, like movement in a direction</a:t>
            </a:r>
          </a:p>
          <a:p>
            <a:pPr lvl="1"/>
            <a:r>
              <a:rPr lang="en-US" altLang="en-US" sz="2400" dirty="0"/>
              <a:t>All operations can operate on single items or sets of items</a:t>
            </a:r>
          </a:p>
          <a:p>
            <a:pPr lvl="1"/>
            <a:r>
              <a:rPr lang="en-US" altLang="en-US" sz="2400" dirty="0"/>
              <a:t>Sets can be dynamically constructed and used</a:t>
            </a:r>
          </a:p>
          <a:p>
            <a:pPr lvl="2"/>
            <a:r>
              <a:rPr lang="en-US" altLang="en-US" sz="2000" dirty="0"/>
              <a:t>“Set the speed of all bees to 0”</a:t>
            </a:r>
          </a:p>
          <a:p>
            <a:pPr lvl="1"/>
            <a:r>
              <a:rPr lang="en-US" altLang="en-US" sz="2300" dirty="0"/>
              <a:t>Event handlers: “when U is typed”</a:t>
            </a:r>
          </a:p>
          <a:p>
            <a:r>
              <a:rPr lang="en-US" altLang="en-US" sz="2800" dirty="0"/>
              <a:t>See the video: </a:t>
            </a:r>
            <a:r>
              <a:rPr lang="en-US" sz="1800" i="1" dirty="0">
                <a:hlinkClick r:id="rId3"/>
              </a:rPr>
              <a:t>YouTube (7:36)</a:t>
            </a:r>
            <a:endParaRPr lang="en-US" sz="1800" i="1" dirty="0"/>
          </a:p>
        </p:txBody>
      </p:sp>
      <p:pic>
        <p:nvPicPr>
          <p:cNvPr id="26628" name="Picture 4" descr="HANDSOverviewWithCode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5" y="769938"/>
            <a:ext cx="413385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45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/>
              <a:t>Scratch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Mitchel Resnick, John Maloney, Andrés Monroy-Hernández, Natalie Rusk, Evelyn </a:t>
            </a:r>
            <a:r>
              <a:rPr lang="en-US" sz="1400" dirty="0" err="1"/>
              <a:t>Eastmond</a:t>
            </a:r>
            <a:r>
              <a:rPr lang="en-US" sz="1400" dirty="0"/>
              <a:t>, Karen Brennan, Amon Millner, Eric Rosenbaum, Jay Silver, Brian Silverman and Yasmin Kafai. “Scratch: Programming for All,” </a:t>
            </a:r>
            <a:r>
              <a:rPr lang="en-US" sz="1400" i="1" dirty="0"/>
              <a:t>Comm. ACM. 2009. </a:t>
            </a:r>
            <a:r>
              <a:rPr lang="en-US" sz="1400" b="1" i="1" dirty="0"/>
              <a:t>52(11). pp. 60-67. See also: http://scratch.mit.edu/. </a:t>
            </a:r>
          </a:p>
          <a:p>
            <a:r>
              <a:rPr lang="en-US" dirty="0"/>
              <a:t>MIT has long history of helping kids program</a:t>
            </a:r>
          </a:p>
          <a:p>
            <a:pPr lvl="1"/>
            <a:r>
              <a:rPr lang="en-US" dirty="0"/>
              <a:t>Logo (Seymour </a:t>
            </a:r>
            <a:r>
              <a:rPr lang="en-US" dirty="0" err="1"/>
              <a:t>Papert</a:t>
            </a:r>
            <a:r>
              <a:rPr lang="en-US" dirty="0"/>
              <a:t>, 1967)</a:t>
            </a:r>
          </a:p>
          <a:p>
            <a:pPr lvl="1"/>
            <a:r>
              <a:rPr lang="en-US" dirty="0"/>
              <a:t>Lego </a:t>
            </a:r>
            <a:r>
              <a:rPr lang="en-US" dirty="0" err="1"/>
              <a:t>Mindstorms</a:t>
            </a:r>
            <a:endParaRPr lang="en-US" dirty="0"/>
          </a:p>
          <a:p>
            <a:pPr lvl="1"/>
            <a:r>
              <a:rPr lang="en-US" dirty="0"/>
              <a:t> </a:t>
            </a:r>
            <a:r>
              <a:rPr lang="en-US" dirty="0">
                <a:hlinkClick r:id="rId2" tooltip="Constructionism (learning theory)"/>
              </a:rPr>
              <a:t>”Constructionist</a:t>
            </a:r>
            <a:r>
              <a:rPr lang="en-US" dirty="0"/>
              <a:t>” movement in education</a:t>
            </a:r>
          </a:p>
          <a:p>
            <a:r>
              <a:rPr lang="en-US" dirty="0"/>
              <a:t>Scratch comes out of that program (MIT Media Lab) – started about 2003</a:t>
            </a:r>
          </a:p>
          <a:p>
            <a:pPr lvl="1"/>
            <a:r>
              <a:rPr lang="en-US" dirty="0">
                <a:hlinkClick r:id="rId3"/>
              </a:rPr>
              <a:t>https://scratch.mit.edu/</a:t>
            </a:r>
            <a:endParaRPr lang="en-US" dirty="0"/>
          </a:p>
          <a:p>
            <a:pPr lvl="1"/>
            <a:r>
              <a:rPr lang="en-US" dirty="0"/>
              <a:t>“Create stories, games, and animations</a:t>
            </a:r>
            <a:br>
              <a:rPr lang="en-US" dirty="0"/>
            </a:br>
            <a:r>
              <a:rPr lang="en-US" dirty="0"/>
              <a:t>Share with others around the world”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4239" cy="4606925"/>
          </a:xfrm>
        </p:spPr>
        <p:txBody>
          <a:bodyPr/>
          <a:lstStyle/>
          <a:p>
            <a:r>
              <a:rPr lang="en-US" dirty="0"/>
              <a:t>Metaphor of puzzle pieces with properties</a:t>
            </a:r>
          </a:p>
          <a:p>
            <a:pPr lvl="1"/>
            <a:r>
              <a:rPr lang="en-US" dirty="0"/>
              <a:t>Connectors shaped by type to eliminate type errors</a:t>
            </a:r>
          </a:p>
          <a:p>
            <a:pPr lvl="1"/>
            <a:r>
              <a:rPr lang="en-US" dirty="0"/>
              <a:t>Control structures wrap around</a:t>
            </a:r>
          </a:p>
          <a:p>
            <a:r>
              <a:rPr lang="en-US" dirty="0"/>
              <a:t>Uses event handlers</a:t>
            </a:r>
            <a:br>
              <a:rPr lang="en-US" dirty="0"/>
            </a:br>
            <a:r>
              <a:rPr lang="en-US" dirty="0"/>
              <a:t>for behaviors</a:t>
            </a:r>
          </a:p>
          <a:p>
            <a:r>
              <a:rPr lang="en-US" sz="1800" dirty="0">
                <a:hlinkClick r:id="rId2"/>
              </a:rPr>
              <a:t>https://vimeo.com/65583694</a:t>
            </a:r>
            <a:r>
              <a:rPr lang="en-US" sz="1800" dirty="0"/>
              <a:t>, 1:37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8130" name="Picture 2" descr="http://deliveryimages.acm.org/10.1145/1600000/1592779/figs/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39" y="26951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deliveryimages.acm.org/10.1145/1600000/1592779/figs/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062047"/>
            <a:ext cx="4495800" cy="27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1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57" y="1417637"/>
            <a:ext cx="8806543" cy="5287963"/>
          </a:xfrm>
        </p:spPr>
        <p:txBody>
          <a:bodyPr>
            <a:normAutofit/>
          </a:bodyPr>
          <a:lstStyle/>
          <a:p>
            <a:r>
              <a:rPr lang="en-US" dirty="0"/>
              <a:t>HW6 due today</a:t>
            </a:r>
          </a:p>
          <a:p>
            <a:endParaRPr lang="en-US" dirty="0"/>
          </a:p>
          <a:p>
            <a:r>
              <a:rPr lang="en-US" dirty="0"/>
              <a:t>Fill in project ideas in Piazza</a:t>
            </a:r>
          </a:p>
          <a:p>
            <a:endParaRPr lang="en-US" dirty="0"/>
          </a:p>
          <a:p>
            <a:r>
              <a:rPr lang="en-US" dirty="0"/>
              <a:t>Propose to have final take-home test during exam week – ok?</a:t>
            </a:r>
          </a:p>
          <a:p>
            <a:pPr lvl="1"/>
            <a:r>
              <a:rPr lang="en-US" dirty="0"/>
              <a:t>Vote for </a:t>
            </a:r>
            <a:r>
              <a:rPr lang="en-US" dirty="0" err="1"/>
              <a:t>Tuesday+Wed</a:t>
            </a:r>
            <a:r>
              <a:rPr lang="en-US" dirty="0"/>
              <a:t> of exam week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839788"/>
          </a:xfrm>
        </p:spPr>
        <p:txBody>
          <a:bodyPr/>
          <a:lstStyle/>
          <a:p>
            <a:r>
              <a:rPr lang="en-US" dirty="0" err="1"/>
              <a:t>AppInventor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77" y="992188"/>
            <a:ext cx="8458200" cy="4953000"/>
          </a:xfrm>
        </p:spPr>
        <p:txBody>
          <a:bodyPr/>
          <a:lstStyle/>
          <a:p>
            <a:r>
              <a:rPr lang="en-US" sz="2400" dirty="0"/>
              <a:t>Ideas from Scratch to build real Apps for Android phones</a:t>
            </a:r>
          </a:p>
          <a:p>
            <a:pPr lvl="1"/>
            <a:r>
              <a:rPr lang="en-US" sz="2000" dirty="0"/>
              <a:t>Briefly was a product from Google, while Hal Abelson was on sabbatical there (2009)</a:t>
            </a:r>
          </a:p>
          <a:p>
            <a:r>
              <a:rPr lang="en-US" sz="2400" dirty="0">
                <a:hlinkClick r:id="rId2"/>
              </a:rPr>
              <a:t>http://appinventor.mit.edu/</a:t>
            </a:r>
            <a:r>
              <a:rPr lang="en-US" sz="2400" dirty="0"/>
              <a:t> </a:t>
            </a:r>
          </a:p>
          <a:p>
            <a:r>
              <a:rPr lang="en-US" sz="2400" dirty="0"/>
              <a:t>2 panel view, like</a:t>
            </a:r>
            <a:br>
              <a:rPr lang="en-US" sz="2400" dirty="0"/>
            </a:br>
            <a:r>
              <a:rPr lang="en-US" sz="2400" dirty="0"/>
              <a:t>LabVIEW</a:t>
            </a:r>
          </a:p>
          <a:p>
            <a:pPr lvl="1"/>
            <a:r>
              <a:rPr lang="en-US" sz="2000" dirty="0"/>
              <a:t>Drag in elements</a:t>
            </a:r>
            <a:br>
              <a:rPr lang="en-US" sz="2000" dirty="0"/>
            </a:br>
            <a:r>
              <a:rPr lang="en-US" sz="2000" dirty="0"/>
              <a:t>for UI</a:t>
            </a:r>
          </a:p>
          <a:p>
            <a:pPr lvl="1"/>
            <a:r>
              <a:rPr lang="en-US" sz="2000" dirty="0"/>
              <a:t>Blocks view for</a:t>
            </a:r>
            <a:br>
              <a:rPr lang="en-US" sz="2000" dirty="0"/>
            </a:br>
            <a:r>
              <a:rPr lang="en-US" sz="2000" dirty="0"/>
              <a:t>code</a:t>
            </a:r>
          </a:p>
          <a:p>
            <a:pPr lvl="1"/>
            <a:r>
              <a:rPr lang="en-US" sz="2000" dirty="0"/>
              <a:t>event handlers</a:t>
            </a:r>
            <a:br>
              <a:rPr lang="en-US" sz="2000" dirty="0"/>
            </a:br>
            <a:r>
              <a:rPr lang="en-US" sz="2000" dirty="0"/>
              <a:t>using “when”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561423"/>
            <a:ext cx="5728771" cy="42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“blocks”</a:t>
            </a:r>
            <a:br>
              <a:rPr lang="en-US" dirty="0"/>
            </a:br>
            <a:r>
              <a:rPr lang="en-US" dirty="0"/>
              <a:t>style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Blockly</a:t>
            </a:r>
            <a:r>
              <a:rPr lang="en-US" dirty="0">
                <a:hlinkClick r:id="rId2"/>
              </a:rPr>
              <a:t> Developer Tools</a:t>
            </a:r>
            <a:r>
              <a:rPr lang="en-US" dirty="0"/>
              <a:t> from Google from </a:t>
            </a:r>
            <a:r>
              <a:rPr lang="en-US" dirty="0" err="1"/>
              <a:t>AppInventor</a:t>
            </a:r>
            <a:endParaRPr lang="en-US" dirty="0"/>
          </a:p>
          <a:p>
            <a:r>
              <a:rPr lang="en-US" dirty="0"/>
              <a:t>Used by </a:t>
            </a:r>
            <a:r>
              <a:rPr lang="en-US" dirty="0">
                <a:hlinkClick r:id="rId3" tooltip="Code.org"/>
              </a:rPr>
              <a:t>Code.org</a:t>
            </a:r>
            <a:r>
              <a:rPr lang="en-US" dirty="0"/>
              <a:t>, </a:t>
            </a:r>
            <a:r>
              <a:rPr lang="en-US" dirty="0" err="1">
                <a:hlinkClick r:id="rId4" tooltip="RoboBlockly"/>
              </a:rPr>
              <a:t>RoboBlockly</a:t>
            </a:r>
            <a:r>
              <a:rPr lang="en-US" dirty="0"/>
              <a:t>, </a:t>
            </a:r>
            <a:r>
              <a:rPr lang="en-US" dirty="0">
                <a:hlinkClick r:id="rId5" tooltip="Wonder Workshop"/>
              </a:rPr>
              <a:t>Wonder Workshop</a:t>
            </a:r>
            <a:r>
              <a:rPr lang="en-US" dirty="0"/>
              <a:t>, etc.</a:t>
            </a:r>
          </a:p>
          <a:p>
            <a:r>
              <a:rPr lang="en-US" dirty="0"/>
              <a:t>Define own set of primitive blocks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50" name="Picture 2" descr="https://developers.google.com/blockly/images/block_save_a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64640"/>
            <a:ext cx="4691064" cy="23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47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IFTTT.com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2011</a:t>
            </a:r>
          </a:p>
          <a:p>
            <a:r>
              <a:rPr lang="en-US" dirty="0"/>
              <a:t>“If this then that”</a:t>
            </a:r>
          </a:p>
          <a:p>
            <a:pPr lvl="1"/>
            <a:r>
              <a:rPr lang="en-US" dirty="0"/>
              <a:t>Condition-action rules (same as stimulus-response)</a:t>
            </a:r>
          </a:p>
          <a:p>
            <a:pPr lvl="1"/>
            <a:r>
              <a:rPr lang="en-US" dirty="0"/>
              <a:t>Web-based conditions</a:t>
            </a:r>
          </a:p>
          <a:p>
            <a:pPr lvl="1"/>
            <a:r>
              <a:rPr lang="en-US" dirty="0"/>
              <a:t>Often used with Internet of Things (</a:t>
            </a:r>
            <a:r>
              <a:rPr lang="en-US" dirty="0" err="1"/>
              <a:t>IoT</a:t>
            </a:r>
            <a:r>
              <a:rPr lang="en-US" dirty="0"/>
              <a:t>), “smart home” appliances</a:t>
            </a:r>
          </a:p>
          <a:p>
            <a:pPr lvl="1"/>
            <a:r>
              <a:rPr lang="en-US" dirty="0"/>
              <a:t>New services added with Ruby programming</a:t>
            </a:r>
          </a:p>
          <a:p>
            <a:r>
              <a:rPr lang="en-US" dirty="0"/>
              <a:t>Single condition and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43" y="893827"/>
            <a:ext cx="2775424" cy="9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IFTTT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122" name="Picture 2" descr="Use IF by IFTTT to automate your Android de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21" y="959594"/>
            <a:ext cx="6313823" cy="5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0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/>
              <a:t>Yahoo! Pipes (2007 –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34033"/>
            <a:ext cx="8229600" cy="4857167"/>
          </a:xfrm>
        </p:spPr>
        <p:txBody>
          <a:bodyPr/>
          <a:lstStyle/>
          <a:p>
            <a:r>
              <a:rPr lang="en-US" sz="2400" dirty="0"/>
              <a:t>Was a web application to process data feeds on the web</a:t>
            </a:r>
          </a:p>
          <a:p>
            <a:pPr lvl="1"/>
            <a:r>
              <a:rPr lang="en-US" sz="2000" dirty="0"/>
              <a:t>Originally focused on “RSS feeds”</a:t>
            </a:r>
          </a:p>
          <a:p>
            <a:r>
              <a:rPr lang="en-US" sz="2400" dirty="0"/>
              <a:t>Visual data flow architecture, like LabVIEW</a:t>
            </a:r>
          </a:p>
          <a:p>
            <a:r>
              <a:rPr lang="en-US" sz="2400" dirty="0"/>
              <a:t>Studies showed wasn’t easy for non-programmers to use</a:t>
            </a:r>
          </a:p>
          <a:p>
            <a:r>
              <a:rPr lang="en-US" sz="1400" dirty="0"/>
              <a:t>Sandeep K </a:t>
            </a:r>
            <a:r>
              <a:rPr lang="en-US" sz="1400" dirty="0" err="1"/>
              <a:t>Kuttal</a:t>
            </a:r>
            <a:r>
              <a:rPr lang="en-US" sz="1400" dirty="0"/>
              <a:t>, A. </a:t>
            </a:r>
            <a:r>
              <a:rPr lang="en-US" sz="1400" dirty="0" err="1"/>
              <a:t>Sarma</a:t>
            </a:r>
            <a:r>
              <a:rPr lang="en-US" sz="1400" dirty="0"/>
              <a:t>, and G. </a:t>
            </a:r>
            <a:r>
              <a:rPr lang="en-US" sz="1400" dirty="0" err="1"/>
              <a:t>Rothermel</a:t>
            </a:r>
            <a:r>
              <a:rPr lang="en-US" sz="1400" dirty="0"/>
              <a:t>, "Debugging Support for End-User Mashup Programming", in </a:t>
            </a:r>
            <a:r>
              <a:rPr lang="en-US" sz="1400" i="1" dirty="0"/>
              <a:t>Proceedings of Computer and Human Interactions - CHI</a:t>
            </a:r>
            <a:r>
              <a:rPr lang="en-US" sz="1400" dirty="0"/>
              <a:t>, Paris, </a:t>
            </a:r>
            <a:r>
              <a:rPr lang="en-US" sz="1400" dirty="0" err="1"/>
              <a:t>France,pages</a:t>
            </a:r>
            <a:r>
              <a:rPr lang="en-US" sz="1400" dirty="0"/>
              <a:t> 1609 - 1618, April 2013.[</a:t>
            </a:r>
            <a:r>
              <a:rPr lang="en-US" sz="1400" u="sng" dirty="0">
                <a:hlinkClick r:id="rId3"/>
              </a:rPr>
              <a:t>pdf</a:t>
            </a:r>
            <a:r>
              <a:rPr lang="en-US" sz="1400" dirty="0"/>
              <a:t>]</a:t>
            </a:r>
          </a:p>
          <a:p>
            <a:pPr lvl="1"/>
            <a:r>
              <a:rPr lang="en-US" sz="2000" dirty="0"/>
              <a:t>Issues with </a:t>
            </a:r>
            <a:br>
              <a:rPr lang="en-US" sz="2000" dirty="0"/>
            </a:br>
            <a:r>
              <a:rPr lang="en-US" sz="2000" dirty="0"/>
              <a:t>connections,</a:t>
            </a:r>
            <a:br>
              <a:rPr lang="en-US" sz="2000" dirty="0"/>
            </a:br>
            <a:r>
              <a:rPr lang="en-US" sz="2000" dirty="0"/>
              <a:t>parameters,</a:t>
            </a:r>
            <a:br>
              <a:rPr lang="en-US" sz="2000" dirty="0"/>
            </a:br>
            <a:r>
              <a:rPr lang="en-US" sz="2000" dirty="0"/>
              <a:t>debugging, etc.</a:t>
            </a:r>
          </a:p>
          <a:p>
            <a:endParaRPr lang="en-US" sz="1800" i="1" dirty="0">
              <a:hlinkClick r:id="rId4"/>
            </a:endParaRPr>
          </a:p>
          <a:p>
            <a:r>
              <a:rPr lang="en-US" sz="1800" i="1" dirty="0">
                <a:hlinkClick r:id="rId4"/>
              </a:rPr>
              <a:t>Video</a:t>
            </a:r>
            <a:r>
              <a:rPr lang="en-US" sz="1800" i="1" dirty="0"/>
              <a:t> (1:50) or</a:t>
            </a:r>
            <a:br>
              <a:rPr lang="en-US" sz="1800" i="1" dirty="0"/>
            </a:br>
            <a:r>
              <a:rPr lang="en-US" sz="1800" i="1" dirty="0">
                <a:hlinkClick r:id="rId5"/>
              </a:rPr>
              <a:t>tutorial</a:t>
            </a:r>
            <a:r>
              <a:rPr lang="en-US" sz="1800" i="1" dirty="0"/>
              <a:t> (5:15)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38175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5298" name="Picture 2" descr="Yahoo! Pip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75" y="234161"/>
            <a:ext cx="143827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eed Computer icon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07" y="1477976"/>
            <a:ext cx="517106" cy="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3106316"/>
            <a:ext cx="5715000" cy="37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PBD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6271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Programming by Demonstration (PBD)</a:t>
            </a:r>
          </a:p>
          <a:p>
            <a:pPr lvl="1"/>
            <a:r>
              <a:rPr lang="en-US" dirty="0"/>
              <a:t>Also: Programming by Example (PBE)</a:t>
            </a:r>
          </a:p>
          <a:p>
            <a:r>
              <a:rPr lang="en-US" dirty="0"/>
              <a:t>Give </a:t>
            </a:r>
            <a:r>
              <a:rPr lang="en-US" i="1" dirty="0"/>
              <a:t>examples</a:t>
            </a:r>
            <a:r>
              <a:rPr lang="en-US" dirty="0"/>
              <a:t> of desired input and output</a:t>
            </a:r>
          </a:p>
          <a:p>
            <a:pPr lvl="1"/>
            <a:r>
              <a:rPr lang="en-US" dirty="0"/>
              <a:t>Or of desired behavior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Learns that size of boxes</a:t>
            </a:r>
            <a:br>
              <a:rPr lang="en-US" dirty="0"/>
            </a:br>
            <a:r>
              <a:rPr lang="en-US" dirty="0"/>
              <a:t>should match text from these</a:t>
            </a:r>
            <a:br>
              <a:rPr lang="en-US" dirty="0"/>
            </a:br>
            <a:r>
              <a:rPr lang="en-US" dirty="0"/>
              <a:t>examples</a:t>
            </a:r>
          </a:p>
          <a:p>
            <a:pPr lvl="1"/>
            <a:r>
              <a:rPr lang="en-US" dirty="0"/>
              <a:t>Arrows stay attached</a:t>
            </a:r>
          </a:p>
          <a:p>
            <a:r>
              <a:rPr lang="en-US" dirty="0"/>
              <a:t>Like Machine Learning (ML)</a:t>
            </a:r>
            <a:br>
              <a:rPr lang="en-US" dirty="0"/>
            </a:br>
            <a:r>
              <a:rPr lang="en-US" dirty="0"/>
              <a:t>but only a few examples</a:t>
            </a:r>
          </a:p>
          <a:p>
            <a:pPr lvl="1"/>
            <a:r>
              <a:rPr lang="en-US" dirty="0"/>
              <a:t>E.g., gesture learning from 15 examples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10" descr="lect14d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53100" y="3095625"/>
            <a:ext cx="2933700" cy="212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11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93773"/>
          </a:xfrm>
        </p:spPr>
        <p:txBody>
          <a:bodyPr/>
          <a:lstStyle/>
          <a:p>
            <a:pPr eaLnBrk="1" hangingPunct="1"/>
            <a:r>
              <a:rPr lang="en-US" sz="4000" dirty="0"/>
              <a:t>Demonstrational Interfaces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19263"/>
            <a:ext cx="6751464" cy="44116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"Classic" Reference: Allen Cypher, ed. </a:t>
            </a:r>
            <a:r>
              <a:rPr lang="en-US" i="1" dirty="0"/>
              <a:t>Watch What I Do</a:t>
            </a:r>
            <a:r>
              <a:rPr lang="en-US" dirty="0"/>
              <a:t>, MIT Press. 1993.</a:t>
            </a:r>
          </a:p>
          <a:p>
            <a:pPr eaLnBrk="1" hangingPunct="1"/>
            <a:r>
              <a:rPr lang="en-US" dirty="0"/>
              <a:t>Later book: Henry Lieberman, ed. </a:t>
            </a:r>
            <a:r>
              <a:rPr lang="en-US" i="1" dirty="0"/>
              <a:t>Your Wish is My Command</a:t>
            </a:r>
            <a:r>
              <a:rPr lang="en-US" dirty="0"/>
              <a:t>.  2001: Morgan Kaufmann.</a:t>
            </a:r>
          </a:p>
          <a:p>
            <a:pPr eaLnBrk="1" hangingPunct="1"/>
            <a:r>
              <a:rPr lang="en-US" dirty="0"/>
              <a:t>My group has chapters in both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88F412-54E1-4418-A978-3CF1B946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1116011"/>
            <a:ext cx="2137307" cy="26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13EAB85-6EF4-4460-B729-073EA441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4089271"/>
            <a:ext cx="2163936" cy="27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9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Demonstrational techniques expand how much of the interface can be specified interactively. </a:t>
            </a:r>
          </a:p>
          <a:p>
            <a:r>
              <a:rPr lang="en-US" dirty="0"/>
              <a:t>And Interactive editors are much faster to use than programming with toolkits </a:t>
            </a:r>
          </a:p>
          <a:p>
            <a:pPr lvl="1"/>
            <a:r>
              <a:rPr lang="en-US" dirty="0"/>
              <a:t>Frameworks improve productivity by factors of 3 to 5, interactive tools by factors of 10 to 50! </a:t>
            </a:r>
          </a:p>
          <a:p>
            <a:pPr lvl="1"/>
            <a:r>
              <a:rPr lang="en-US" dirty="0"/>
              <a:t>It might take an hour to draw an interface interactively, compared to days to program it. </a:t>
            </a:r>
          </a:p>
          <a:p>
            <a:pPr lvl="1"/>
            <a:r>
              <a:rPr lang="en-US" dirty="0"/>
              <a:t>Because they are faster, this promotes rapid prototyping </a:t>
            </a:r>
          </a:p>
          <a:p>
            <a:r>
              <a:rPr lang="en-US" dirty="0"/>
              <a:t>It is much more natural to specify the graphical parts of applications using a graphical editor. </a:t>
            </a:r>
          </a:p>
          <a:p>
            <a:r>
              <a:rPr lang="en-US" dirty="0"/>
              <a:t>Because they do not require programming skills, graphic designers can design the graphical parts of the interface.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rcRect r="76222" b="14762"/>
          <a:stretch>
            <a:fillRect/>
          </a:stretch>
        </p:blipFill>
        <p:spPr>
          <a:xfrm>
            <a:off x="6172201" y="998537"/>
            <a:ext cx="2971800" cy="449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dirty="0"/>
              <a:t>Key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8229600" cy="4830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“Data description problem”</a:t>
            </a:r>
          </a:p>
          <a:p>
            <a:pPr lvl="1"/>
            <a:r>
              <a:rPr lang="en-US" dirty="0"/>
              <a:t>What does the reference mean?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Charlie Palmer Steak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least expensive steakhouse near me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closest one in Midtown East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one with 1,000 bonus points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A promoted restaurant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second restaurant in the list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….</a:t>
            </a:r>
          </a:p>
          <a:p>
            <a:r>
              <a:rPr lang="en-US" dirty="0"/>
              <a:t>(Operator is usually easy – like “click”)</a:t>
            </a:r>
          </a:p>
          <a:p>
            <a:r>
              <a:rPr lang="en-US" dirty="0"/>
              <a:t>Control structures</a:t>
            </a:r>
          </a:p>
          <a:p>
            <a:pPr lvl="1"/>
            <a:r>
              <a:rPr lang="en-US" dirty="0"/>
              <a:t>Conditionals and loops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1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Examples (of uses to</a:t>
            </a:r>
            <a:br>
              <a:rPr lang="en-US" sz="4000" dirty="0"/>
            </a:br>
            <a:r>
              <a:rPr lang="en-US" sz="4000" dirty="0"/>
              <a:t>create UIs)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(chronological order)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 fontScale="92500"/>
          </a:bodyPr>
          <a:lstStyle/>
          <a:p>
            <a:r>
              <a:rPr lang="en-US" dirty="0"/>
              <a:t>Approaches to help novice programmers to be able to create dynamic interfaces</a:t>
            </a:r>
          </a:p>
          <a:p>
            <a:pPr lvl="1"/>
            <a:r>
              <a:rPr lang="en-US" dirty="0"/>
              <a:t>Static interfaces can just be drawn</a:t>
            </a:r>
          </a:p>
          <a:p>
            <a:r>
              <a:rPr lang="en-US" dirty="0"/>
              <a:t>Typically, also easier to program in general</a:t>
            </a:r>
          </a:p>
          <a:p>
            <a:pPr lvl="1"/>
            <a:r>
              <a:rPr lang="en-US" dirty="0"/>
              <a:t>Most modern tools to make it easy to program focus on creating interactive software, like games, which have a UI</a:t>
            </a:r>
          </a:p>
          <a:p>
            <a:r>
              <a:rPr lang="en-US" dirty="0"/>
              <a:t>EUP = end-user programmers</a:t>
            </a:r>
          </a:p>
          <a:p>
            <a:r>
              <a:rPr lang="en-US" sz="3000" dirty="0">
                <a:ea typeface="+mn-ea"/>
                <a:cs typeface="+mn-cs"/>
              </a:rPr>
              <a:t>Definition: </a:t>
            </a:r>
            <a:r>
              <a:rPr lang="en-US" sz="3000" dirty="0">
                <a:solidFill>
                  <a:srgbClr val="FF0000"/>
                </a:solidFill>
                <a:ea typeface="+mn-ea"/>
                <a:cs typeface="+mn-cs"/>
              </a:rPr>
              <a:t>Visual Programming </a:t>
            </a:r>
            <a:r>
              <a:rPr lang="en-US" sz="3000" dirty="0">
                <a:ea typeface="+mn-ea"/>
                <a:cs typeface="+mn-cs"/>
              </a:rPr>
              <a:t>= “Programming in which more than one dimension is used to convey semantics.”  </a:t>
            </a:r>
            <a:r>
              <a:rPr lang="en-US" sz="2000" i="1" dirty="0">
                <a:solidFill>
                  <a:schemeClr val="accent2"/>
                </a:solidFill>
                <a:cs typeface="Tahoma" pitchFamily="34" charset="0"/>
              </a:rPr>
              <a:t>- [Myers, 1990]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2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err="1"/>
              <a:t>Peridot</a:t>
            </a:r>
            <a:r>
              <a:rPr lang="en-US" dirty="0"/>
              <a:t> (1986-88)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Myers B. "Creating User Interfaces Using Programming-by-Example, Visual Programming, and Constraints," ACM Transactions on Programming Languages and Systems. vol. 12, no. 2, April, 1990. pp. 143-177.  (</a:t>
            </a:r>
            <a:r>
              <a:rPr lang="en-US" dirty="0" err="1"/>
              <a:t>Peridot</a:t>
            </a:r>
            <a:r>
              <a:rPr lang="en-US" dirty="0"/>
              <a:t>) </a:t>
            </a:r>
          </a:p>
          <a:p>
            <a:r>
              <a:rPr lang="en-US" dirty="0"/>
              <a:t>Myers B., Creating User Interfaces by Demonstration, Academic Press, San Diego, 1988. </a:t>
            </a:r>
          </a:p>
          <a:p>
            <a:r>
              <a:rPr lang="en-US" dirty="0"/>
              <a:t>Myers B., "Creating Interaction Techniques by Demonstration," IEEE Computer Graphics and Applications, Vol. 7, No. 9, IEEE, September 1987, pp. 51 - 60. </a:t>
            </a:r>
          </a:p>
          <a:p>
            <a:r>
              <a:rPr lang="en-US" dirty="0"/>
              <a:t>First demonstrational tool, and it used by-example techniques to allow the creation of new widgets. </a:t>
            </a:r>
          </a:p>
          <a:p>
            <a:r>
              <a:rPr lang="en-US" dirty="0"/>
              <a:t>From the drawings, it infers:</a:t>
            </a:r>
          </a:p>
          <a:p>
            <a:pPr lvl="1"/>
            <a:r>
              <a:rPr lang="en-US" dirty="0"/>
              <a:t>Graphical constraints among the objects, such as that the boxes should be the same size as the text. </a:t>
            </a:r>
          </a:p>
          <a:p>
            <a:pPr lvl="1"/>
            <a:r>
              <a:rPr lang="en-US" dirty="0"/>
              <a:t>control structures such as iteration over all the items in a menu </a:t>
            </a:r>
          </a:p>
          <a:p>
            <a:pPr lvl="1"/>
            <a:r>
              <a:rPr lang="en-US" dirty="0"/>
              <a:t>how the mouse affects the graphics, such as that the check mark should follow the mouse. </a:t>
            </a:r>
          </a:p>
          <a:p>
            <a:r>
              <a:rPr lang="en-US" dirty="0"/>
              <a:t>feedback: question and answer </a:t>
            </a:r>
          </a:p>
          <a:p>
            <a:r>
              <a:rPr lang="en-US" dirty="0">
                <a:hlinkClick r:id="rId2"/>
              </a:rPr>
              <a:t>video (8 min)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6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2EF21-DA5E-4983-AE51-AAE217F0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Peridot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8A8D-384A-4D0F-A093-B0E8873FB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77600-8F5A-4834-A079-897C50C9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6803F-C0E7-4A87-93D2-385C6227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E710-FE9F-4301-B6DA-35FE672E0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3467898"/>
            <a:ext cx="4464463" cy="3338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82629-A1B7-4792-A814-2DC52A34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122238"/>
            <a:ext cx="4521937" cy="3275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5AC839-6542-4FDC-B975-4046F14F7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839" y="0"/>
            <a:ext cx="3682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1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pPr eaLnBrk="1" hangingPunct="1"/>
            <a:r>
              <a:rPr lang="en-US" dirty="0"/>
              <a:t>Lapidary (1989-1993)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Myers B., Vander Zanden B. and Dannenberg R., "Creating Graphical Interactive Application Objects by Demonstration," </a:t>
            </a:r>
            <a:r>
              <a:rPr lang="en-US" sz="1800" i="1" dirty="0"/>
              <a:t>Proceedings of the ACM Symposium on User Interface Software and Technology, UIST'89</a:t>
            </a:r>
            <a:r>
              <a:rPr lang="en-US" sz="1800" dirty="0"/>
              <a:t>, Williamsburg, November 1989, pp. 95 - 104.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Brad Vander Zanden and Brad A. Myers. "Demonstrational and Constraint-Based Techniques for Pictorially Specifying Application Objects and Behaviors," </a:t>
            </a:r>
            <a:r>
              <a:rPr lang="en-US" sz="1800" i="1" dirty="0"/>
              <a:t>ACM Transactions on Computer-Human Interaction</a:t>
            </a:r>
            <a:r>
              <a:rPr lang="en-US" sz="1800" dirty="0"/>
              <a:t>. vol. 2, no. 4, Dec, 1995. pp. 308-356.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Extends </a:t>
            </a:r>
            <a:r>
              <a:rPr lang="en-US" sz="2000" dirty="0" err="1"/>
              <a:t>Peridot</a:t>
            </a:r>
            <a:r>
              <a:rPr lang="en-US" sz="2000" dirty="0"/>
              <a:t> to allow the creation of application-specific graphical objects, like nodes in a graphics editor.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Uses less </a:t>
            </a:r>
            <a:r>
              <a:rPr lang="en-US" sz="2000" dirty="0" err="1"/>
              <a:t>inferencing</a:t>
            </a:r>
            <a:r>
              <a:rPr lang="en-US" sz="2000" dirty="0"/>
              <a:t> and more dialog boxes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Is "real" and you get it as part of the Garnet distribution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Problems: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can only demonstrate "syntactic" parts of application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hard to set up correct constraints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>
                <a:hlinkClick r:id="rId2"/>
              </a:rPr>
              <a:t>video (12 min)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0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r>
              <a:rPr lang="en-US" dirty="0"/>
              <a:t>Lapidary dialog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69" y="802652"/>
            <a:ext cx="7029062" cy="60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229"/>
            <a:ext cx="7467600" cy="655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22238"/>
            <a:ext cx="3276600" cy="1479550"/>
          </a:xfrm>
        </p:spPr>
        <p:txBody>
          <a:bodyPr/>
          <a:lstStyle/>
          <a:p>
            <a:r>
              <a:rPr lang="en-US" dirty="0"/>
              <a:t>Lapidary, cont.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2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2915"/>
            <a:ext cx="7696200" cy="673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Lapidary,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2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Marquise (1993-1994)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Myers B., McDaniel, R. and Kosbie, D.. "Marquise: Creating Complete User Interfaces by Demonstration," </a:t>
            </a:r>
            <a:r>
              <a:rPr lang="en-US" sz="2400" i="1" dirty="0"/>
              <a:t>Proceedings CHI'94: Human Factors in Computing Systems</a:t>
            </a:r>
            <a:r>
              <a:rPr lang="en-US" sz="2400" dirty="0"/>
              <a:t>. Amsterdam, The Netherlands, April 24-29, 1993. pp. 293-300.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 back to doing more by demonstration, and just show the way that the interface should operate.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In particular, demonstrate </a:t>
            </a:r>
            <a:r>
              <a:rPr lang="en-US" sz="2400" i="1" dirty="0"/>
              <a:t>when</a:t>
            </a:r>
            <a:r>
              <a:rPr lang="en-US" sz="2400" dirty="0"/>
              <a:t> the behaviors should start and what the feedback looks like.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mouse button does one of 10 things, depending on where press and global mode.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Demonstrate both behavior and conditions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Built-in support for palettes and modes.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87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543800" cy="792162"/>
          </a:xfrm>
        </p:spPr>
        <p:txBody>
          <a:bodyPr/>
          <a:lstStyle/>
          <a:p>
            <a:r>
              <a:rPr lang="en-US" dirty="0"/>
              <a:t>Marquise windows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37</a:t>
            </a:fld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92191"/>
            <a:ext cx="7315200" cy="42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3352800" cy="523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335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543800" cy="1295400"/>
          </a:xfrm>
        </p:spPr>
        <p:txBody>
          <a:bodyPr/>
          <a:lstStyle/>
          <a:p>
            <a:r>
              <a:rPr lang="en-US" dirty="0"/>
              <a:t>Marquise</a:t>
            </a:r>
            <a:br>
              <a:rPr lang="en-US" dirty="0"/>
            </a:br>
            <a:r>
              <a:rPr lang="en-US" dirty="0"/>
              <a:t>feedback</a:t>
            </a:r>
            <a:br>
              <a:rPr lang="en-US" dirty="0"/>
            </a:br>
            <a:r>
              <a:rPr lang="en-US" dirty="0"/>
              <a:t>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399"/>
            <a:ext cx="8229600" cy="2930525"/>
          </a:xfrm>
        </p:spPr>
        <p:txBody>
          <a:bodyPr>
            <a:normAutofit/>
          </a:bodyPr>
          <a:lstStyle/>
          <a:p>
            <a:r>
              <a:rPr lang="en-US" sz="2400" i="1" dirty="0">
                <a:hlinkClick r:id="rId2"/>
              </a:rPr>
              <a:t>video (12 min)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38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995" y="0"/>
            <a:ext cx="5516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184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305800" cy="1020762"/>
          </a:xfrm>
        </p:spPr>
        <p:txBody>
          <a:bodyPr/>
          <a:lstStyle/>
          <a:p>
            <a:r>
              <a:rPr lang="en-US" sz="3200" dirty="0" err="1"/>
              <a:t>InferenceBear</a:t>
            </a:r>
            <a:r>
              <a:rPr lang="en-US" sz="3200" dirty="0"/>
              <a:t> &amp; Grizzly Bear (1994-1996)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Martin R. Frank, </a:t>
            </a:r>
            <a:r>
              <a:rPr lang="en-US" dirty="0" err="1"/>
              <a:t>Piyawadee</a:t>
            </a:r>
            <a:r>
              <a:rPr lang="en-US" dirty="0"/>
              <a:t> "</a:t>
            </a:r>
            <a:r>
              <a:rPr lang="en-US" dirty="0" err="1"/>
              <a:t>Noi</a:t>
            </a:r>
            <a:r>
              <a:rPr lang="en-US" dirty="0"/>
              <a:t>" </a:t>
            </a:r>
            <a:r>
              <a:rPr lang="en-US" dirty="0" err="1"/>
              <a:t>Sukaviriya</a:t>
            </a:r>
            <a:r>
              <a:rPr lang="en-US" dirty="0"/>
              <a:t>, James D. Foley. “</a:t>
            </a:r>
            <a:r>
              <a:rPr lang="en-US" dirty="0">
                <a:hlinkClick r:id="rId2"/>
              </a:rPr>
              <a:t>Inference bear</a:t>
            </a:r>
            <a:r>
              <a:rPr lang="en-US" dirty="0"/>
              <a:t>: designing interactive interfaces through before and after snapshots,” DIS’95. Ann Arbor, Michigan, pp. 167 – 175. </a:t>
            </a:r>
            <a:r>
              <a:rPr lang="en-US" dirty="0" err="1">
                <a:hlinkClick r:id="rId3"/>
              </a:rPr>
              <a:t>pdf</a:t>
            </a:r>
            <a:endParaRPr lang="en-US" dirty="0"/>
          </a:p>
          <a:p>
            <a:r>
              <a:rPr lang="en-US" dirty="0"/>
              <a:t>Martin Frank, Model-Based User Interface Design by Demonstration and By Interview. PhD Thesis, Georgia Tech, 1996. </a:t>
            </a:r>
          </a:p>
          <a:p>
            <a:r>
              <a:rPr lang="en-US" dirty="0"/>
              <a:t>(Discussed his "Elements, Events &amp; Transitions (EET) language in the event-language lecture)</a:t>
            </a:r>
          </a:p>
          <a:p>
            <a:r>
              <a:rPr lang="en-US" dirty="0"/>
              <a:t>User control through dialog boxes, edit using textual language: EET</a:t>
            </a:r>
          </a:p>
          <a:p>
            <a:r>
              <a:rPr lang="en-US" dirty="0"/>
              <a:t>Snapshots of before and after </a:t>
            </a:r>
          </a:p>
          <a:p>
            <a:r>
              <a:rPr lang="en-US" dirty="0"/>
              <a:t>Multiple examples </a:t>
            </a:r>
          </a:p>
          <a:p>
            <a:pPr lvl="1"/>
            <a:r>
              <a:rPr lang="en-US" dirty="0"/>
              <a:t>More positive examples to cause generalization </a:t>
            </a:r>
          </a:p>
          <a:p>
            <a:pPr lvl="1"/>
            <a:r>
              <a:rPr lang="en-US" dirty="0"/>
              <a:t>Negative examples to specify exceptions </a:t>
            </a:r>
          </a:p>
          <a:p>
            <a:r>
              <a:rPr lang="en-US" dirty="0"/>
              <a:t>Pictures – next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113"/>
            <a:ext cx="8022771" cy="1047524"/>
          </a:xfrm>
        </p:spPr>
        <p:txBody>
          <a:bodyPr/>
          <a:lstStyle/>
          <a:p>
            <a:r>
              <a:rPr lang="en-US" dirty="0"/>
              <a:t>New terms: Low-Code, No-Code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85" y="1568450"/>
            <a:ext cx="8229600" cy="4713287"/>
          </a:xfrm>
        </p:spPr>
        <p:txBody>
          <a:bodyPr>
            <a:normAutofit fontScale="92500"/>
          </a:bodyPr>
          <a:lstStyle/>
          <a:p>
            <a:r>
              <a:rPr lang="en-US" dirty="0"/>
              <a:t>“Low-Code” – create app by “graphical user interfaces and configuration instead of traditional programming” – </a:t>
            </a:r>
            <a:r>
              <a:rPr lang="en-US" i="1" dirty="0"/>
              <a:t>Wikipedia</a:t>
            </a:r>
          </a:p>
          <a:p>
            <a:pPr lvl="1"/>
            <a:r>
              <a:rPr lang="en-US" dirty="0"/>
              <a:t>Term coined in 2014</a:t>
            </a:r>
          </a:p>
          <a:p>
            <a:pPr lvl="1"/>
            <a:r>
              <a:rPr lang="en-US" dirty="0"/>
              <a:t>Often use visual programming</a:t>
            </a:r>
          </a:p>
          <a:p>
            <a:pPr lvl="1"/>
            <a:r>
              <a:rPr lang="en-US" dirty="0"/>
              <a:t>Require some coding expertise</a:t>
            </a:r>
          </a:p>
          <a:p>
            <a:r>
              <a:rPr lang="en-US" dirty="0"/>
              <a:t>“No-Code” – theoretically no coding at all, but often the same as “low code”</a:t>
            </a:r>
          </a:p>
          <a:p>
            <a:pPr lvl="1"/>
            <a:r>
              <a:rPr lang="en-US" dirty="0"/>
              <a:t>Aim to allow business people to create the whole app</a:t>
            </a:r>
          </a:p>
          <a:p>
            <a:pPr lvl="1"/>
            <a:r>
              <a:rPr lang="en-US" dirty="0"/>
              <a:t>Often declarative “model-driven”, with fixed GUI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417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z="2800">
                <a:hlinkClick r:id="rId2"/>
              </a:rPr>
              <a:t>InferenceBear Pictures</a:t>
            </a:r>
            <a:endParaRPr lang="en-US" sz="280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344613"/>
          <a:ext cx="2943225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648584" imgH="2495238" progId="PBrush">
                  <p:embed/>
                </p:oleObj>
              </mc:Choice>
              <mc:Fallback>
                <p:oleObj name="Bitmap Image" r:id="rId3" imgW="3648584" imgH="2495238" progId="PBrush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4613"/>
                        <a:ext cx="2943225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00375" y="1344613"/>
          <a:ext cx="29622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723810" imgH="2561905" progId="PBrush">
                  <p:embed/>
                </p:oleObj>
              </mc:Choice>
              <mc:Fallback>
                <p:oleObj name="Bitmap Image" r:id="rId5" imgW="3723810" imgH="2561905" progId="PBrush">
                  <p:embed/>
                  <p:pic>
                    <p:nvPicPr>
                      <p:cNvPr id="20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344613"/>
                        <a:ext cx="2962275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019800" y="1344613"/>
            <a:ext cx="3124200" cy="2012950"/>
          </a:xfrm>
          <a:noFill/>
        </p:spPr>
      </p:pic>
      <p:sp>
        <p:nvSpPr>
          <p:cNvPr id="2056" name="Line 14"/>
          <p:cNvSpPr>
            <a:spLocks noChangeShapeType="1"/>
          </p:cNvSpPr>
          <p:nvPr/>
        </p:nvSpPr>
        <p:spPr bwMode="auto">
          <a:xfrm>
            <a:off x="1524000" y="3429000"/>
            <a:ext cx="5638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graphicFrame>
        <p:nvGraphicFramePr>
          <p:cNvPr id="20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" y="3581400"/>
          <a:ext cx="9067800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2361905" imgH="4458322" progId="PBrush">
                  <p:embed/>
                </p:oleObj>
              </mc:Choice>
              <mc:Fallback>
                <p:oleObj name="Bitmap Image" r:id="rId8" imgW="12361905" imgH="4458322" progId="PBrush">
                  <p:embed/>
                  <p:pic>
                    <p:nvPicPr>
                      <p:cNvPr id="20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81400"/>
                        <a:ext cx="9067800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84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/>
              <a:t>Gamut (1996 - 1999)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489092" cy="5638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PhD thesis of Rich McDaniel. </a:t>
            </a:r>
          </a:p>
          <a:p>
            <a:r>
              <a:rPr lang="en-US" sz="2300" dirty="0"/>
              <a:t>Richard G. McDaniel and Brad A. Myers. "Building Applications Using Only Demonstration," IUI'98: 1998 International Conference On Intelligent User Interfaces, January 6-9, 1998, San Francisco, CA. pp. 109-116. </a:t>
            </a:r>
            <a:r>
              <a:rPr lang="en-US" sz="2300" dirty="0" err="1">
                <a:hlinkClick r:id="rId2"/>
              </a:rPr>
              <a:t>pdf</a:t>
            </a:r>
            <a:endParaRPr lang="en-US" sz="2300" dirty="0"/>
          </a:p>
          <a:p>
            <a:r>
              <a:rPr lang="en-US" sz="2300" dirty="0"/>
              <a:t>Richard G. McDaniel and Brad A. Myers, "Getting More Out Of Programming-By-Demonstration." Proceedings CHI'99: Human Factors in Computing Systems. Pittsburgh, PA, May 15-20, 1999. pp. 442-449. </a:t>
            </a:r>
            <a:r>
              <a:rPr lang="en-US" sz="2300" dirty="0">
                <a:hlinkClick r:id="rId3"/>
              </a:rPr>
              <a:t>ACM DL Reference</a:t>
            </a:r>
            <a:endParaRPr lang="en-US" sz="2300" dirty="0"/>
          </a:p>
          <a:p>
            <a:r>
              <a:rPr lang="en-US" dirty="0"/>
              <a:t>Domain: "board games" and</a:t>
            </a:r>
            <a:br>
              <a:rPr lang="en-US" dirty="0"/>
            </a:br>
            <a:r>
              <a:rPr lang="en-US" dirty="0"/>
              <a:t>educational software </a:t>
            </a:r>
          </a:p>
          <a:p>
            <a:r>
              <a:rPr lang="en-US" dirty="0"/>
              <a:t>Goal: new interaction techniques</a:t>
            </a:r>
            <a:br>
              <a:rPr lang="en-US" dirty="0"/>
            </a:br>
            <a:r>
              <a:rPr lang="en-US" dirty="0"/>
              <a:t>so can infer more complex behaviors </a:t>
            </a:r>
          </a:p>
          <a:p>
            <a:r>
              <a:rPr lang="en-US" dirty="0"/>
              <a:t>E.g., how a piece can move in</a:t>
            </a:r>
            <a:br>
              <a:rPr lang="en-US" dirty="0"/>
            </a:br>
            <a:r>
              <a:rPr lang="en-US" dirty="0"/>
              <a:t>Monopoly / Chess </a:t>
            </a:r>
          </a:p>
          <a:p>
            <a:r>
              <a:rPr lang="en-US" dirty="0"/>
              <a:t>Reduce number of modes </a:t>
            </a:r>
          </a:p>
          <a:p>
            <a:r>
              <a:rPr lang="en-US" dirty="0"/>
              <a:t>New interaction techniques to</a:t>
            </a:r>
            <a:br>
              <a:rPr lang="en-US" dirty="0"/>
            </a:br>
            <a:r>
              <a:rPr lang="en-US" dirty="0"/>
              <a:t>provide hints </a:t>
            </a:r>
          </a:p>
          <a:p>
            <a:pPr lvl="1"/>
            <a:r>
              <a:rPr lang="en-US" dirty="0"/>
              <a:t>"Do Something!", "Stop That", Hint highlighting, Temporal Ghosts, Guide objects, Deck of Playing Cards, etc. </a:t>
            </a:r>
          </a:p>
          <a:p>
            <a:r>
              <a:rPr lang="en-US" dirty="0"/>
              <a:t>Better </a:t>
            </a:r>
            <a:r>
              <a:rPr lang="en-US" dirty="0" err="1"/>
              <a:t>inferencing</a:t>
            </a:r>
            <a:r>
              <a:rPr lang="en-US" dirty="0"/>
              <a:t> algorithms </a:t>
            </a:r>
          </a:p>
          <a:p>
            <a:r>
              <a:rPr lang="en-US" dirty="0">
                <a:hlinkClick r:id="rId4"/>
              </a:rPr>
              <a:t>video (4.5 min)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41</a:t>
            </a:fld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71B42A-1C76-41D3-9E01-D9E235B73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6463" b="21197"/>
          <a:stretch/>
        </p:blipFill>
        <p:spPr>
          <a:xfrm>
            <a:off x="5245443" y="2760619"/>
            <a:ext cx="3842952" cy="25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pPr eaLnBrk="1" hangingPunct="1"/>
            <a:r>
              <a:rPr lang="en-US" dirty="0"/>
              <a:t>Topes (2004-2009)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8915400" cy="303879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/>
              <a:t>Chris </a:t>
            </a:r>
            <a:r>
              <a:rPr lang="en-US" sz="2800" dirty="0" err="1"/>
              <a:t>Scaffidi’s</a:t>
            </a:r>
            <a:r>
              <a:rPr lang="en-US" sz="2800" dirty="0"/>
              <a:t> PhD thesis: 2009</a:t>
            </a:r>
          </a:p>
          <a:p>
            <a:pPr lvl="1"/>
            <a:r>
              <a:rPr lang="en-US" dirty="0"/>
              <a:t>Christopher Scaffidi, Brad Myers, Mary Shaw, "Topes: Reusable Abstractions for Validating Data." </a:t>
            </a:r>
            <a:r>
              <a:rPr lang="en-US" i="1" dirty="0"/>
              <a:t>ICSE'2008: 30th International Conference on Software Engineering</a:t>
            </a:r>
            <a:r>
              <a:rPr lang="en-US" dirty="0"/>
              <a:t>, Leipzig, Germany, 10 - 18 May 2008. pp. 1-10. </a:t>
            </a:r>
            <a:r>
              <a:rPr lang="en-US" dirty="0">
                <a:hlinkClick r:id="rId2"/>
              </a:rPr>
              <a:t>IEEE DL pdf</a:t>
            </a:r>
            <a:endParaRPr lang="en-US" sz="2000" dirty="0"/>
          </a:p>
          <a:p>
            <a:pPr eaLnBrk="1" hangingPunct="1"/>
            <a:r>
              <a:rPr lang="en-US" sz="2800" dirty="0"/>
              <a:t>“topes” = user-level types for end-user programming (EUP)</a:t>
            </a:r>
          </a:p>
          <a:p>
            <a:pPr eaLnBrk="1" hangingPunct="1"/>
            <a:r>
              <a:rPr lang="en-US" sz="2800" dirty="0"/>
              <a:t>Create parsers, data-transformations</a:t>
            </a:r>
          </a:p>
          <a:p>
            <a:pPr lvl="1" eaLnBrk="1" hangingPunct="1"/>
            <a:r>
              <a:rPr lang="en-US" sz="2400" dirty="0"/>
              <a:t>Infers topes from a list of examples</a:t>
            </a:r>
          </a:p>
          <a:p>
            <a:pPr eaLnBrk="1" hangingPunct="1"/>
            <a:r>
              <a:rPr lang="en-US" sz="2800" dirty="0"/>
              <a:t>Patterns in text input</a:t>
            </a:r>
          </a:p>
          <a:p>
            <a:pPr lvl="1" eaLnBrk="1" hangingPunct="1"/>
            <a:r>
              <a:rPr lang="en-US" sz="2400" dirty="0"/>
              <a:t>Phone numbers, addresses, social security numbers, etc.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34194"/>
            <a:ext cx="7826829" cy="252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287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9950"/>
          </a:xfrm>
        </p:spPr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507"/>
            <a:ext cx="8229600" cy="4411662"/>
          </a:xfrm>
        </p:spPr>
        <p:txBody>
          <a:bodyPr/>
          <a:lstStyle/>
          <a:p>
            <a:r>
              <a:rPr lang="en-US" dirty="0"/>
              <a:t>Inferred pattern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63712"/>
            <a:ext cx="7086600" cy="509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171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Validator – never vs. rarely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814" y="2323647"/>
            <a:ext cx="7924800" cy="2879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683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57955"/>
          </a:xfrm>
        </p:spPr>
        <p:txBody>
          <a:bodyPr/>
          <a:lstStyle/>
          <a:p>
            <a:r>
              <a:rPr lang="en-US" dirty="0"/>
              <a:t>Topes,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265238"/>
            <a:ext cx="8229600" cy="4411662"/>
          </a:xfrm>
        </p:spPr>
        <p:txBody>
          <a:bodyPr/>
          <a:lstStyle/>
          <a:p>
            <a:r>
              <a:rPr lang="en-US" dirty="0"/>
              <a:t>Converter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6" name="Picture 1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52612"/>
            <a:ext cx="83820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066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Draco, </a:t>
            </a:r>
            <a:r>
              <a:rPr lang="en-US" dirty="0" err="1"/>
              <a:t>Skuid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Rubaiat</a:t>
            </a:r>
            <a:r>
              <a:rPr lang="en-US" sz="1600" dirty="0"/>
              <a:t> Habib </a:t>
            </a:r>
            <a:r>
              <a:rPr lang="en-US" sz="1600" dirty="0" err="1"/>
              <a:t>Kazi</a:t>
            </a:r>
            <a:r>
              <a:rPr lang="en-US" sz="1600" dirty="0"/>
              <a:t>, Fanny Chevalier, </a:t>
            </a:r>
            <a:r>
              <a:rPr lang="en-US" sz="1600" dirty="0" err="1"/>
              <a:t>Tovi</a:t>
            </a:r>
            <a:r>
              <a:rPr lang="en-US" sz="1600" dirty="0"/>
              <a:t> Grossman, </a:t>
            </a:r>
            <a:r>
              <a:rPr lang="en-US" sz="1600" dirty="0" err="1"/>
              <a:t>Shengdong</a:t>
            </a:r>
            <a:r>
              <a:rPr lang="en-US" sz="1600" dirty="0"/>
              <a:t> Zhao, and George Fitzmaurice. 2014. Draco: bringing life to illustrations with kinetic textures. In </a:t>
            </a:r>
            <a:r>
              <a:rPr lang="en-US" sz="1600" i="1" dirty="0"/>
              <a:t>Proceedings of the SIGCHI Conference on Human Factors in Computing Systems</a:t>
            </a:r>
            <a:r>
              <a:rPr lang="en-US" sz="1600" dirty="0"/>
              <a:t> (CHI '14). 351-360. DOI: https://doi.org/10.1145/2556288.2556987</a:t>
            </a:r>
            <a:endParaRPr lang="en-US" sz="1600" dirty="0">
              <a:hlinkClick r:id="rId2"/>
            </a:endParaRPr>
          </a:p>
          <a:p>
            <a:r>
              <a:rPr lang="en-US" dirty="0"/>
              <a:t>Sketch to show animations and movements</a:t>
            </a:r>
          </a:p>
          <a:p>
            <a:r>
              <a:rPr lang="en-US" dirty="0"/>
              <a:t>Augmented with dynamic animation effects</a:t>
            </a:r>
          </a:p>
          <a:p>
            <a:r>
              <a:rPr lang="en-US" dirty="0"/>
              <a:t>Commercialized by </a:t>
            </a:r>
            <a:r>
              <a:rPr lang="en-US" dirty="0" err="1"/>
              <a:t>AutoDesk</a:t>
            </a:r>
            <a:endParaRPr lang="en-US" dirty="0">
              <a:hlinkClick r:id="rId2"/>
            </a:endParaRPr>
          </a:p>
          <a:p>
            <a:r>
              <a:rPr lang="en-US" sz="2400" i="1" dirty="0">
                <a:hlinkClick r:id="rId2"/>
              </a:rPr>
              <a:t>Video</a:t>
            </a:r>
            <a:r>
              <a:rPr lang="en-US" sz="2400" i="1" dirty="0"/>
              <a:t> (4:57)!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2AF2-0AA9-4A5B-B443-F4F9523514C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3B5C3-B59A-4B5B-94EA-00E2D7E9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847" y="4470912"/>
            <a:ext cx="3940157" cy="18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5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Toby Li’s </a:t>
            </a:r>
            <a:r>
              <a:rPr lang="en-US" dirty="0" err="1"/>
              <a:t>Sugilite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Toby Li, Amos Azaria, and Brad Myers. "SUGILITE: Creating Multimodal Smartphone Automation by Demonstration", </a:t>
            </a:r>
            <a:r>
              <a:rPr lang="en-US" sz="1700" i="1" dirty="0"/>
              <a:t>Proceedings CHI'2017: Human Factors in Computing Systems</a:t>
            </a:r>
            <a:r>
              <a:rPr lang="en-US" sz="1700" dirty="0"/>
              <a:t>, Denver, CO, May 6-11, 2017. To appear. </a:t>
            </a:r>
            <a:r>
              <a:rPr lang="en-US" sz="1700" dirty="0">
                <a:hlinkClick r:id="rId2"/>
              </a:rPr>
              <a:t>preprint pdf</a:t>
            </a:r>
            <a:r>
              <a:rPr lang="en-US" sz="1700" dirty="0"/>
              <a:t> and </a:t>
            </a:r>
            <a:r>
              <a:rPr lang="en-US" sz="1700" dirty="0">
                <a:hlinkClick r:id="rId3"/>
              </a:rPr>
              <a:t>video</a:t>
            </a:r>
            <a:r>
              <a:rPr lang="en-US" sz="1700" dirty="0"/>
              <a:t>. </a:t>
            </a:r>
            <a:r>
              <a:rPr lang="en-US" sz="1700" b="1" dirty="0"/>
              <a:t>Best paper Honorable Mention award</a:t>
            </a:r>
            <a:r>
              <a:rPr lang="en-US" sz="1700" dirty="0"/>
              <a:t>.</a:t>
            </a:r>
          </a:p>
          <a:p>
            <a:r>
              <a:rPr lang="en-US" dirty="0"/>
              <a:t>Programming by example for Android</a:t>
            </a:r>
          </a:p>
          <a:p>
            <a:r>
              <a:rPr lang="en-US" dirty="0"/>
              <a:t>Scripts (macros) of common or repetitive tasks</a:t>
            </a:r>
          </a:p>
          <a:p>
            <a:r>
              <a:rPr lang="en-US" dirty="0"/>
              <a:t>Uses the Android accessibility API</a:t>
            </a:r>
          </a:p>
          <a:p>
            <a:r>
              <a:rPr lang="en-US" dirty="0"/>
              <a:t>Invoke using Speech or GUI</a:t>
            </a:r>
          </a:p>
          <a:p>
            <a:r>
              <a:rPr lang="en-US" dirty="0"/>
              <a:t>Generalizes based on other menu items seen</a:t>
            </a:r>
          </a:p>
          <a:p>
            <a:r>
              <a:rPr lang="en-US" dirty="0"/>
              <a:t>Currently, uses multiple examples only when script fails</a:t>
            </a:r>
          </a:p>
          <a:p>
            <a:pPr lvl="1"/>
            <a:r>
              <a:rPr lang="en-US" dirty="0"/>
              <a:t>Can replace or add fork</a:t>
            </a:r>
          </a:p>
          <a:p>
            <a:r>
              <a:rPr lang="en-US" sz="2600" i="1" dirty="0">
                <a:hlinkClick r:id="rId4"/>
              </a:rPr>
              <a:t>Video</a:t>
            </a:r>
            <a:r>
              <a:rPr lang="en-US" sz="2600" i="1" dirty="0"/>
              <a:t> (6:48)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67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85763"/>
            <a:ext cx="7543800" cy="715962"/>
          </a:xfrm>
        </p:spPr>
        <p:txBody>
          <a:bodyPr/>
          <a:lstStyle/>
          <a:p>
            <a:r>
              <a:rPr lang="en-US" dirty="0" err="1"/>
              <a:t>Sugilite</a:t>
            </a:r>
            <a:r>
              <a:rPr lang="en-US" dirty="0"/>
              <a:t> 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8972775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30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994342" cy="1295400"/>
          </a:xfrm>
        </p:spPr>
        <p:txBody>
          <a:bodyPr/>
          <a:lstStyle/>
          <a:p>
            <a:pPr eaLnBrk="1" hangingPunct="1"/>
            <a:r>
              <a:rPr lang="en-US" dirty="0"/>
              <a:t>Commercial Systems using PBD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Excel </a:t>
            </a:r>
            <a:r>
              <a:rPr lang="en-US" dirty="0" err="1"/>
              <a:t>Flashfill</a:t>
            </a:r>
            <a:endParaRPr lang="en-US" dirty="0"/>
          </a:p>
          <a:p>
            <a:pPr eaLnBrk="1" hangingPunct="1"/>
            <a:r>
              <a:rPr lang="en-US" dirty="0"/>
              <a:t>Adobe Catalyst</a:t>
            </a:r>
          </a:p>
          <a:p>
            <a:pPr lvl="1" eaLnBrk="1" hangingPunct="1"/>
            <a:r>
              <a:rPr lang="en-US" dirty="0"/>
              <a:t>Create menus by giving examples of the items</a:t>
            </a:r>
          </a:p>
          <a:p>
            <a:pPr lvl="1" eaLnBrk="1" hangingPunct="1"/>
            <a:r>
              <a:rPr lang="en-US" dirty="0"/>
              <a:t>Scroll bars by indicating the parts (thumb, track, etc.)</a:t>
            </a:r>
          </a:p>
          <a:p>
            <a:pPr lvl="1" eaLnBrk="1" hangingPunct="1"/>
            <a:r>
              <a:rPr lang="en-US" dirty="0"/>
              <a:t>But discontinued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pPr eaLnBrk="1" hangingPunct="1"/>
            <a:r>
              <a:rPr lang="en-US" dirty="0"/>
              <a:t>Adobe XD</a:t>
            </a:r>
          </a:p>
          <a:p>
            <a:pPr lvl="1" eaLnBrk="1" hangingPunct="1"/>
            <a:r>
              <a:rPr lang="en-US" dirty="0"/>
              <a:t>Repeat grid</a:t>
            </a:r>
          </a:p>
          <a:p>
            <a:pPr lvl="1" eaLnBrk="1" hangingPunct="1"/>
            <a:r>
              <a:rPr lang="en-US" dirty="0"/>
              <a:t>Component behaviors based on “states”</a:t>
            </a:r>
          </a:p>
          <a:p>
            <a:pPr eaLnBrk="1" hangingPunct="1"/>
            <a:r>
              <a:rPr lang="en-US" dirty="0"/>
              <a:t>What else?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5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4801958" cy="4411662"/>
          </a:xfrm>
        </p:spPr>
        <p:txBody>
          <a:bodyPr/>
          <a:lstStyle/>
          <a:p>
            <a:r>
              <a:rPr lang="en-US" dirty="0"/>
              <a:t>Older visual language systems did not necessarily help with UIs</a:t>
            </a:r>
          </a:p>
          <a:p>
            <a:r>
              <a:rPr lang="en-US" dirty="0"/>
              <a:t>E.g., Pict from Ephraim </a:t>
            </a:r>
            <a:r>
              <a:rPr lang="en-US" dirty="0" err="1"/>
              <a:t>Glinert</a:t>
            </a:r>
            <a:r>
              <a:rPr lang="en-US" dirty="0"/>
              <a:t>, 1984 uses conventional flowcharts to program algorithms</a:t>
            </a:r>
          </a:p>
          <a:p>
            <a:r>
              <a:rPr lang="en-US" dirty="0"/>
              <a:t>Goal: easier to learn programming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58" y="838200"/>
            <a:ext cx="38848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Disadvantages of PBD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7340"/>
            <a:ext cx="803529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People are actually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 very good at coming up with concrete examples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Examples tend to show the system the same thing over and over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People can’t think of the edge cases and negative examples</a:t>
            </a:r>
          </a:p>
          <a:p>
            <a:pPr>
              <a:lnSpc>
                <a:spcPct val="90000"/>
              </a:lnSpc>
            </a:pPr>
            <a:r>
              <a:rPr lang="en-US" dirty="0"/>
              <a:t>People need to be able to </a:t>
            </a:r>
            <a:r>
              <a:rPr lang="en-US" b="1" dirty="0">
                <a:solidFill>
                  <a:srgbClr val="C00000"/>
                </a:solidFill>
              </a:rPr>
              <a:t>edit</a:t>
            </a:r>
            <a:r>
              <a:rPr lang="en-US" dirty="0"/>
              <a:t> the code, so need a representation they can understand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7428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Open </a:t>
            </a:r>
            <a:r>
              <a:rPr lang="en-US"/>
              <a:t>Issues with PBD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Sometimes examples are harder than specifying</a:t>
            </a:r>
          </a:p>
          <a:p>
            <a:pPr lvl="1" eaLnBrk="1" hangingPunct="1"/>
            <a:r>
              <a:rPr lang="en-US" dirty="0"/>
              <a:t>“and” vs. “or”</a:t>
            </a:r>
          </a:p>
          <a:p>
            <a:pPr eaLnBrk="1" hangingPunct="1"/>
            <a:r>
              <a:rPr lang="en-US" dirty="0"/>
              <a:t>How intelligent is enough? </a:t>
            </a:r>
          </a:p>
          <a:p>
            <a:pPr lvl="1" eaLnBrk="1" hangingPunct="1"/>
            <a:r>
              <a:rPr lang="en-US" dirty="0"/>
              <a:t>Predictability </a:t>
            </a:r>
          </a:p>
          <a:p>
            <a:pPr lvl="1" eaLnBrk="1" hangingPunct="1"/>
            <a:r>
              <a:rPr lang="en-US" dirty="0"/>
              <a:t>AI problem </a:t>
            </a:r>
          </a:p>
          <a:p>
            <a:pPr eaLnBrk="1" hangingPunct="1"/>
            <a:r>
              <a:rPr lang="en-US" dirty="0"/>
              <a:t>Techniques for feedback and editing </a:t>
            </a:r>
          </a:p>
          <a:p>
            <a:pPr eaLnBrk="1" hangingPunct="1"/>
            <a:r>
              <a:rPr lang="en-US" dirty="0"/>
              <a:t>Combining inferencing with direct editing of the code </a:t>
            </a:r>
          </a:p>
          <a:p>
            <a:pPr eaLnBrk="1" hangingPunct="1"/>
            <a:r>
              <a:rPr lang="en-US" dirty="0"/>
              <a:t>A “really” successful product using this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/>
              <a:t>© 2022 -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23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9ACB-E236-4EEA-B7D5-E13E84BC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newer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A7CFD-F4B6-4C5E-8667-A72462CF7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Claim to be: “Low code” or “No code”</a:t>
            </a:r>
          </a:p>
          <a:p>
            <a:pPr lvl="1"/>
            <a:r>
              <a:rPr lang="en-US" dirty="0"/>
              <a:t>Examples (all companies founded in 2012!): </a:t>
            </a:r>
          </a:p>
          <a:p>
            <a:pPr lvl="2"/>
            <a:r>
              <a:rPr lang="en-US" dirty="0" err="1"/>
              <a:t>AirTable</a:t>
            </a:r>
            <a:r>
              <a:rPr lang="en-US" dirty="0"/>
              <a:t> – based on a spreadsheet model</a:t>
            </a:r>
          </a:p>
          <a:p>
            <a:pPr lvl="2"/>
            <a:r>
              <a:rPr lang="en-US" dirty="0"/>
              <a:t>Bubble.io – visual programming</a:t>
            </a:r>
          </a:p>
          <a:p>
            <a:pPr lvl="2"/>
            <a:r>
              <a:rPr lang="en-US" dirty="0"/>
              <a:t>Zapier – move data between web applications (automate repetitive tasks)</a:t>
            </a:r>
          </a:p>
          <a:p>
            <a:pPr lvl="3"/>
            <a:r>
              <a:rPr lang="en-US" dirty="0"/>
              <a:t>Like Yahoo! pipes!</a:t>
            </a:r>
          </a:p>
          <a:p>
            <a:r>
              <a:rPr lang="en-US" dirty="0"/>
              <a:t>Many others, e.g., see </a:t>
            </a:r>
            <a:r>
              <a:rPr lang="en-US" dirty="0">
                <a:hlinkClick r:id="rId2"/>
              </a:rPr>
              <a:t>Wikipedia entry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BC38A-EF9F-46B3-8518-173705A5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9D71C-35D7-4F92-BA14-CD140374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27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623486"/>
          </a:xfrm>
        </p:spPr>
        <p:txBody>
          <a:bodyPr/>
          <a:lstStyle/>
          <a:p>
            <a:r>
              <a:rPr lang="en-US" dirty="0" err="1"/>
              <a:t>Airtable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4010"/>
            <a:ext cx="8229600" cy="69795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Database + spreadsheet for business processes</a:t>
            </a:r>
          </a:p>
          <a:p>
            <a:r>
              <a:rPr lang="en-US" sz="2400" dirty="0"/>
              <a:t>LinkedIn Learning course </a:t>
            </a:r>
            <a:r>
              <a:rPr lang="en-US" sz="1800" i="1" dirty="0"/>
              <a:t>(first part of </a:t>
            </a:r>
            <a:r>
              <a:rPr lang="en-US" sz="1800" i="1" dirty="0">
                <a:hlinkClick r:id="rId2"/>
              </a:rPr>
              <a:t>intro</a:t>
            </a:r>
            <a:r>
              <a:rPr lang="en-US" sz="1800" i="1" dirty="0"/>
              <a:t>)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3074" name="Picture 2" descr="https://upload.wikimedia.org/wikipedia/commons/thumb/a/ad/A_table_in_Airtable_for_a_restaurant_base.png/1280px-A_table_in_Airtable_for_a_restaurant_b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6" y="1688750"/>
            <a:ext cx="8229600" cy="46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64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8" y="2039630"/>
            <a:ext cx="3080735" cy="4818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26651"/>
          </a:xfrm>
        </p:spPr>
        <p:txBody>
          <a:bodyPr/>
          <a:lstStyle/>
          <a:p>
            <a:r>
              <a:rPr lang="en-US" dirty="0"/>
              <a:t>Bubble.io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99AC31-17B4-0F9A-8F62-0B50106CE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58" y="828924"/>
            <a:ext cx="8229600" cy="4411662"/>
          </a:xfrm>
        </p:spPr>
        <p:txBody>
          <a:bodyPr>
            <a:normAutofit/>
          </a:bodyPr>
          <a:lstStyle/>
          <a:p>
            <a:r>
              <a:rPr lang="en-US" sz="2000" dirty="0"/>
              <a:t>Web apps: “No-Code”</a:t>
            </a:r>
          </a:p>
          <a:p>
            <a:pPr lvl="1"/>
            <a:r>
              <a:rPr lang="en-US" sz="1800" dirty="0"/>
              <a:t>Connect to web services</a:t>
            </a:r>
          </a:p>
          <a:p>
            <a:pPr lvl="1"/>
            <a:r>
              <a:rPr lang="en-US" sz="1800" dirty="0"/>
              <a:t>Lots of built-in functions in menus</a:t>
            </a:r>
          </a:p>
          <a:p>
            <a:r>
              <a:rPr lang="en-US" sz="2000" dirty="0"/>
              <a:t>LinkedIn course (</a:t>
            </a:r>
            <a:r>
              <a:rPr lang="en-US" sz="2000" i="1" dirty="0">
                <a:hlinkClick r:id="rId3"/>
              </a:rPr>
              <a:t>intro: 3min</a:t>
            </a:r>
            <a:r>
              <a:rPr lang="en-US" sz="20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315BA-FF6E-4F83-822C-B6704CDD7611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4098" name="Picture 2" descr="https://gblobscdn.gitbook.com/assets%2F-M5sbzwG7CljeZdkntrL%2F-M5smrJkMfjcu6xQRWw4%2F-M5smsrTYj0fnbJjBcuQ%2FDesktop%202017-03-03%20at%203.35.03%20PM.png?alt=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14" y="266424"/>
            <a:ext cx="2679196" cy="44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blobscdn.gitbook.com/assets%2F-M5sbzwG7CljeZdkntrL%2F-M5smrJkMfjcu6xQRWw4%2F-M5smvPHJUuvnFVNurlI%2FDesktop%202017-03-06%20at%204.27.34%20PM.png?alt=m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93" y="4859468"/>
            <a:ext cx="5287443" cy="19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44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5" y="122238"/>
            <a:ext cx="7543800" cy="809024"/>
          </a:xfrm>
        </p:spPr>
        <p:txBody>
          <a:bodyPr/>
          <a:lstStyle/>
          <a:p>
            <a:r>
              <a:rPr lang="en-US" dirty="0" err="1"/>
              <a:t>Zapier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678" y="3790766"/>
            <a:ext cx="7710278" cy="2778310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B482E3-EFC6-4310-0160-A962DE7B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954" y="1065320"/>
            <a:ext cx="4328609" cy="2588922"/>
          </a:xfrm>
        </p:spPr>
        <p:txBody>
          <a:bodyPr>
            <a:normAutofit/>
          </a:bodyPr>
          <a:lstStyle/>
          <a:p>
            <a:r>
              <a:rPr lang="en-US" sz="2000" dirty="0"/>
              <a:t>“No code” for automating personal tasks</a:t>
            </a:r>
          </a:p>
          <a:p>
            <a:r>
              <a:rPr lang="en-US" sz="2000" dirty="0"/>
              <a:t>Connects to 4000 pre-selected applications</a:t>
            </a:r>
          </a:p>
          <a:p>
            <a:r>
              <a:rPr lang="en-US" sz="2000" dirty="0"/>
              <a:t>LinkedIn course (</a:t>
            </a:r>
            <a:r>
              <a:rPr lang="en-US" sz="1600" i="1" dirty="0">
                <a:hlinkClick r:id="rId3"/>
              </a:rPr>
              <a:t>intro 1:53</a:t>
            </a:r>
            <a:r>
              <a:rPr lang="en-US" sz="20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315BA-FF6E-4F83-822C-B6704CDD7611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7554"/>
            <a:ext cx="4328610" cy="2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5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LabVIEW (1991 - present)</a:t>
            </a:r>
          </a:p>
          <a:p>
            <a:pPr lvl="1"/>
            <a:r>
              <a:rPr lang="en-US" dirty="0"/>
              <a:t>See also </a:t>
            </a:r>
            <a:r>
              <a:rPr lang="en-US" dirty="0" err="1"/>
              <a:t>OutSystems</a:t>
            </a:r>
            <a:r>
              <a:rPr lang="en-US" dirty="0"/>
              <a:t> (2001- present)</a:t>
            </a:r>
          </a:p>
          <a:p>
            <a:r>
              <a:rPr lang="en-US" dirty="0"/>
              <a:t>SUIT [</a:t>
            </a:r>
            <a:r>
              <a:rPr lang="en-US" dirty="0" err="1"/>
              <a:t>Pausch</a:t>
            </a:r>
            <a:r>
              <a:rPr lang="en-US" dirty="0"/>
              <a:t>, 1992]</a:t>
            </a:r>
          </a:p>
          <a:p>
            <a:r>
              <a:rPr lang="en-US" dirty="0"/>
              <a:t>Alice [</a:t>
            </a:r>
            <a:r>
              <a:rPr lang="en-US" dirty="0" err="1"/>
              <a:t>Pausch</a:t>
            </a:r>
            <a:r>
              <a:rPr lang="en-US" dirty="0"/>
              <a:t>, 1995]</a:t>
            </a:r>
          </a:p>
          <a:p>
            <a:r>
              <a:rPr lang="en-US" dirty="0"/>
              <a:t>HANDS [Pane, 2002]</a:t>
            </a:r>
          </a:p>
          <a:p>
            <a:r>
              <a:rPr lang="en-US" dirty="0"/>
              <a:t>Yahoo! Pipes (2007 – 2015)</a:t>
            </a:r>
          </a:p>
          <a:p>
            <a:r>
              <a:rPr lang="en-US" dirty="0"/>
              <a:t>Scratch (2003-present)</a:t>
            </a:r>
          </a:p>
          <a:p>
            <a:r>
              <a:rPr lang="en-US" dirty="0" err="1"/>
              <a:t>AppInventor</a:t>
            </a:r>
            <a:r>
              <a:rPr lang="en-US" dirty="0"/>
              <a:t> (2009-present)</a:t>
            </a:r>
          </a:p>
          <a:p>
            <a:r>
              <a:rPr lang="en-US" dirty="0"/>
              <a:t>Lego </a:t>
            </a:r>
            <a:r>
              <a:rPr lang="en-US" dirty="0" err="1"/>
              <a:t>Mindstorms</a:t>
            </a:r>
            <a:r>
              <a:rPr lang="en-US" dirty="0"/>
              <a:t> (NXT) Robot kits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6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-32310"/>
            <a:ext cx="8449519" cy="715962"/>
          </a:xfrm>
        </p:spPr>
        <p:txBody>
          <a:bodyPr/>
          <a:lstStyle/>
          <a:p>
            <a:r>
              <a:rPr lang="en-US" sz="2800" dirty="0"/>
              <a:t>Historical trends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-483781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0699" y="3340398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48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1120572"/>
            <a:ext cx="17526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AMBIT/G/L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Grail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Graphical Program Editor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Query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Pygmalion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I/O Pairs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8600" y="3111798"/>
            <a:ext cx="838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30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133600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74823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56933" y="685800"/>
            <a:ext cx="121920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Action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FORMAL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ThingLab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Hi-Visual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LabView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PROGRAPH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PIGS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Rehearsal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SmallStar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89866" y="880536"/>
            <a:ext cx="16002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Editing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Lotus 1-2-3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SIL-ICON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VisiCalc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HiGraphs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Miro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StateMaster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113236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Cube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Cantata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SchemePaint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CODE 2.0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Iconicode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MViews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rot="5400000" flipH="1" flipV="1">
            <a:off x="1332615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3773838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6718001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 flipH="1" flipV="1">
            <a:off x="5917016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304800" y="3733800"/>
            <a:ext cx="1752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Demonstrational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81200" y="3733800"/>
            <a:ext cx="16002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Demonstrational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Data Flows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Spreadsheets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Matrices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Jigsaw Puzzles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Petri nets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Flowchart derivatives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19800" y="114360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AVS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Mondrian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ChemTrains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Vampire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VIPR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SPE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657600" y="3657600"/>
            <a:ext cx="2895600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3D Rendering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Visual Hierarchy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Procedures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Control Structures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Programmable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Animations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Video Imagery Exploitation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General purpose, declarative language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Audio, video and image processing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Graphical models from behavioral models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Learning and Cognitive abilities in vision processes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Handling Scalability, typing, and imperative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Collaborative Software Development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315200" y="1143000"/>
            <a:ext cx="1447800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LOFI/HIPI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FOXQ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VMQL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GXL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Euler 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Yahoo Pipes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Popfly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77000" y="3657600"/>
            <a:ext cx="2209800" cy="268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Child Learning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Xquery by 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Spreadsheet Analysis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Visual Model Query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Layouts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Specification and Interchange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Mashups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Web-based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>
                <a:solidFill>
                  <a:srgbClr val="000000"/>
                </a:solidFill>
              </a:rPr>
              <a:t>Programming for end-users (non-Professionals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/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40895" y="5585909"/>
            <a:ext cx="1719804" cy="8402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From: </a:t>
            </a:r>
            <a:r>
              <a:rPr lang="en-US" b="1" dirty="0">
                <a:solidFill>
                  <a:schemeClr val="tx2"/>
                </a:solidFill>
              </a:rPr>
              <a:t>Vishal </a:t>
            </a:r>
            <a:r>
              <a:rPr lang="en-US" b="1" dirty="0" err="1">
                <a:solidFill>
                  <a:schemeClr val="tx2"/>
                </a:solidFill>
              </a:rPr>
              <a:t>Dwivedi</a:t>
            </a:r>
            <a:r>
              <a:rPr lang="en-US" dirty="0">
                <a:solidFill>
                  <a:schemeClr val="tx2"/>
                </a:solidFill>
              </a:rPr>
              <a:t>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05-830 in 2013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146656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of the most successful visual programming systems</a:t>
            </a:r>
          </a:p>
          <a:p>
            <a:r>
              <a:rPr lang="en-US" dirty="0"/>
              <a:t>Started about 1991 on Macintosh, still going</a:t>
            </a:r>
          </a:p>
          <a:p>
            <a:pPr lvl="1"/>
            <a:r>
              <a:rPr lang="en-US" dirty="0">
                <a:hlinkClick r:id="rId2"/>
              </a:rPr>
              <a:t>http://www.ni.com/labview/</a:t>
            </a:r>
            <a:r>
              <a:rPr lang="en-US" dirty="0"/>
              <a:t> </a:t>
            </a:r>
          </a:p>
          <a:p>
            <a:pPr lvl="1"/>
            <a:r>
              <a:rPr lang="en-US" sz="1400" dirty="0"/>
              <a:t>J. </a:t>
            </a:r>
            <a:r>
              <a:rPr lang="en-US" sz="1400" dirty="0" err="1"/>
              <a:t>Kodosky</a:t>
            </a:r>
            <a:r>
              <a:rPr lang="en-US" sz="1400" dirty="0"/>
              <a:t>, J. </a:t>
            </a:r>
            <a:r>
              <a:rPr lang="en-US" sz="1400" dirty="0" err="1"/>
              <a:t>MacCrisken</a:t>
            </a:r>
            <a:r>
              <a:rPr lang="en-US" sz="1400" dirty="0"/>
              <a:t> and G. </a:t>
            </a:r>
            <a:r>
              <a:rPr lang="en-US" sz="1400" dirty="0" err="1"/>
              <a:t>Rymar</a:t>
            </a:r>
            <a:r>
              <a:rPr lang="en-US" sz="1400" dirty="0"/>
              <a:t>.  “Visual programming using structured data flow,”</a:t>
            </a:r>
            <a:r>
              <a:rPr lang="en-US" sz="1400" i="1" dirty="0"/>
              <a:t> Visual Languages, 1991., Proceedings. 1991 IEEE Workshop on,  8-11 Oct 1991, 1991. pp. 34-39. </a:t>
            </a:r>
            <a:endParaRPr lang="en-US" sz="1400" dirty="0"/>
          </a:p>
          <a:p>
            <a:r>
              <a:rPr lang="en-US" dirty="0"/>
              <a:t>Focused on scientists and lab equipment</a:t>
            </a:r>
          </a:p>
          <a:p>
            <a:r>
              <a:rPr lang="en-US" dirty="0"/>
              <a:t>Wiring diagram backend with </a:t>
            </a:r>
            <a:r>
              <a:rPr lang="en-US" dirty="0">
                <a:solidFill>
                  <a:schemeClr val="tx2"/>
                </a:solidFill>
              </a:rPr>
              <a:t>front panel</a:t>
            </a:r>
          </a:p>
          <a:p>
            <a:pPr lvl="1"/>
            <a:r>
              <a:rPr lang="en-US" dirty="0"/>
              <a:t>Drag and drop elements</a:t>
            </a:r>
          </a:p>
          <a:p>
            <a:pPr lvl="1"/>
            <a:r>
              <a:rPr lang="en-US" dirty="0"/>
              <a:t>Data flow programming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09" y="685800"/>
            <a:ext cx="2639505" cy="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7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381"/>
            <a:ext cx="8229600" cy="4411662"/>
          </a:xfrm>
        </p:spPr>
        <p:txBody>
          <a:bodyPr/>
          <a:lstStyle/>
          <a:p>
            <a:r>
              <a:rPr lang="en-US" sz="2800" dirty="0"/>
              <a:t>[</a:t>
            </a:r>
            <a:r>
              <a:rPr lang="en-US" sz="2800" dirty="0" err="1"/>
              <a:t>Kodosky</a:t>
            </a:r>
            <a:r>
              <a:rPr lang="en-US" sz="2800" dirty="0"/>
              <a:t>, 91]</a:t>
            </a:r>
          </a:p>
          <a:p>
            <a:r>
              <a:rPr lang="en-US" sz="2800" dirty="0"/>
              <a:t>2-view approach</a:t>
            </a:r>
            <a:br>
              <a:rPr lang="en-US" sz="2800" dirty="0"/>
            </a:br>
            <a:r>
              <a:rPr lang="en-US" sz="2800" dirty="0"/>
              <a:t>very influential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36374"/>
            <a:ext cx="5858213" cy="54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8611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89410</TotalTime>
  <Words>3855</Words>
  <Application>Microsoft Office PowerPoint</Application>
  <PresentationFormat>On-screen Show (4:3)</PresentationFormat>
  <Paragraphs>557</Paragraphs>
  <Slides>55</Slides>
  <Notes>9</Notes>
  <HiddenSlides>5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Helvetica</vt:lpstr>
      <vt:lpstr>Tahoma</vt:lpstr>
      <vt:lpstr>Times New Roman</vt:lpstr>
      <vt:lpstr>Verdana</vt:lpstr>
      <vt:lpstr>Wingdings</vt:lpstr>
      <vt:lpstr>lecture template_polo</vt:lpstr>
      <vt:lpstr>Bitmap Image</vt:lpstr>
      <vt:lpstr>Lecture 22: Simple User Interface Toolkits and End-User Programming for UIs; Low-Code / NoCode</vt:lpstr>
      <vt:lpstr>Logistics</vt:lpstr>
      <vt:lpstr>Overview</vt:lpstr>
      <vt:lpstr>New terms: Low-Code, No-Code</vt:lpstr>
      <vt:lpstr>Older Approaches</vt:lpstr>
      <vt:lpstr>Some Examples</vt:lpstr>
      <vt:lpstr>Historical trends</vt:lpstr>
      <vt:lpstr>LABView</vt:lpstr>
      <vt:lpstr>LabVIEW</vt:lpstr>
      <vt:lpstr>OutSystems</vt:lpstr>
      <vt:lpstr>SUIT (1992)</vt:lpstr>
      <vt:lpstr>Alice</vt:lpstr>
      <vt:lpstr>Alice</vt:lpstr>
      <vt:lpstr>Alice, cont.</vt:lpstr>
      <vt:lpstr>HANDS</vt:lpstr>
      <vt:lpstr>Examples of Results</vt:lpstr>
      <vt:lpstr>New Language and System: HANDS</vt:lpstr>
      <vt:lpstr>Scratch</vt:lpstr>
      <vt:lpstr>Scratch, cont.</vt:lpstr>
      <vt:lpstr>AppInventor</vt:lpstr>
      <vt:lpstr>Many other “blocks” style languages</vt:lpstr>
      <vt:lpstr>IFTTT.com</vt:lpstr>
      <vt:lpstr>IFTTT</vt:lpstr>
      <vt:lpstr>Yahoo! Pipes (2007 – 2015)</vt:lpstr>
      <vt:lpstr>Another Approach: PBD</vt:lpstr>
      <vt:lpstr>Demonstrational Interfaces</vt:lpstr>
      <vt:lpstr>Motivation </vt:lpstr>
      <vt:lpstr>Key Challenges</vt:lpstr>
      <vt:lpstr>Examples (of uses to create UIs)</vt:lpstr>
      <vt:lpstr>Peridot (1986-88)</vt:lpstr>
      <vt:lpstr>Peridot Pictures</vt:lpstr>
      <vt:lpstr>Lapidary (1989-1993)</vt:lpstr>
      <vt:lpstr>Lapidary dialog boxes</vt:lpstr>
      <vt:lpstr>Lapidary, cont.</vt:lpstr>
      <vt:lpstr>Lapidary, cont.</vt:lpstr>
      <vt:lpstr>Marquise (1993-1994)</vt:lpstr>
      <vt:lpstr>Marquise windows</vt:lpstr>
      <vt:lpstr>Marquise feedback window</vt:lpstr>
      <vt:lpstr>InferenceBear &amp; Grizzly Bear (1994-1996)</vt:lpstr>
      <vt:lpstr>InferenceBear Pictures</vt:lpstr>
      <vt:lpstr>Gamut (1996 - 1999)</vt:lpstr>
      <vt:lpstr>Topes (2004-2009)</vt:lpstr>
      <vt:lpstr>Topes, cont.</vt:lpstr>
      <vt:lpstr>Topes, cont.</vt:lpstr>
      <vt:lpstr>Topes, cont.</vt:lpstr>
      <vt:lpstr>Draco, Skuid</vt:lpstr>
      <vt:lpstr>Toby Li’s Sugilite</vt:lpstr>
      <vt:lpstr>Sugilite pictures</vt:lpstr>
      <vt:lpstr>Commercial Systems using PBD</vt:lpstr>
      <vt:lpstr>General Disadvantages of PBD</vt:lpstr>
      <vt:lpstr>Open Issues with PBD</vt:lpstr>
      <vt:lpstr>Some newer systems</vt:lpstr>
      <vt:lpstr>Airtable</vt:lpstr>
      <vt:lpstr>Bubble.io</vt:lpstr>
      <vt:lpstr>Zapier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05-830 Lecture 1</dc:title>
  <dc:creator>Brad Myers</dc:creator>
  <cp:lastModifiedBy>Brad Myers</cp:lastModifiedBy>
  <cp:revision>1774</cp:revision>
  <cp:lastPrinted>1601-01-01T00:00:00Z</cp:lastPrinted>
  <dcterms:created xsi:type="dcterms:W3CDTF">2001-06-15T20:03:27Z</dcterms:created>
  <dcterms:modified xsi:type="dcterms:W3CDTF">2022-11-30T02:36:59Z</dcterms:modified>
</cp:coreProperties>
</file>