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2"/>
  </p:notesMasterIdLst>
  <p:sldIdLst>
    <p:sldId id="282" r:id="rId2"/>
    <p:sldId id="317" r:id="rId3"/>
    <p:sldId id="318" r:id="rId4"/>
    <p:sldId id="355" r:id="rId5"/>
    <p:sldId id="319" r:id="rId6"/>
    <p:sldId id="320" r:id="rId7"/>
    <p:sldId id="321" r:id="rId8"/>
    <p:sldId id="322" r:id="rId9"/>
    <p:sldId id="323" r:id="rId10"/>
    <p:sldId id="324" r:id="rId11"/>
    <p:sldId id="325" r:id="rId12"/>
    <p:sldId id="326" r:id="rId13"/>
    <p:sldId id="327" r:id="rId14"/>
    <p:sldId id="328" r:id="rId15"/>
    <p:sldId id="329" r:id="rId16"/>
    <p:sldId id="356" r:id="rId17"/>
    <p:sldId id="330" r:id="rId18"/>
    <p:sldId id="331" r:id="rId19"/>
    <p:sldId id="332" r:id="rId20"/>
    <p:sldId id="333" r:id="rId21"/>
    <p:sldId id="334" r:id="rId22"/>
    <p:sldId id="335" r:id="rId23"/>
    <p:sldId id="354" r:id="rId24"/>
    <p:sldId id="353" r:id="rId25"/>
    <p:sldId id="336" r:id="rId26"/>
    <p:sldId id="337" r:id="rId27"/>
    <p:sldId id="461" r:id="rId28"/>
    <p:sldId id="339" r:id="rId29"/>
    <p:sldId id="340" r:id="rId30"/>
    <p:sldId id="341" r:id="rId31"/>
    <p:sldId id="342" r:id="rId32"/>
    <p:sldId id="344" r:id="rId33"/>
    <p:sldId id="345" r:id="rId34"/>
    <p:sldId id="346" r:id="rId35"/>
    <p:sldId id="347" r:id="rId36"/>
    <p:sldId id="348" r:id="rId37"/>
    <p:sldId id="349" r:id="rId38"/>
    <p:sldId id="350" r:id="rId39"/>
    <p:sldId id="351" r:id="rId40"/>
    <p:sldId id="35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CC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237" autoAdjust="0"/>
  </p:normalViewPr>
  <p:slideViewPr>
    <p:cSldViewPr snapToGrid="0">
      <p:cViewPr varScale="1">
        <p:scale>
          <a:sx n="121" d="100"/>
          <a:sy n="121" d="100"/>
        </p:scale>
        <p:origin x="462" y="90"/>
      </p:cViewPr>
      <p:guideLst>
        <p:guide orient="horz" pos="2160"/>
        <p:guide pos="2880"/>
      </p:guideLst>
    </p:cSldViewPr>
  </p:slideViewPr>
  <p:outlineViewPr>
    <p:cViewPr>
      <p:scale>
        <a:sx n="33" d="100"/>
        <a:sy n="33" d="100"/>
      </p:scale>
      <p:origin x="0" y="1989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2.xml"/><Relationship Id="rId26" Type="http://schemas.openxmlformats.org/officeDocument/2006/relationships/slide" Target="slides/slide31.xml"/><Relationship Id="rId3" Type="http://schemas.openxmlformats.org/officeDocument/2006/relationships/slide" Target="slides/slide5.xml"/><Relationship Id="rId21" Type="http://schemas.openxmlformats.org/officeDocument/2006/relationships/slide" Target="slides/slide26.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21.xml"/><Relationship Id="rId25" Type="http://schemas.openxmlformats.org/officeDocument/2006/relationships/slide" Target="slides/slide30.xml"/><Relationship Id="rId2" Type="http://schemas.openxmlformats.org/officeDocument/2006/relationships/slide" Target="slides/slide3.xml"/><Relationship Id="rId16" Type="http://schemas.openxmlformats.org/officeDocument/2006/relationships/slide" Target="slides/slide19.xml"/><Relationship Id="rId20" Type="http://schemas.openxmlformats.org/officeDocument/2006/relationships/slide" Target="slides/slide2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9.xml"/><Relationship Id="rId5"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8.xml"/><Relationship Id="rId10" Type="http://schemas.openxmlformats.org/officeDocument/2006/relationships/slide" Target="slides/slide12.xml"/><Relationship Id="rId19" Type="http://schemas.openxmlformats.org/officeDocument/2006/relationships/slide" Target="slides/slide24.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7.xml"/><Relationship Id="rId22" Type="http://schemas.openxmlformats.org/officeDocument/2006/relationships/slide" Target="slides/slide27.xml"/><Relationship Id="rId27"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07D520D-48F3-46FA-8AB2-D63839DB6ABB}" type="slidenum">
              <a:rPr lang="en-US"/>
              <a:pPr>
                <a:defRPr/>
              </a:pPr>
              <a:t>‹#›</a:t>
            </a:fld>
            <a:endParaRPr lang="en-US"/>
          </a:p>
        </p:txBody>
      </p:sp>
    </p:spTree>
    <p:extLst>
      <p:ext uri="{BB962C8B-B14F-4D97-AF65-F5344CB8AC3E}">
        <p14:creationId xmlns:p14="http://schemas.microsoft.com/office/powerpoint/2010/main" val="426623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0C2139-C5B0-4ECC-8FA1-30116DFB1297}" type="slidenum">
              <a:rPr lang="en-US" smtClean="0"/>
              <a:pPr/>
              <a:t>1</a:t>
            </a:fld>
            <a:endParaRPr lang="en-US"/>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792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48DA00-A72E-4F7D-A057-28DF4A5EC7F4}" type="slidenum">
              <a:rPr lang="en-US"/>
              <a:pPr/>
              <a:t>11</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7435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5089D32-C170-48D0-8A57-8776E9426F8C}" type="slidenum">
              <a:rPr lang="en-US"/>
              <a:pPr/>
              <a:t>12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5336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AC642C-8468-4CEA-A99C-D17D4F2FC1CF}" type="slidenum">
              <a:rPr lang="en-US"/>
              <a:pPr/>
              <a:t>13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04797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81E2A1-13F1-4D4C-A2A4-207BDCB9ECAE}"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7013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262223-9AF0-44C5-ABCD-8CCE7A414EA3}" type="slidenum">
              <a:rPr lang="en-US"/>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8066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A97601-DB5C-4373-A7DF-A25CA45EA9AA}" type="slidenum">
              <a:rPr lang="en-US"/>
              <a:pPr/>
              <a:t>17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65623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E9961C-9DF1-41CD-9DFC-6DED362EE20C}" type="slidenum">
              <a:rPr lang="en-US"/>
              <a:pPr/>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85034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C268310-7543-4761-84DB-6BA98A4C01AE}" type="slidenum">
              <a:rPr lang="en-US"/>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0882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AA83B9C-219A-465A-B986-7F8A1F930455}" type="slidenum">
              <a:rPr lang="en-US"/>
              <a:pPr/>
              <a:t>20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5870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BA066B-9A1B-4CA9-8DEC-57C0ABEEAD7C}" type="slidenum">
              <a:rPr lang="en-US"/>
              <a:pPr/>
              <a:t>21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8455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2</a:t>
            </a:fld>
            <a:endParaRPr lang="en-US"/>
          </a:p>
        </p:txBody>
      </p:sp>
    </p:spTree>
    <p:extLst>
      <p:ext uri="{BB962C8B-B14F-4D97-AF65-F5344CB8AC3E}">
        <p14:creationId xmlns:p14="http://schemas.microsoft.com/office/powerpoint/2010/main" val="341206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F315826-A961-4608-9823-6E6FA525C0C3}" type="slidenum">
              <a:rPr lang="en-US"/>
              <a:pPr/>
              <a:t>22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MOVED TO LECTURE 5</a:t>
            </a:r>
          </a:p>
        </p:txBody>
      </p:sp>
    </p:spTree>
    <p:extLst>
      <p:ext uri="{BB962C8B-B14F-4D97-AF65-F5344CB8AC3E}">
        <p14:creationId xmlns:p14="http://schemas.microsoft.com/office/powerpoint/2010/main" val="1134453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1FEA87B-F22B-4D67-9A5D-958E2EA3C3FD}" type="slidenum">
              <a:rPr lang="en-US"/>
              <a:pPr/>
              <a:t>24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5774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29E09B-A075-423A-9145-DD866D0CB625}" type="slidenum">
              <a:rPr lang="en-US"/>
              <a:pPr/>
              <a:t>25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7122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4C7A88-B883-48B4-A063-DE7086717D98}" type="slidenum">
              <a:rPr lang="en-US"/>
              <a:pPr/>
              <a:t>26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61488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C25B1-D607-4332-AD82-6B439A99198D}" type="slidenum">
              <a:rPr lang="en-US"/>
              <a:pPr/>
              <a:t>27</a:t>
            </a:fld>
            <a:endParaRPr lang="en-US"/>
          </a:p>
        </p:txBody>
      </p:sp>
      <p:sp>
        <p:nvSpPr>
          <p:cNvPr id="352258" name="Rectangle 2"/>
          <p:cNvSpPr>
            <a:spLocks noGrp="1" noRot="1" noChangeAspect="1" noChangeArrowheads="1" noTextEdit="1"/>
          </p:cNvSpPr>
          <p:nvPr>
            <p:ph type="sldImg"/>
          </p:nvPr>
        </p:nvSpPr>
        <p:spPr>
          <a:xfrm>
            <a:off x="1257300" y="720725"/>
            <a:ext cx="4800600" cy="3600450"/>
          </a:xfrm>
          <a:ln/>
        </p:spPr>
      </p:sp>
      <p:sp>
        <p:nvSpPr>
          <p:cNvPr id="352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0615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5E4830-33F3-4EDB-832B-DC8B50D70660}" type="slidenum">
              <a:rPr lang="en-US"/>
              <a:pPr/>
              <a:t>28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631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07BF8B-610D-4B55-A2F8-2C9CB7B796A8}" type="slidenum">
              <a:rPr lang="en-US"/>
              <a:pPr/>
              <a:t>29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a:t>**** STOPPED HERE *****</a:t>
            </a:r>
          </a:p>
        </p:txBody>
      </p:sp>
    </p:spTree>
    <p:extLst>
      <p:ext uri="{BB962C8B-B14F-4D97-AF65-F5344CB8AC3E}">
        <p14:creationId xmlns:p14="http://schemas.microsoft.com/office/powerpoint/2010/main" val="1184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63C1F58-0E46-491F-BF44-941C1F7F8845}"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04730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35A7F95-54D6-4896-A237-D51BD1F2CCC7}" type="slidenum">
              <a:rPr lang="en-US"/>
              <a:pPr/>
              <a:t>31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976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1AF0DD5-1D82-40E0-BC0B-305D244BECA3}" type="slidenum">
              <a:rPr lang="en-US"/>
              <a:pPr/>
              <a:t>32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8322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F5B4E6-6A37-466E-B8B0-A8BE562E4920}" type="slidenum">
              <a:rPr lang="en-US"/>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6786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968EBA3-3960-40AB-95A6-D9F799760B9F}"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7643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8BBD650-115E-42A5-BDF3-F4D6692E338E}" type="slidenum">
              <a:rPr lang="en-US"/>
              <a:pPr/>
              <a:t>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4843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845CD64-2C6F-47CB-9E8E-9698DE29FBC5}" type="slidenum">
              <a:rPr lang="en-US"/>
              <a:pPr/>
              <a:t>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3976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96C1756-47D1-42CA-9BB6-84BAAFADB34D}" type="slidenum">
              <a:rPr lang="en-US"/>
              <a:pPr/>
              <a:t>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5390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816758-A81E-4512-956A-04B318DFCE14}" type="slidenum">
              <a:rPr lang="en-US"/>
              <a:pPr/>
              <a:t>9</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2241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816758-A81E-4512-956A-04B318DFCE14}" type="slidenum">
              <a:rPr lang="en-US"/>
              <a:pPr/>
              <a:t>10</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05277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3072084" y="3072088"/>
            <a:ext cx="6858000" cy="713831"/>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41"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083594" y="4425956"/>
            <a:ext cx="6750847"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a:xfrm>
            <a:off x="760806" y="6248400"/>
            <a:ext cx="2133600" cy="457200"/>
          </a:xfrm>
        </p:spPr>
        <p:txBody>
          <a:bodyPr/>
          <a:lstStyle>
            <a:lvl1pPr>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a:defRPr/>
            </a:lvl1pPr>
          </a:lstStyle>
          <a:p>
            <a:pPr>
              <a:defRPr/>
            </a:pPr>
            <a:r>
              <a:rPr lang="en-US" altLang="en-US"/>
              <a:t>© 2022 - Brad Myers</a:t>
            </a:r>
          </a:p>
        </p:txBody>
      </p:sp>
      <p:sp>
        <p:nvSpPr>
          <p:cNvPr id="12" name="Rectangle 6"/>
          <p:cNvSpPr>
            <a:spLocks noGrp="1" noChangeArrowheads="1"/>
          </p:cNvSpPr>
          <p:nvPr>
            <p:ph type="sldNum" sz="quarter" idx="12"/>
          </p:nvPr>
        </p:nvSpPr>
        <p:spPr>
          <a:xfrm>
            <a:off x="6700840" y="6248400"/>
            <a:ext cx="2133600" cy="457200"/>
          </a:xfrm>
        </p:spPr>
        <p:txBody>
          <a:bodyPr/>
          <a:lstStyle>
            <a:lvl1pPr>
              <a:defRPr/>
            </a:lvl1pPr>
          </a:lstStyle>
          <a:p>
            <a:pPr>
              <a:defRPr/>
            </a:pPr>
            <a:fld id="{1B3B77B1-CE06-4CD1-893A-1C072024AD65}" type="slidenum">
              <a:rPr lang="en-US" altLang="en-US"/>
              <a:pPr>
                <a:defRPr/>
              </a:pPr>
              <a:t>‹#›</a:t>
            </a:fld>
            <a:endParaRPr lang="en-US" altLang="en-US"/>
          </a:p>
        </p:txBody>
      </p:sp>
      <p:pic>
        <p:nvPicPr>
          <p:cNvPr id="14" name="Picture 12" descr="red_hcii_logo"/>
          <p:cNvPicPr>
            <a:picLocks noChangeAspect="1" noChangeArrowheads="1"/>
          </p:cNvPicPr>
          <p:nvPr userDrawn="1"/>
        </p:nvPicPr>
        <p:blipFill>
          <a:blip r:embed="rId2" cstate="print"/>
          <a:srcRect/>
          <a:stretch>
            <a:fillRect/>
          </a:stretch>
        </p:blipFill>
        <p:spPr bwMode="auto">
          <a:xfrm>
            <a:off x="881505" y="3910018"/>
            <a:ext cx="1143000" cy="13239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457200" y="6432550"/>
            <a:ext cx="2133600" cy="273050"/>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2790702" y="6432551"/>
            <a:ext cx="3562597" cy="273050"/>
          </a:xfrm>
          <a:ln/>
        </p:spPr>
        <p:txBody>
          <a:bodyPr/>
          <a:lstStyle>
            <a:lvl1pPr>
              <a:defRPr/>
            </a:lvl1pPr>
          </a:lstStyle>
          <a:p>
            <a:pPr>
              <a:defRPr/>
            </a:pPr>
            <a:r>
              <a:rPr lang="en-US" altLang="en-US"/>
              <a:t>© 2022 - Brad Myers</a:t>
            </a:r>
          </a:p>
        </p:txBody>
      </p:sp>
      <p:sp>
        <p:nvSpPr>
          <p:cNvPr id="6" name="Rectangle 12"/>
          <p:cNvSpPr>
            <a:spLocks noGrp="1" noChangeArrowheads="1"/>
          </p:cNvSpPr>
          <p:nvPr>
            <p:ph type="sldNum" sz="quarter" idx="12"/>
          </p:nvPr>
        </p:nvSpPr>
        <p:spPr>
          <a:xfrm>
            <a:off x="6553200" y="6432550"/>
            <a:ext cx="2133600" cy="273050"/>
          </a:xfrm>
          <a:ln/>
        </p:spPr>
        <p:txBody>
          <a:bodyPr/>
          <a:lstStyle>
            <a:lvl1pPr>
              <a:defRPr/>
            </a:lvl1pPr>
          </a:lstStyle>
          <a:p>
            <a:pPr>
              <a:defRPr/>
            </a:pPr>
            <a:fld id="{A3B315BA-FF6E-4F83-822C-B6704CDD76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xfrm>
            <a:off x="457200" y="6435974"/>
            <a:ext cx="2133600" cy="269631"/>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3124200" y="6435974"/>
            <a:ext cx="2895600" cy="269631"/>
          </a:xfrm>
          <a:ln/>
        </p:spPr>
        <p:txBody>
          <a:bodyPr/>
          <a:lstStyle>
            <a:lvl1pPr>
              <a:defRPr/>
            </a:lvl1pPr>
          </a:lstStyle>
          <a:p>
            <a:pPr>
              <a:defRPr/>
            </a:pPr>
            <a:r>
              <a:rPr lang="en-US" altLang="en-US"/>
              <a:t>© 2022 - Brad Myers</a:t>
            </a:r>
          </a:p>
        </p:txBody>
      </p:sp>
      <p:sp>
        <p:nvSpPr>
          <p:cNvPr id="6" name="Rectangle 12"/>
          <p:cNvSpPr>
            <a:spLocks noGrp="1" noChangeArrowheads="1"/>
          </p:cNvSpPr>
          <p:nvPr>
            <p:ph type="sldNum" sz="quarter" idx="12"/>
          </p:nvPr>
        </p:nvSpPr>
        <p:spPr>
          <a:xfrm>
            <a:off x="6553200" y="6435974"/>
            <a:ext cx="2133600" cy="269631"/>
          </a:xfrm>
          <a:ln/>
        </p:spPr>
        <p:txBody>
          <a:bodyPr/>
          <a:lstStyle>
            <a:lvl1pPr>
              <a:defRPr/>
            </a:lvl1pPr>
          </a:lstStyle>
          <a:p>
            <a:pPr>
              <a:defRPr/>
            </a:pPr>
            <a:fld id="{99BA91B7-A729-4FFA-B190-1C9571A8B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263"/>
            <a:ext cx="4038600" cy="441166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xfrm>
            <a:off x="457200" y="6432550"/>
            <a:ext cx="2133600" cy="273050"/>
          </a:xfrm>
          <a:ln/>
        </p:spPr>
        <p:txBody>
          <a:bodyPr/>
          <a:lstStyle>
            <a:lvl1pPr>
              <a:defRPr/>
            </a:lvl1pPr>
          </a:lstStyle>
          <a:p>
            <a:pPr>
              <a:defRPr/>
            </a:pPr>
            <a:endParaRPr lang="en-US" altLang="en-US" dirty="0"/>
          </a:p>
        </p:txBody>
      </p:sp>
      <p:sp>
        <p:nvSpPr>
          <p:cNvPr id="6" name="Rectangle 11"/>
          <p:cNvSpPr>
            <a:spLocks noGrp="1" noChangeArrowheads="1"/>
          </p:cNvSpPr>
          <p:nvPr>
            <p:ph type="ftr" sz="quarter" idx="11"/>
          </p:nvPr>
        </p:nvSpPr>
        <p:spPr>
          <a:xfrm>
            <a:off x="3124200" y="6432550"/>
            <a:ext cx="2895600" cy="273050"/>
          </a:xfrm>
          <a:ln/>
        </p:spPr>
        <p:txBody>
          <a:bodyPr/>
          <a:lstStyle>
            <a:lvl1pPr>
              <a:defRPr/>
            </a:lvl1pPr>
          </a:lstStyle>
          <a:p>
            <a:pPr>
              <a:defRPr/>
            </a:pPr>
            <a:r>
              <a:rPr lang="en-US" altLang="en-US"/>
              <a:t>© 2022 - Brad Myers</a:t>
            </a:r>
          </a:p>
        </p:txBody>
      </p:sp>
      <p:sp>
        <p:nvSpPr>
          <p:cNvPr id="7" name="Rectangle 12"/>
          <p:cNvSpPr>
            <a:spLocks noGrp="1" noChangeArrowheads="1"/>
          </p:cNvSpPr>
          <p:nvPr>
            <p:ph type="sldNum" sz="quarter" idx="12"/>
          </p:nvPr>
        </p:nvSpPr>
        <p:spPr>
          <a:xfrm>
            <a:off x="6553200" y="6432550"/>
            <a:ext cx="2133600" cy="273050"/>
          </a:xfrm>
          <a:ln/>
        </p:spPr>
        <p:txBody>
          <a:bodyPr/>
          <a:lstStyle>
            <a:lvl1pPr>
              <a:defRPr/>
            </a:lvl1pPr>
          </a:lstStyle>
          <a:p>
            <a:pPr>
              <a:defRPr/>
            </a:pPr>
            <a:fld id="{7539C468-BDEB-4F01-A96B-B287F5A27C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xfrm>
            <a:off x="457200" y="6400800"/>
            <a:ext cx="2133600" cy="304800"/>
          </a:xfrm>
          <a:ln/>
        </p:spPr>
        <p:txBody>
          <a:bodyPr/>
          <a:lstStyle>
            <a:lvl1pPr>
              <a:defRPr/>
            </a:lvl1pPr>
          </a:lstStyle>
          <a:p>
            <a:pPr>
              <a:defRPr/>
            </a:pPr>
            <a:endParaRPr lang="en-US" altLang="en-US" dirty="0"/>
          </a:p>
        </p:txBody>
      </p:sp>
      <p:sp>
        <p:nvSpPr>
          <p:cNvPr id="8" name="Rectangle 11"/>
          <p:cNvSpPr>
            <a:spLocks noGrp="1" noChangeArrowheads="1"/>
          </p:cNvSpPr>
          <p:nvPr>
            <p:ph type="ftr" sz="quarter" idx="11"/>
          </p:nvPr>
        </p:nvSpPr>
        <p:spPr>
          <a:xfrm>
            <a:off x="3124200" y="6400800"/>
            <a:ext cx="2895600" cy="304800"/>
          </a:xfrm>
          <a:ln/>
        </p:spPr>
        <p:txBody>
          <a:bodyPr/>
          <a:lstStyle>
            <a:lvl1pPr>
              <a:defRPr/>
            </a:lvl1pPr>
          </a:lstStyle>
          <a:p>
            <a:pPr>
              <a:defRPr/>
            </a:pPr>
            <a:r>
              <a:rPr lang="en-US" altLang="en-US"/>
              <a:t>© 2022 - Brad Myers</a:t>
            </a:r>
            <a:endParaRPr lang="en-US" altLang="en-US" dirty="0"/>
          </a:p>
        </p:txBody>
      </p:sp>
      <p:sp>
        <p:nvSpPr>
          <p:cNvPr id="9" name="Rectangle 12"/>
          <p:cNvSpPr>
            <a:spLocks noGrp="1" noChangeArrowheads="1"/>
          </p:cNvSpPr>
          <p:nvPr>
            <p:ph type="sldNum" sz="quarter" idx="12"/>
          </p:nvPr>
        </p:nvSpPr>
        <p:spPr>
          <a:xfrm>
            <a:off x="6553200" y="6400800"/>
            <a:ext cx="2133600" cy="304800"/>
          </a:xfrm>
          <a:ln/>
        </p:spPr>
        <p:txBody>
          <a:bodyPr/>
          <a:lstStyle>
            <a:lvl1pPr>
              <a:defRPr/>
            </a:lvl1pPr>
          </a:lstStyle>
          <a:p>
            <a:pPr>
              <a:defRPr/>
            </a:pPr>
            <a:fld id="{13D8B6F1-B5F8-417B-BD46-7933434590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xfrm>
            <a:off x="457200" y="6471138"/>
            <a:ext cx="2133600" cy="234462"/>
          </a:xfrm>
          <a:ln/>
        </p:spPr>
        <p:txBody>
          <a:bodyPr/>
          <a:lstStyle>
            <a:lvl1pPr>
              <a:defRPr/>
            </a:lvl1pPr>
          </a:lstStyle>
          <a:p>
            <a:pPr>
              <a:defRPr/>
            </a:pPr>
            <a:endParaRPr lang="en-US" altLang="en-US" dirty="0"/>
          </a:p>
        </p:txBody>
      </p:sp>
      <p:sp>
        <p:nvSpPr>
          <p:cNvPr id="4" name="Rectangle 11"/>
          <p:cNvSpPr>
            <a:spLocks noGrp="1" noChangeArrowheads="1"/>
          </p:cNvSpPr>
          <p:nvPr>
            <p:ph type="ftr" sz="quarter" idx="11"/>
          </p:nvPr>
        </p:nvSpPr>
        <p:spPr>
          <a:xfrm>
            <a:off x="3124200" y="6471138"/>
            <a:ext cx="2895600" cy="234462"/>
          </a:xfrm>
          <a:ln/>
        </p:spPr>
        <p:txBody>
          <a:bodyPr/>
          <a:lstStyle>
            <a:lvl1pPr>
              <a:defRPr/>
            </a:lvl1pPr>
          </a:lstStyle>
          <a:p>
            <a:pPr>
              <a:defRPr/>
            </a:pPr>
            <a:r>
              <a:rPr lang="en-US" altLang="en-US"/>
              <a:t>© 2022 - Brad Myers</a:t>
            </a:r>
          </a:p>
        </p:txBody>
      </p:sp>
      <p:sp>
        <p:nvSpPr>
          <p:cNvPr id="5" name="Rectangle 12"/>
          <p:cNvSpPr>
            <a:spLocks noGrp="1" noChangeArrowheads="1"/>
          </p:cNvSpPr>
          <p:nvPr>
            <p:ph type="sldNum" sz="quarter" idx="12"/>
          </p:nvPr>
        </p:nvSpPr>
        <p:spPr>
          <a:xfrm>
            <a:off x="6553200" y="6471138"/>
            <a:ext cx="2133600" cy="234462"/>
          </a:xfrm>
          <a:ln/>
        </p:spPr>
        <p:txBody>
          <a:bodyPr/>
          <a:lstStyle>
            <a:lvl1pPr>
              <a:defRPr/>
            </a:lvl1pPr>
          </a:lstStyle>
          <a:p>
            <a:pPr>
              <a:defRPr/>
            </a:pPr>
            <a:fld id="{1F9D51DB-4E15-430C-8042-4DCA33BBD66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4" name="Rectangle 12"/>
          <p:cNvSpPr>
            <a:spLocks noGrp="1" noChangeArrowheads="1"/>
          </p:cNvSpPr>
          <p:nvPr>
            <p:ph type="sldNum" sz="quarter" idx="12"/>
          </p:nvPr>
        </p:nvSpPr>
        <p:spPr>
          <a:ln/>
        </p:spPr>
        <p:txBody>
          <a:bodyPr/>
          <a:lstStyle>
            <a:lvl1pPr>
              <a:defRPr/>
            </a:lvl1pPr>
          </a:lstStyle>
          <a:p>
            <a:pPr>
              <a:defRPr/>
            </a:pPr>
            <a:fld id="{B62266FD-D079-4A62-A952-B281EB6BCED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6"/>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2737263" y="6248400"/>
            <a:ext cx="366947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a:t>© 2022 - Brad Myers</a:t>
            </a:r>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798F90B-E41F-482D-9849-38A262FB927E}" type="slidenum">
              <a:rPr lang="en-US" altLang="en-US"/>
              <a:pPr>
                <a:defRPr/>
              </a:pPr>
              <a:t>‹#›</a:t>
            </a:fld>
            <a:endParaRPr lang="en-US" altLang="en-US"/>
          </a:p>
        </p:txBody>
      </p:sp>
      <p:pic>
        <p:nvPicPr>
          <p:cNvPr id="14" name="Picture 2" descr="red_hcii_logo"/>
          <p:cNvPicPr>
            <a:picLocks noChangeAspect="1" noChangeArrowheads="1"/>
          </p:cNvPicPr>
          <p:nvPr userDrawn="1"/>
        </p:nvPicPr>
        <p:blipFill>
          <a:blip r:embed="rId9" cstate="print"/>
          <a:srcRect/>
          <a:stretch>
            <a:fillRect/>
          </a:stretch>
        </p:blipFill>
        <p:spPr bwMode="auto">
          <a:xfrm>
            <a:off x="6618288" y="134938"/>
            <a:ext cx="2386012"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ngroup.com/articles/person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gendermag.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teptwo.com.au/papers/kmc_persona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ngroup.com/articles/analyze-customer-journey-ma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anvas.cmu.edu/courses/30751/discussion_topics/4512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sabilitest.com/uxxc4j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ngroup.com/articles/agile-not-easy-u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oi.acm.org/10.1145/1520340.152043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gileproductdesign.com/blog/emerging_best_agile_ux_practic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gileproductdesign.com/blog/emerging_best_agile_ux_practice.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doi.acm.org/10.1145/1520340.152043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useit.com/alertbox/agile-user-experience.html" TargetMode="External"/><Relationship Id="rId2" Type="http://schemas.openxmlformats.org/officeDocument/2006/relationships/hyperlink" Target="http://www.hcii.cmu.edu/news/seminar/event/2016/10/how-ux-techniques-promote-simulation-software-everyo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Software_engineeri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useit.com/alertbox/agile-user-experience.html" TargetMode="External"/><Relationship Id="rId3" Type="http://schemas.openxmlformats.org/officeDocument/2006/relationships/hyperlink" Target="https://www.nngroup.com/videos/changing-role-designer-part-1/" TargetMode="External"/><Relationship Id="rId7" Type="http://schemas.openxmlformats.org/officeDocument/2006/relationships/hyperlink" Target="https://www.nngroup.com/videos/does-agile-destroy-ux/" TargetMode="External"/><Relationship Id="rId2" Type="http://schemas.openxmlformats.org/officeDocument/2006/relationships/hyperlink" Target="https://www.nngroup.com/topic/agile/" TargetMode="External"/><Relationship Id="rId1" Type="http://schemas.openxmlformats.org/officeDocument/2006/relationships/slideLayout" Target="../slideLayouts/slideLayout2.xml"/><Relationship Id="rId6" Type="http://schemas.openxmlformats.org/officeDocument/2006/relationships/hyperlink" Target="http://www.nngroup.com/articles/testing-decreased-support/" TargetMode="External"/><Relationship Id="rId11" Type="http://schemas.openxmlformats.org/officeDocument/2006/relationships/hyperlink" Target="http://dl.acm.org/citation.cfm?doid=1096554.1096556" TargetMode="External"/><Relationship Id="rId5" Type="http://schemas.openxmlformats.org/officeDocument/2006/relationships/hyperlink" Target="https://www.nngroup.com/articles/agile-not-easy-ux/" TargetMode="External"/><Relationship Id="rId10" Type="http://schemas.openxmlformats.org/officeDocument/2006/relationships/hyperlink" Target="http://scholarspace.manoa.hawaii.edu/handle/10125/41219" TargetMode="External"/><Relationship Id="rId4" Type="http://schemas.openxmlformats.org/officeDocument/2006/relationships/hyperlink" Target="https://www.nngroup.com/articles/tracking-questions-assumptions-facts-agile/" TargetMode="External"/><Relationship Id="rId9" Type="http://schemas.openxmlformats.org/officeDocument/2006/relationships/hyperlink" Target="http://www.nngroup.com/reports/agi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p:txBody>
          <a:bodyPr/>
          <a:lstStyle/>
          <a:p>
            <a:r>
              <a:rPr lang="en-US" sz="2800" dirty="0"/>
              <a:t>Lecture 21:</a:t>
            </a:r>
            <a:br>
              <a:rPr lang="en-US" sz="2800" dirty="0"/>
            </a:br>
            <a:r>
              <a:rPr lang="en-US" dirty="0"/>
              <a:t>Software Engineering for UIs:</a:t>
            </a:r>
            <a:br>
              <a:rPr lang="en-US" dirty="0"/>
            </a:br>
            <a:r>
              <a:rPr lang="en-US" dirty="0"/>
              <a:t>How to create high-quality UIs in the context of Agile and other software development processes</a:t>
            </a:r>
          </a:p>
        </p:txBody>
      </p:sp>
      <p:sp>
        <p:nvSpPr>
          <p:cNvPr id="5124" name="Rectangle 3"/>
          <p:cNvSpPr>
            <a:spLocks noGrp="1" noChangeArrowheads="1"/>
          </p:cNvSpPr>
          <p:nvPr>
            <p:ph type="subTitle" idx="1"/>
          </p:nvPr>
        </p:nvSpPr>
        <p:spPr/>
        <p:txBody>
          <a:bodyPr>
            <a:normAutofit/>
          </a:bodyPr>
          <a:lstStyle/>
          <a:p>
            <a:r>
              <a:rPr lang="en-US" dirty="0"/>
              <a:t>05-431/631 Software Structures for User Interfaces (SSUI)</a:t>
            </a:r>
          </a:p>
          <a:p>
            <a:r>
              <a:rPr lang="en-US" dirty="0"/>
              <a:t>Fall, 2022</a:t>
            </a:r>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p:txBody>
          <a:bodyPr/>
          <a:lstStyle/>
          <a:p>
            <a:pPr>
              <a:defRPr/>
            </a:pPr>
            <a:fld id="{1B3B77B1-CE06-4CD1-893A-1C072024AD65}" type="slidenum">
              <a:rPr lang="en-US" altLang="en-US" smtClean="0"/>
              <a:pPr>
                <a:defRPr/>
              </a:pPr>
              <a:t>1</a:t>
            </a:fld>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t>“Personas”, cont.</a:t>
            </a:r>
            <a:endParaRPr lang="en-US" dirty="0"/>
          </a:p>
        </p:txBody>
      </p:sp>
      <p:sp>
        <p:nvSpPr>
          <p:cNvPr id="13316" name="Rectangle 3"/>
          <p:cNvSpPr>
            <a:spLocks noGrp="1" noChangeArrowheads="1"/>
          </p:cNvSpPr>
          <p:nvPr>
            <p:ph type="body" idx="1"/>
          </p:nvPr>
        </p:nvSpPr>
        <p:spPr>
          <a:xfrm>
            <a:off x="457200" y="1524000"/>
            <a:ext cx="8686800" cy="4800600"/>
          </a:xfrm>
        </p:spPr>
        <p:txBody>
          <a:bodyPr>
            <a:normAutofit fontScale="92500" lnSpcReduction="20000"/>
          </a:bodyPr>
          <a:lstStyle/>
          <a:p>
            <a:r>
              <a:rPr lang="en-US" dirty="0"/>
              <a:t>Use: helps keep designers &amp; implementers focused on user needs.</a:t>
            </a:r>
          </a:p>
          <a:p>
            <a:pPr lvl="1"/>
            <a:r>
              <a:rPr lang="en-US" dirty="0"/>
              <a:t>“personas support user-centered design throughout a project’s lifecycle by making characteristics of key user segments more salient”</a:t>
            </a:r>
            <a:r>
              <a:rPr lang="en-US" sz="3000" dirty="0"/>
              <a:t> </a:t>
            </a:r>
            <a:r>
              <a:rPr lang="en-US" sz="1500" dirty="0"/>
              <a:t>cite: </a:t>
            </a:r>
            <a:r>
              <a:rPr lang="en-US" sz="1500" dirty="0">
                <a:hlinkClick r:id="rId3"/>
              </a:rPr>
              <a:t>https://www.nngroup.com/articles/persona/</a:t>
            </a:r>
            <a:r>
              <a:rPr lang="en-US" sz="1500" dirty="0"/>
              <a:t> </a:t>
            </a:r>
            <a:endParaRPr lang="en-US" dirty="0"/>
          </a:p>
          <a:p>
            <a:r>
              <a:rPr lang="en-US" dirty="0"/>
              <a:t>Include: behavior patterns, goals, skills, attitudes, and environment, with a few fictional personal details to bring the persona to life</a:t>
            </a:r>
          </a:p>
          <a:p>
            <a:r>
              <a:rPr lang="en-US" dirty="0"/>
              <a:t>Have a small number for each product</a:t>
            </a:r>
          </a:p>
          <a:p>
            <a:pPr lvl="1"/>
            <a:r>
              <a:rPr lang="en-US" dirty="0"/>
              <a:t>One for each important group of users</a:t>
            </a:r>
          </a:p>
          <a:p>
            <a:r>
              <a:rPr lang="en-US" dirty="0"/>
              <a:t>Special </a:t>
            </a:r>
            <a:r>
              <a:rPr lang="en-US" i="1" dirty="0"/>
              <a:t>new </a:t>
            </a:r>
            <a:r>
              <a:rPr lang="en-US" dirty="0"/>
              <a:t>version for identifying gender issues:</a:t>
            </a:r>
            <a:br>
              <a:rPr lang="en-US" dirty="0"/>
            </a:br>
            <a:r>
              <a:rPr lang="en-US" dirty="0"/>
              <a:t> </a:t>
            </a:r>
            <a:r>
              <a:rPr lang="en-US" dirty="0">
                <a:hlinkClick r:id="rId4"/>
              </a:rPr>
              <a:t>http://gendermag.org/</a:t>
            </a:r>
            <a:r>
              <a:rPr lang="en-US" dirty="0"/>
              <a:t> </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10</a:t>
            </a:fld>
            <a:endParaRPr lang="en-US" altLang="en-US"/>
          </a:p>
        </p:txBody>
      </p:sp>
    </p:spTree>
    <p:extLst>
      <p:ext uri="{BB962C8B-B14F-4D97-AF65-F5344CB8AC3E}">
        <p14:creationId xmlns:p14="http://schemas.microsoft.com/office/powerpoint/2010/main" val="424392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z="3500" dirty="0"/>
              <a:t>Persona Example</a:t>
            </a:r>
          </a:p>
        </p:txBody>
      </p:sp>
      <p:sp>
        <p:nvSpPr>
          <p:cNvPr id="14340" name="Rectangle 3"/>
          <p:cNvSpPr>
            <a:spLocks noGrp="1" noChangeArrowheads="1"/>
          </p:cNvSpPr>
          <p:nvPr>
            <p:ph type="body" idx="1"/>
          </p:nvPr>
        </p:nvSpPr>
        <p:spPr>
          <a:xfrm>
            <a:off x="381000" y="1335088"/>
            <a:ext cx="8534400" cy="5522912"/>
          </a:xfrm>
        </p:spPr>
        <p:txBody>
          <a:bodyPr/>
          <a:lstStyle/>
          <a:p>
            <a:pPr marL="0" indent="0" eaLnBrk="1" hangingPunct="1">
              <a:lnSpc>
                <a:spcPct val="80000"/>
              </a:lnSpc>
              <a:buNone/>
            </a:pPr>
            <a:r>
              <a:rPr lang="en-US" sz="1300" dirty="0"/>
              <a:t>From: </a:t>
            </a:r>
            <a:r>
              <a:rPr lang="en-US" sz="1300" dirty="0">
                <a:hlinkClick r:id="rId3"/>
              </a:rPr>
              <a:t>http://www.steptwo.com.au/papers/kmc_personas/</a:t>
            </a:r>
            <a:endParaRPr lang="en-US" sz="1300" dirty="0"/>
          </a:p>
          <a:p>
            <a:pPr marL="0" indent="0" eaLnBrk="1" hangingPunct="1">
              <a:lnSpc>
                <a:spcPct val="80000"/>
              </a:lnSpc>
              <a:buNone/>
            </a:pPr>
            <a:endParaRPr lang="en-US" sz="1300" dirty="0"/>
          </a:p>
          <a:p>
            <a:pPr marL="0" indent="0" eaLnBrk="1" hangingPunct="1">
              <a:lnSpc>
                <a:spcPct val="80000"/>
              </a:lnSpc>
              <a:buNone/>
            </a:pPr>
            <a:r>
              <a:rPr lang="en-US" sz="1300" dirty="0"/>
              <a:t>	Bob is 52 years old and works as a mechanic with an </a:t>
            </a:r>
            <a:r>
              <a:rPr lang="en-US" sz="1300" dirty="0" err="1"/>
              <a:t>organisation</a:t>
            </a:r>
            <a:r>
              <a:rPr lang="en-US" sz="1300" dirty="0"/>
              <a:t> offering road  service to customers when their car breaks down. He has worked in the job for  the past 12 years and knows it well. Many of the younger mechanics ask Bob  for advice when they meet up in the depot as he always knows the answer to  tricky mechanical problems. Bob likes sharing his knowledge with the younger  guys, as it makes him feel a valued part of the team. </a:t>
            </a:r>
          </a:p>
          <a:p>
            <a:pPr marL="0" indent="0" eaLnBrk="1" hangingPunct="1">
              <a:lnSpc>
                <a:spcPct val="80000"/>
              </a:lnSpc>
            </a:pPr>
            <a:endParaRPr lang="en-US" sz="1300" dirty="0"/>
          </a:p>
          <a:p>
            <a:pPr marL="0" indent="0" eaLnBrk="1" hangingPunct="1">
              <a:lnSpc>
                <a:spcPct val="80000"/>
              </a:lnSpc>
              <a:buNone/>
            </a:pPr>
            <a:r>
              <a:rPr lang="en-US" sz="1300" dirty="0"/>
              <a:t>	Bob works rolling day and night shifts and spends his shifts attending breakdowns and lockouts (when customers lock their keys in the car). About 20% of the jobs he attends are complex and he occasionally needs to refer to his standard issue manuals. Bob tries to avoid using the manuals in front of customers as he thinks it gives the impression he doesn't know what he's doing. </a:t>
            </a:r>
          </a:p>
          <a:p>
            <a:pPr marL="0" indent="0" eaLnBrk="1" hangingPunct="1">
              <a:lnSpc>
                <a:spcPct val="80000"/>
              </a:lnSpc>
              <a:buNone/>
            </a:pPr>
            <a:endParaRPr lang="en-US" sz="1300" dirty="0"/>
          </a:p>
          <a:p>
            <a:pPr marL="0" indent="0" eaLnBrk="1" hangingPunct="1">
              <a:lnSpc>
                <a:spcPct val="80000"/>
              </a:lnSpc>
              <a:buNone/>
            </a:pPr>
            <a:r>
              <a:rPr lang="en-US" sz="1300" dirty="0"/>
              <a:t>	Bob has seen many changes over the years with the company and has tried his best to move with the times. However he found it a bit daunting when a new computer was installed in his van several years ago, and now he has heard </a:t>
            </a:r>
            <a:r>
              <a:rPr lang="en-US" sz="1300" dirty="0" err="1"/>
              <a:t>rumours</a:t>
            </a:r>
            <a:r>
              <a:rPr lang="en-US" sz="1300" dirty="0"/>
              <a:t> that the computer is going to be upgraded to one with a bigger screen that's meant to be faster and better. </a:t>
            </a:r>
          </a:p>
          <a:p>
            <a:pPr marL="0" indent="0" eaLnBrk="1" hangingPunct="1">
              <a:lnSpc>
                <a:spcPct val="80000"/>
              </a:lnSpc>
              <a:buNone/>
            </a:pPr>
            <a:endParaRPr lang="en-US" sz="1300" dirty="0"/>
          </a:p>
          <a:p>
            <a:pPr marL="0" indent="0" eaLnBrk="1" hangingPunct="1">
              <a:lnSpc>
                <a:spcPct val="80000"/>
              </a:lnSpc>
              <a:buNone/>
            </a:pPr>
            <a:r>
              <a:rPr lang="en-US" sz="1300" dirty="0"/>
              <a:t>	Bob's been told that he will be able to access the intranet on the new computer. He has heard about the intranet and saw once in an early version on his manager's computer. He wonders if he will be able to find out </a:t>
            </a:r>
            <a:r>
              <a:rPr lang="en-US" sz="1300" dirty="0" err="1"/>
              <a:t>want's</a:t>
            </a:r>
            <a:r>
              <a:rPr lang="en-US" sz="1300" dirty="0"/>
              <a:t> going on in the company more easily, especially as customers' seem to know more about the latest company news than he does when he turns up at a job. This can be embarrassing and has been a source of frustration for Bob throughout his time with the company. </a:t>
            </a:r>
          </a:p>
          <a:p>
            <a:pPr marL="0" indent="0" eaLnBrk="1" hangingPunct="1">
              <a:lnSpc>
                <a:spcPct val="80000"/>
              </a:lnSpc>
              <a:buNone/>
            </a:pPr>
            <a:endParaRPr lang="en-US" sz="1300" dirty="0"/>
          </a:p>
          <a:p>
            <a:pPr marL="0" indent="0" eaLnBrk="1" hangingPunct="1">
              <a:lnSpc>
                <a:spcPct val="80000"/>
              </a:lnSpc>
              <a:buNone/>
            </a:pPr>
            <a:r>
              <a:rPr lang="en-US" sz="1300" dirty="0"/>
              <a:t>	Bob wonders if he will be able to cope with the new computer system. He doesn't mind asking his grandchildren for help when he wants to send an email to his brother overseas, but asking the guys at work for help is another story.</a:t>
            </a:r>
          </a:p>
        </p:txBody>
      </p:sp>
      <p:pic>
        <p:nvPicPr>
          <p:cNvPr id="14342" name="Picture 5" descr="[Bob]"/>
          <p:cNvPicPr>
            <a:picLocks noChangeAspect="1" noChangeArrowheads="1"/>
          </p:cNvPicPr>
          <p:nvPr/>
        </p:nvPicPr>
        <p:blipFill>
          <a:blip r:embed="rId4" cstate="print"/>
          <a:srcRect/>
          <a:stretch>
            <a:fillRect/>
          </a:stretch>
        </p:blipFill>
        <p:spPr bwMode="auto">
          <a:xfrm>
            <a:off x="5122864" y="228600"/>
            <a:ext cx="1430337" cy="143033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11</a:t>
            </a:fld>
            <a:endParaRPr lang="en-US" altLang="en-US"/>
          </a:p>
        </p:txBody>
      </p:sp>
    </p:spTree>
    <p:extLst>
      <p:ext uri="{BB962C8B-B14F-4D97-AF65-F5344CB8AC3E}">
        <p14:creationId xmlns:p14="http://schemas.microsoft.com/office/powerpoint/2010/main" val="69790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122238"/>
            <a:ext cx="7543800" cy="868362"/>
          </a:xfrm>
        </p:spPr>
        <p:txBody>
          <a:bodyPr/>
          <a:lstStyle/>
          <a:p>
            <a:r>
              <a:rPr lang="en-US" dirty="0"/>
              <a:t>Task analysis</a:t>
            </a:r>
          </a:p>
        </p:txBody>
      </p:sp>
      <p:sp>
        <p:nvSpPr>
          <p:cNvPr id="9220" name="Rectangle 3"/>
          <p:cNvSpPr>
            <a:spLocks noGrp="1" noChangeArrowheads="1"/>
          </p:cNvSpPr>
          <p:nvPr>
            <p:ph type="body" idx="1"/>
          </p:nvPr>
        </p:nvSpPr>
        <p:spPr>
          <a:xfrm>
            <a:off x="457200" y="990600"/>
            <a:ext cx="8229600" cy="4411662"/>
          </a:xfrm>
        </p:spPr>
        <p:txBody>
          <a:bodyPr>
            <a:normAutofit fontScale="92500" lnSpcReduction="20000"/>
          </a:bodyPr>
          <a:lstStyle/>
          <a:p>
            <a:r>
              <a:rPr lang="en-US" dirty="0"/>
              <a:t>What tasks the users will do?</a:t>
            </a:r>
          </a:p>
          <a:p>
            <a:r>
              <a:rPr lang="en-US" dirty="0"/>
              <a:t>Involve users in this</a:t>
            </a:r>
          </a:p>
          <a:p>
            <a:r>
              <a:rPr lang="en-US" dirty="0"/>
              <a:t>Important to include exceptions and error conditions</a:t>
            </a:r>
          </a:p>
          <a:p>
            <a:r>
              <a:rPr lang="en-US" dirty="0"/>
              <a:t>Many different kinds and variations on Task Analyses</a:t>
            </a:r>
          </a:p>
          <a:p>
            <a:pPr lvl="1"/>
            <a:r>
              <a:rPr lang="en-US" dirty="0"/>
              <a:t>Nielsen’s</a:t>
            </a:r>
          </a:p>
          <a:p>
            <a:pPr lvl="1"/>
            <a:r>
              <a:rPr lang="en-US" dirty="0"/>
              <a:t>“Hierarchical Task Analysis”</a:t>
            </a:r>
          </a:p>
          <a:p>
            <a:pPr lvl="1"/>
            <a:r>
              <a:rPr lang="en-US" dirty="0"/>
              <a:t>Can also use Contextual Inquiries (CIs)</a:t>
            </a:r>
          </a:p>
          <a:p>
            <a:r>
              <a:rPr lang="en-US" dirty="0"/>
              <a:t>Need tasks to design CIs, usability analysis, scenarios</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12</a:t>
            </a:fld>
            <a:endParaRPr lang="en-US" altLang="en-US"/>
          </a:p>
        </p:txBody>
      </p:sp>
    </p:spTree>
    <p:extLst>
      <p:ext uri="{BB962C8B-B14F-4D97-AF65-F5344CB8AC3E}">
        <p14:creationId xmlns:p14="http://schemas.microsoft.com/office/powerpoint/2010/main" val="118706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t>User-Centered Task Analysis</a:t>
            </a:r>
          </a:p>
        </p:txBody>
      </p:sp>
      <p:sp>
        <p:nvSpPr>
          <p:cNvPr id="10244" name="Rectangle 3"/>
          <p:cNvSpPr>
            <a:spLocks noGrp="1" noChangeArrowheads="1"/>
          </p:cNvSpPr>
          <p:nvPr>
            <p:ph type="body" idx="1"/>
          </p:nvPr>
        </p:nvSpPr>
        <p:spPr>
          <a:xfrm>
            <a:off x="457200" y="1524000"/>
            <a:ext cx="8229600" cy="4606925"/>
          </a:xfrm>
        </p:spPr>
        <p:txBody>
          <a:bodyPr>
            <a:normAutofit fontScale="92500" lnSpcReduction="10000"/>
          </a:bodyPr>
          <a:lstStyle/>
          <a:p>
            <a:r>
              <a:rPr lang="en-US"/>
              <a:t>Based on what user will do</a:t>
            </a:r>
          </a:p>
          <a:p>
            <a:pPr lvl="1"/>
            <a:r>
              <a:rPr lang="en-US"/>
              <a:t>Not what system will do</a:t>
            </a:r>
          </a:p>
          <a:p>
            <a:r>
              <a:rPr lang="en-US"/>
              <a:t>Not a list of system features</a:t>
            </a:r>
          </a:p>
          <a:p>
            <a:r>
              <a:rPr lang="en-US"/>
              <a:t>High-level</a:t>
            </a:r>
          </a:p>
          <a:p>
            <a:r>
              <a:rPr lang="en-US"/>
              <a:t>Nothing about how to accomplish at user level</a:t>
            </a:r>
          </a:p>
          <a:p>
            <a:pPr lvl="1"/>
            <a:r>
              <a:rPr lang="en-US"/>
              <a:t>No discussion of web pages, buttons, filling in fields, etc.</a:t>
            </a:r>
          </a:p>
          <a:p>
            <a:r>
              <a:rPr lang="en-US"/>
              <a:t>Example, company YYY menu structure based on functions rather than tasks =&gt; Inefficient for every task! </a:t>
            </a:r>
            <a:endParaRPr lang="en-US" dirty="0"/>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13</a:t>
            </a:fld>
            <a:endParaRPr lang="en-US" altLang="en-US"/>
          </a:p>
        </p:txBody>
      </p:sp>
    </p:spTree>
    <p:extLst>
      <p:ext uri="{BB962C8B-B14F-4D97-AF65-F5344CB8AC3E}">
        <p14:creationId xmlns:p14="http://schemas.microsoft.com/office/powerpoint/2010/main" val="405695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04800" y="122238"/>
            <a:ext cx="7696200" cy="868362"/>
          </a:xfrm>
        </p:spPr>
        <p:txBody>
          <a:bodyPr/>
          <a:lstStyle/>
          <a:p>
            <a:pPr eaLnBrk="1" hangingPunct="1"/>
            <a:r>
              <a:rPr lang="en-US" dirty="0"/>
              <a:t>Components of Task Analysis</a:t>
            </a:r>
          </a:p>
        </p:txBody>
      </p:sp>
      <p:sp>
        <p:nvSpPr>
          <p:cNvPr id="11268" name="Rectangle 3"/>
          <p:cNvSpPr>
            <a:spLocks noGrp="1" noChangeArrowheads="1"/>
          </p:cNvSpPr>
          <p:nvPr>
            <p:ph type="body" idx="1"/>
          </p:nvPr>
        </p:nvSpPr>
        <p:spPr>
          <a:xfrm>
            <a:off x="304800" y="1066800"/>
            <a:ext cx="8650288" cy="5257800"/>
          </a:xfrm>
        </p:spPr>
        <p:txBody>
          <a:bodyPr/>
          <a:lstStyle/>
          <a:p>
            <a:pPr eaLnBrk="1" hangingPunct="1">
              <a:spcBef>
                <a:spcPct val="0"/>
              </a:spcBef>
            </a:pPr>
            <a:r>
              <a:rPr lang="en-US" dirty="0"/>
              <a:t>Goals:</a:t>
            </a:r>
          </a:p>
          <a:p>
            <a:pPr lvl="1" eaLnBrk="1" hangingPunct="1">
              <a:spcBef>
                <a:spcPct val="0"/>
              </a:spcBef>
            </a:pPr>
            <a:r>
              <a:rPr lang="en-US" dirty="0"/>
              <a:t>What are the actions this task is supposed to accomplish?</a:t>
            </a:r>
          </a:p>
          <a:p>
            <a:pPr lvl="1" eaLnBrk="1" hangingPunct="1">
              <a:spcBef>
                <a:spcPct val="0"/>
              </a:spcBef>
            </a:pPr>
            <a:r>
              <a:rPr lang="en-US" dirty="0"/>
              <a:t>Remember: not </a:t>
            </a:r>
            <a:r>
              <a:rPr lang="en-US" i="1" dirty="0"/>
              <a:t>how</a:t>
            </a:r>
            <a:r>
              <a:rPr lang="en-US" dirty="0"/>
              <a:t> it will be done, just </a:t>
            </a:r>
            <a:r>
              <a:rPr lang="en-US" i="1" dirty="0"/>
              <a:t>what</a:t>
            </a:r>
          </a:p>
          <a:p>
            <a:pPr lvl="1" eaLnBrk="1" hangingPunct="1">
              <a:spcBef>
                <a:spcPct val="0"/>
              </a:spcBef>
            </a:pPr>
            <a:r>
              <a:rPr lang="en-US" dirty="0" err="1"/>
              <a:t>Thinkalouds</a:t>
            </a:r>
            <a:r>
              <a:rPr lang="en-US" dirty="0"/>
              <a:t> reveal </a:t>
            </a:r>
            <a:r>
              <a:rPr lang="en-US" i="1" dirty="0"/>
              <a:t>why</a:t>
            </a:r>
            <a:endParaRPr lang="en-US" dirty="0"/>
          </a:p>
          <a:p>
            <a:pPr eaLnBrk="1" hangingPunct="1">
              <a:spcBef>
                <a:spcPct val="0"/>
              </a:spcBef>
            </a:pPr>
            <a:r>
              <a:rPr lang="en-US" dirty="0"/>
              <a:t>Information needs</a:t>
            </a:r>
          </a:p>
          <a:p>
            <a:pPr lvl="1" eaLnBrk="1" hangingPunct="1">
              <a:spcBef>
                <a:spcPct val="0"/>
              </a:spcBef>
            </a:pPr>
            <a:r>
              <a:rPr lang="en-US" dirty="0"/>
              <a:t>What does the user need to know or view to do this task?</a:t>
            </a:r>
          </a:p>
          <a:p>
            <a:pPr lvl="1" eaLnBrk="1" hangingPunct="1">
              <a:spcBef>
                <a:spcPct val="0"/>
              </a:spcBef>
            </a:pPr>
            <a:r>
              <a:rPr lang="en-US" dirty="0"/>
              <a:t>Includes what needs to be on the screen.</a:t>
            </a:r>
          </a:p>
          <a:p>
            <a:pPr lvl="1" eaLnBrk="1" hangingPunct="1">
              <a:spcBef>
                <a:spcPct val="0"/>
              </a:spcBef>
            </a:pPr>
            <a:r>
              <a:rPr lang="en-US" dirty="0"/>
              <a:t>Both:</a:t>
            </a:r>
          </a:p>
          <a:p>
            <a:pPr lvl="2" eaLnBrk="1" hangingPunct="1">
              <a:spcBef>
                <a:spcPct val="0"/>
              </a:spcBef>
            </a:pPr>
            <a:r>
              <a:rPr lang="en-US" sz="2500" dirty="0"/>
              <a:t>What does the system need to show?</a:t>
            </a:r>
          </a:p>
          <a:p>
            <a:pPr lvl="2" eaLnBrk="1" hangingPunct="1">
              <a:spcBef>
                <a:spcPct val="0"/>
              </a:spcBef>
            </a:pPr>
            <a:r>
              <a:rPr lang="en-US" sz="2500" dirty="0"/>
              <a:t>What does the user need to know?</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14</a:t>
            </a:fld>
            <a:endParaRPr lang="en-US" altLang="en-US"/>
          </a:p>
        </p:txBody>
      </p:sp>
    </p:spTree>
    <p:extLst>
      <p:ext uri="{BB962C8B-B14F-4D97-AF65-F5344CB8AC3E}">
        <p14:creationId xmlns:p14="http://schemas.microsoft.com/office/powerpoint/2010/main" val="70065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t>Task Analysis: Scenarios</a:t>
            </a:r>
          </a:p>
        </p:txBody>
      </p:sp>
      <p:sp>
        <p:nvSpPr>
          <p:cNvPr id="12292" name="Rectangle 3"/>
          <p:cNvSpPr>
            <a:spLocks noGrp="1" noChangeArrowheads="1"/>
          </p:cNvSpPr>
          <p:nvPr>
            <p:ph type="body" idx="1"/>
          </p:nvPr>
        </p:nvSpPr>
        <p:spPr>
          <a:xfrm>
            <a:off x="381000" y="1447800"/>
            <a:ext cx="8305800" cy="4683125"/>
          </a:xfrm>
        </p:spPr>
        <p:txBody>
          <a:bodyPr>
            <a:normAutofit/>
          </a:bodyPr>
          <a:lstStyle/>
          <a:p>
            <a:pPr marL="533372" indent="-533372" eaLnBrk="1" hangingPunct="1"/>
            <a:r>
              <a:rPr lang="en-US" sz="2600" dirty="0"/>
              <a:t>Scenarios (stories) of typical uses: </a:t>
            </a:r>
          </a:p>
          <a:p>
            <a:pPr marL="914353" lvl="1" indent="-569884" eaLnBrk="1" hangingPunct="1"/>
            <a:r>
              <a:rPr lang="en-US" sz="2200" dirty="0"/>
              <a:t>Related to software engineering "use cases" </a:t>
            </a:r>
          </a:p>
          <a:p>
            <a:pPr marL="914353" lvl="1" indent="-569884" eaLnBrk="1" hangingPunct="1"/>
            <a:r>
              <a:rPr lang="en-US" sz="2200" dirty="0"/>
              <a:t>Specific example of how a user might use the system. </a:t>
            </a:r>
          </a:p>
          <a:p>
            <a:pPr marL="914353" lvl="1" indent="-569884" eaLnBrk="1" hangingPunct="1"/>
            <a:r>
              <a:rPr lang="en-US" sz="2200" dirty="0"/>
              <a:t>One scenario for each major class of users doing each kind of important task </a:t>
            </a:r>
          </a:p>
          <a:p>
            <a:pPr marL="914353" lvl="1" indent="-569884" eaLnBrk="1" hangingPunct="1"/>
            <a:r>
              <a:rPr lang="en-US" sz="2200" dirty="0"/>
              <a:t>Will want to make those tasks efficient and easy </a:t>
            </a:r>
          </a:p>
          <a:p>
            <a:pPr marL="914353" lvl="1" indent="-569884" eaLnBrk="1" hangingPunct="1"/>
            <a:r>
              <a:rPr lang="en-US" sz="2200" dirty="0"/>
              <a:t>What is important to optimize? </a:t>
            </a:r>
          </a:p>
          <a:p>
            <a:pPr marL="914353" lvl="1" indent="-569884" eaLnBrk="1" hangingPunct="1"/>
            <a:r>
              <a:rPr lang="en-US" sz="2200" dirty="0"/>
              <a:t>Will significantly affect the design </a:t>
            </a:r>
          </a:p>
          <a:p>
            <a:pPr marL="914353" lvl="1" indent="-569884" eaLnBrk="1" hangingPunct="1"/>
            <a:r>
              <a:rPr lang="en-US" sz="2200" dirty="0"/>
              <a:t>Try to include lots of exceptional cases </a:t>
            </a:r>
          </a:p>
          <a:p>
            <a:pPr marL="914353" lvl="1" indent="-569884" eaLnBrk="1" hangingPunct="1"/>
            <a:r>
              <a:rPr lang="en-US" sz="2200" dirty="0"/>
              <a:t>Shows how the interface will be used</a:t>
            </a:r>
          </a:p>
          <a:p>
            <a:pPr marL="914353" lvl="1" indent="-569884" eaLnBrk="1" hangingPunct="1"/>
            <a:r>
              <a:rPr lang="en-US" sz="2200" dirty="0"/>
              <a:t>One representation </a:t>
            </a:r>
            <a:r>
              <a:rPr lang="en-US" sz="2200" dirty="0">
                <a:sym typeface="Wingdings" panose="05000000000000000000" pitchFamily="2" charset="2"/>
              </a:rPr>
              <a:t> </a:t>
            </a:r>
            <a:r>
              <a:rPr lang="en-US" sz="2200" dirty="0"/>
              <a:t>Customer “Journey Maps”</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15</a:t>
            </a:fld>
            <a:endParaRPr lang="en-US" altLang="en-US"/>
          </a:p>
        </p:txBody>
      </p:sp>
    </p:spTree>
    <p:extLst>
      <p:ext uri="{BB962C8B-B14F-4D97-AF65-F5344CB8AC3E}">
        <p14:creationId xmlns:p14="http://schemas.microsoft.com/office/powerpoint/2010/main" val="263121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564D-8E63-34A2-0CCB-004E8A3CEDDA}"/>
              </a:ext>
            </a:extLst>
          </p:cNvPr>
          <p:cNvSpPr>
            <a:spLocks noGrp="1"/>
          </p:cNvSpPr>
          <p:nvPr>
            <p:ph type="title"/>
          </p:nvPr>
        </p:nvSpPr>
        <p:spPr>
          <a:xfrm>
            <a:off x="457200" y="122238"/>
            <a:ext cx="7543800" cy="774315"/>
          </a:xfrm>
        </p:spPr>
        <p:txBody>
          <a:bodyPr/>
          <a:lstStyle/>
          <a:p>
            <a:r>
              <a:rPr lang="en-US" dirty="0"/>
              <a:t>Example Journey Map</a:t>
            </a:r>
          </a:p>
        </p:txBody>
      </p:sp>
      <p:sp>
        <p:nvSpPr>
          <p:cNvPr id="3" name="Content Placeholder 2">
            <a:extLst>
              <a:ext uri="{FF2B5EF4-FFF2-40B4-BE49-F238E27FC236}">
                <a16:creationId xmlns:a16="http://schemas.microsoft.com/office/drawing/2014/main" id="{B75248CB-AF40-80EB-5A42-EB1411CD336E}"/>
              </a:ext>
            </a:extLst>
          </p:cNvPr>
          <p:cNvSpPr>
            <a:spLocks noGrp="1"/>
          </p:cNvSpPr>
          <p:nvPr>
            <p:ph idx="1"/>
          </p:nvPr>
        </p:nvSpPr>
        <p:spPr>
          <a:xfrm>
            <a:off x="114300" y="1198179"/>
            <a:ext cx="2589486" cy="4411662"/>
          </a:xfrm>
        </p:spPr>
        <p:txBody>
          <a:bodyPr/>
          <a:lstStyle/>
          <a:p>
            <a:r>
              <a:rPr lang="en-US" sz="2000" dirty="0"/>
              <a:t>Source:</a:t>
            </a:r>
            <a:r>
              <a:rPr lang="en-US" dirty="0"/>
              <a:t> </a:t>
            </a:r>
            <a:r>
              <a:rPr lang="en-US" sz="1400" dirty="0">
                <a:hlinkClick r:id="rId2"/>
              </a:rPr>
              <a:t>https://www.nngroup.com/articles/analyze-customer-journey-map/</a:t>
            </a:r>
            <a:r>
              <a:rPr lang="en-US" sz="1400" dirty="0"/>
              <a:t> </a:t>
            </a:r>
            <a:endParaRPr lang="en-US" dirty="0"/>
          </a:p>
        </p:txBody>
      </p:sp>
      <p:sp>
        <p:nvSpPr>
          <p:cNvPr id="4" name="Footer Placeholder 3">
            <a:extLst>
              <a:ext uri="{FF2B5EF4-FFF2-40B4-BE49-F238E27FC236}">
                <a16:creationId xmlns:a16="http://schemas.microsoft.com/office/drawing/2014/main" id="{15EF9CED-17C9-8291-BFA7-1FC1874F79BD}"/>
              </a:ext>
            </a:extLst>
          </p:cNvPr>
          <p:cNvSpPr>
            <a:spLocks noGrp="1"/>
          </p:cNvSpPr>
          <p:nvPr>
            <p:ph type="ftr" sz="quarter" idx="11"/>
          </p:nvPr>
        </p:nvSpPr>
        <p:spPr/>
        <p:txBody>
          <a:bodyPr/>
          <a:lstStyle/>
          <a:p>
            <a:pPr>
              <a:defRPr/>
            </a:pPr>
            <a:r>
              <a:rPr lang="en-US" altLang="en-US"/>
              <a:t>© 2022 - Brad Myers</a:t>
            </a:r>
          </a:p>
        </p:txBody>
      </p:sp>
      <p:sp>
        <p:nvSpPr>
          <p:cNvPr id="5" name="Slide Number Placeholder 4">
            <a:extLst>
              <a:ext uri="{FF2B5EF4-FFF2-40B4-BE49-F238E27FC236}">
                <a16:creationId xmlns:a16="http://schemas.microsoft.com/office/drawing/2014/main" id="{B8B70761-BCBA-6E20-AB53-52322EAB515C}"/>
              </a:ext>
            </a:extLst>
          </p:cNvPr>
          <p:cNvSpPr>
            <a:spLocks noGrp="1"/>
          </p:cNvSpPr>
          <p:nvPr>
            <p:ph type="sldNum" sz="quarter" idx="12"/>
          </p:nvPr>
        </p:nvSpPr>
        <p:spPr/>
        <p:txBody>
          <a:bodyPr/>
          <a:lstStyle/>
          <a:p>
            <a:pPr>
              <a:defRPr/>
            </a:pPr>
            <a:fld id="{A3B315BA-FF6E-4F83-822C-B6704CDD7611}" type="slidenum">
              <a:rPr lang="en-US" altLang="en-US" smtClean="0"/>
              <a:pPr>
                <a:defRPr/>
              </a:pPr>
              <a:t>16</a:t>
            </a:fld>
            <a:endParaRPr lang="en-US" altLang="en-US"/>
          </a:p>
        </p:txBody>
      </p:sp>
      <p:pic>
        <p:nvPicPr>
          <p:cNvPr id="1026" name="Picture 2" descr="Faux Journey Map">
            <a:extLst>
              <a:ext uri="{FF2B5EF4-FFF2-40B4-BE49-F238E27FC236}">
                <a16:creationId xmlns:a16="http://schemas.microsoft.com/office/drawing/2014/main" id="{6BC931A4-A7F6-ECFA-9410-2AD873F96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597" y="1198179"/>
            <a:ext cx="6587403" cy="565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85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t>Functional analysis</a:t>
            </a:r>
          </a:p>
        </p:txBody>
      </p:sp>
      <p:sp>
        <p:nvSpPr>
          <p:cNvPr id="15364" name="Rectangle 3"/>
          <p:cNvSpPr>
            <a:spLocks noGrp="1" noChangeArrowheads="1"/>
          </p:cNvSpPr>
          <p:nvPr>
            <p:ph type="body" idx="1"/>
          </p:nvPr>
        </p:nvSpPr>
        <p:spPr/>
        <p:txBody>
          <a:bodyPr/>
          <a:lstStyle/>
          <a:p>
            <a:r>
              <a:rPr lang="en-US" dirty="0"/>
              <a:t>What really needs to be done</a:t>
            </a:r>
          </a:p>
          <a:p>
            <a:pPr lvl="1"/>
            <a:r>
              <a:rPr lang="en-US" dirty="0"/>
              <a:t>Should be higher-level – not the UI to perform it</a:t>
            </a:r>
          </a:p>
          <a:p>
            <a:r>
              <a:rPr lang="en-US" dirty="0"/>
              <a:t>Not just the way users are doing it now</a:t>
            </a:r>
          </a:p>
          <a:p>
            <a:pPr lvl="1"/>
            <a:r>
              <a:rPr lang="en-US" dirty="0"/>
              <a:t>May be a more efficient or more appropriate way to achieve same task</a:t>
            </a:r>
          </a:p>
          <a:p>
            <a:r>
              <a:rPr lang="en-US" dirty="0"/>
              <a:t>Usually, companies are good at this</a:t>
            </a:r>
          </a:p>
          <a:p>
            <a:pPr lvl="1"/>
            <a:r>
              <a:rPr lang="en-US" dirty="0"/>
              <a:t>However, may include extra functions that are not useful</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17</a:t>
            </a:fld>
            <a:endParaRPr lang="en-US" altLang="en-US"/>
          </a:p>
        </p:txBody>
      </p:sp>
    </p:spTree>
    <p:extLst>
      <p:ext uri="{BB962C8B-B14F-4D97-AF65-F5344CB8AC3E}">
        <p14:creationId xmlns:p14="http://schemas.microsoft.com/office/powerpoint/2010/main" val="336468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a:t>Competitive Analysis</a:t>
            </a:r>
          </a:p>
        </p:txBody>
      </p:sp>
      <p:sp>
        <p:nvSpPr>
          <p:cNvPr id="16388" name="Rectangle 3"/>
          <p:cNvSpPr>
            <a:spLocks noGrp="1" noChangeArrowheads="1"/>
          </p:cNvSpPr>
          <p:nvPr>
            <p:ph type="body" idx="1"/>
          </p:nvPr>
        </p:nvSpPr>
        <p:spPr/>
        <p:txBody>
          <a:bodyPr>
            <a:normAutofit lnSpcReduction="10000"/>
          </a:bodyPr>
          <a:lstStyle/>
          <a:p>
            <a:r>
              <a:rPr lang="en-US"/>
              <a:t>“Know the competition”</a:t>
            </a:r>
          </a:p>
          <a:p>
            <a:r>
              <a:rPr lang="en-US"/>
              <a:t>For usability and function</a:t>
            </a:r>
          </a:p>
          <a:p>
            <a:r>
              <a:rPr lang="en-US"/>
              <a:t>Read trade-press reviews of products or web sites</a:t>
            </a:r>
          </a:p>
          <a:p>
            <a:r>
              <a:rPr lang="en-US"/>
              <a:t>Visit competitor’s web sites</a:t>
            </a:r>
          </a:p>
          <a:p>
            <a:pPr lvl="1"/>
            <a:r>
              <a:rPr lang="en-US"/>
              <a:t>Also, web sites for related products</a:t>
            </a:r>
          </a:p>
          <a:p>
            <a:r>
              <a:rPr lang="en-US"/>
              <a:t>Importance of various features, issues</a:t>
            </a:r>
          </a:p>
          <a:p>
            <a:pPr lvl="1"/>
            <a:r>
              <a:rPr lang="en-US"/>
              <a:t>Pictures, navigation, search, prices, shipping, metaphors</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18</a:t>
            </a:fld>
            <a:endParaRPr lang="en-US" altLang="en-US"/>
          </a:p>
        </p:txBody>
      </p:sp>
    </p:spTree>
    <p:extLst>
      <p:ext uri="{BB962C8B-B14F-4D97-AF65-F5344CB8AC3E}">
        <p14:creationId xmlns:p14="http://schemas.microsoft.com/office/powerpoint/2010/main" val="362932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dirty="0"/>
              <a:t>Goal Setting</a:t>
            </a:r>
          </a:p>
        </p:txBody>
      </p:sp>
      <p:sp>
        <p:nvSpPr>
          <p:cNvPr id="17412" name="Rectangle 3"/>
          <p:cNvSpPr>
            <a:spLocks noGrp="1" noChangeArrowheads="1"/>
          </p:cNvSpPr>
          <p:nvPr>
            <p:ph type="body" idx="1"/>
          </p:nvPr>
        </p:nvSpPr>
        <p:spPr/>
        <p:txBody>
          <a:bodyPr/>
          <a:lstStyle/>
          <a:p>
            <a:r>
              <a:rPr lang="en-US" dirty="0"/>
              <a:t>What does it mean to be “easy to use”?</a:t>
            </a:r>
          </a:p>
          <a:p>
            <a:r>
              <a:rPr lang="en-US" dirty="0"/>
              <a:t>Some proposed definitions:</a:t>
            </a:r>
          </a:p>
          <a:p>
            <a:pPr lvl="1"/>
            <a:r>
              <a:rPr lang="en-US" dirty="0"/>
              <a:t>“I like it”</a:t>
            </a:r>
          </a:p>
          <a:p>
            <a:pPr lvl="1"/>
            <a:r>
              <a:rPr lang="en-US" dirty="0"/>
              <a:t>“I always do it that way”</a:t>
            </a:r>
          </a:p>
          <a:p>
            <a:pPr lvl="1"/>
            <a:r>
              <a:rPr lang="en-US" dirty="0"/>
              <a:t>“That is the way the xxx system does it”</a:t>
            </a:r>
          </a:p>
          <a:p>
            <a:pPr lvl="1"/>
            <a:r>
              <a:rPr lang="en-US" dirty="0"/>
              <a:t>“It is easy to implement”</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19</a:t>
            </a:fld>
            <a:endParaRPr lang="en-US" altLang="en-US"/>
          </a:p>
        </p:txBody>
      </p:sp>
    </p:spTree>
    <p:extLst>
      <p:ext uri="{BB962C8B-B14F-4D97-AF65-F5344CB8AC3E}">
        <p14:creationId xmlns:p14="http://schemas.microsoft.com/office/powerpoint/2010/main" val="349072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a:xfrm>
            <a:off x="337457" y="1417637"/>
            <a:ext cx="8806543" cy="5287963"/>
          </a:xfrm>
        </p:spPr>
        <p:txBody>
          <a:bodyPr>
            <a:normAutofit/>
          </a:bodyPr>
          <a:lstStyle/>
          <a:p>
            <a:r>
              <a:rPr lang="en-US" dirty="0"/>
              <a:t>HW6 due Thursday (</a:t>
            </a:r>
            <a:r>
              <a:rPr lang="en-US" i="1" dirty="0"/>
              <a:t>not today)</a:t>
            </a:r>
            <a:endParaRPr lang="en-US" dirty="0"/>
          </a:p>
          <a:p>
            <a:r>
              <a:rPr lang="en-US" dirty="0"/>
              <a:t>Need to start on entering ideas for projects into Piazza</a:t>
            </a:r>
          </a:p>
          <a:p>
            <a:endParaRPr lang="en-US" dirty="0"/>
          </a:p>
          <a:p>
            <a:r>
              <a:rPr lang="en-US" dirty="0"/>
              <a:t>Need to do my office hours tomorrow virtually (using regular class zoom link – </a:t>
            </a:r>
            <a:r>
              <a:rPr lang="en-US" dirty="0">
                <a:hlinkClick r:id="rId3"/>
              </a:rPr>
              <a:t>see Canvas</a:t>
            </a:r>
            <a:r>
              <a:rPr lang="en-US" dirty="0"/>
              <a:t>)</a:t>
            </a:r>
          </a:p>
        </p:txBody>
      </p:sp>
      <p:sp>
        <p:nvSpPr>
          <p:cNvPr id="6" name="Footer Placeholder 5"/>
          <p:cNvSpPr>
            <a:spLocks noGrp="1"/>
          </p:cNvSpPr>
          <p:nvPr>
            <p:ph type="ftr" sz="quarter" idx="11"/>
          </p:nvPr>
        </p:nvSpPr>
        <p:spPr/>
        <p:txBody>
          <a:bodyPr/>
          <a:lstStyle/>
          <a:p>
            <a:pPr>
              <a:defRPr/>
            </a:pPr>
            <a:r>
              <a:rPr lang="en-US" altLang="en-US"/>
              <a:t>© 2022 - Brad Myers</a:t>
            </a:r>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2</a:t>
            </a:fld>
            <a:endParaRPr lang="en-US" altLang="en-US"/>
          </a:p>
        </p:txBody>
      </p:sp>
    </p:spTree>
    <p:extLst>
      <p:ext uri="{BB962C8B-B14F-4D97-AF65-F5344CB8AC3E}">
        <p14:creationId xmlns:p14="http://schemas.microsoft.com/office/powerpoint/2010/main" val="90697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a:t>Much better Goals:</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20</a:t>
            </a:fld>
            <a:endParaRPr lang="en-US" altLang="en-US"/>
          </a:p>
        </p:txBody>
      </p:sp>
    </p:spTree>
    <p:extLst>
      <p:ext uri="{BB962C8B-B14F-4D97-AF65-F5344CB8AC3E}">
        <p14:creationId xmlns:p14="http://schemas.microsoft.com/office/powerpoint/2010/main" val="150123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a:t>Much better Goals:</a:t>
            </a:r>
          </a:p>
        </p:txBody>
      </p:sp>
      <p:sp>
        <p:nvSpPr>
          <p:cNvPr id="19460" name="Rectangle 3"/>
          <p:cNvSpPr>
            <a:spLocks noGrp="1" noChangeArrowheads="1"/>
          </p:cNvSpPr>
          <p:nvPr>
            <p:ph type="body" idx="1"/>
          </p:nvPr>
        </p:nvSpPr>
        <p:spPr>
          <a:xfrm>
            <a:off x="457200" y="1295400"/>
            <a:ext cx="8229600" cy="4411662"/>
          </a:xfrm>
        </p:spPr>
        <p:txBody>
          <a:bodyPr>
            <a:normAutofit fontScale="92500"/>
          </a:bodyPr>
          <a:lstStyle/>
          <a:p>
            <a:pPr lvl="1"/>
            <a:r>
              <a:rPr lang="en-US" dirty="0"/>
              <a:t>Can be learned in less than 2 minutes</a:t>
            </a:r>
          </a:p>
          <a:p>
            <a:pPr lvl="1"/>
            <a:r>
              <a:rPr lang="en-US" dirty="0"/>
              <a:t>User will perform 2 error-free purchases per session</a:t>
            </a:r>
          </a:p>
          <a:p>
            <a:pPr lvl="1"/>
            <a:r>
              <a:rPr lang="en-US" dirty="0"/>
              <a:t>The error rate will be lower than 2 per 10 operations</a:t>
            </a:r>
          </a:p>
          <a:p>
            <a:pPr lvl="1"/>
            <a:r>
              <a:rPr lang="en-US" dirty="0"/>
              <a:t>Tasks will be performed in 30% of the time it takes using the competitor’s system</a:t>
            </a:r>
          </a:p>
          <a:p>
            <a:pPr lvl="1"/>
            <a:r>
              <a:rPr lang="en-US" dirty="0"/>
              <a:t>Users will have a high satisfaction with the system as measured by a survey.</a:t>
            </a:r>
          </a:p>
          <a:p>
            <a:r>
              <a:rPr lang="en-US" i="1" dirty="0"/>
              <a:t>Explicit, specific, measurable metrics.</a:t>
            </a:r>
          </a:p>
          <a:p>
            <a:r>
              <a:rPr lang="en-US" i="1" dirty="0"/>
              <a:t>Allows objective decision making. </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21</a:t>
            </a:fld>
            <a:endParaRPr lang="en-US" altLang="en-US"/>
          </a:p>
        </p:txBody>
      </p:sp>
    </p:spTree>
    <p:extLst>
      <p:ext uri="{BB962C8B-B14F-4D97-AF65-F5344CB8AC3E}">
        <p14:creationId xmlns:p14="http://schemas.microsoft.com/office/powerpoint/2010/main" val="228836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z="3500" dirty="0"/>
              <a:t>Goals, cont.</a:t>
            </a:r>
          </a:p>
        </p:txBody>
      </p:sp>
      <p:sp>
        <p:nvSpPr>
          <p:cNvPr id="21508" name="Rectangle 3"/>
          <p:cNvSpPr>
            <a:spLocks noGrp="1" noChangeArrowheads="1"/>
          </p:cNvSpPr>
          <p:nvPr>
            <p:ph type="body" idx="1"/>
          </p:nvPr>
        </p:nvSpPr>
        <p:spPr>
          <a:xfrm>
            <a:off x="457200" y="1417638"/>
            <a:ext cx="8229600" cy="4411662"/>
          </a:xfrm>
        </p:spPr>
        <p:txBody>
          <a:bodyPr>
            <a:normAutofit lnSpcReduction="10000"/>
          </a:bodyPr>
          <a:lstStyle/>
          <a:p>
            <a:pPr eaLnBrk="1" hangingPunct="1"/>
            <a:r>
              <a:rPr lang="en-US" sz="2600" dirty="0"/>
              <a:t>Tradeoffs, so have to pick relevant metrics</a:t>
            </a:r>
          </a:p>
          <a:p>
            <a:pPr eaLnBrk="1" hangingPunct="1"/>
            <a:r>
              <a:rPr lang="en-US" sz="2600" dirty="0"/>
              <a:t>Some measures:</a:t>
            </a:r>
          </a:p>
          <a:p>
            <a:pPr lvl="1" eaLnBrk="1" hangingPunct="1"/>
            <a:r>
              <a:rPr lang="en-US" sz="2200" dirty="0" err="1"/>
              <a:t>Learnability</a:t>
            </a:r>
            <a:r>
              <a:rPr lang="en-US" sz="2200" dirty="0"/>
              <a:t>: Time to learn how to do specific tasks (at a specific proficiency)</a:t>
            </a:r>
          </a:p>
          <a:p>
            <a:pPr lvl="1" eaLnBrk="1" hangingPunct="1"/>
            <a:r>
              <a:rPr lang="en-US" sz="2200" dirty="0"/>
              <a:t>Efficiency: (Expert) Time to execute benchmark (typical) tasks. Throughput.</a:t>
            </a:r>
          </a:p>
          <a:p>
            <a:pPr lvl="1" eaLnBrk="1" hangingPunct="1"/>
            <a:r>
              <a:rPr lang="en-US" sz="2200" dirty="0"/>
              <a:t>Errors: Error rate per task. Time spent on errors. Error severity. </a:t>
            </a:r>
          </a:p>
          <a:p>
            <a:pPr lvl="1" eaLnBrk="1" hangingPunct="1"/>
            <a:r>
              <a:rPr lang="en-US" sz="2200" dirty="0"/>
              <a:t>Lots of measures from web analytics:</a:t>
            </a:r>
          </a:p>
          <a:p>
            <a:pPr lvl="2" eaLnBrk="1" hangingPunct="1"/>
            <a:r>
              <a:rPr lang="en-US" sz="1900" dirty="0"/>
              <a:t>Abandonment rates, Completion rates, </a:t>
            </a:r>
            <a:r>
              <a:rPr lang="en-US" sz="1900" dirty="0" err="1"/>
              <a:t>Clickthroughs</a:t>
            </a:r>
            <a:r>
              <a:rPr lang="en-US" sz="1900" dirty="0"/>
              <a:t>,</a:t>
            </a:r>
            <a:br>
              <a:rPr lang="en-US" sz="1900" dirty="0"/>
            </a:br>
            <a:r>
              <a:rPr lang="en-US" sz="1900" dirty="0"/>
              <a:t>% completions, etc.</a:t>
            </a:r>
          </a:p>
          <a:p>
            <a:pPr lvl="1" eaLnBrk="1" hangingPunct="1"/>
            <a:r>
              <a:rPr lang="en-US" sz="2200" dirty="0"/>
              <a:t>Subjective satisfaction: Questionnaire.</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22</a:t>
            </a:fld>
            <a:endParaRPr lang="en-US" altLang="en-US"/>
          </a:p>
        </p:txBody>
      </p:sp>
    </p:spTree>
    <p:extLst>
      <p:ext uri="{BB962C8B-B14F-4D97-AF65-F5344CB8AC3E}">
        <p14:creationId xmlns:p14="http://schemas.microsoft.com/office/powerpoint/2010/main" val="149815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85FA4D-EABD-445B-93FF-C2CC72033658}"/>
              </a:ext>
            </a:extLst>
          </p:cNvPr>
          <p:cNvSpPr>
            <a:spLocks noGrp="1"/>
          </p:cNvSpPr>
          <p:nvPr>
            <p:ph type="title"/>
          </p:nvPr>
        </p:nvSpPr>
        <p:spPr>
          <a:xfrm>
            <a:off x="135924" y="122238"/>
            <a:ext cx="2769201" cy="1706562"/>
          </a:xfrm>
        </p:spPr>
        <p:txBody>
          <a:bodyPr/>
          <a:lstStyle/>
          <a:p>
            <a:r>
              <a:rPr lang="en-US" sz="3200" dirty="0"/>
              <a:t>Example of validated survey</a:t>
            </a:r>
          </a:p>
        </p:txBody>
      </p:sp>
      <p:sp>
        <p:nvSpPr>
          <p:cNvPr id="3" name="Content Placeholder 2"/>
          <p:cNvSpPr>
            <a:spLocks noGrp="1"/>
          </p:cNvSpPr>
          <p:nvPr>
            <p:ph idx="1"/>
          </p:nvPr>
        </p:nvSpPr>
        <p:spPr>
          <a:xfrm>
            <a:off x="457200" y="2187145"/>
            <a:ext cx="2447925" cy="3943779"/>
          </a:xfrm>
        </p:spPr>
        <p:txBody>
          <a:bodyPr>
            <a:normAutofit/>
          </a:bodyPr>
          <a:lstStyle/>
          <a:p>
            <a:pPr marL="0" indent="0">
              <a:buNone/>
            </a:pPr>
            <a:r>
              <a:rPr lang="en-US" sz="1800" dirty="0">
                <a:hlinkClick r:id="rId2"/>
              </a:rPr>
              <a:t>http://www.usabilitest.com/uxxc4jP</a:t>
            </a:r>
            <a:r>
              <a:rPr lang="en-US" sz="1800" dirty="0"/>
              <a:t> </a:t>
            </a:r>
          </a:p>
        </p:txBody>
      </p:sp>
      <p:sp>
        <p:nvSpPr>
          <p:cNvPr id="4" name="Footer Placeholder 3"/>
          <p:cNvSpPr>
            <a:spLocks noGrp="1"/>
          </p:cNvSpPr>
          <p:nvPr>
            <p:ph type="ftr" sz="quarter" idx="11"/>
          </p:nvPr>
        </p:nvSpPr>
        <p:spPr>
          <a:xfrm>
            <a:off x="2790702" y="6432551"/>
            <a:ext cx="3562597" cy="273050"/>
          </a:xfrm>
        </p:spPr>
        <p:txBody>
          <a:bodyPr/>
          <a:lstStyle/>
          <a:p>
            <a:r>
              <a:rPr lang="en-US" altLang="en-US"/>
              <a:t>© 2022 - Brad Myers</a:t>
            </a:r>
          </a:p>
        </p:txBody>
      </p:sp>
      <p:sp>
        <p:nvSpPr>
          <p:cNvPr id="5" name="Slide Number Placeholder 4"/>
          <p:cNvSpPr>
            <a:spLocks noGrp="1"/>
          </p:cNvSpPr>
          <p:nvPr>
            <p:ph type="sldNum" sz="quarter" idx="12"/>
          </p:nvPr>
        </p:nvSpPr>
        <p:spPr>
          <a:xfrm>
            <a:off x="6553200" y="6432550"/>
            <a:ext cx="2133600" cy="273050"/>
          </a:xfrm>
        </p:spPr>
        <p:txBody>
          <a:bodyPr/>
          <a:lstStyle/>
          <a:p>
            <a:fld id="{14B0839D-5BD6-436D-86AD-F16351A7C5B9}" type="slidenum">
              <a:rPr lang="en-US" altLang="en-US" smtClean="0"/>
              <a:pPr/>
              <a:t>23</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2905125" y="152400"/>
            <a:ext cx="6238875" cy="64468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4F8F4B1-A77E-41F7-B030-09B4AC778C8A}" type="slidenum">
              <a:rPr lang="en-US" altLang="en-US"/>
              <a:pPr/>
              <a:t>24</a:t>
            </a:fld>
            <a:endParaRPr lang="en-US" altLang="en-US"/>
          </a:p>
        </p:txBody>
      </p:sp>
      <p:sp>
        <p:nvSpPr>
          <p:cNvPr id="22531" name="Rectangle 2"/>
          <p:cNvSpPr>
            <a:spLocks noGrp="1" noChangeArrowheads="1"/>
          </p:cNvSpPr>
          <p:nvPr>
            <p:ph type="title"/>
          </p:nvPr>
        </p:nvSpPr>
        <p:spPr/>
        <p:txBody>
          <a:bodyPr/>
          <a:lstStyle/>
          <a:p>
            <a:pPr eaLnBrk="1" hangingPunct="1"/>
            <a:r>
              <a:rPr lang="en-US" sz="3500" dirty="0"/>
              <a:t>Goal Levels</a:t>
            </a:r>
          </a:p>
        </p:txBody>
      </p:sp>
      <p:sp>
        <p:nvSpPr>
          <p:cNvPr id="22532" name="Rectangle 3"/>
          <p:cNvSpPr>
            <a:spLocks noGrp="1" noChangeArrowheads="1"/>
          </p:cNvSpPr>
          <p:nvPr>
            <p:ph type="body" idx="1"/>
          </p:nvPr>
        </p:nvSpPr>
        <p:spPr>
          <a:xfrm>
            <a:off x="457200" y="1371600"/>
            <a:ext cx="8229600" cy="4411662"/>
          </a:xfrm>
        </p:spPr>
        <p:txBody>
          <a:bodyPr/>
          <a:lstStyle/>
          <a:p>
            <a:pPr eaLnBrk="1" hangingPunct="1"/>
            <a:r>
              <a:rPr lang="en-US" sz="2600" dirty="0"/>
              <a:t>Pick Levels for your system:</a:t>
            </a:r>
          </a:p>
          <a:p>
            <a:pPr lvl="1" eaLnBrk="1" hangingPunct="1"/>
            <a:r>
              <a:rPr lang="en-US" sz="2200" dirty="0"/>
              <a:t>Minimum acceptable level</a:t>
            </a:r>
          </a:p>
          <a:p>
            <a:pPr lvl="1" eaLnBrk="1" hangingPunct="1"/>
            <a:r>
              <a:rPr lang="en-US" sz="2200" dirty="0"/>
              <a:t>Desired (planned) level</a:t>
            </a:r>
          </a:p>
          <a:p>
            <a:pPr lvl="1" eaLnBrk="1" hangingPunct="1"/>
            <a:r>
              <a:rPr lang="en-US" sz="2200" dirty="0"/>
              <a:t>Theoretical best level</a:t>
            </a:r>
          </a:p>
          <a:p>
            <a:pPr lvl="1" eaLnBrk="1" hangingPunct="1"/>
            <a:r>
              <a:rPr lang="en-US" sz="2200" dirty="0"/>
              <a:t>Current level or competitor's level</a:t>
            </a:r>
          </a:p>
        </p:txBody>
      </p:sp>
      <p:sp>
        <p:nvSpPr>
          <p:cNvPr id="22533" name="Line 4"/>
          <p:cNvSpPr>
            <a:spLocks noChangeShapeType="1"/>
          </p:cNvSpPr>
          <p:nvPr/>
        </p:nvSpPr>
        <p:spPr bwMode="auto">
          <a:xfrm>
            <a:off x="22860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4" name="Line 5"/>
          <p:cNvSpPr>
            <a:spLocks noChangeShapeType="1"/>
          </p:cNvSpPr>
          <p:nvPr/>
        </p:nvSpPr>
        <p:spPr bwMode="auto">
          <a:xfrm>
            <a:off x="2286000" y="5181600"/>
            <a:ext cx="5181600" cy="0"/>
          </a:xfrm>
          <a:prstGeom prst="line">
            <a:avLst/>
          </a:prstGeom>
          <a:noFill/>
          <a:ln w="9525">
            <a:solidFill>
              <a:schemeClr val="tx1"/>
            </a:solidFill>
            <a:miter lim="800000"/>
            <a:headEnd/>
            <a:tailEnd type="triangle" w="lg" len="lg"/>
          </a:ln>
        </p:spPr>
        <p:txBody>
          <a:bodyPr wrap="none" lIns="91435" tIns="45718" rIns="91435" bIns="45718"/>
          <a:lstStyle/>
          <a:p>
            <a:endParaRPr lang="en-US"/>
          </a:p>
        </p:txBody>
      </p:sp>
      <p:sp>
        <p:nvSpPr>
          <p:cNvPr id="22535" name="Line 7"/>
          <p:cNvSpPr>
            <a:spLocks noChangeShapeType="1"/>
          </p:cNvSpPr>
          <p:nvPr/>
        </p:nvSpPr>
        <p:spPr bwMode="auto">
          <a:xfrm>
            <a:off x="33528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6" name="Line 8"/>
          <p:cNvSpPr>
            <a:spLocks noChangeShapeType="1"/>
          </p:cNvSpPr>
          <p:nvPr/>
        </p:nvSpPr>
        <p:spPr bwMode="auto">
          <a:xfrm>
            <a:off x="42672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7" name="Line 9"/>
          <p:cNvSpPr>
            <a:spLocks noChangeShapeType="1"/>
          </p:cNvSpPr>
          <p:nvPr/>
        </p:nvSpPr>
        <p:spPr bwMode="auto">
          <a:xfrm>
            <a:off x="61722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8" name="Text Box 10"/>
          <p:cNvSpPr txBox="1">
            <a:spLocks noChangeArrowheads="1"/>
          </p:cNvSpPr>
          <p:nvPr/>
        </p:nvSpPr>
        <p:spPr bwMode="auto">
          <a:xfrm>
            <a:off x="4459288" y="5715001"/>
            <a:ext cx="791040"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Errors</a:t>
            </a:r>
          </a:p>
        </p:txBody>
      </p:sp>
      <p:sp>
        <p:nvSpPr>
          <p:cNvPr id="22539" name="Text Box 11"/>
          <p:cNvSpPr txBox="1">
            <a:spLocks noChangeArrowheads="1"/>
          </p:cNvSpPr>
          <p:nvPr/>
        </p:nvSpPr>
        <p:spPr bwMode="auto">
          <a:xfrm>
            <a:off x="2057401"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0</a:t>
            </a:r>
          </a:p>
        </p:txBody>
      </p:sp>
      <p:sp>
        <p:nvSpPr>
          <p:cNvPr id="22540" name="Text Box 12"/>
          <p:cNvSpPr txBox="1">
            <a:spLocks noChangeArrowheads="1"/>
          </p:cNvSpPr>
          <p:nvPr/>
        </p:nvSpPr>
        <p:spPr bwMode="auto">
          <a:xfrm>
            <a:off x="3154363"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1</a:t>
            </a:r>
          </a:p>
        </p:txBody>
      </p:sp>
      <p:sp>
        <p:nvSpPr>
          <p:cNvPr id="22541" name="Text Box 13"/>
          <p:cNvSpPr txBox="1">
            <a:spLocks noChangeArrowheads="1"/>
          </p:cNvSpPr>
          <p:nvPr/>
        </p:nvSpPr>
        <p:spPr bwMode="auto">
          <a:xfrm>
            <a:off x="4038601"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2</a:t>
            </a:r>
          </a:p>
        </p:txBody>
      </p:sp>
      <p:sp>
        <p:nvSpPr>
          <p:cNvPr id="22542" name="Text Box 14"/>
          <p:cNvSpPr txBox="1">
            <a:spLocks noChangeArrowheads="1"/>
          </p:cNvSpPr>
          <p:nvPr/>
        </p:nvSpPr>
        <p:spPr bwMode="auto">
          <a:xfrm>
            <a:off x="5943601"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5</a:t>
            </a:r>
          </a:p>
        </p:txBody>
      </p:sp>
      <p:sp>
        <p:nvSpPr>
          <p:cNvPr id="22543" name="Text Box 15"/>
          <p:cNvSpPr txBox="1">
            <a:spLocks noChangeArrowheads="1"/>
          </p:cNvSpPr>
          <p:nvPr/>
        </p:nvSpPr>
        <p:spPr bwMode="auto">
          <a:xfrm>
            <a:off x="1752601" y="4570414"/>
            <a:ext cx="695565"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Best</a:t>
            </a:r>
          </a:p>
        </p:txBody>
      </p:sp>
      <p:sp>
        <p:nvSpPr>
          <p:cNvPr id="22544" name="Text Box 16"/>
          <p:cNvSpPr txBox="1">
            <a:spLocks noChangeArrowheads="1"/>
          </p:cNvSpPr>
          <p:nvPr/>
        </p:nvSpPr>
        <p:spPr bwMode="auto">
          <a:xfrm>
            <a:off x="2667000" y="4570414"/>
            <a:ext cx="1023475"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Desired</a:t>
            </a:r>
          </a:p>
        </p:txBody>
      </p:sp>
      <p:sp>
        <p:nvSpPr>
          <p:cNvPr id="22545" name="Text Box 17"/>
          <p:cNvSpPr txBox="1">
            <a:spLocks noChangeArrowheads="1"/>
          </p:cNvSpPr>
          <p:nvPr/>
        </p:nvSpPr>
        <p:spPr bwMode="auto">
          <a:xfrm>
            <a:off x="4133850" y="4189413"/>
            <a:ext cx="1285214" cy="646327"/>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Minimum</a:t>
            </a:r>
            <a:br>
              <a:rPr lang="en-US">
                <a:latin typeface="Tahoma" pitchFamily="34" charset="0"/>
              </a:rPr>
            </a:br>
            <a:r>
              <a:rPr lang="en-US">
                <a:latin typeface="Tahoma" pitchFamily="34" charset="0"/>
              </a:rPr>
              <a:t>Acceptable</a:t>
            </a:r>
          </a:p>
        </p:txBody>
      </p:sp>
      <p:sp>
        <p:nvSpPr>
          <p:cNvPr id="22546" name="Text Box 18"/>
          <p:cNvSpPr txBox="1">
            <a:spLocks noChangeArrowheads="1"/>
          </p:cNvSpPr>
          <p:nvPr/>
        </p:nvSpPr>
        <p:spPr bwMode="auto">
          <a:xfrm>
            <a:off x="5943601" y="4418013"/>
            <a:ext cx="1015461"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Current</a:t>
            </a:r>
          </a:p>
        </p:txBody>
      </p:sp>
      <p:sp>
        <p:nvSpPr>
          <p:cNvPr id="22547" name="Rectangle 19"/>
          <p:cNvSpPr>
            <a:spLocks noChangeArrowheads="1"/>
          </p:cNvSpPr>
          <p:nvPr/>
        </p:nvSpPr>
        <p:spPr bwMode="auto">
          <a:xfrm>
            <a:off x="1524001" y="3767137"/>
            <a:ext cx="6096000" cy="2362200"/>
          </a:xfrm>
          <a:prstGeom prst="rect">
            <a:avLst/>
          </a:prstGeom>
          <a:noFill/>
          <a:ln w="9525">
            <a:solidFill>
              <a:schemeClr val="tx1"/>
            </a:solidFill>
            <a:miter lim="800000"/>
            <a:headEnd/>
            <a:tailEnd/>
          </a:ln>
        </p:spPr>
        <p:txBody>
          <a:bodyPr wrap="none" lIns="91435" tIns="45718" rIns="91435" bIns="45718" anchor="ctr"/>
          <a:lstStyle/>
          <a:p>
            <a:endParaRPr lang="en-US"/>
          </a:p>
        </p:txBody>
      </p:sp>
      <p:sp>
        <p:nvSpPr>
          <p:cNvPr id="20" name="Footer Placeholder 19"/>
          <p:cNvSpPr>
            <a:spLocks noGrp="1"/>
          </p:cNvSpPr>
          <p:nvPr>
            <p:ph type="ftr" sz="quarter" idx="11"/>
          </p:nvPr>
        </p:nvSpPr>
        <p:spPr/>
        <p:txBody>
          <a:bodyPr/>
          <a:lstStyle/>
          <a:p>
            <a:pPr>
              <a:defRPr/>
            </a:pPr>
            <a:r>
              <a:rPr lang="en-US" altLang="en-US"/>
              <a:t>© 2022 - Brad Myers</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122238"/>
            <a:ext cx="7543800" cy="1020762"/>
          </a:xfrm>
        </p:spPr>
        <p:txBody>
          <a:bodyPr/>
          <a:lstStyle/>
          <a:p>
            <a:r>
              <a:rPr lang="en-US" dirty="0"/>
              <a:t>Financial impact analysis</a:t>
            </a:r>
          </a:p>
        </p:txBody>
      </p:sp>
      <p:sp>
        <p:nvSpPr>
          <p:cNvPr id="23556" name="Rectangle 3"/>
          <p:cNvSpPr>
            <a:spLocks noGrp="1" noChangeArrowheads="1"/>
          </p:cNvSpPr>
          <p:nvPr>
            <p:ph type="body" idx="1"/>
          </p:nvPr>
        </p:nvSpPr>
        <p:spPr>
          <a:xfrm>
            <a:off x="457200" y="1295400"/>
            <a:ext cx="8229600" cy="4800600"/>
          </a:xfrm>
        </p:spPr>
        <p:txBody>
          <a:bodyPr>
            <a:normAutofit fontScale="77500" lnSpcReduction="20000"/>
          </a:bodyPr>
          <a:lstStyle/>
          <a:p>
            <a:r>
              <a:rPr lang="en-US" dirty="0"/>
              <a:t>Prove It!</a:t>
            </a:r>
          </a:p>
          <a:p>
            <a:r>
              <a:rPr lang="en-US" dirty="0"/>
              <a:t>Demonstrates the importance of usability</a:t>
            </a:r>
          </a:p>
          <a:p>
            <a:r>
              <a:rPr lang="en-US" dirty="0"/>
              <a:t># users * their salary per hour * # hours on system = cost of system per hour</a:t>
            </a:r>
          </a:p>
          <a:p>
            <a:pPr lvl="1"/>
            <a:r>
              <a:rPr lang="en-US" sz="2800" dirty="0"/>
              <a:t>$39,000,  $613,000,  $8,200,000</a:t>
            </a:r>
            <a:endParaRPr lang="en-US" dirty="0"/>
          </a:p>
          <a:p>
            <a:r>
              <a:rPr lang="en-US" dirty="0"/>
              <a:t>Estimate savings of reduced training, error time, need for support staff, etc.</a:t>
            </a:r>
          </a:p>
          <a:p>
            <a:pPr lvl="1"/>
            <a:r>
              <a:rPr lang="en-US" sz="2800" dirty="0"/>
              <a:t>Support calls can cost $30 - $100 per call</a:t>
            </a:r>
            <a:endParaRPr lang="en-US" dirty="0"/>
          </a:p>
          <a:p>
            <a:r>
              <a:rPr lang="en-US" dirty="0"/>
              <a:t>Tells how much time to spend on usability</a:t>
            </a:r>
          </a:p>
          <a:p>
            <a:r>
              <a:rPr lang="en-US" dirty="0"/>
              <a:t>Whole books on this topic:</a:t>
            </a:r>
          </a:p>
          <a:p>
            <a:pPr lvl="1"/>
            <a:r>
              <a:rPr lang="en-US" dirty="0"/>
              <a:t>Randolph G. Bias and Deborah J. Mayhew, Eds.</a:t>
            </a:r>
            <a:br>
              <a:rPr lang="en-US" dirty="0"/>
            </a:br>
            <a:r>
              <a:rPr lang="en-US" dirty="0"/>
              <a:t>Cost-Justifying Usability: An Update for the Internet Age, Second Edition. Morgan Kaufmann, 2005</a:t>
            </a:r>
          </a:p>
          <a:p>
            <a:pPr lvl="1"/>
            <a:r>
              <a:rPr lang="en-US" dirty="0"/>
              <a:t>Randolph G. Bias and Deborah J. Mayhew, </a:t>
            </a:r>
            <a:br>
              <a:rPr lang="en-US" dirty="0"/>
            </a:br>
            <a:r>
              <a:rPr lang="en-US" dirty="0"/>
              <a:t>Cost-Justifying Usability, Boston: Academic Press, 1994.</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25</a:t>
            </a:fld>
            <a:endParaRPr lang="en-US" altLang="en-US"/>
          </a:p>
        </p:txBody>
      </p:sp>
    </p:spTree>
    <p:extLst>
      <p:ext uri="{BB962C8B-B14F-4D97-AF65-F5344CB8AC3E}">
        <p14:creationId xmlns:p14="http://schemas.microsoft.com/office/powerpoint/2010/main" val="351251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a:t>Participatory Design</a:t>
            </a:r>
          </a:p>
        </p:txBody>
      </p:sp>
      <p:sp>
        <p:nvSpPr>
          <p:cNvPr id="24580" name="Rectangle 3"/>
          <p:cNvSpPr>
            <a:spLocks noGrp="1" noChangeArrowheads="1"/>
          </p:cNvSpPr>
          <p:nvPr>
            <p:ph type="body" idx="1"/>
          </p:nvPr>
        </p:nvSpPr>
        <p:spPr/>
        <p:txBody>
          <a:bodyPr/>
          <a:lstStyle/>
          <a:p>
            <a:r>
              <a:rPr lang="en-US"/>
              <a:t>Users involved during the design process through regular meetings</a:t>
            </a:r>
          </a:p>
          <a:p>
            <a:pPr lvl="1"/>
            <a:r>
              <a:rPr lang="en-US"/>
              <a:t>Not just at the beginning during Contextual Inquiry</a:t>
            </a:r>
          </a:p>
          <a:p>
            <a:r>
              <a:rPr lang="en-US"/>
              <a:t>Users are good at reacting to concrete designs and prototypes</a:t>
            </a:r>
          </a:p>
          <a:p>
            <a:r>
              <a:rPr lang="en-US"/>
              <a:t>But users are not necessarily good designers</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26</a:t>
            </a:fld>
            <a:endParaRPr lang="en-US" altLang="en-US"/>
          </a:p>
        </p:txBody>
      </p:sp>
    </p:spTree>
    <p:extLst>
      <p:ext uri="{BB962C8B-B14F-4D97-AF65-F5344CB8AC3E}">
        <p14:creationId xmlns:p14="http://schemas.microsoft.com/office/powerpoint/2010/main" val="4251965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122238"/>
            <a:ext cx="7543800" cy="768514"/>
          </a:xfrm>
        </p:spPr>
        <p:txBody>
          <a:bodyPr/>
          <a:lstStyle/>
          <a:p>
            <a:r>
              <a:rPr lang="en-US" dirty="0"/>
              <a:t>Prototyping</a:t>
            </a:r>
          </a:p>
        </p:txBody>
      </p:sp>
      <p:sp>
        <p:nvSpPr>
          <p:cNvPr id="351235" name="Rectangle 3"/>
          <p:cNvSpPr>
            <a:spLocks noGrp="1" noChangeArrowheads="1"/>
          </p:cNvSpPr>
          <p:nvPr>
            <p:ph idx="1"/>
          </p:nvPr>
        </p:nvSpPr>
        <p:spPr>
          <a:xfrm>
            <a:off x="307428" y="851334"/>
            <a:ext cx="8229600" cy="5809593"/>
          </a:xfrm>
        </p:spPr>
        <p:txBody>
          <a:bodyPr>
            <a:normAutofit fontScale="70000" lnSpcReduction="20000"/>
          </a:bodyPr>
          <a:lstStyle/>
          <a:p>
            <a:r>
              <a:rPr lang="en-US" dirty="0"/>
              <a:t>Try out designs with developers before implementing them</a:t>
            </a:r>
          </a:p>
          <a:p>
            <a:r>
              <a:rPr lang="en-US" dirty="0"/>
              <a:t>Quick and cheap to create (no “back end”)</a:t>
            </a:r>
          </a:p>
          <a:p>
            <a:pPr lvl="1"/>
            <a:r>
              <a:rPr lang="en-US" dirty="0"/>
              <a:t>Paper </a:t>
            </a:r>
          </a:p>
          <a:p>
            <a:pPr lvl="2"/>
            <a:r>
              <a:rPr lang="en-US" dirty="0"/>
              <a:t>“Low fidelity prototyping”</a:t>
            </a:r>
          </a:p>
          <a:p>
            <a:pPr lvl="2"/>
            <a:r>
              <a:rPr lang="en-US" dirty="0"/>
              <a:t>Often surprisingly effective</a:t>
            </a:r>
          </a:p>
          <a:p>
            <a:pPr lvl="2"/>
            <a:r>
              <a:rPr lang="en-US" dirty="0"/>
              <a:t>Experimenter plays the computer</a:t>
            </a:r>
          </a:p>
          <a:p>
            <a:pPr lvl="2"/>
            <a:r>
              <a:rPr lang="en-US" dirty="0"/>
              <a:t>Drawn on paper </a:t>
            </a:r>
            <a:r>
              <a:rPr lang="en-US" dirty="0">
                <a:sym typeface="Wingdings" pitchFamily="2" charset="2"/>
              </a:rPr>
              <a:t> drawn on computer</a:t>
            </a:r>
            <a:endParaRPr lang="en-US" dirty="0"/>
          </a:p>
          <a:p>
            <a:pPr lvl="1"/>
            <a:r>
              <a:rPr lang="en-US" dirty="0"/>
              <a:t>“Wizard of Oz”</a:t>
            </a:r>
          </a:p>
          <a:p>
            <a:pPr lvl="2"/>
            <a:r>
              <a:rPr lang="en-US" dirty="0"/>
              <a:t>Experimenter remote-controls the computer, as if it is real</a:t>
            </a:r>
          </a:p>
          <a:p>
            <a:pPr lvl="2"/>
            <a:r>
              <a:rPr lang="en-US" dirty="0"/>
              <a:t>“Pay no attention to that man behind the curtain”</a:t>
            </a:r>
          </a:p>
          <a:p>
            <a:pPr lvl="1"/>
            <a:r>
              <a:rPr lang="en-US" dirty="0"/>
              <a:t>Implemented Prototype (“Click through”)</a:t>
            </a:r>
          </a:p>
          <a:p>
            <a:pPr lvl="2"/>
            <a:r>
              <a:rPr lang="en-US" dirty="0"/>
              <a:t>Figma, Balsamiq, Axure, PowerPoint, Web tools (even for non-web UIs)</a:t>
            </a:r>
          </a:p>
          <a:p>
            <a:pPr lvl="1"/>
            <a:r>
              <a:rPr lang="en-US" dirty="0"/>
              <a:t>Real system </a:t>
            </a:r>
          </a:p>
          <a:p>
            <a:r>
              <a:rPr lang="en-US" dirty="0"/>
              <a:t>Need to test these with users!</a:t>
            </a:r>
          </a:p>
          <a:p>
            <a:r>
              <a:rPr lang="en-US" dirty="0"/>
              <a:t>Better if sketchier for early design </a:t>
            </a:r>
          </a:p>
          <a:p>
            <a:pPr lvl="1"/>
            <a:r>
              <a:rPr lang="en-US" dirty="0"/>
              <a:t>Use paper or “sketchy” tools, not real widgets </a:t>
            </a:r>
          </a:p>
          <a:p>
            <a:pPr lvl="1"/>
            <a:r>
              <a:rPr lang="en-US" dirty="0"/>
              <a:t>People focus on wrong issues: colors, alignment, labels</a:t>
            </a:r>
          </a:p>
          <a:p>
            <a:pPr lvl="1"/>
            <a:r>
              <a:rPr lang="en-US" dirty="0"/>
              <a:t>Rather than overall structure and fundamental design</a:t>
            </a:r>
          </a:p>
          <a:p>
            <a:r>
              <a:rPr lang="en-US" dirty="0"/>
              <a:t>Using a “</a:t>
            </a:r>
            <a:r>
              <a:rPr lang="en-US" dirty="0">
                <a:solidFill>
                  <a:schemeClr val="accent6"/>
                </a:solidFill>
              </a:rPr>
              <a:t>design system</a:t>
            </a:r>
            <a:r>
              <a:rPr lang="en-US" dirty="0"/>
              <a:t>” allows higher-fidelity testing earlier</a:t>
            </a:r>
          </a:p>
          <a:p>
            <a:pPr lvl="1"/>
            <a:r>
              <a:rPr lang="en-US" dirty="0"/>
              <a:t>Collection of widgets and other components of the UI in a library</a:t>
            </a:r>
          </a:p>
          <a:p>
            <a:pPr lvl="1"/>
            <a:r>
              <a:rPr lang="en-US" dirty="0"/>
              <a:t>Includes fonts, colors, icons, etc. to be used in this UI</a:t>
            </a:r>
          </a:p>
          <a:p>
            <a:pPr lvl="1"/>
            <a:endParaRPr lang="en-US" dirty="0"/>
          </a:p>
          <a:p>
            <a:endParaRPr lang="en-US" dirty="0"/>
          </a:p>
        </p:txBody>
      </p:sp>
      <p:sp>
        <p:nvSpPr>
          <p:cNvPr id="351238" name="AutoShape 6"/>
          <p:cNvSpPr>
            <a:spLocks noChangeArrowheads="1"/>
          </p:cNvSpPr>
          <p:nvPr/>
        </p:nvSpPr>
        <p:spPr bwMode="auto">
          <a:xfrm>
            <a:off x="234926" y="1912123"/>
            <a:ext cx="400050" cy="2087051"/>
          </a:xfrm>
          <a:prstGeom prst="downArrow">
            <a:avLst>
              <a:gd name="adj1" fmla="val 50000"/>
              <a:gd name="adj2" fmla="val 210714"/>
            </a:avLst>
          </a:prstGeom>
          <a:solidFill>
            <a:srgbClr val="C00000"/>
          </a:solidFill>
          <a:ln w="9525">
            <a:solidFill>
              <a:schemeClr val="tx1"/>
            </a:solidFill>
            <a:miter lim="800000"/>
            <a:headEnd/>
            <a:tailEnd/>
          </a:ln>
          <a:effectLst/>
        </p:spPr>
        <p:txBody>
          <a:bodyPr vert="eaVert" wrap="none" anchor="ctr"/>
          <a:lstStyle/>
          <a:p>
            <a:pPr algn="ctr"/>
            <a:r>
              <a:rPr lang="en-US" sz="1350" b="1" dirty="0">
                <a:solidFill>
                  <a:srgbClr val="FFFFFF"/>
                </a:solidFill>
              </a:rPr>
              <a:t>Increasing fidelity</a:t>
            </a:r>
          </a:p>
        </p:txBody>
      </p:sp>
      <p:pic>
        <p:nvPicPr>
          <p:cNvPr id="7" name="Picture 4" descr="WizardWizard1"/>
          <p:cNvPicPr>
            <a:picLocks noChangeAspect="1" noChangeArrowheads="1"/>
          </p:cNvPicPr>
          <p:nvPr/>
        </p:nvPicPr>
        <p:blipFill>
          <a:blip r:embed="rId3" cstate="print"/>
          <a:srcRect/>
          <a:stretch>
            <a:fillRect/>
          </a:stretch>
        </p:blipFill>
        <p:spPr bwMode="auto">
          <a:xfrm>
            <a:off x="6649107" y="1733325"/>
            <a:ext cx="2400300" cy="1971675"/>
          </a:xfrm>
          <a:prstGeom prst="rect">
            <a:avLst/>
          </a:prstGeom>
          <a:noFill/>
        </p:spPr>
      </p:pic>
      <p:sp>
        <p:nvSpPr>
          <p:cNvPr id="4" name="Footer Placeholder 3">
            <a:extLst>
              <a:ext uri="{FF2B5EF4-FFF2-40B4-BE49-F238E27FC236}">
                <a16:creationId xmlns:a16="http://schemas.microsoft.com/office/drawing/2014/main" id="{6008A3DC-7DC7-3724-B7A7-D655A6F6BDF9}"/>
              </a:ext>
            </a:extLst>
          </p:cNvPr>
          <p:cNvSpPr>
            <a:spLocks noGrp="1"/>
          </p:cNvSpPr>
          <p:nvPr>
            <p:ph type="ftr" sz="quarter" idx="11"/>
          </p:nvPr>
        </p:nvSpPr>
        <p:spPr>
          <a:xfrm>
            <a:off x="2790701" y="6658413"/>
            <a:ext cx="3562597" cy="199587"/>
          </a:xfrm>
        </p:spPr>
        <p:txBody>
          <a:bodyPr/>
          <a:lstStyle/>
          <a:p>
            <a:pPr>
              <a:defRPr/>
            </a:pPr>
            <a:r>
              <a:rPr lang="en-US" altLang="en-US" dirty="0"/>
              <a:t>© 2022 - Brad Myers</a:t>
            </a:r>
          </a:p>
        </p:txBody>
      </p:sp>
      <p:sp>
        <p:nvSpPr>
          <p:cNvPr id="5" name="Slide Number Placeholder 4">
            <a:extLst>
              <a:ext uri="{FF2B5EF4-FFF2-40B4-BE49-F238E27FC236}">
                <a16:creationId xmlns:a16="http://schemas.microsoft.com/office/drawing/2014/main" id="{5A709225-157C-4E4E-897D-907C9CCA5797}"/>
              </a:ext>
            </a:extLst>
          </p:cNvPr>
          <p:cNvSpPr>
            <a:spLocks noGrp="1"/>
          </p:cNvSpPr>
          <p:nvPr>
            <p:ph type="sldNum" sz="quarter" idx="12"/>
          </p:nvPr>
        </p:nvSpPr>
        <p:spPr/>
        <p:txBody>
          <a:bodyPr/>
          <a:lstStyle/>
          <a:p>
            <a:pPr>
              <a:defRPr/>
            </a:pPr>
            <a:fld id="{A3B315BA-FF6E-4F83-822C-B6704CDD7611}" type="slidenum">
              <a:rPr lang="en-US" altLang="en-US" smtClean="0"/>
              <a:pPr>
                <a:defRPr/>
              </a:pPr>
              <a:t>27</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t>Use Guidelines and</a:t>
            </a:r>
            <a:br>
              <a:rPr lang="en-US" dirty="0"/>
            </a:br>
            <a:r>
              <a:rPr lang="en-US" dirty="0"/>
              <a:t>Heuristic Analysis</a:t>
            </a:r>
          </a:p>
        </p:txBody>
      </p:sp>
      <p:sp>
        <p:nvSpPr>
          <p:cNvPr id="26628" name="Rectangle 3"/>
          <p:cNvSpPr>
            <a:spLocks noGrp="1" noChangeArrowheads="1"/>
          </p:cNvSpPr>
          <p:nvPr>
            <p:ph type="body" idx="1"/>
          </p:nvPr>
        </p:nvSpPr>
        <p:spPr/>
        <p:txBody>
          <a:bodyPr>
            <a:normAutofit lnSpcReduction="10000"/>
          </a:bodyPr>
          <a:lstStyle/>
          <a:p>
            <a:r>
              <a:rPr lang="en-US" dirty="0"/>
              <a:t>Designers evaluating the Interface</a:t>
            </a:r>
          </a:p>
          <a:p>
            <a:r>
              <a:rPr lang="en-US" dirty="0"/>
              <a:t>Based on their experience</a:t>
            </a:r>
          </a:p>
          <a:p>
            <a:r>
              <a:rPr lang="en-US" dirty="0"/>
              <a:t>Especially </a:t>
            </a:r>
            <a:r>
              <a:rPr lang="en-US" dirty="0">
                <a:solidFill>
                  <a:schemeClr val="accent2"/>
                </a:solidFill>
              </a:rPr>
              <a:t>Consistency</a:t>
            </a:r>
            <a:r>
              <a:rPr lang="en-US" dirty="0"/>
              <a:t>:</a:t>
            </a:r>
          </a:p>
          <a:p>
            <a:pPr lvl="1"/>
            <a:r>
              <a:rPr lang="en-US" dirty="0"/>
              <a:t>Most important characteristic of UI</a:t>
            </a:r>
          </a:p>
          <a:p>
            <a:pPr lvl="1"/>
            <a:r>
              <a:rPr lang="en-US" dirty="0"/>
              <a:t>Requires oversight</a:t>
            </a:r>
          </a:p>
          <a:p>
            <a:pPr lvl="2"/>
            <a:r>
              <a:rPr lang="en-US" dirty="0"/>
              <a:t>Not each department creating own section</a:t>
            </a:r>
          </a:p>
          <a:p>
            <a:pPr lvl="1"/>
            <a:r>
              <a:rPr lang="en-US" dirty="0"/>
              <a:t>May require overall design document, vocabulary guide, style guide, templates, etc.</a:t>
            </a:r>
          </a:p>
          <a:p>
            <a:pPr lvl="1"/>
            <a:r>
              <a:rPr lang="en-US" dirty="0"/>
              <a:t>Especially when using Agile design (covered later)</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28</a:t>
            </a:fld>
            <a:endParaRPr lang="en-US" altLang="en-US"/>
          </a:p>
        </p:txBody>
      </p:sp>
    </p:spTree>
    <p:extLst>
      <p:ext uri="{BB962C8B-B14F-4D97-AF65-F5344CB8AC3E}">
        <p14:creationId xmlns:p14="http://schemas.microsoft.com/office/powerpoint/2010/main" val="203473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a:t>Empirical Testing</a:t>
            </a:r>
          </a:p>
        </p:txBody>
      </p:sp>
      <p:sp>
        <p:nvSpPr>
          <p:cNvPr id="28676" name="Rectangle 3"/>
          <p:cNvSpPr>
            <a:spLocks noGrp="1" noChangeArrowheads="1"/>
          </p:cNvSpPr>
          <p:nvPr>
            <p:ph type="body" idx="1"/>
          </p:nvPr>
        </p:nvSpPr>
        <p:spPr/>
        <p:txBody>
          <a:bodyPr/>
          <a:lstStyle/>
          <a:p>
            <a:r>
              <a:rPr lang="en-US" dirty="0"/>
              <a:t>Critical to usable products</a:t>
            </a:r>
          </a:p>
          <a:p>
            <a:r>
              <a:rPr lang="en-US" dirty="0"/>
              <a:t>Designers must watch users</a:t>
            </a:r>
          </a:p>
          <a:p>
            <a:r>
              <a:rPr lang="en-US" dirty="0"/>
              <a:t>Web logs are not sufficient</a:t>
            </a:r>
          </a:p>
          <a:p>
            <a:r>
              <a:rPr lang="en-US" dirty="0"/>
              <a:t>Not necessarily difficult or expensive</a:t>
            </a:r>
          </a:p>
          <a:p>
            <a:r>
              <a:rPr lang="en-US" dirty="0"/>
              <a:t>Test low-fidelity prototypes, high-fidelity prototypes, final system</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29</a:t>
            </a:fld>
            <a:endParaRPr lang="en-US" altLang="en-US"/>
          </a:p>
        </p:txBody>
      </p:sp>
    </p:spTree>
    <p:extLst>
      <p:ext uri="{BB962C8B-B14F-4D97-AF65-F5344CB8AC3E}">
        <p14:creationId xmlns:p14="http://schemas.microsoft.com/office/powerpoint/2010/main" val="55725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z="3600" dirty="0"/>
              <a:t>How to organize</a:t>
            </a:r>
            <a:br>
              <a:rPr lang="en-US" sz="3600" dirty="0"/>
            </a:br>
            <a:r>
              <a:rPr lang="en-US" sz="3600" dirty="0"/>
              <a:t>development process</a:t>
            </a:r>
          </a:p>
        </p:txBody>
      </p:sp>
      <p:sp>
        <p:nvSpPr>
          <p:cNvPr id="4100" name="Rectangle 3"/>
          <p:cNvSpPr>
            <a:spLocks noGrp="1" noChangeArrowheads="1"/>
          </p:cNvSpPr>
          <p:nvPr>
            <p:ph type="body" idx="1"/>
          </p:nvPr>
        </p:nvSpPr>
        <p:spPr>
          <a:xfrm>
            <a:off x="457200" y="1379538"/>
            <a:ext cx="8229600" cy="5097462"/>
          </a:xfrm>
        </p:spPr>
        <p:txBody>
          <a:bodyPr>
            <a:normAutofit fontScale="92500" lnSpcReduction="10000"/>
          </a:bodyPr>
          <a:lstStyle/>
          <a:p>
            <a:r>
              <a:rPr lang="en-US" sz="2800" dirty="0"/>
              <a:t>"Usability is not a quality that can be spread out to cover a poor design like a thick layer of peanut butter."  [Nielsen]</a:t>
            </a:r>
          </a:p>
          <a:p>
            <a:pPr lvl="1"/>
            <a:r>
              <a:rPr lang="en-US" dirty="0"/>
              <a:t>“It’s the careful and user-centered approach to product strategy, features, structure, interactions, content, </a:t>
            </a:r>
            <a:r>
              <a:rPr lang="en-US" b="1" dirty="0"/>
              <a:t>and </a:t>
            </a:r>
            <a:r>
              <a:rPr lang="en-US" dirty="0"/>
              <a:t>aesthetics” -- </a:t>
            </a:r>
            <a:r>
              <a:rPr lang="en-US" i="1" dirty="0">
                <a:hlinkClick r:id="rId3"/>
              </a:rPr>
              <a:t>cite</a:t>
            </a:r>
            <a:endParaRPr lang="en-US" sz="2400" i="1" dirty="0"/>
          </a:p>
          <a:p>
            <a:r>
              <a:rPr lang="en-US" sz="2800" dirty="0"/>
              <a:t>Like Software Engineering, is a process for developing software to help ensure high quality</a:t>
            </a:r>
          </a:p>
          <a:p>
            <a:pPr lvl="1"/>
            <a:r>
              <a:rPr lang="en-US" sz="2400" dirty="0"/>
              <a:t>Need process so have structure, planning, management</a:t>
            </a:r>
          </a:p>
          <a:p>
            <a:r>
              <a:rPr lang="en-US" sz="2800" dirty="0"/>
              <a:t>Must plan for and support usability considerations throughout design</a:t>
            </a:r>
          </a:p>
          <a:p>
            <a:pPr lvl="1"/>
            <a:r>
              <a:rPr lang="en-US" sz="2400" dirty="0"/>
              <a:t>Including right at the beginning</a:t>
            </a:r>
          </a:p>
          <a:p>
            <a:pPr lvl="1"/>
            <a:r>
              <a:rPr lang="en-US" sz="2400" dirty="0"/>
              <a:t>Not enough to discover usability problems at the end</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a:t>
            </a:fld>
            <a:endParaRPr lang="en-US" altLang="en-US"/>
          </a:p>
        </p:txBody>
      </p:sp>
    </p:spTree>
    <p:extLst>
      <p:ext uri="{BB962C8B-B14F-4D97-AF65-F5344CB8AC3E}">
        <p14:creationId xmlns:p14="http://schemas.microsoft.com/office/powerpoint/2010/main" val="1613492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122238"/>
            <a:ext cx="7543800" cy="1020762"/>
          </a:xfrm>
        </p:spPr>
        <p:txBody>
          <a:bodyPr/>
          <a:lstStyle/>
          <a:p>
            <a:r>
              <a:rPr lang="en-US" dirty="0"/>
              <a:t>Iterative design</a:t>
            </a:r>
          </a:p>
        </p:txBody>
      </p:sp>
      <p:sp>
        <p:nvSpPr>
          <p:cNvPr id="29700" name="Rectangle 3"/>
          <p:cNvSpPr>
            <a:spLocks noGrp="1" noChangeArrowheads="1"/>
          </p:cNvSpPr>
          <p:nvPr>
            <p:ph type="body" idx="1"/>
          </p:nvPr>
        </p:nvSpPr>
        <p:spPr>
          <a:xfrm>
            <a:off x="457200" y="1295401"/>
            <a:ext cx="8686800" cy="4835525"/>
          </a:xfrm>
        </p:spPr>
        <p:txBody>
          <a:bodyPr>
            <a:normAutofit fontScale="92500" lnSpcReduction="10000"/>
          </a:bodyPr>
          <a:lstStyle/>
          <a:p>
            <a:r>
              <a:rPr lang="en-US" dirty="0"/>
              <a:t>Redesign interface based on evaluation </a:t>
            </a:r>
          </a:p>
          <a:p>
            <a:r>
              <a:rPr lang="en-US" dirty="0"/>
              <a:t>New design may be worse or may break something </a:t>
            </a:r>
          </a:p>
          <a:p>
            <a:r>
              <a:rPr lang="en-US" dirty="0"/>
              <a:t>Keep track of reasons for design decisions </a:t>
            </a:r>
          </a:p>
          <a:p>
            <a:pPr lvl="1"/>
            <a:r>
              <a:rPr lang="en-US" dirty="0"/>
              <a:t>Called "Design Rationale" </a:t>
            </a:r>
          </a:p>
          <a:p>
            <a:pPr lvl="1"/>
            <a:r>
              <a:rPr lang="en-US" dirty="0"/>
              <a:t>So don't need to keep revisiting the same decisions </a:t>
            </a:r>
          </a:p>
          <a:p>
            <a:pPr lvl="1"/>
            <a:r>
              <a:rPr lang="en-US" dirty="0"/>
              <a:t>When future conditions suggest changing a decision will remember why made that way and what implications for change are. </a:t>
            </a:r>
          </a:p>
          <a:p>
            <a:r>
              <a:rPr lang="en-US" dirty="0"/>
              <a:t>Instead of arguing about a design feature, figure out what information would tell you which way to go </a:t>
            </a:r>
          </a:p>
          <a:p>
            <a:pPr lvl="1"/>
            <a:r>
              <a:rPr lang="en-US" dirty="0"/>
              <a:t>Experiment, marketing data, etc. </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30</a:t>
            </a:fld>
            <a:endParaRPr lang="en-US" altLang="en-US"/>
          </a:p>
        </p:txBody>
      </p:sp>
    </p:spTree>
    <p:extLst>
      <p:ext uri="{BB962C8B-B14F-4D97-AF65-F5344CB8AC3E}">
        <p14:creationId xmlns:p14="http://schemas.microsoft.com/office/powerpoint/2010/main" val="47231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11667"/>
          <a:stretch>
            <a:fillRect/>
          </a:stretch>
        </p:blipFill>
        <p:spPr bwMode="auto">
          <a:xfrm>
            <a:off x="4779326" y="2286000"/>
            <a:ext cx="4364675" cy="4038600"/>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r>
              <a:rPr lang="en-US"/>
              <a:t>Iterative Design</a:t>
            </a:r>
          </a:p>
        </p:txBody>
      </p:sp>
      <p:sp>
        <p:nvSpPr>
          <p:cNvPr id="30724" name="Rectangle 3"/>
          <p:cNvSpPr>
            <a:spLocks noGrp="1" noChangeArrowheads="1"/>
          </p:cNvSpPr>
          <p:nvPr>
            <p:ph type="body" idx="1"/>
          </p:nvPr>
        </p:nvSpPr>
        <p:spPr>
          <a:xfrm>
            <a:off x="228600" y="1447800"/>
            <a:ext cx="8229600" cy="4411662"/>
          </a:xfrm>
        </p:spPr>
        <p:txBody>
          <a:bodyPr>
            <a:normAutofit lnSpcReduction="10000"/>
          </a:bodyPr>
          <a:lstStyle/>
          <a:p>
            <a:r>
              <a:rPr lang="en-US" dirty="0"/>
              <a:t>Empirical testing with intention to fix the problems</a:t>
            </a:r>
          </a:p>
          <a:p>
            <a:r>
              <a:rPr lang="en-US" dirty="0"/>
              <a:t>Not just goals (“be easy</a:t>
            </a:r>
            <a:br>
              <a:rPr lang="en-US" dirty="0"/>
            </a:br>
            <a:r>
              <a:rPr lang="en-US" dirty="0"/>
              <a:t>to use”), but a process to</a:t>
            </a:r>
            <a:br>
              <a:rPr lang="en-US" dirty="0"/>
            </a:br>
            <a:r>
              <a:rPr lang="en-US" dirty="0"/>
              <a:t>achieve the goals</a:t>
            </a:r>
          </a:p>
          <a:p>
            <a:r>
              <a:rPr lang="en-US" dirty="0"/>
              <a:t>Successively</a:t>
            </a:r>
            <a:br>
              <a:rPr lang="en-US" dirty="0"/>
            </a:br>
            <a:r>
              <a:rPr lang="en-US" dirty="0"/>
              <a:t>higher-fidelity designs</a:t>
            </a:r>
          </a:p>
          <a:p>
            <a:r>
              <a:rPr lang="en-US" dirty="0"/>
              <a:t>Spiral model from</a:t>
            </a:r>
            <a:br>
              <a:rPr lang="en-US" dirty="0"/>
            </a:br>
            <a:r>
              <a:rPr lang="en-US" dirty="0"/>
              <a:t>(Boehm, 1988)</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31</a:t>
            </a:fld>
            <a:endParaRPr lang="en-US" altLang="en-US"/>
          </a:p>
        </p:txBody>
      </p:sp>
    </p:spTree>
    <p:extLst>
      <p:ext uri="{BB962C8B-B14F-4D97-AF65-F5344CB8AC3E}">
        <p14:creationId xmlns:p14="http://schemas.microsoft.com/office/powerpoint/2010/main" val="2715653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dirty="0"/>
              <a:t>Measure Real Use</a:t>
            </a:r>
          </a:p>
        </p:txBody>
      </p:sp>
      <p:sp>
        <p:nvSpPr>
          <p:cNvPr id="31748" name="Rectangle 3"/>
          <p:cNvSpPr>
            <a:spLocks noGrp="1" noChangeArrowheads="1"/>
          </p:cNvSpPr>
          <p:nvPr>
            <p:ph type="body" idx="1"/>
          </p:nvPr>
        </p:nvSpPr>
        <p:spPr/>
        <p:txBody>
          <a:bodyPr/>
          <a:lstStyle/>
          <a:p>
            <a:r>
              <a:rPr lang="en-US" dirty="0"/>
              <a:t>Follow-up after release </a:t>
            </a:r>
          </a:p>
          <a:p>
            <a:r>
              <a:rPr lang="en-US" dirty="0"/>
              <a:t>For the next version </a:t>
            </a:r>
          </a:p>
          <a:p>
            <a:r>
              <a:rPr lang="en-US" dirty="0"/>
              <a:t>From bug reports, trainers, initial experiences (for conventional applications)</a:t>
            </a:r>
          </a:p>
          <a:p>
            <a:r>
              <a:rPr lang="en-US" dirty="0"/>
              <a:t>From web logs, reports, customer support</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32</a:t>
            </a:fld>
            <a:endParaRPr lang="en-US" altLang="en-US"/>
          </a:p>
        </p:txBody>
      </p:sp>
    </p:spTree>
    <p:extLst>
      <p:ext uri="{BB962C8B-B14F-4D97-AF65-F5344CB8AC3E}">
        <p14:creationId xmlns:p14="http://schemas.microsoft.com/office/powerpoint/2010/main" val="324885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 2022 - Brad Myers</a:t>
            </a:r>
          </a:p>
        </p:txBody>
      </p:sp>
      <p:pic>
        <p:nvPicPr>
          <p:cNvPr id="32770" name="Picture 4"/>
          <p:cNvPicPr>
            <a:picLocks noChangeAspect="1" noChangeArrowheads="1"/>
          </p:cNvPicPr>
          <p:nvPr/>
        </p:nvPicPr>
        <p:blipFill>
          <a:blip r:embed="rId2" cstate="print"/>
          <a:srcRect/>
          <a:stretch>
            <a:fillRect/>
          </a:stretch>
        </p:blipFill>
        <p:spPr bwMode="auto">
          <a:xfrm>
            <a:off x="2428876" y="3733800"/>
            <a:ext cx="6715125" cy="3124200"/>
          </a:xfrm>
          <a:prstGeom prst="rect">
            <a:avLst/>
          </a:prstGeom>
          <a:noFill/>
          <a:ln w="9525">
            <a:noFill/>
            <a:miter lim="800000"/>
            <a:headEnd/>
            <a:tailEnd/>
          </a:ln>
        </p:spPr>
      </p:pic>
      <p:sp>
        <p:nvSpPr>
          <p:cNvPr id="32771" name="Title 1"/>
          <p:cNvSpPr>
            <a:spLocks noGrp="1"/>
          </p:cNvSpPr>
          <p:nvPr>
            <p:ph type="title"/>
          </p:nvPr>
        </p:nvSpPr>
        <p:spPr>
          <a:xfrm>
            <a:off x="457200" y="122238"/>
            <a:ext cx="7543800" cy="1020762"/>
          </a:xfrm>
        </p:spPr>
        <p:txBody>
          <a:bodyPr/>
          <a:lstStyle/>
          <a:p>
            <a:pPr eaLnBrk="1" hangingPunct="1"/>
            <a:r>
              <a:rPr lang="en-US"/>
              <a:t>Agile Development</a:t>
            </a:r>
          </a:p>
        </p:txBody>
      </p:sp>
      <p:sp>
        <p:nvSpPr>
          <p:cNvPr id="32772" name="Content Placeholder 2"/>
          <p:cNvSpPr>
            <a:spLocks noGrp="1"/>
          </p:cNvSpPr>
          <p:nvPr>
            <p:ph idx="1"/>
          </p:nvPr>
        </p:nvSpPr>
        <p:spPr>
          <a:xfrm>
            <a:off x="152400" y="1143001"/>
            <a:ext cx="8229600" cy="5486399"/>
          </a:xfrm>
        </p:spPr>
        <p:txBody>
          <a:bodyPr/>
          <a:lstStyle/>
          <a:p>
            <a:pPr eaLnBrk="1" hangingPunct="1"/>
            <a:r>
              <a:rPr lang="en-US" sz="2400" dirty="0"/>
              <a:t>Agile has taken over the software-development world</a:t>
            </a:r>
          </a:p>
          <a:p>
            <a:pPr lvl="1" eaLnBrk="1" hangingPunct="1"/>
            <a:r>
              <a:rPr lang="en-US" sz="1600" dirty="0"/>
              <a:t>“</a:t>
            </a:r>
            <a:r>
              <a:rPr lang="en-US" sz="1600" dirty="0" err="1"/>
              <a:t>eXtreme</a:t>
            </a:r>
            <a:r>
              <a:rPr lang="en-US" sz="1600" dirty="0"/>
              <a:t> Programming” (XP)</a:t>
            </a:r>
          </a:p>
          <a:p>
            <a:pPr lvl="1" eaLnBrk="1" hangingPunct="1"/>
            <a:r>
              <a:rPr lang="en-US" sz="2000" dirty="0"/>
              <a:t>How does that interact with usability methods?</a:t>
            </a:r>
          </a:p>
          <a:p>
            <a:pPr lvl="1" eaLnBrk="1" hangingPunct="1"/>
            <a:r>
              <a:rPr lang="en-US" sz="2000" dirty="0"/>
              <a:t>Agile = “development iterations, teamwork, collaboration, and process adaptability throughout the life-cycle of the project.” – Wikipedia</a:t>
            </a:r>
          </a:p>
          <a:p>
            <a:pPr lvl="1" eaLnBrk="1" hangingPunct="1"/>
            <a:r>
              <a:rPr lang="en-US" sz="2000" dirty="0"/>
              <a:t>See “agile manifesto”: </a:t>
            </a:r>
            <a:r>
              <a:rPr lang="en-US" sz="2000" dirty="0">
                <a:hlinkClick r:id="rId3"/>
              </a:rPr>
              <a:t>http://agilemanifesto.org/</a:t>
            </a:r>
            <a:r>
              <a:rPr lang="en-US" sz="2000" dirty="0"/>
              <a:t> </a:t>
            </a:r>
          </a:p>
          <a:p>
            <a:pPr lvl="1" eaLnBrk="1" hangingPunct="1"/>
            <a:r>
              <a:rPr lang="en-US" sz="2000" dirty="0"/>
              <a:t>“Scrum” is one of many</a:t>
            </a:r>
            <a:br>
              <a:rPr lang="en-US" sz="2000" dirty="0"/>
            </a:br>
            <a:r>
              <a:rPr lang="en-US" sz="2000" dirty="0"/>
              <a:t>agile methods.</a:t>
            </a:r>
          </a:p>
          <a:p>
            <a:pPr lvl="2" eaLnBrk="1" hangingPunct="1"/>
            <a:r>
              <a:rPr lang="en-US" sz="1800" dirty="0"/>
              <a:t>Work is broken</a:t>
            </a:r>
            <a:br>
              <a:rPr lang="en-US" sz="1800" dirty="0"/>
            </a:br>
            <a:r>
              <a:rPr lang="en-US" sz="1800" dirty="0"/>
              <a:t>into 2 to 4</a:t>
            </a:r>
            <a:br>
              <a:rPr lang="en-US" sz="1800" dirty="0"/>
            </a:br>
            <a:r>
              <a:rPr lang="en-US" sz="1800" dirty="0"/>
              <a:t>week “sprints”</a:t>
            </a:r>
          </a:p>
          <a:p>
            <a:pPr lvl="1" eaLnBrk="1" hangingPunct="1"/>
            <a:r>
              <a:rPr lang="en-US" sz="2100" dirty="0"/>
              <a:t>Avoid “big design</a:t>
            </a:r>
            <a:br>
              <a:rPr lang="en-US" sz="2100" dirty="0"/>
            </a:br>
            <a:r>
              <a:rPr lang="en-US" sz="2100" dirty="0"/>
              <a:t>up front”</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33</a:t>
            </a:fld>
            <a:endParaRPr lang="en-US" altLang="en-US"/>
          </a:p>
        </p:txBody>
      </p:sp>
    </p:spTree>
    <p:extLst>
      <p:ext uri="{BB962C8B-B14F-4D97-AF65-F5344CB8AC3E}">
        <p14:creationId xmlns:p14="http://schemas.microsoft.com/office/powerpoint/2010/main" val="396275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Waterfall, Iterative, XP</a:t>
            </a:r>
          </a:p>
        </p:txBody>
      </p:sp>
      <p:sp>
        <p:nvSpPr>
          <p:cNvPr id="3" name="Content Placeholder 2"/>
          <p:cNvSpPr>
            <a:spLocks noGrp="1"/>
          </p:cNvSpPr>
          <p:nvPr>
            <p:ph idx="1"/>
          </p:nvPr>
        </p:nvSpPr>
        <p:spPr>
          <a:xfrm>
            <a:off x="457200" y="5932714"/>
            <a:ext cx="8229600" cy="468087"/>
          </a:xfrm>
        </p:spPr>
        <p:txBody>
          <a:bodyPr>
            <a:normAutofit fontScale="77500" lnSpcReduction="20000"/>
          </a:bodyPr>
          <a:lstStyle/>
          <a:p>
            <a:r>
              <a:rPr lang="en-US" dirty="0"/>
              <a:t>from Fig. 19-1 of [Hartson &amp; Pyla, </a:t>
            </a:r>
            <a:r>
              <a:rPr lang="en-US" i="1" dirty="0"/>
              <a:t>The UX Book</a:t>
            </a:r>
            <a:r>
              <a:rPr lang="en-US" dirty="0"/>
              <a:t>, 2012] </a:t>
            </a:r>
          </a:p>
        </p:txBody>
      </p:sp>
      <p:pic>
        <p:nvPicPr>
          <p:cNvPr id="2050" name="Picture 2"/>
          <p:cNvPicPr>
            <a:picLocks noChangeAspect="1" noChangeArrowheads="1"/>
          </p:cNvPicPr>
          <p:nvPr/>
        </p:nvPicPr>
        <p:blipFill>
          <a:blip r:embed="rId2" cstate="print"/>
          <a:srcRect/>
          <a:stretch>
            <a:fillRect/>
          </a:stretch>
        </p:blipFill>
        <p:spPr bwMode="auto">
          <a:xfrm>
            <a:off x="0" y="1828800"/>
            <a:ext cx="9144000" cy="383976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ltLang="en-US"/>
              <a:t>© 2022 - Brad Myers</a:t>
            </a:r>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34</a:t>
            </a:fld>
            <a:endParaRPr lang="en-US" altLang="en-US"/>
          </a:p>
        </p:txBody>
      </p:sp>
    </p:spTree>
    <p:extLst>
      <p:ext uri="{BB962C8B-B14F-4D97-AF65-F5344CB8AC3E}">
        <p14:creationId xmlns:p14="http://schemas.microsoft.com/office/powerpoint/2010/main" val="510132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pPr eaLnBrk="1" hangingPunct="1"/>
            <a:r>
              <a:rPr lang="en-US"/>
              <a:t>Scrum vs. traditional</a:t>
            </a:r>
            <a:br>
              <a:rPr lang="en-US"/>
            </a:br>
            <a:r>
              <a:rPr lang="en-US"/>
              <a:t>software development</a:t>
            </a:r>
          </a:p>
        </p:txBody>
      </p:sp>
      <p:pic>
        <p:nvPicPr>
          <p:cNvPr id="33797" name="Picture 4"/>
          <p:cNvPicPr>
            <a:picLocks noChangeAspect="1" noChangeArrowheads="1"/>
          </p:cNvPicPr>
          <p:nvPr/>
        </p:nvPicPr>
        <p:blipFill>
          <a:blip r:embed="rId2" cstate="print"/>
          <a:srcRect/>
          <a:stretch>
            <a:fillRect/>
          </a:stretch>
        </p:blipFill>
        <p:spPr bwMode="auto">
          <a:xfrm>
            <a:off x="2286000" y="1447801"/>
            <a:ext cx="4267200" cy="4891125"/>
          </a:xfrm>
          <a:prstGeom prst="rect">
            <a:avLst/>
          </a:prstGeom>
          <a:noFill/>
          <a:ln w="9525">
            <a:noFill/>
            <a:miter lim="800000"/>
            <a:headEnd/>
            <a:tailEnd/>
          </a:ln>
        </p:spPr>
      </p:pic>
      <p:sp>
        <p:nvSpPr>
          <p:cNvPr id="33799" name="TextBox 9"/>
          <p:cNvSpPr txBox="1">
            <a:spLocks noChangeArrowheads="1"/>
          </p:cNvSpPr>
          <p:nvPr/>
        </p:nvSpPr>
        <p:spPr bwMode="auto">
          <a:xfrm>
            <a:off x="2362201" y="6248400"/>
            <a:ext cx="4100793" cy="261606"/>
          </a:xfrm>
          <a:prstGeom prst="rect">
            <a:avLst/>
          </a:prstGeom>
          <a:noFill/>
          <a:ln w="9525">
            <a:noFill/>
            <a:miter lim="800000"/>
            <a:headEnd/>
            <a:tailEnd/>
          </a:ln>
        </p:spPr>
        <p:txBody>
          <a:bodyPr wrap="none" lIns="91435" tIns="45718" rIns="91435" bIns="45718">
            <a:spAutoFit/>
          </a:bodyPr>
          <a:lstStyle/>
          <a:p>
            <a:r>
              <a:rPr lang="en-US" sz="1100" dirty="0">
                <a:hlinkClick r:id="rId3"/>
              </a:rPr>
              <a:t>Michael </a:t>
            </a:r>
            <a:r>
              <a:rPr lang="en-US" sz="1100" dirty="0" err="1">
                <a:hlinkClick r:id="rId3"/>
              </a:rPr>
              <a:t>Budwig</a:t>
            </a:r>
            <a:r>
              <a:rPr lang="en-US" sz="1100" dirty="0">
                <a:hlinkClick r:id="rId3"/>
              </a:rPr>
              <a:t>, http://doi.acm.org/10.1145/1520340.1520434</a:t>
            </a:r>
            <a:r>
              <a:rPr lang="en-US" sz="1100" dirty="0"/>
              <a:t> </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35</a:t>
            </a:fld>
            <a:endParaRPr lang="en-US" altLang="en-US"/>
          </a:p>
        </p:txBody>
      </p:sp>
    </p:spTree>
    <p:extLst>
      <p:ext uri="{BB962C8B-B14F-4D97-AF65-F5344CB8AC3E}">
        <p14:creationId xmlns:p14="http://schemas.microsoft.com/office/powerpoint/2010/main" val="3881843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t>Shared Design and Implementation Space</a:t>
            </a:r>
          </a:p>
        </p:txBody>
      </p:sp>
      <p:sp>
        <p:nvSpPr>
          <p:cNvPr id="34819" name="Content Placeholder 2"/>
          <p:cNvSpPr>
            <a:spLocks noGrp="1"/>
          </p:cNvSpPr>
          <p:nvPr>
            <p:ph idx="1"/>
          </p:nvPr>
        </p:nvSpPr>
        <p:spPr>
          <a:xfrm>
            <a:off x="457200" y="1457998"/>
            <a:ext cx="8229600" cy="4974552"/>
          </a:xfrm>
        </p:spPr>
        <p:txBody>
          <a:bodyPr>
            <a:normAutofit/>
          </a:bodyPr>
          <a:lstStyle/>
          <a:p>
            <a:pPr eaLnBrk="1" hangingPunct="1"/>
            <a:r>
              <a:rPr lang="en-US" dirty="0"/>
              <a:t>“Radical co-location”</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Lots of new research about remote work during pandemic</a:t>
            </a:r>
          </a:p>
        </p:txBody>
      </p:sp>
      <p:sp>
        <p:nvSpPr>
          <p:cNvPr id="34822" name="TextBox 5"/>
          <p:cNvSpPr txBox="1">
            <a:spLocks noChangeArrowheads="1"/>
          </p:cNvSpPr>
          <p:nvPr/>
        </p:nvSpPr>
        <p:spPr bwMode="auto">
          <a:xfrm>
            <a:off x="5809736" y="2111233"/>
            <a:ext cx="2963561" cy="738660"/>
          </a:xfrm>
          <a:prstGeom prst="rect">
            <a:avLst/>
          </a:prstGeom>
          <a:noFill/>
          <a:ln w="9525">
            <a:noFill/>
            <a:miter lim="800000"/>
            <a:headEnd/>
            <a:tailEnd/>
          </a:ln>
        </p:spPr>
        <p:txBody>
          <a:bodyPr wrap="square" lIns="91435" tIns="45718" rIns="91435" bIns="45718">
            <a:spAutoFit/>
          </a:bodyPr>
          <a:lstStyle/>
          <a:p>
            <a:r>
              <a:rPr lang="en-US" sz="1400" dirty="0">
                <a:hlinkClick r:id="rId2"/>
              </a:rPr>
              <a:t>http://agileproductdesign.com/blog/emerging_best_agile_ux_practice.html</a:t>
            </a:r>
            <a:r>
              <a:rPr lang="en-US" sz="1400" dirty="0"/>
              <a:t> </a:t>
            </a:r>
          </a:p>
        </p:txBody>
      </p:sp>
      <p:pic>
        <p:nvPicPr>
          <p:cNvPr id="34821" name="Picture 2"/>
          <p:cNvPicPr>
            <a:picLocks noChangeAspect="1" noChangeArrowheads="1"/>
          </p:cNvPicPr>
          <p:nvPr/>
        </p:nvPicPr>
        <p:blipFill>
          <a:blip r:embed="rId3" cstate="print"/>
          <a:srcRect/>
          <a:stretch>
            <a:fillRect/>
          </a:stretch>
        </p:blipFill>
        <p:spPr bwMode="auto">
          <a:xfrm>
            <a:off x="1447800" y="2024736"/>
            <a:ext cx="4223951" cy="31679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 2022 - Brad Myers</a:t>
            </a:r>
            <a:endParaRPr lang="en-US" altLang="en-US" dirty="0"/>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36</a:t>
            </a:fld>
            <a:endParaRPr lang="en-US" altLang="en-US"/>
          </a:p>
        </p:txBody>
      </p:sp>
    </p:spTree>
    <p:extLst>
      <p:ext uri="{BB962C8B-B14F-4D97-AF65-F5344CB8AC3E}">
        <p14:creationId xmlns:p14="http://schemas.microsoft.com/office/powerpoint/2010/main" val="328524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3581400" y="1649591"/>
            <a:ext cx="5638800" cy="45117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Issues with Agile UX</a:t>
            </a:r>
          </a:p>
        </p:txBody>
      </p:sp>
      <p:sp>
        <p:nvSpPr>
          <p:cNvPr id="3" name="Content Placeholder 2"/>
          <p:cNvSpPr>
            <a:spLocks noGrp="1"/>
          </p:cNvSpPr>
          <p:nvPr>
            <p:ph idx="1"/>
          </p:nvPr>
        </p:nvSpPr>
        <p:spPr>
          <a:xfrm>
            <a:off x="381000" y="1524001"/>
            <a:ext cx="8305800" cy="4876799"/>
          </a:xfrm>
        </p:spPr>
        <p:txBody>
          <a:bodyPr>
            <a:normAutofit lnSpcReduction="10000"/>
          </a:bodyPr>
          <a:lstStyle/>
          <a:p>
            <a:r>
              <a:rPr lang="en-US" dirty="0"/>
              <a:t>Created by programmers, not designers</a:t>
            </a:r>
          </a:p>
          <a:p>
            <a:r>
              <a:rPr lang="en-US" dirty="0"/>
              <a:t>UI might be patchwork of</a:t>
            </a:r>
            <a:br>
              <a:rPr lang="en-US" dirty="0"/>
            </a:br>
            <a:r>
              <a:rPr lang="en-US" dirty="0"/>
              <a:t>non-integrated pieces</a:t>
            </a:r>
          </a:p>
          <a:p>
            <a:r>
              <a:rPr lang="en-US" dirty="0"/>
              <a:t>Reducing</a:t>
            </a:r>
            <a:br>
              <a:rPr lang="en-US" dirty="0"/>
            </a:br>
            <a:r>
              <a:rPr lang="en-US" dirty="0"/>
              <a:t>documentation </a:t>
            </a:r>
            <a:br>
              <a:rPr lang="en-US" dirty="0">
                <a:sym typeface="Wingdings" pitchFamily="2" charset="2"/>
              </a:rPr>
            </a:br>
            <a:r>
              <a:rPr lang="en-US" dirty="0">
                <a:sym typeface="Wingdings" pitchFamily="2" charset="2"/>
              </a:rPr>
              <a:t> not capturing </a:t>
            </a:r>
            <a:br>
              <a:rPr lang="en-US" dirty="0">
                <a:sym typeface="Wingdings" pitchFamily="2" charset="2"/>
              </a:rPr>
            </a:br>
            <a:r>
              <a:rPr lang="en-US" dirty="0">
                <a:sym typeface="Wingdings" pitchFamily="2" charset="2"/>
              </a:rPr>
              <a:t>design rationale</a:t>
            </a:r>
          </a:p>
          <a:p>
            <a:r>
              <a:rPr lang="en-US" dirty="0">
                <a:sym typeface="Wingdings" pitchFamily="2" charset="2"/>
              </a:rPr>
              <a:t>No mention of </a:t>
            </a:r>
            <a:br>
              <a:rPr lang="en-US" dirty="0">
                <a:sym typeface="Wingdings" pitchFamily="2" charset="2"/>
              </a:rPr>
            </a:br>
            <a:r>
              <a:rPr lang="en-US" dirty="0">
                <a:sym typeface="Wingdings" pitchFamily="2" charset="2"/>
              </a:rPr>
              <a:t>iteration on</a:t>
            </a:r>
            <a:br>
              <a:rPr lang="en-US" dirty="0">
                <a:sym typeface="Wingdings" pitchFamily="2" charset="2"/>
              </a:rPr>
            </a:br>
            <a:r>
              <a:rPr lang="en-US" i="1" dirty="0">
                <a:sym typeface="Wingdings" pitchFamily="2" charset="2"/>
              </a:rPr>
              <a:t>UI design</a:t>
            </a:r>
            <a:endParaRPr lang="en-US" dirty="0"/>
          </a:p>
        </p:txBody>
      </p:sp>
      <p:sp>
        <p:nvSpPr>
          <p:cNvPr id="6" name="TextBox 8"/>
          <p:cNvSpPr txBox="1">
            <a:spLocks noChangeArrowheads="1"/>
          </p:cNvSpPr>
          <p:nvPr/>
        </p:nvSpPr>
        <p:spPr bwMode="auto">
          <a:xfrm>
            <a:off x="3805238" y="5943604"/>
            <a:ext cx="4823746" cy="261606"/>
          </a:xfrm>
          <a:prstGeom prst="rect">
            <a:avLst/>
          </a:prstGeom>
          <a:noFill/>
          <a:ln w="9525">
            <a:noFill/>
            <a:miter lim="800000"/>
            <a:headEnd/>
            <a:tailEnd/>
          </a:ln>
        </p:spPr>
        <p:txBody>
          <a:bodyPr wrap="none" lIns="91435" tIns="45718" rIns="91435" bIns="45718">
            <a:spAutoFit/>
          </a:bodyPr>
          <a:lstStyle/>
          <a:p>
            <a:r>
              <a:rPr lang="en-US" sz="1100" dirty="0">
                <a:hlinkClick r:id="rId3"/>
              </a:rPr>
              <a:t>http://agileproductdesign.com/blog/emerging_best_agile_ux_practice.html</a:t>
            </a:r>
            <a:r>
              <a:rPr lang="en-US" sz="1100" dirty="0"/>
              <a:t> </a:t>
            </a:r>
          </a:p>
        </p:txBody>
      </p:sp>
      <p:sp>
        <p:nvSpPr>
          <p:cNvPr id="8" name="Footer Placeholder 7"/>
          <p:cNvSpPr>
            <a:spLocks noGrp="1"/>
          </p:cNvSpPr>
          <p:nvPr>
            <p:ph type="ftr" sz="quarter" idx="11"/>
          </p:nvPr>
        </p:nvSpPr>
        <p:spPr/>
        <p:txBody>
          <a:bodyPr/>
          <a:lstStyle/>
          <a:p>
            <a:pPr>
              <a:defRPr/>
            </a:pPr>
            <a:r>
              <a:rPr lang="en-US" altLang="en-US"/>
              <a:t>© 2022 - Brad Myers</a:t>
            </a:r>
          </a:p>
        </p:txBody>
      </p:sp>
      <p:sp>
        <p:nvSpPr>
          <p:cNvPr id="9" name="Slide Number Placeholder 8"/>
          <p:cNvSpPr>
            <a:spLocks noGrp="1"/>
          </p:cNvSpPr>
          <p:nvPr>
            <p:ph type="sldNum" sz="quarter" idx="12"/>
          </p:nvPr>
        </p:nvSpPr>
        <p:spPr/>
        <p:txBody>
          <a:bodyPr/>
          <a:lstStyle/>
          <a:p>
            <a:pPr>
              <a:defRPr/>
            </a:pPr>
            <a:fld id="{A3B315BA-FF6E-4F83-822C-B6704CDD7611}" type="slidenum">
              <a:rPr lang="en-US" altLang="en-US" smtClean="0"/>
              <a:pPr>
                <a:defRPr/>
              </a:pPr>
              <a:t>37</a:t>
            </a:fld>
            <a:endParaRPr lang="en-US" altLang="en-US"/>
          </a:p>
        </p:txBody>
      </p:sp>
    </p:spTree>
    <p:extLst>
      <p:ext uri="{BB962C8B-B14F-4D97-AF65-F5344CB8AC3E}">
        <p14:creationId xmlns:p14="http://schemas.microsoft.com/office/powerpoint/2010/main" val="1228357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2"/>
          <p:cNvSpPr>
            <a:spLocks noChangeAspect="1"/>
          </p:cNvSpPr>
          <p:nvPr/>
        </p:nvSpPr>
        <p:spPr bwMode="auto">
          <a:xfrm>
            <a:off x="381000" y="57150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43" name="Rectangle 33"/>
          <p:cNvSpPr>
            <a:spLocks noChangeAspect="1"/>
          </p:cNvSpPr>
          <p:nvPr/>
        </p:nvSpPr>
        <p:spPr bwMode="auto">
          <a:xfrm>
            <a:off x="2544763"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44" name="Rectangle 34"/>
          <p:cNvSpPr>
            <a:spLocks noChangeAspect="1"/>
          </p:cNvSpPr>
          <p:nvPr/>
        </p:nvSpPr>
        <p:spPr bwMode="auto">
          <a:xfrm>
            <a:off x="3611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45" name="Rectangle 35"/>
          <p:cNvSpPr>
            <a:spLocks noChangeAspect="1"/>
          </p:cNvSpPr>
          <p:nvPr/>
        </p:nvSpPr>
        <p:spPr bwMode="auto">
          <a:xfrm>
            <a:off x="4754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46" name="Rectangle 36"/>
          <p:cNvSpPr>
            <a:spLocks noChangeAspect="1"/>
          </p:cNvSpPr>
          <p:nvPr/>
        </p:nvSpPr>
        <p:spPr bwMode="auto">
          <a:xfrm>
            <a:off x="58213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47" name="Rectangle 37"/>
          <p:cNvSpPr>
            <a:spLocks noChangeAspect="1"/>
          </p:cNvSpPr>
          <p:nvPr/>
        </p:nvSpPr>
        <p:spPr bwMode="auto">
          <a:xfrm>
            <a:off x="6934200" y="57150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48" name="Rectangle 38"/>
          <p:cNvSpPr>
            <a:spLocks noChangeAspect="1"/>
          </p:cNvSpPr>
          <p:nvPr/>
        </p:nvSpPr>
        <p:spPr bwMode="auto">
          <a:xfrm>
            <a:off x="8031163" y="5715000"/>
            <a:ext cx="1036637"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49" name="Title 1"/>
          <p:cNvSpPr>
            <a:spLocks noGrp="1"/>
          </p:cNvSpPr>
          <p:nvPr>
            <p:ph type="title"/>
          </p:nvPr>
        </p:nvSpPr>
        <p:spPr>
          <a:xfrm>
            <a:off x="457200" y="122238"/>
            <a:ext cx="7543800" cy="1020762"/>
          </a:xfrm>
        </p:spPr>
        <p:txBody>
          <a:bodyPr/>
          <a:lstStyle/>
          <a:p>
            <a:pPr eaLnBrk="1" hangingPunct="1"/>
            <a:r>
              <a:rPr lang="en-US"/>
              <a:t>Report from PayPal</a:t>
            </a:r>
          </a:p>
        </p:txBody>
      </p:sp>
      <p:sp>
        <p:nvSpPr>
          <p:cNvPr id="35850" name="Content Placeholder 2"/>
          <p:cNvSpPr>
            <a:spLocks noGrp="1"/>
          </p:cNvSpPr>
          <p:nvPr>
            <p:ph idx="1"/>
          </p:nvPr>
        </p:nvSpPr>
        <p:spPr>
          <a:xfrm>
            <a:off x="457200" y="1447801"/>
            <a:ext cx="8229600" cy="4411663"/>
          </a:xfrm>
        </p:spPr>
        <p:txBody>
          <a:bodyPr/>
          <a:lstStyle/>
          <a:p>
            <a:pPr eaLnBrk="1" hangingPunct="1"/>
            <a:r>
              <a:rPr lang="en-US" sz="1400" dirty="0"/>
              <a:t>Courtesy: Michael </a:t>
            </a:r>
            <a:r>
              <a:rPr lang="en-US" sz="1400" dirty="0" err="1"/>
              <a:t>Budwig</a:t>
            </a:r>
            <a:r>
              <a:rPr lang="en-US" sz="1400" dirty="0"/>
              <a:t>, User Experience Manager, Customer Experience and Merchant Solutions, PayPal, “When user experience met agile: a case study”, SIGCHI’2009, pp. 3075-3084. </a:t>
            </a:r>
            <a:r>
              <a:rPr lang="en-US" sz="1400" dirty="0">
                <a:hlinkClick r:id="rId2"/>
              </a:rPr>
              <a:t>http://doi.acm.org/10.1145/1520340.1520434</a:t>
            </a:r>
            <a:endParaRPr lang="en-US" sz="2800" dirty="0"/>
          </a:p>
          <a:p>
            <a:pPr eaLnBrk="1" hangingPunct="1"/>
            <a:r>
              <a:rPr lang="en-US" sz="2800" dirty="0"/>
              <a:t>Separate UX team, worked 1 or 2 sprints ahead of developer teams</a:t>
            </a:r>
          </a:p>
          <a:p>
            <a:pPr eaLnBrk="1" hangingPunct="1"/>
            <a:r>
              <a:rPr lang="en-US" sz="2800" dirty="0"/>
              <a:t>Design vision sprint every 3-6 months</a:t>
            </a:r>
          </a:p>
          <a:p>
            <a:pPr eaLnBrk="1" hangingPunct="1"/>
            <a:r>
              <a:rPr lang="en-US" sz="2800" dirty="0"/>
              <a:t>Worked well</a:t>
            </a:r>
          </a:p>
        </p:txBody>
      </p:sp>
      <p:sp>
        <p:nvSpPr>
          <p:cNvPr id="35852" name="Rectangle 4"/>
          <p:cNvSpPr>
            <a:spLocks noChangeAspect="1"/>
          </p:cNvSpPr>
          <p:nvPr/>
        </p:nvSpPr>
        <p:spPr bwMode="auto">
          <a:xfrm>
            <a:off x="14478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53" name="Rectangle 5"/>
          <p:cNvSpPr>
            <a:spLocks noChangeAspect="1"/>
          </p:cNvSpPr>
          <p:nvPr/>
        </p:nvSpPr>
        <p:spPr bwMode="auto">
          <a:xfrm>
            <a:off x="2514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54" name="Rectangle 6"/>
          <p:cNvSpPr>
            <a:spLocks noChangeAspect="1"/>
          </p:cNvSpPr>
          <p:nvPr/>
        </p:nvSpPr>
        <p:spPr bwMode="auto">
          <a:xfrm>
            <a:off x="24384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5" name="Rectangle 7"/>
          <p:cNvSpPr>
            <a:spLocks noChangeAspect="1"/>
          </p:cNvSpPr>
          <p:nvPr/>
        </p:nvSpPr>
        <p:spPr bwMode="auto">
          <a:xfrm>
            <a:off x="3657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56" name="Rectangle 8"/>
          <p:cNvSpPr>
            <a:spLocks noChangeAspect="1"/>
          </p:cNvSpPr>
          <p:nvPr/>
        </p:nvSpPr>
        <p:spPr bwMode="auto">
          <a:xfrm>
            <a:off x="3505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7" name="Rectangle 9"/>
          <p:cNvSpPr>
            <a:spLocks noChangeAspect="1"/>
          </p:cNvSpPr>
          <p:nvPr/>
        </p:nvSpPr>
        <p:spPr bwMode="auto">
          <a:xfrm>
            <a:off x="4724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58" name="Rectangle 10"/>
          <p:cNvSpPr>
            <a:spLocks noChangeAspect="1"/>
          </p:cNvSpPr>
          <p:nvPr/>
        </p:nvSpPr>
        <p:spPr bwMode="auto">
          <a:xfrm>
            <a:off x="4648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9" name="Rectangle 11"/>
          <p:cNvSpPr>
            <a:spLocks noChangeAspect="1"/>
          </p:cNvSpPr>
          <p:nvPr/>
        </p:nvSpPr>
        <p:spPr bwMode="auto">
          <a:xfrm>
            <a:off x="5867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60" name="Rectangle 12"/>
          <p:cNvSpPr>
            <a:spLocks noChangeAspect="1"/>
          </p:cNvSpPr>
          <p:nvPr/>
        </p:nvSpPr>
        <p:spPr bwMode="auto">
          <a:xfrm>
            <a:off x="5715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1" name="Rectangle 13"/>
          <p:cNvSpPr>
            <a:spLocks noChangeAspect="1"/>
          </p:cNvSpPr>
          <p:nvPr/>
        </p:nvSpPr>
        <p:spPr bwMode="auto">
          <a:xfrm>
            <a:off x="800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62" name="Rectangle 14"/>
          <p:cNvSpPr>
            <a:spLocks noChangeAspect="1"/>
          </p:cNvSpPr>
          <p:nvPr/>
        </p:nvSpPr>
        <p:spPr bwMode="auto">
          <a:xfrm>
            <a:off x="6858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3" name="Rectangle 15"/>
          <p:cNvSpPr>
            <a:spLocks noChangeAspect="1"/>
          </p:cNvSpPr>
          <p:nvPr/>
        </p:nvSpPr>
        <p:spPr bwMode="auto">
          <a:xfrm>
            <a:off x="79248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4" name="TextBox 21"/>
          <p:cNvSpPr txBox="1">
            <a:spLocks noChangeArrowheads="1"/>
          </p:cNvSpPr>
          <p:nvPr/>
        </p:nvSpPr>
        <p:spPr bwMode="auto">
          <a:xfrm>
            <a:off x="152401" y="4354514"/>
            <a:ext cx="1082337" cy="369328"/>
          </a:xfrm>
          <a:prstGeom prst="rect">
            <a:avLst/>
          </a:prstGeom>
          <a:noFill/>
          <a:ln w="9525">
            <a:noFill/>
            <a:miter lim="800000"/>
            <a:headEnd/>
            <a:tailEnd/>
          </a:ln>
        </p:spPr>
        <p:txBody>
          <a:bodyPr wrap="none" lIns="91435" tIns="45718" rIns="91435" bIns="45718">
            <a:spAutoFit/>
          </a:bodyPr>
          <a:lstStyle/>
          <a:p>
            <a:r>
              <a:rPr lang="en-US"/>
              <a:t>UX team</a:t>
            </a:r>
          </a:p>
        </p:txBody>
      </p:sp>
      <p:sp>
        <p:nvSpPr>
          <p:cNvPr id="35865" name="TextBox 22"/>
          <p:cNvSpPr txBox="1">
            <a:spLocks noChangeArrowheads="1"/>
          </p:cNvSpPr>
          <p:nvPr/>
        </p:nvSpPr>
        <p:spPr bwMode="auto">
          <a:xfrm>
            <a:off x="152402" y="6107114"/>
            <a:ext cx="1903075" cy="369328"/>
          </a:xfrm>
          <a:prstGeom prst="rect">
            <a:avLst/>
          </a:prstGeom>
          <a:noFill/>
          <a:ln w="9525">
            <a:noFill/>
            <a:miter lim="800000"/>
            <a:headEnd/>
            <a:tailEnd/>
          </a:ln>
        </p:spPr>
        <p:txBody>
          <a:bodyPr wrap="none" lIns="91435" tIns="45718" rIns="91435" bIns="45718">
            <a:spAutoFit/>
          </a:bodyPr>
          <a:lstStyle/>
          <a:p>
            <a:r>
              <a:rPr lang="en-US"/>
              <a:t>Dev Scrum team</a:t>
            </a:r>
          </a:p>
        </p:txBody>
      </p:sp>
      <p:sp>
        <p:nvSpPr>
          <p:cNvPr id="24" name="Down Arrow 23"/>
          <p:cNvSpPr>
            <a:spLocks noChangeAspect="1"/>
          </p:cNvSpPr>
          <p:nvPr/>
        </p:nvSpPr>
        <p:spPr bwMode="auto">
          <a:xfrm rot="-2760000">
            <a:off x="2420938" y="5091113"/>
            <a:ext cx="177800"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5" name="Down Arrow 24"/>
          <p:cNvSpPr>
            <a:spLocks noChangeAspect="1"/>
          </p:cNvSpPr>
          <p:nvPr/>
        </p:nvSpPr>
        <p:spPr bwMode="auto">
          <a:xfrm rot="-2760000">
            <a:off x="3486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6" name="Down Arrow 25"/>
          <p:cNvSpPr>
            <a:spLocks noChangeAspect="1"/>
          </p:cNvSpPr>
          <p:nvPr/>
        </p:nvSpPr>
        <p:spPr bwMode="auto">
          <a:xfrm rot="-2760000">
            <a:off x="4629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7" name="Down Arrow 26"/>
          <p:cNvSpPr>
            <a:spLocks noChangeAspect="1"/>
          </p:cNvSpPr>
          <p:nvPr/>
        </p:nvSpPr>
        <p:spPr bwMode="auto">
          <a:xfrm rot="-2760000">
            <a:off x="5696745"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8" name="Down Arrow 27"/>
          <p:cNvSpPr>
            <a:spLocks noChangeAspect="1"/>
          </p:cNvSpPr>
          <p:nvPr/>
        </p:nvSpPr>
        <p:spPr bwMode="auto">
          <a:xfrm rot="-2760000">
            <a:off x="67635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35871" name="Rectangle 29"/>
          <p:cNvSpPr>
            <a:spLocks noChangeAspect="1"/>
          </p:cNvSpPr>
          <p:nvPr/>
        </p:nvSpPr>
        <p:spPr bwMode="auto">
          <a:xfrm>
            <a:off x="38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72" name="Rectangle 30"/>
          <p:cNvSpPr>
            <a:spLocks noChangeAspect="1"/>
          </p:cNvSpPr>
          <p:nvPr/>
        </p:nvSpPr>
        <p:spPr bwMode="auto">
          <a:xfrm>
            <a:off x="13716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73" name="TextBox 39"/>
          <p:cNvSpPr txBox="1">
            <a:spLocks noChangeArrowheads="1"/>
          </p:cNvSpPr>
          <p:nvPr/>
        </p:nvSpPr>
        <p:spPr bwMode="auto">
          <a:xfrm>
            <a:off x="333375" y="5068888"/>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874" name="TextBox 40"/>
          <p:cNvSpPr txBox="1">
            <a:spLocks noChangeArrowheads="1"/>
          </p:cNvSpPr>
          <p:nvPr/>
        </p:nvSpPr>
        <p:spPr bwMode="auto">
          <a:xfrm>
            <a:off x="8077200" y="5105401"/>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6" name="TextBox 35"/>
          <p:cNvSpPr txBox="1"/>
          <p:nvPr/>
        </p:nvSpPr>
        <p:spPr>
          <a:xfrm>
            <a:off x="6880283" y="3794551"/>
            <a:ext cx="2089033" cy="83099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en-US" sz="1600" i="1" dirty="0"/>
              <a:t>See also Fig. 19-7</a:t>
            </a:r>
            <a:br>
              <a:rPr lang="en-US" sz="1600" i="1" dirty="0"/>
            </a:br>
            <a:r>
              <a:rPr lang="en-US" sz="1600" dirty="0"/>
              <a:t>of [Hartson &amp; Pyla,</a:t>
            </a:r>
            <a:br>
              <a:rPr lang="en-US" sz="1600" dirty="0"/>
            </a:br>
            <a:r>
              <a:rPr lang="en-US" sz="1600" i="1" dirty="0"/>
              <a:t>The UX Book</a:t>
            </a:r>
            <a:r>
              <a:rPr lang="en-US" sz="1600" dirty="0"/>
              <a:t>, 2012] </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38</a:t>
            </a:fld>
            <a:endParaRPr lang="en-US" altLang="en-US"/>
          </a:p>
        </p:txBody>
      </p:sp>
    </p:spTree>
    <p:extLst>
      <p:ext uri="{BB962C8B-B14F-4D97-AF65-F5344CB8AC3E}">
        <p14:creationId xmlns:p14="http://schemas.microsoft.com/office/powerpoint/2010/main" val="91056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UX Team</a:t>
            </a:r>
            <a:br>
              <a:rPr lang="en-US" dirty="0"/>
            </a:br>
            <a:r>
              <a:rPr lang="en-US" dirty="0"/>
              <a:t>Centralized or Distributed?</a:t>
            </a:r>
          </a:p>
        </p:txBody>
      </p:sp>
      <p:sp>
        <p:nvSpPr>
          <p:cNvPr id="3" name="Content Placeholder 2"/>
          <p:cNvSpPr>
            <a:spLocks noGrp="1"/>
          </p:cNvSpPr>
          <p:nvPr>
            <p:ph idx="1"/>
          </p:nvPr>
        </p:nvSpPr>
        <p:spPr>
          <a:xfrm>
            <a:off x="228600" y="1447800"/>
            <a:ext cx="9067800" cy="4800600"/>
          </a:xfrm>
        </p:spPr>
        <p:txBody>
          <a:bodyPr>
            <a:normAutofit fontScale="85000" lnSpcReduction="10000"/>
          </a:bodyPr>
          <a:lstStyle/>
          <a:p>
            <a:r>
              <a:rPr lang="en-US" sz="2800" i="1" dirty="0"/>
              <a:t>(Applies to all development processes)</a:t>
            </a:r>
          </a:p>
          <a:p>
            <a:r>
              <a:rPr lang="en-US" sz="2800" dirty="0"/>
              <a:t>Centralized UX team services all projects</a:t>
            </a:r>
          </a:p>
          <a:p>
            <a:pPr lvl="1"/>
            <a:r>
              <a:rPr lang="en-US" sz="2400" dirty="0"/>
              <a:t>Leverages resources, expertise</a:t>
            </a:r>
          </a:p>
          <a:p>
            <a:pPr lvl="2"/>
            <a:r>
              <a:rPr lang="en-US" sz="2000" dirty="0"/>
              <a:t>Can have UI people with various skills: design, testing, etc.</a:t>
            </a:r>
          </a:p>
          <a:p>
            <a:pPr lvl="1"/>
            <a:r>
              <a:rPr lang="en-US" sz="2400" dirty="0"/>
              <a:t>UI team has close colleagues</a:t>
            </a:r>
          </a:p>
          <a:p>
            <a:pPr lvl="1"/>
            <a:r>
              <a:rPr lang="en-US" sz="2400" dirty="0"/>
              <a:t>Manager of UI people better able to judge quality UI work</a:t>
            </a:r>
          </a:p>
          <a:p>
            <a:pPr lvl="1"/>
            <a:r>
              <a:rPr lang="en-US" sz="2400" dirty="0"/>
              <a:t>But doesn’t get to know products well</a:t>
            </a:r>
          </a:p>
          <a:p>
            <a:r>
              <a:rPr lang="en-US" sz="2800" dirty="0"/>
              <a:t>Distributed puts UX people into each project</a:t>
            </a:r>
          </a:p>
          <a:p>
            <a:pPr lvl="1"/>
            <a:r>
              <a:rPr lang="en-US" sz="2400" dirty="0"/>
              <a:t>More influence with project since always there</a:t>
            </a:r>
          </a:p>
          <a:p>
            <a:pPr lvl="1"/>
            <a:r>
              <a:rPr lang="en-US" sz="2400" dirty="0"/>
              <a:t>May not have appropriate skills</a:t>
            </a:r>
          </a:p>
          <a:p>
            <a:pPr lvl="1"/>
            <a:r>
              <a:rPr lang="en-US" sz="2400" dirty="0"/>
              <a:t>Team may not need UI person full-time</a:t>
            </a:r>
          </a:p>
          <a:p>
            <a:pPr lvl="1"/>
            <a:r>
              <a:rPr lang="en-US" sz="2400" dirty="0"/>
              <a:t>HCII Seminar talk by ANSYS – uses this organization</a:t>
            </a:r>
          </a:p>
          <a:p>
            <a:pPr marL="855663" lvl="2" indent="-161925"/>
            <a:r>
              <a:rPr lang="en-US" sz="1300" dirty="0"/>
              <a:t>Cite with video: </a:t>
            </a:r>
            <a:r>
              <a:rPr lang="en-US" sz="1300" dirty="0">
                <a:hlinkClick r:id="rId2"/>
              </a:rPr>
              <a:t>http://www.hcii.cmu.edu/news/seminar/event/2016/10/how-ux-techniques-promote-simulation-software-everyone</a:t>
            </a:r>
            <a:r>
              <a:rPr lang="en-US" sz="1300" dirty="0"/>
              <a:t> </a:t>
            </a:r>
          </a:p>
          <a:p>
            <a:pPr lvl="1"/>
            <a:r>
              <a:rPr lang="en-US" sz="2400" dirty="0"/>
              <a:t>May work better for Agile – Nielsen </a:t>
            </a:r>
            <a:r>
              <a:rPr lang="en-US" sz="1400" dirty="0">
                <a:hlinkClick r:id="rId3"/>
              </a:rPr>
              <a:t>http://www.useit.com/alertbox/agile-user-experience.html</a:t>
            </a:r>
            <a:r>
              <a:rPr lang="en-US" sz="1400" dirty="0"/>
              <a:t> </a:t>
            </a:r>
            <a:endParaRPr lang="en-US" sz="2400" dirty="0"/>
          </a:p>
        </p:txBody>
      </p:sp>
      <p:sp>
        <p:nvSpPr>
          <p:cNvPr id="6" name="Footer Placeholder 5"/>
          <p:cNvSpPr>
            <a:spLocks noGrp="1"/>
          </p:cNvSpPr>
          <p:nvPr>
            <p:ph type="ftr" sz="quarter" idx="11"/>
          </p:nvPr>
        </p:nvSpPr>
        <p:spPr/>
        <p:txBody>
          <a:bodyPr/>
          <a:lstStyle/>
          <a:p>
            <a:pPr>
              <a:defRPr/>
            </a:pPr>
            <a:r>
              <a:rPr lang="en-US" altLang="en-US"/>
              <a:t>© 2022 - Brad Myers</a:t>
            </a:r>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39</a:t>
            </a:fld>
            <a:endParaRPr lang="en-US" altLang="en-US"/>
          </a:p>
        </p:txBody>
      </p:sp>
    </p:spTree>
    <p:extLst>
      <p:ext uri="{BB962C8B-B14F-4D97-AF65-F5344CB8AC3E}">
        <p14:creationId xmlns:p14="http://schemas.microsoft.com/office/powerpoint/2010/main" val="154197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9AC4-2AF5-43F8-8724-994480E51189}"/>
              </a:ext>
            </a:extLst>
          </p:cNvPr>
          <p:cNvSpPr>
            <a:spLocks noGrp="1"/>
          </p:cNvSpPr>
          <p:nvPr>
            <p:ph type="title"/>
          </p:nvPr>
        </p:nvSpPr>
        <p:spPr/>
        <p:txBody>
          <a:bodyPr/>
          <a:lstStyle/>
          <a:p>
            <a:r>
              <a:rPr lang="en-US" dirty="0"/>
              <a:t>Software Engineering</a:t>
            </a:r>
          </a:p>
        </p:txBody>
      </p:sp>
      <p:sp>
        <p:nvSpPr>
          <p:cNvPr id="3" name="Content Placeholder 2">
            <a:extLst>
              <a:ext uri="{FF2B5EF4-FFF2-40B4-BE49-F238E27FC236}">
                <a16:creationId xmlns:a16="http://schemas.microsoft.com/office/drawing/2014/main" id="{1EAFB437-25EC-48B7-9F7D-4830412762A3}"/>
              </a:ext>
            </a:extLst>
          </p:cNvPr>
          <p:cNvSpPr>
            <a:spLocks noGrp="1"/>
          </p:cNvSpPr>
          <p:nvPr>
            <p:ph idx="1"/>
          </p:nvPr>
        </p:nvSpPr>
        <p:spPr>
          <a:xfrm>
            <a:off x="457200" y="1588168"/>
            <a:ext cx="8229600" cy="4844381"/>
          </a:xfrm>
        </p:spPr>
        <p:txBody>
          <a:bodyPr>
            <a:normAutofit fontScale="85000" lnSpcReduction="10000"/>
          </a:bodyPr>
          <a:lstStyle/>
          <a:p>
            <a:r>
              <a:rPr lang="en-US" dirty="0"/>
              <a:t>“Software engineering is the systematic application of engineering approaches to the development of software” -- </a:t>
            </a:r>
            <a:r>
              <a:rPr lang="en-US" dirty="0">
                <a:hlinkClick r:id="rId2"/>
              </a:rPr>
              <a:t>Wikipedia</a:t>
            </a:r>
            <a:endParaRPr lang="en-US" dirty="0"/>
          </a:p>
          <a:p>
            <a:r>
              <a:rPr lang="en-US" dirty="0"/>
              <a:t>Aspects of development beyond coding</a:t>
            </a:r>
          </a:p>
          <a:p>
            <a:r>
              <a:rPr lang="en-US" dirty="0"/>
              <a:t>Aim to achieve </a:t>
            </a:r>
            <a:r>
              <a:rPr lang="en-US" i="1"/>
              <a:t>quality metrics,</a:t>
            </a:r>
            <a:r>
              <a:rPr lang="en-US"/>
              <a:t> including:</a:t>
            </a:r>
            <a:endParaRPr lang="en-US" b="1" dirty="0"/>
          </a:p>
          <a:p>
            <a:pPr lvl="1"/>
            <a:r>
              <a:rPr lang="en-US" b="1" dirty="0"/>
              <a:t>Reliability (Availability, Dependability, Robustness)</a:t>
            </a:r>
          </a:p>
          <a:p>
            <a:pPr lvl="1"/>
            <a:r>
              <a:rPr lang="en-US" b="1" dirty="0"/>
              <a:t>Usability</a:t>
            </a:r>
          </a:p>
          <a:p>
            <a:pPr lvl="1"/>
            <a:r>
              <a:rPr lang="en-US" b="1" i="0" dirty="0">
                <a:solidFill>
                  <a:srgbClr val="000000"/>
                </a:solidFill>
                <a:effectLst/>
                <a:latin typeface="Arial" panose="020B0604020202020204" pitchFamily="34" charset="0"/>
              </a:rPr>
              <a:t>Efficiency </a:t>
            </a:r>
          </a:p>
          <a:p>
            <a:pPr lvl="2"/>
            <a:r>
              <a:rPr lang="en-US" dirty="0">
                <a:solidFill>
                  <a:srgbClr val="000000"/>
                </a:solidFill>
                <a:latin typeface="Arial" panose="020B0604020202020204" pitchFamily="34" charset="0"/>
              </a:rPr>
              <a:t>O</a:t>
            </a:r>
            <a:r>
              <a:rPr lang="en-US" i="0" dirty="0">
                <a:solidFill>
                  <a:srgbClr val="000000"/>
                </a:solidFill>
                <a:effectLst/>
                <a:latin typeface="Arial" panose="020B0604020202020204" pitchFamily="34" charset="0"/>
              </a:rPr>
              <a:t>f the </a:t>
            </a:r>
            <a:r>
              <a:rPr lang="en-US" b="1" i="0" dirty="0">
                <a:solidFill>
                  <a:srgbClr val="000000"/>
                </a:solidFill>
                <a:effectLst/>
                <a:latin typeface="Arial" panose="020B0604020202020204" pitchFamily="34" charset="0"/>
              </a:rPr>
              <a:t>development process</a:t>
            </a:r>
          </a:p>
          <a:p>
            <a:pPr lvl="2"/>
            <a:r>
              <a:rPr lang="en-US" dirty="0">
                <a:solidFill>
                  <a:srgbClr val="000000"/>
                </a:solidFill>
                <a:latin typeface="Arial" panose="020B0604020202020204" pitchFamily="34" charset="0"/>
              </a:rPr>
              <a:t>An</a:t>
            </a:r>
            <a:r>
              <a:rPr lang="en-US" i="0" dirty="0">
                <a:solidFill>
                  <a:srgbClr val="000000"/>
                </a:solidFill>
                <a:effectLst/>
                <a:latin typeface="Arial" panose="020B0604020202020204" pitchFamily="34" charset="0"/>
              </a:rPr>
              <a:t>d of the </a:t>
            </a:r>
            <a:r>
              <a:rPr lang="en-US" b="1" i="0" dirty="0">
                <a:solidFill>
                  <a:srgbClr val="000000"/>
                </a:solidFill>
                <a:effectLst/>
                <a:latin typeface="Arial" panose="020B0604020202020204" pitchFamily="34" charset="0"/>
              </a:rPr>
              <a:t>resulting system</a:t>
            </a:r>
          </a:p>
          <a:p>
            <a:pPr lvl="3"/>
            <a:r>
              <a:rPr lang="en-US" i="0" dirty="0">
                <a:solidFill>
                  <a:srgbClr val="000000"/>
                </a:solidFill>
                <a:effectLst/>
                <a:latin typeface="Arial" panose="020B0604020202020204" pitchFamily="34" charset="0"/>
              </a:rPr>
              <a:t>Both </a:t>
            </a:r>
            <a:r>
              <a:rPr lang="en-US" b="1" i="0" dirty="0">
                <a:solidFill>
                  <a:srgbClr val="000000"/>
                </a:solidFill>
                <a:effectLst/>
                <a:latin typeface="Arial" panose="020B0604020202020204" pitchFamily="34" charset="0"/>
              </a:rPr>
              <a:t>speed</a:t>
            </a:r>
            <a:r>
              <a:rPr lang="en-US" i="0" dirty="0">
                <a:solidFill>
                  <a:srgbClr val="000000"/>
                </a:solidFill>
                <a:effectLst/>
                <a:latin typeface="Arial" panose="020B0604020202020204" pitchFamily="34" charset="0"/>
              </a:rPr>
              <a:t> and </a:t>
            </a:r>
            <a:r>
              <a:rPr lang="en-US" b="1" i="0" dirty="0">
                <a:solidFill>
                  <a:srgbClr val="000000"/>
                </a:solidFill>
                <a:effectLst/>
                <a:latin typeface="Arial" panose="020B0604020202020204" pitchFamily="34" charset="0"/>
              </a:rPr>
              <a:t>size</a:t>
            </a:r>
          </a:p>
          <a:p>
            <a:pPr lvl="1"/>
            <a:r>
              <a:rPr lang="en-US" b="1" i="0" dirty="0">
                <a:solidFill>
                  <a:srgbClr val="000000"/>
                </a:solidFill>
                <a:effectLst/>
                <a:latin typeface="Arial" panose="020B0604020202020204" pitchFamily="34" charset="0"/>
              </a:rPr>
              <a:t>Security</a:t>
            </a:r>
          </a:p>
          <a:p>
            <a:pPr lvl="1"/>
            <a:r>
              <a:rPr lang="en-US" b="1" i="0" dirty="0">
                <a:solidFill>
                  <a:srgbClr val="000000"/>
                </a:solidFill>
                <a:effectLst/>
                <a:latin typeface="Arial" panose="020B0604020202020204" pitchFamily="34" charset="0"/>
              </a:rPr>
              <a:t>Maintainability</a:t>
            </a:r>
          </a:p>
          <a:p>
            <a:pPr lvl="1"/>
            <a:endParaRPr lang="en-US" b="1" i="0" dirty="0">
              <a:solidFill>
                <a:srgbClr val="000000"/>
              </a:solidFill>
              <a:effectLst/>
              <a:latin typeface="Arial" panose="020B0604020202020204" pitchFamily="34" charset="0"/>
            </a:endParaRPr>
          </a:p>
          <a:p>
            <a:pPr lvl="1"/>
            <a:endParaRPr lang="en-US" dirty="0"/>
          </a:p>
        </p:txBody>
      </p:sp>
      <p:sp>
        <p:nvSpPr>
          <p:cNvPr id="4" name="Footer Placeholder 3">
            <a:extLst>
              <a:ext uri="{FF2B5EF4-FFF2-40B4-BE49-F238E27FC236}">
                <a16:creationId xmlns:a16="http://schemas.microsoft.com/office/drawing/2014/main" id="{A107B1EA-E44C-43E5-B7EA-FA4D172487D2}"/>
              </a:ext>
            </a:extLst>
          </p:cNvPr>
          <p:cNvSpPr>
            <a:spLocks noGrp="1"/>
          </p:cNvSpPr>
          <p:nvPr>
            <p:ph type="ftr" sz="quarter" idx="11"/>
          </p:nvPr>
        </p:nvSpPr>
        <p:spPr/>
        <p:txBody>
          <a:bodyPr/>
          <a:lstStyle/>
          <a:p>
            <a:pPr>
              <a:defRPr/>
            </a:pPr>
            <a:r>
              <a:rPr lang="en-US" altLang="en-US"/>
              <a:t>© 2022 - Brad Myers</a:t>
            </a:r>
          </a:p>
        </p:txBody>
      </p:sp>
      <p:sp>
        <p:nvSpPr>
          <p:cNvPr id="5" name="Slide Number Placeholder 4">
            <a:extLst>
              <a:ext uri="{FF2B5EF4-FFF2-40B4-BE49-F238E27FC236}">
                <a16:creationId xmlns:a16="http://schemas.microsoft.com/office/drawing/2014/main" id="{44270BCD-2478-4E7F-9FEB-2FD758C389FA}"/>
              </a:ext>
            </a:extLst>
          </p:cNvPr>
          <p:cNvSpPr>
            <a:spLocks noGrp="1"/>
          </p:cNvSpPr>
          <p:nvPr>
            <p:ph type="sldNum" sz="quarter" idx="12"/>
          </p:nvPr>
        </p:nvSpPr>
        <p:spPr/>
        <p:txBody>
          <a:bodyPr/>
          <a:lstStyle/>
          <a:p>
            <a:pPr>
              <a:defRPr/>
            </a:pPr>
            <a:fld id="{A3B315BA-FF6E-4F83-822C-B6704CDD7611}" type="slidenum">
              <a:rPr lang="en-US" altLang="en-US" smtClean="0"/>
              <a:pPr>
                <a:defRPr/>
              </a:pPr>
              <a:t>4</a:t>
            </a:fld>
            <a:endParaRPr lang="en-US" altLang="en-US"/>
          </a:p>
        </p:txBody>
      </p:sp>
    </p:spTree>
    <p:extLst>
      <p:ext uri="{BB962C8B-B14F-4D97-AF65-F5344CB8AC3E}">
        <p14:creationId xmlns:p14="http://schemas.microsoft.com/office/powerpoint/2010/main" val="993384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0"/>
            <a:ext cx="7543800" cy="1295400"/>
          </a:xfrm>
        </p:spPr>
        <p:txBody>
          <a:bodyPr/>
          <a:lstStyle/>
          <a:p>
            <a:r>
              <a:rPr lang="en-US" dirty="0"/>
              <a:t>Many More Resources for</a:t>
            </a:r>
            <a:br>
              <a:rPr lang="en-US" dirty="0"/>
            </a:br>
            <a:r>
              <a:rPr lang="en-US" dirty="0"/>
              <a:t>“Agile User-Centered Design”</a:t>
            </a:r>
          </a:p>
        </p:txBody>
      </p:sp>
      <p:sp>
        <p:nvSpPr>
          <p:cNvPr id="36867" name="Content Placeholder 2"/>
          <p:cNvSpPr>
            <a:spLocks noGrp="1"/>
          </p:cNvSpPr>
          <p:nvPr>
            <p:ph idx="1"/>
          </p:nvPr>
        </p:nvSpPr>
        <p:spPr>
          <a:xfrm>
            <a:off x="304800" y="1417638"/>
            <a:ext cx="8839200" cy="5287962"/>
          </a:xfrm>
        </p:spPr>
        <p:txBody>
          <a:bodyPr>
            <a:normAutofit fontScale="62500" lnSpcReduction="20000"/>
          </a:bodyPr>
          <a:lstStyle/>
          <a:p>
            <a:pPr>
              <a:lnSpc>
                <a:spcPct val="120000"/>
              </a:lnSpc>
            </a:pPr>
            <a:r>
              <a:rPr lang="en-US" dirty="0">
                <a:hlinkClick r:id="rId2"/>
              </a:rPr>
              <a:t>https://www.nngroup.com/topic/agile/</a:t>
            </a:r>
            <a:r>
              <a:rPr lang="en-US" dirty="0"/>
              <a:t> - dozens of articles and videos</a:t>
            </a:r>
          </a:p>
          <a:p>
            <a:pPr lvl="1">
              <a:lnSpc>
                <a:spcPct val="120000"/>
              </a:lnSpc>
            </a:pPr>
            <a:r>
              <a:rPr lang="en-US" dirty="0"/>
              <a:t>Don Norman: “The Changing Role of the Designer: Practical Human-Centered Design” June 5, 2020, </a:t>
            </a:r>
            <a:r>
              <a:rPr lang="en-US" dirty="0">
                <a:hlinkClick r:id="rId3"/>
              </a:rPr>
              <a:t>4 minute video</a:t>
            </a:r>
            <a:endParaRPr lang="en-US" dirty="0"/>
          </a:p>
          <a:p>
            <a:pPr lvl="1">
              <a:lnSpc>
                <a:spcPct val="120000"/>
              </a:lnSpc>
            </a:pPr>
            <a:r>
              <a:rPr lang="en-US" dirty="0"/>
              <a:t>Rachel Krause, “Tracking Research Questions, Assumptions, and Facts in Agile”, December 15, 2019, </a:t>
            </a:r>
            <a:r>
              <a:rPr lang="en-US" dirty="0">
                <a:hlinkClick r:id="rId4"/>
              </a:rPr>
              <a:t>article</a:t>
            </a:r>
            <a:endParaRPr lang="en-US" dirty="0"/>
          </a:p>
          <a:p>
            <a:pPr lvl="1">
              <a:lnSpc>
                <a:spcPct val="120000"/>
              </a:lnSpc>
            </a:pPr>
            <a:r>
              <a:rPr lang="en-US" dirty="0"/>
              <a:t>Nielsen’s </a:t>
            </a:r>
            <a:r>
              <a:rPr lang="en-US" dirty="0" err="1"/>
              <a:t>Alertbox</a:t>
            </a:r>
            <a:r>
              <a:rPr lang="en-US" dirty="0"/>
              <a:t>: “Agile Is not Easy for UX: (How to) Deal with It”, September 24, 2017, </a:t>
            </a:r>
            <a:r>
              <a:rPr lang="en-US" dirty="0">
                <a:hlinkClick r:id="rId5"/>
              </a:rPr>
              <a:t>article</a:t>
            </a:r>
            <a:endParaRPr lang="en-US" dirty="0"/>
          </a:p>
          <a:p>
            <a:pPr lvl="1">
              <a:lnSpc>
                <a:spcPct val="120000"/>
              </a:lnSpc>
            </a:pPr>
            <a:r>
              <a:rPr lang="en-US" dirty="0"/>
              <a:t>Nielsen’s </a:t>
            </a:r>
            <a:r>
              <a:rPr lang="en-US" dirty="0" err="1"/>
              <a:t>Alertbox</a:t>
            </a:r>
            <a:r>
              <a:rPr lang="en-US" dirty="0"/>
              <a:t>: “How Iterative Testing Decreased Support Calls By 70% on Mozilla's Support Website”, August 2, 2015, </a:t>
            </a:r>
            <a:r>
              <a:rPr lang="en-US" dirty="0">
                <a:hlinkClick r:id="rId6"/>
              </a:rPr>
              <a:t>article</a:t>
            </a:r>
            <a:endParaRPr lang="en-US" dirty="0"/>
          </a:p>
          <a:p>
            <a:pPr lvl="1">
              <a:lnSpc>
                <a:spcPct val="120000"/>
              </a:lnSpc>
            </a:pPr>
            <a:r>
              <a:rPr lang="en-US" dirty="0"/>
              <a:t>Nielsen 2-minute video “Does Agile Destroy UX?”: </a:t>
            </a:r>
            <a:r>
              <a:rPr lang="en-US" dirty="0">
                <a:hlinkClick r:id="rId7"/>
              </a:rPr>
              <a:t>article</a:t>
            </a:r>
            <a:endParaRPr lang="en-US" dirty="0"/>
          </a:p>
          <a:p>
            <a:pPr lvl="1">
              <a:lnSpc>
                <a:spcPct val="120000"/>
              </a:lnSpc>
            </a:pPr>
            <a:r>
              <a:rPr lang="en-US" dirty="0"/>
              <a:t>Nielsen’s </a:t>
            </a:r>
            <a:r>
              <a:rPr lang="en-US" dirty="0" err="1"/>
              <a:t>Alertbox</a:t>
            </a:r>
            <a:r>
              <a:rPr lang="en-US" dirty="0"/>
              <a:t>: “Agile User Experience Projects”, Nov. 4, 2009, </a:t>
            </a:r>
            <a:r>
              <a:rPr lang="en-US" dirty="0">
                <a:hlinkClick r:id="rId8"/>
              </a:rPr>
              <a:t>article</a:t>
            </a:r>
            <a:r>
              <a:rPr lang="en-US" dirty="0"/>
              <a:t> &amp; expensive 119-page report: </a:t>
            </a:r>
            <a:r>
              <a:rPr lang="en-US" dirty="0">
                <a:hlinkClick r:id="rId9"/>
              </a:rPr>
              <a:t>http://www.nngroup.com/reports/agile/</a:t>
            </a:r>
            <a:r>
              <a:rPr lang="en-US" dirty="0"/>
              <a:t> </a:t>
            </a:r>
          </a:p>
          <a:p>
            <a:pPr>
              <a:lnSpc>
                <a:spcPct val="120000"/>
              </a:lnSpc>
            </a:pPr>
            <a:r>
              <a:rPr lang="en-US" dirty="0"/>
              <a:t>“The Agile UX Development Lifecycle: Combining Formative Usability and Agile Methods,” 04 Jan 2017 </a:t>
            </a:r>
            <a:r>
              <a:rPr lang="en-US" sz="2200" dirty="0">
                <a:hlinkClick r:id="rId10"/>
              </a:rPr>
              <a:t>http://scholarspace.manoa.hawaii.edu/handle/10125/41219</a:t>
            </a:r>
            <a:r>
              <a:rPr lang="en-US" sz="2200" dirty="0"/>
              <a:t> </a:t>
            </a:r>
          </a:p>
          <a:p>
            <a:pPr>
              <a:lnSpc>
                <a:spcPct val="120000"/>
              </a:lnSpc>
            </a:pPr>
            <a:r>
              <a:rPr lang="en-US" dirty="0"/>
              <a:t>P. </a:t>
            </a:r>
            <a:r>
              <a:rPr lang="en-US" dirty="0" err="1"/>
              <a:t>McInerney</a:t>
            </a:r>
            <a:r>
              <a:rPr lang="en-US" dirty="0"/>
              <a:t> and F. Maurer, “UCD in agile projects,” Interactions, vol. 12, no. 6, pp. 19-23, 2005. </a:t>
            </a:r>
            <a:r>
              <a:rPr lang="en-US" sz="2900" dirty="0">
                <a:hlinkClick r:id="rId11"/>
              </a:rPr>
              <a:t>http://dl.acm.org/citation.cfm?doid=1096554.1096556</a:t>
            </a:r>
            <a:endParaRPr lang="en-US" dirty="0"/>
          </a:p>
          <a:p>
            <a:pPr>
              <a:lnSpc>
                <a:spcPct val="120000"/>
              </a:lnSpc>
            </a:pPr>
            <a:r>
              <a:rPr lang="en-US" i="1" dirty="0"/>
              <a:t>Google “Agile User-Centered Design” returns many relevant resources</a:t>
            </a:r>
          </a:p>
        </p:txBody>
      </p:sp>
      <p:sp>
        <p:nvSpPr>
          <p:cNvPr id="2" name="Footer Placeholder 1"/>
          <p:cNvSpPr>
            <a:spLocks noGrp="1"/>
          </p:cNvSpPr>
          <p:nvPr>
            <p:ph type="ftr" sz="quarter" idx="11"/>
          </p:nvPr>
        </p:nvSpPr>
        <p:spPr>
          <a:xfrm>
            <a:off x="2790702" y="6595838"/>
            <a:ext cx="3562597" cy="273050"/>
          </a:xfrm>
        </p:spPr>
        <p:txBody>
          <a:bodyPr/>
          <a:lstStyle/>
          <a:p>
            <a:pPr>
              <a:defRPr/>
            </a:pPr>
            <a:r>
              <a:rPr lang="en-US" altLang="en-US"/>
              <a:t>© 2022 - Brad Myers</a:t>
            </a:r>
            <a:endParaRPr lang="en-US" altLang="en-US" dirty="0"/>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40</a:t>
            </a:fld>
            <a:endParaRPr lang="en-US" altLang="en-US"/>
          </a:p>
        </p:txBody>
      </p:sp>
    </p:spTree>
    <p:extLst>
      <p:ext uri="{BB962C8B-B14F-4D97-AF65-F5344CB8AC3E}">
        <p14:creationId xmlns:p14="http://schemas.microsoft.com/office/powerpoint/2010/main" val="236004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122238"/>
            <a:ext cx="7543800" cy="1020762"/>
          </a:xfrm>
        </p:spPr>
        <p:txBody>
          <a:bodyPr/>
          <a:lstStyle/>
          <a:p>
            <a:r>
              <a:rPr lang="en-US" dirty="0"/>
              <a:t>“Usability Engineering”</a:t>
            </a:r>
          </a:p>
        </p:txBody>
      </p:sp>
      <p:sp>
        <p:nvSpPr>
          <p:cNvPr id="5124" name="Rectangle 3"/>
          <p:cNvSpPr>
            <a:spLocks noGrp="1" noChangeArrowheads="1"/>
          </p:cNvSpPr>
          <p:nvPr>
            <p:ph type="body" idx="1"/>
          </p:nvPr>
        </p:nvSpPr>
        <p:spPr>
          <a:xfrm>
            <a:off x="457200" y="1143000"/>
            <a:ext cx="5334000" cy="5105400"/>
          </a:xfrm>
        </p:spPr>
        <p:txBody>
          <a:bodyPr>
            <a:normAutofit fontScale="92500" lnSpcReduction="10000"/>
          </a:bodyPr>
          <a:lstStyle/>
          <a:p>
            <a:r>
              <a:rPr lang="en-US" dirty="0"/>
              <a:t>Parallel with “software engineering”</a:t>
            </a:r>
          </a:p>
          <a:p>
            <a:r>
              <a:rPr lang="en-US" dirty="0"/>
              <a:t>Make use of usability more like engineering:</a:t>
            </a:r>
          </a:p>
          <a:p>
            <a:pPr lvl="1"/>
            <a:r>
              <a:rPr lang="en-US" dirty="0"/>
              <a:t>“Engineering” </a:t>
            </a:r>
          </a:p>
          <a:p>
            <a:pPr lvl="2"/>
            <a:r>
              <a:rPr lang="en-US" dirty="0"/>
              <a:t>Measurable, process-oriented</a:t>
            </a:r>
          </a:p>
          <a:p>
            <a:pPr lvl="2"/>
            <a:r>
              <a:rPr lang="en-US" dirty="0"/>
              <a:t>Not just “art”</a:t>
            </a:r>
          </a:p>
          <a:p>
            <a:r>
              <a:rPr lang="en-US" dirty="0"/>
              <a:t>Term coined by John Bennett in the 1980’s</a:t>
            </a:r>
          </a:p>
          <a:p>
            <a:pPr lvl="1"/>
            <a:r>
              <a:rPr lang="en-US" dirty="0"/>
              <a:t>Nielsen book: 1993</a:t>
            </a:r>
          </a:p>
          <a:p>
            <a:r>
              <a:rPr lang="en-US" dirty="0"/>
              <a:t>ISO 13407 &amp; 13529 standards discuss UE process</a:t>
            </a:r>
          </a:p>
        </p:txBody>
      </p:sp>
      <p:sp>
        <p:nvSpPr>
          <p:cNvPr id="5125" name="Rectangle 4"/>
          <p:cNvSpPr>
            <a:spLocks noChangeArrowheads="1"/>
          </p:cNvSpPr>
          <p:nvPr/>
        </p:nvSpPr>
        <p:spPr bwMode="auto">
          <a:xfrm>
            <a:off x="3241675" y="1593851"/>
            <a:ext cx="9144000" cy="369328"/>
          </a:xfrm>
          <a:prstGeom prst="rect">
            <a:avLst/>
          </a:prstGeom>
          <a:noFill/>
          <a:ln w="9525">
            <a:noFill/>
            <a:miter lim="800000"/>
            <a:headEnd/>
            <a:tailEnd/>
          </a:ln>
        </p:spPr>
        <p:txBody>
          <a:bodyPr lIns="91435" tIns="45718" rIns="91435" bIns="45718">
            <a:spAutoFit/>
          </a:bodyPr>
          <a:lstStyle/>
          <a:p>
            <a:endParaRPr lang="en-US"/>
          </a:p>
        </p:txBody>
      </p:sp>
      <p:pic>
        <p:nvPicPr>
          <p:cNvPr id="5126" name="Picture 6" descr="Book cover (original English edition)"/>
          <p:cNvPicPr>
            <a:picLocks noChangeAspect="1" noChangeArrowheads="1"/>
          </p:cNvPicPr>
          <p:nvPr/>
        </p:nvPicPr>
        <p:blipFill>
          <a:blip r:embed="rId3" cstate="print"/>
          <a:srcRect/>
          <a:stretch>
            <a:fillRect/>
          </a:stretch>
        </p:blipFill>
        <p:spPr bwMode="auto">
          <a:xfrm>
            <a:off x="5745163" y="1143001"/>
            <a:ext cx="3192462" cy="49498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5</a:t>
            </a:fld>
            <a:endParaRPr lang="en-US" altLang="en-US"/>
          </a:p>
        </p:txBody>
      </p:sp>
    </p:spTree>
    <p:extLst>
      <p:ext uri="{BB962C8B-B14F-4D97-AF65-F5344CB8AC3E}">
        <p14:creationId xmlns:p14="http://schemas.microsoft.com/office/powerpoint/2010/main" val="314625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t>Some Important Components</a:t>
            </a:r>
            <a:endParaRPr lang="en-US" dirty="0"/>
          </a:p>
        </p:txBody>
      </p:sp>
      <p:sp>
        <p:nvSpPr>
          <p:cNvPr id="6148" name="Rectangle 3"/>
          <p:cNvSpPr>
            <a:spLocks noGrp="1" noChangeArrowheads="1"/>
          </p:cNvSpPr>
          <p:nvPr>
            <p:ph type="body" idx="1"/>
          </p:nvPr>
        </p:nvSpPr>
        <p:spPr/>
        <p:txBody>
          <a:bodyPr>
            <a:normAutofit fontScale="85000" lnSpcReduction="20000"/>
          </a:bodyPr>
          <a:lstStyle/>
          <a:p>
            <a:r>
              <a:rPr lang="en-US" dirty="0"/>
              <a:t>Study the users and their tasks </a:t>
            </a:r>
          </a:p>
          <a:p>
            <a:r>
              <a:rPr lang="en-US" dirty="0"/>
              <a:t>Study the competition </a:t>
            </a:r>
          </a:p>
          <a:p>
            <a:r>
              <a:rPr lang="en-US" dirty="0"/>
              <a:t>Set usability goals</a:t>
            </a:r>
          </a:p>
          <a:p>
            <a:r>
              <a:rPr lang="en-US" dirty="0"/>
              <a:t>Participatory Design </a:t>
            </a:r>
          </a:p>
          <a:p>
            <a:r>
              <a:rPr lang="en-US" dirty="0"/>
              <a:t>Guidelines and Heuristic Evaluation </a:t>
            </a:r>
          </a:p>
          <a:p>
            <a:pPr lvl="1"/>
            <a:r>
              <a:rPr lang="en-US" dirty="0"/>
              <a:t>Evaluate your interface according to the guidelines. </a:t>
            </a:r>
          </a:p>
          <a:p>
            <a:r>
              <a:rPr lang="en-US" dirty="0"/>
              <a:t>Make prototypes of the system early and quickly </a:t>
            </a:r>
          </a:p>
          <a:p>
            <a:r>
              <a:rPr lang="en-US" dirty="0"/>
              <a:t>Empirical testing </a:t>
            </a:r>
          </a:p>
          <a:p>
            <a:r>
              <a:rPr lang="en-US" dirty="0"/>
              <a:t>Iterative design with usability analysis</a:t>
            </a:r>
          </a:p>
          <a:p>
            <a:r>
              <a:rPr lang="en-US" dirty="0"/>
              <a:t>Collect feedback from field use</a:t>
            </a:r>
          </a:p>
          <a:p>
            <a:r>
              <a:rPr lang="en-US" i="1" dirty="0"/>
              <a:t>(See also lecture 13 about evaluation of UIs)</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6</a:t>
            </a:fld>
            <a:endParaRPr lang="en-US" altLang="en-US"/>
          </a:p>
        </p:txBody>
      </p:sp>
    </p:spTree>
    <p:extLst>
      <p:ext uri="{BB962C8B-B14F-4D97-AF65-F5344CB8AC3E}">
        <p14:creationId xmlns:p14="http://schemas.microsoft.com/office/powerpoint/2010/main" val="51518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buFont typeface="Wingdings" pitchFamily="2" charset="2"/>
              <a:buNone/>
            </a:pPr>
            <a:r>
              <a:rPr lang="en-US" dirty="0"/>
              <a:t>Know the User</a:t>
            </a:r>
          </a:p>
        </p:txBody>
      </p:sp>
      <p:sp>
        <p:nvSpPr>
          <p:cNvPr id="7172" name="Rectangle 3"/>
          <p:cNvSpPr>
            <a:spLocks noGrp="1" noChangeArrowheads="1"/>
          </p:cNvSpPr>
          <p:nvPr>
            <p:ph type="body" idx="1"/>
          </p:nvPr>
        </p:nvSpPr>
        <p:spPr>
          <a:xfrm>
            <a:off x="152400" y="1563688"/>
            <a:ext cx="8802688" cy="5065712"/>
          </a:xfrm>
        </p:spPr>
        <p:txBody>
          <a:bodyPr/>
          <a:lstStyle/>
          <a:p>
            <a:pPr eaLnBrk="1" hangingPunct="1">
              <a:spcBef>
                <a:spcPct val="0"/>
              </a:spcBef>
            </a:pPr>
            <a:r>
              <a:rPr lang="en-US" sz="2600" dirty="0"/>
              <a:t>Study the intended users and the use of the product </a:t>
            </a:r>
          </a:p>
          <a:p>
            <a:pPr lvl="1" eaLnBrk="1" hangingPunct="1">
              <a:spcBef>
                <a:spcPct val="0"/>
              </a:spcBef>
            </a:pPr>
            <a:r>
              <a:rPr lang="en-US" sz="2200" dirty="0"/>
              <a:t>Best if developers go and interview them personally</a:t>
            </a:r>
            <a:endParaRPr lang="en-US" sz="2200" i="1" dirty="0"/>
          </a:p>
          <a:p>
            <a:pPr eaLnBrk="1" hangingPunct="1">
              <a:spcBef>
                <a:spcPct val="0"/>
              </a:spcBef>
            </a:pPr>
            <a:r>
              <a:rPr lang="en-US" sz="2600" dirty="0"/>
              <a:t>Difficult because </a:t>
            </a:r>
          </a:p>
          <a:p>
            <a:pPr lvl="1" eaLnBrk="1" hangingPunct="1">
              <a:spcBef>
                <a:spcPct val="0"/>
              </a:spcBef>
            </a:pPr>
            <a:r>
              <a:rPr lang="en-US" sz="2200" dirty="0"/>
              <a:t>May want to hide the developers </a:t>
            </a:r>
          </a:p>
          <a:p>
            <a:pPr lvl="1" eaLnBrk="1" hangingPunct="1">
              <a:spcBef>
                <a:spcPct val="0"/>
              </a:spcBef>
            </a:pPr>
            <a:r>
              <a:rPr lang="en-US" sz="2200" dirty="0"/>
              <a:t>Reluctance of salespeople </a:t>
            </a:r>
          </a:p>
          <a:p>
            <a:pPr lvl="1" eaLnBrk="1" hangingPunct="1">
              <a:spcBef>
                <a:spcPct val="0"/>
              </a:spcBef>
            </a:pPr>
            <a:r>
              <a:rPr lang="en-US" sz="2200" dirty="0"/>
              <a:t>Reluctance of users </a:t>
            </a:r>
          </a:p>
          <a:p>
            <a:pPr eaLnBrk="1" hangingPunct="1">
              <a:spcBef>
                <a:spcPct val="0"/>
              </a:spcBef>
            </a:pPr>
            <a:r>
              <a:rPr lang="en-US" sz="2600" dirty="0"/>
              <a:t>User Characteristics </a:t>
            </a:r>
          </a:p>
          <a:p>
            <a:pPr lvl="1" eaLnBrk="1" hangingPunct="1">
              <a:spcBef>
                <a:spcPct val="0"/>
              </a:spcBef>
            </a:pPr>
            <a:r>
              <a:rPr lang="en-US" sz="2200" dirty="0"/>
              <a:t>Work experience, education level, age, previous computer experience</a:t>
            </a:r>
          </a:p>
          <a:p>
            <a:pPr lvl="1" eaLnBrk="1" hangingPunct="1">
              <a:spcBef>
                <a:spcPct val="0"/>
              </a:spcBef>
            </a:pPr>
            <a:r>
              <a:rPr lang="en-US" sz="2200" dirty="0"/>
              <a:t>Time for learning, training</a:t>
            </a:r>
          </a:p>
          <a:p>
            <a:pPr lvl="1" eaLnBrk="1" hangingPunct="1">
              <a:spcBef>
                <a:spcPct val="0"/>
              </a:spcBef>
            </a:pPr>
            <a:r>
              <a:rPr lang="en-US" sz="2200" dirty="0"/>
              <a:t>Available hardware (monitor size, acceptance of </a:t>
            </a:r>
            <a:r>
              <a:rPr lang="en-US" sz="2200" dirty="0" err="1"/>
              <a:t>plugins</a:t>
            </a:r>
            <a:r>
              <a:rPr lang="en-US" sz="2200" dirty="0"/>
              <a:t>, cell-phones vs. desktop)</a:t>
            </a:r>
          </a:p>
          <a:p>
            <a:pPr lvl="1" eaLnBrk="1" hangingPunct="1">
              <a:spcBef>
                <a:spcPct val="0"/>
              </a:spcBef>
            </a:pPr>
            <a:r>
              <a:rPr lang="en-US" sz="2200" dirty="0"/>
              <a:t>Social context of use</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7</a:t>
            </a:fld>
            <a:endParaRPr lang="en-US" altLang="en-US"/>
          </a:p>
        </p:txBody>
      </p:sp>
    </p:spTree>
    <p:extLst>
      <p:ext uri="{BB962C8B-B14F-4D97-AF65-F5344CB8AC3E}">
        <p14:creationId xmlns:p14="http://schemas.microsoft.com/office/powerpoint/2010/main" val="355233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dirty="0"/>
              <a:t>“Early Focus on Users</a:t>
            </a:r>
            <a:br>
              <a:rPr lang="en-US" dirty="0"/>
            </a:br>
            <a:r>
              <a:rPr lang="en-US" dirty="0"/>
              <a:t>and Tasks”</a:t>
            </a:r>
          </a:p>
        </p:txBody>
      </p:sp>
      <p:sp>
        <p:nvSpPr>
          <p:cNvPr id="8196" name="Rectangle 3"/>
          <p:cNvSpPr>
            <a:spLocks noGrp="1" noChangeArrowheads="1"/>
          </p:cNvSpPr>
          <p:nvPr>
            <p:ph type="body" idx="1"/>
          </p:nvPr>
        </p:nvSpPr>
        <p:spPr/>
        <p:txBody>
          <a:bodyPr/>
          <a:lstStyle/>
          <a:p>
            <a:pPr eaLnBrk="1" hangingPunct="1"/>
            <a:r>
              <a:rPr lang="en-US" dirty="0"/>
              <a:t>(From Gould &amp; Lewis article)</a:t>
            </a:r>
          </a:p>
          <a:p>
            <a:pPr eaLnBrk="1" hangingPunct="1"/>
            <a:r>
              <a:rPr lang="en-US" dirty="0"/>
              <a:t>Not just “identifying,” “describing,” “stereotyping” users</a:t>
            </a:r>
          </a:p>
          <a:p>
            <a:pPr lvl="1" eaLnBrk="1" hangingPunct="1"/>
            <a:r>
              <a:rPr lang="en-US" i="1" dirty="0"/>
              <a:t>Direct contact</a:t>
            </a:r>
            <a:r>
              <a:rPr lang="en-US" dirty="0"/>
              <a:t> through interviews, discussions</a:t>
            </a:r>
          </a:p>
          <a:p>
            <a:pPr lvl="1" eaLnBrk="1" hangingPunct="1"/>
            <a:r>
              <a:rPr lang="en-US" dirty="0"/>
              <a:t>HCI programs teach </a:t>
            </a:r>
            <a:r>
              <a:rPr lang="en-US" i="1" dirty="0"/>
              <a:t>Contextual Inquiry</a:t>
            </a:r>
            <a:r>
              <a:rPr lang="en-US" dirty="0"/>
              <a:t> method for this</a:t>
            </a:r>
            <a:endParaRPr lang="en-US" i="1" dirty="0"/>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8</a:t>
            </a:fld>
            <a:endParaRPr lang="en-US" altLang="en-US"/>
          </a:p>
        </p:txBody>
      </p:sp>
    </p:spTree>
    <p:extLst>
      <p:ext uri="{BB962C8B-B14F-4D97-AF65-F5344CB8AC3E}">
        <p14:creationId xmlns:p14="http://schemas.microsoft.com/office/powerpoint/2010/main" val="245227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t>“Personas”</a:t>
            </a:r>
            <a:endParaRPr lang="en-US" dirty="0"/>
          </a:p>
        </p:txBody>
      </p:sp>
      <p:sp>
        <p:nvSpPr>
          <p:cNvPr id="13316" name="Rectangle 3"/>
          <p:cNvSpPr>
            <a:spLocks noGrp="1" noChangeArrowheads="1"/>
          </p:cNvSpPr>
          <p:nvPr>
            <p:ph type="body" idx="1"/>
          </p:nvPr>
        </p:nvSpPr>
        <p:spPr>
          <a:xfrm>
            <a:off x="457200" y="1524000"/>
            <a:ext cx="8229600" cy="4606925"/>
          </a:xfrm>
        </p:spPr>
        <p:txBody>
          <a:bodyPr>
            <a:normAutofit lnSpcReduction="10000"/>
          </a:bodyPr>
          <a:lstStyle/>
          <a:p>
            <a:r>
              <a:rPr lang="en-US" dirty="0"/>
              <a:t>Popularized by Alan Cooper</a:t>
            </a:r>
          </a:p>
          <a:p>
            <a:r>
              <a:rPr lang="en-US" dirty="0"/>
              <a:t>User archetype you can use to help guide decisions about design decisions</a:t>
            </a:r>
          </a:p>
          <a:p>
            <a:pPr lvl="1"/>
            <a:r>
              <a:rPr lang="en-US" dirty="0"/>
              <a:t>“fictional, yet realistic, description of a typical or target user”</a:t>
            </a:r>
          </a:p>
          <a:p>
            <a:r>
              <a:rPr lang="en-US" dirty="0"/>
              <a:t>Created after contextual inquiry or equivalent</a:t>
            </a:r>
          </a:p>
          <a:p>
            <a:pPr lvl="1"/>
            <a:r>
              <a:rPr lang="en-US" dirty="0"/>
              <a:t>Must be based on user research</a:t>
            </a:r>
          </a:p>
          <a:p>
            <a:r>
              <a:rPr lang="en-US" dirty="0"/>
              <a:t>Summarizes properties of a group of users</a:t>
            </a:r>
          </a:p>
          <a:p>
            <a:pPr lvl="1"/>
            <a:r>
              <a:rPr lang="en-US" dirty="0"/>
              <a:t>Focus on properties that are relevant to the design</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9</a:t>
            </a:fld>
            <a:endParaRPr lang="en-US" altLang="en-US"/>
          </a:p>
        </p:txBody>
      </p:sp>
    </p:spTree>
    <p:extLst>
      <p:ext uri="{BB962C8B-B14F-4D97-AF65-F5344CB8AC3E}">
        <p14:creationId xmlns:p14="http://schemas.microsoft.com/office/powerpoint/2010/main" val="3680287167"/>
      </p:ext>
    </p:extLst>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87600</TotalTime>
  <Words>3275</Words>
  <Application>Microsoft Office PowerPoint</Application>
  <PresentationFormat>On-screen Show (4:3)</PresentationFormat>
  <Paragraphs>454</Paragraphs>
  <Slides>40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Tahoma</vt:lpstr>
      <vt:lpstr>Wingdings</vt:lpstr>
      <vt:lpstr>lecture template_polo</vt:lpstr>
      <vt:lpstr>Lecture 21: Software Engineering for UIs: How to create high-quality UIs in the context of Agile and other software development processes</vt:lpstr>
      <vt:lpstr>Logistics</vt:lpstr>
      <vt:lpstr>How to organize development process</vt:lpstr>
      <vt:lpstr>Software Engineering</vt:lpstr>
      <vt:lpstr>“Usability Engineering”</vt:lpstr>
      <vt:lpstr>Some Important Components</vt:lpstr>
      <vt:lpstr>Know the User</vt:lpstr>
      <vt:lpstr>“Early Focus on Users and Tasks”</vt:lpstr>
      <vt:lpstr>“Personas”</vt:lpstr>
      <vt:lpstr>“Personas”, cont.</vt:lpstr>
      <vt:lpstr>Persona Example</vt:lpstr>
      <vt:lpstr>Task analysis</vt:lpstr>
      <vt:lpstr>User-Centered Task Analysis</vt:lpstr>
      <vt:lpstr>Components of Task Analysis</vt:lpstr>
      <vt:lpstr>Task Analysis: Scenarios</vt:lpstr>
      <vt:lpstr>Example Journey Map</vt:lpstr>
      <vt:lpstr>Functional analysis</vt:lpstr>
      <vt:lpstr>Competitive Analysis</vt:lpstr>
      <vt:lpstr>Goal Setting</vt:lpstr>
      <vt:lpstr>Much better Goals:</vt:lpstr>
      <vt:lpstr>Much better Goals:</vt:lpstr>
      <vt:lpstr>Goals, cont.</vt:lpstr>
      <vt:lpstr>Example of validated survey</vt:lpstr>
      <vt:lpstr>Goal Levels</vt:lpstr>
      <vt:lpstr>Financial impact analysis</vt:lpstr>
      <vt:lpstr>Participatory Design</vt:lpstr>
      <vt:lpstr>Prototyping</vt:lpstr>
      <vt:lpstr>Use Guidelines and Heuristic Analysis</vt:lpstr>
      <vt:lpstr>Empirical Testing</vt:lpstr>
      <vt:lpstr>Iterative design</vt:lpstr>
      <vt:lpstr>Iterative Design</vt:lpstr>
      <vt:lpstr>Measure Real Use</vt:lpstr>
      <vt:lpstr>Agile Development</vt:lpstr>
      <vt:lpstr>Waterfall, Iterative, XP</vt:lpstr>
      <vt:lpstr>Scrum vs. traditional software development</vt:lpstr>
      <vt:lpstr>Shared Design and Implementation Space</vt:lpstr>
      <vt:lpstr>Issues with Agile UX</vt:lpstr>
      <vt:lpstr>Report from PayPal</vt:lpstr>
      <vt:lpstr>Debate: UX Team Centralized or Distributed?</vt:lpstr>
      <vt:lpstr>Many More Resources for “Agile User-Centered Design”</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05-830 Lecture 1</dc:title>
  <dc:creator>Brad Myers</dc:creator>
  <cp:lastModifiedBy>Brad Myers</cp:lastModifiedBy>
  <cp:revision>1712</cp:revision>
  <cp:lastPrinted>1601-01-01T00:00:00Z</cp:lastPrinted>
  <dcterms:created xsi:type="dcterms:W3CDTF">2001-06-15T20:03:27Z</dcterms:created>
  <dcterms:modified xsi:type="dcterms:W3CDTF">2022-11-14T21:24:54Z</dcterms:modified>
</cp:coreProperties>
</file>