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8"/>
  </p:notesMasterIdLst>
  <p:sldIdLst>
    <p:sldId id="282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55" r:id="rId20"/>
    <p:sldId id="356" r:id="rId21"/>
    <p:sldId id="357" r:id="rId22"/>
    <p:sldId id="358" r:id="rId23"/>
    <p:sldId id="360" r:id="rId24"/>
    <p:sldId id="361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26" autoAdjust="0"/>
    <p:restoredTop sz="82556" autoAdjust="0"/>
  </p:normalViewPr>
  <p:slideViewPr>
    <p:cSldViewPr snapToGrid="0">
      <p:cViewPr varScale="1">
        <p:scale>
          <a:sx n="127" d="100"/>
          <a:sy n="127" d="100"/>
        </p:scale>
        <p:origin x="2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39B8A1-A6F3-45B5-BF88-0E90B927BE0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31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0C689C-B9D5-4ABA-8159-85173526B23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you wanted to differentiate circles from ovals, you could do so by scaling the candidate </a:t>
            </a:r>
            <a:r>
              <a:rPr lang="en-US" altLang="en-US" i="1"/>
              <a:t>uniformly</a:t>
            </a:r>
            <a:r>
              <a:rPr lang="en-US" altLang="en-US"/>
              <a:t> along with the templates. Such exceptions can be made on a per-gesture basis.</a:t>
            </a:r>
          </a:p>
        </p:txBody>
      </p:sp>
    </p:spTree>
    <p:extLst>
      <p:ext uri="{BB962C8B-B14F-4D97-AF65-F5344CB8AC3E}">
        <p14:creationId xmlns:p14="http://schemas.microsoft.com/office/powerpoint/2010/main" val="14104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65524-A60F-44E0-9F63-A819CF63A3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7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65ACB-AEF8-4177-85D0-B8C9B8A0AA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630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5621C-869C-459F-A545-31EC003492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denominator is half the bounding box diagonal, which is a sort of limit to the average distance between points.</a:t>
            </a:r>
          </a:p>
        </p:txBody>
      </p:sp>
    </p:spTree>
    <p:extLst>
      <p:ext uri="{BB962C8B-B14F-4D97-AF65-F5344CB8AC3E}">
        <p14:creationId xmlns:p14="http://schemas.microsoft.com/office/powerpoint/2010/main" val="159831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03AB0-7E96-43E7-A4A5-DB8AD56D63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762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12B6A1-9C29-4D36-A859-711B2B8E77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128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D6F1E-3F63-4312-8112-DA945DFECB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407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C1017F-71C9-4EC3-AC62-D554ADFEFE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Define these arrow gestures all as “arrow” to encompass an arrow class.</a:t>
            </a:r>
          </a:p>
          <a:p>
            <a:endParaRPr lang="en-US" altLang="en-US"/>
          </a:p>
          <a:p>
            <a:r>
              <a:rPr lang="en-US" altLang="en-US"/>
              <a:t>This is very direct and intuitive. But if you had a system meant to recognize many, many variations, it might require a handful of templates.</a:t>
            </a:r>
          </a:p>
        </p:txBody>
      </p:sp>
    </p:spTree>
    <p:extLst>
      <p:ext uri="{BB962C8B-B14F-4D97-AF65-F5344CB8AC3E}">
        <p14:creationId xmlns:p14="http://schemas.microsoft.com/office/powerpoint/2010/main" val="1166038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39611C-F8D5-41C6-9872-82A99C2D85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60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3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6AA56F-3E73-490D-AAC9-D098CF42CB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extended Rubine and DTW to use $1’s rotation invariance scheme. Also, the gestures for Rubine and DTW were scaled to a standard square size and translated to the origin. They were not resampled, since these techniques do not use pairwise point comparisons. Rubine was properly trained </a:t>
            </a:r>
            <a:r>
              <a:rPr lang="en-US" altLang="en-US" i="1"/>
              <a:t>after</a:t>
            </a:r>
            <a:r>
              <a:rPr lang="en-US" altLang="en-US"/>
              <a:t> these adjustments to gestures were made.</a:t>
            </a:r>
          </a:p>
          <a:p>
            <a:endParaRPr lang="en-US" altLang="en-US"/>
          </a:p>
          <a:p>
            <a:r>
              <a:rPr lang="en-US" altLang="en-US"/>
              <a:t>Weakness: Subjects were only tested against their own gestures. This is acceptable if users are defining their own gestures at run-time, so it is a consistency test. We </a:t>
            </a:r>
            <a:r>
              <a:rPr lang="en-US" altLang="en-US" i="1"/>
              <a:t>could have</a:t>
            </a:r>
            <a:r>
              <a:rPr lang="en-US" altLang="en-US"/>
              <a:t> tested gestures from one subject using templates from other subjects. It just depends on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610949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A312BE-CEDD-4D79-B115-AF43F8FF98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DTW is quadratic in the number of sampled points, so it performs much more slowly than $1.</a:t>
            </a:r>
          </a:p>
        </p:txBody>
      </p:sp>
    </p:spTree>
    <p:extLst>
      <p:ext uri="{BB962C8B-B14F-4D97-AF65-F5344CB8AC3E}">
        <p14:creationId xmlns:p14="http://schemas.microsoft.com/office/powerpoint/2010/main" val="168408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C2C23F-E4DD-4315-977B-87DAE9933B1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55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B768B6-87E1-4023-9C87-936F05C3B7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0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9FC40D-E9F4-4F81-A767-C9F256BCB2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Make the point about defining new types of arrows.</a:t>
            </a:r>
          </a:p>
          <a:p>
            <a:endParaRPr lang="en-US" altLang="en-US" dirty="0"/>
          </a:p>
          <a:p>
            <a:r>
              <a:rPr lang="en-US" altLang="en-US" dirty="0"/>
              <a:t>Make the point that a misrecognized candidate gesture can immediately be added as a template of the correct type.</a:t>
            </a:r>
          </a:p>
          <a:p>
            <a:endParaRPr lang="en-US" altLang="en-US" dirty="0"/>
          </a:p>
          <a:p>
            <a:r>
              <a:rPr lang="en-US" altLang="en-US" dirty="0"/>
              <a:t>Defining a previously undefined type and defining a new instance of an existing type are also the same process.</a:t>
            </a:r>
          </a:p>
          <a:p>
            <a:endParaRPr lang="en-US" altLang="en-US" dirty="0"/>
          </a:p>
          <a:p>
            <a:r>
              <a:rPr lang="en-US" altLang="en-US" dirty="0"/>
              <a:t>We can make an Andy Wilson gesture. And look! It knows what Andy Wilson looks like.</a:t>
            </a:r>
          </a:p>
        </p:txBody>
      </p:sp>
    </p:spTree>
    <p:extLst>
      <p:ext uri="{BB962C8B-B14F-4D97-AF65-F5344CB8AC3E}">
        <p14:creationId xmlns:p14="http://schemas.microsoft.com/office/powerpoint/2010/main" val="277069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D8CD6-955A-4DC0-BBCC-7389559D831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73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61B30-FDDB-4BF7-A7E3-4E0FB053FB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Allows us to compare point </a:t>
            </a:r>
            <a:r>
              <a:rPr lang="en-US" altLang="en-US" i="1"/>
              <a:t>C</a:t>
            </a:r>
            <a:r>
              <a:rPr lang="en-US" altLang="en-US"/>
              <a:t>[</a:t>
            </a:r>
            <a:r>
              <a:rPr lang="en-US" altLang="en-US" i="1"/>
              <a:t>k</a:t>
            </a:r>
            <a:r>
              <a:rPr lang="en-US" altLang="en-US"/>
              <a:t>] and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[</a:t>
            </a:r>
            <a:r>
              <a:rPr lang="en-US" altLang="en-US" i="1"/>
              <a:t>k</a:t>
            </a:r>
            <a:r>
              <a:rPr lang="en-US" altLang="en-US"/>
              <a:t>] and is </a:t>
            </a:r>
            <a:r>
              <a:rPr lang="en-US" altLang="en-US" i="1"/>
              <a:t>not</a:t>
            </a:r>
            <a:r>
              <a:rPr lang="en-US" altLang="en-US"/>
              <a:t> time dependent.</a:t>
            </a:r>
          </a:p>
        </p:txBody>
      </p:sp>
    </p:spTree>
    <p:extLst>
      <p:ext uri="{BB962C8B-B14F-4D97-AF65-F5344CB8AC3E}">
        <p14:creationId xmlns:p14="http://schemas.microsoft.com/office/powerpoint/2010/main" val="192028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55046-8390-466B-8DF4-1BF810BBC6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0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ACE9B-2ECC-402A-877F-7208506377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is no closed form solution for finding the best angular alignment between two sets of ordered points. There </a:t>
            </a:r>
            <a:r>
              <a:rPr lang="en-US" altLang="en-US" i="1"/>
              <a:t>are</a:t>
            </a:r>
            <a:r>
              <a:rPr lang="en-US" altLang="en-US"/>
              <a:t> complex methods based on </a:t>
            </a:r>
            <a:r>
              <a:rPr lang="en-US" altLang="en-US" i="1"/>
              <a:t>moments</a:t>
            </a:r>
            <a:r>
              <a:rPr lang="en-US" altLang="en-US"/>
              <a:t>, but these assume the points are unordered, and they fail in some cases. Plus, they aren’t consistent with our simple $1 approach.</a:t>
            </a:r>
          </a:p>
          <a:p>
            <a:endParaRPr lang="en-US" altLang="en-US"/>
          </a:p>
          <a:p>
            <a:r>
              <a:rPr lang="en-US" altLang="en-US"/>
              <a:t>So we will have to search over the space of possible angles to find the best alignment between a candidate and each template.</a:t>
            </a:r>
          </a:p>
          <a:p>
            <a:endParaRPr lang="en-US" altLang="en-US"/>
          </a:p>
          <a:p>
            <a:r>
              <a:rPr lang="en-US" altLang="en-US"/>
              <a:t>This is a refinement step.</a:t>
            </a:r>
          </a:p>
        </p:txBody>
      </p:sp>
    </p:spTree>
    <p:extLst>
      <p:ext uri="{BB962C8B-B14F-4D97-AF65-F5344CB8AC3E}">
        <p14:creationId xmlns:p14="http://schemas.microsoft.com/office/powerpoint/2010/main" val="314429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3" y="1443038"/>
            <a:ext cx="7767637" cy="2133600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6" y="4425960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FF847064-5D23-4888-A18D-3C991E857F8B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3167062" y="3167065"/>
            <a:ext cx="6858000" cy="523874"/>
            <a:chOff x="0" y="0"/>
            <a:chExt cx="5760" cy="128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287B87E5-CA3E-4C52-B29D-9278FA1A25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1C1CF324-BAE6-4C8C-B431-51B81550FF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38BAEF45-A32D-4C6A-928B-D0437F03B0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1ECB6156-2E03-402F-9C74-CA7B1DCEE4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" name="Picture 12" descr="red_hcii_logo">
            <a:extLst>
              <a:ext uri="{FF2B5EF4-FFF2-40B4-BE49-F238E27FC236}">
                <a16:creationId xmlns:a16="http://schemas.microsoft.com/office/drawing/2014/main" id="{3478C563-8E25-51A3-3A95-1FD30F18A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6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0704" y="6432551"/>
            <a:ext cx="3562597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8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8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8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10600" y="152400"/>
            <a:ext cx="533400" cy="476250"/>
          </a:xfrm>
        </p:spPr>
        <p:txBody>
          <a:bodyPr/>
          <a:lstStyle>
            <a:lvl1pPr>
              <a:defRPr/>
            </a:lvl1pPr>
          </a:lstStyle>
          <a:p>
            <a:fld id="{7259E50B-6C35-4499-9879-6A0096C72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5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1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263" y="6248400"/>
            <a:ext cx="3669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" name="Picture 2" descr="red_hcii_logo">
            <a:extLst>
              <a:ext uri="{FF2B5EF4-FFF2-40B4-BE49-F238E27FC236}">
                <a16:creationId xmlns:a16="http://schemas.microsoft.com/office/drawing/2014/main" id="{D6E6DAA9-C6BA-7C8E-4B10-F34B3C87C2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5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50">
          <a:solidFill>
            <a:schemeClr val="tx1"/>
          </a:solidFill>
          <a:latin typeface="+mn-lt"/>
        </a:defRPr>
      </a:lvl2pPr>
      <a:lvl3pPr marL="740569" indent="-2202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725">
          <a:solidFill>
            <a:schemeClr val="tx1"/>
          </a:solidFill>
          <a:latin typeface="+mn-lt"/>
        </a:defRPr>
      </a:lvl3pPr>
      <a:lvl4pPr marL="960835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198960" indent="-2369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5418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8847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276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5705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buxton.com/evolutionSSSP.pdf" TargetMode="External"/><Relationship Id="rId2" Type="http://schemas.openxmlformats.org/officeDocument/2006/relationships/hyperlink" Target="http://www.billbuxton.com/SSS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youtube.com/watch?v=5mDgsQtmKJ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GabiAtIYwo" TargetMode="External"/><Relationship Id="rId2" Type="http://schemas.openxmlformats.org/officeDocument/2006/relationships/hyperlink" Target="http://billbuxton.com/gesture8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research.microsoft.com/en-us/um/people/bibuxton/buxtoncollection/a/pdf/Go%20PenPoint%20Getting%20Start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video.org/details.php?videoid=8116" TargetMode="External"/><Relationship Id="rId2" Type="http://schemas.openxmlformats.org/officeDocument/2006/relationships/hyperlink" Target="http://doi.acm.org/10.1145/122718.12275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://doi.acm.org/10.1145/142750.14307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../../2014-IxT/articles%20-%20references,%20etc/Rubine%20video%20chi92one_08_m4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hyperlink" Target="http://youtube.com/v/RdMUt0VHlP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2014-IxT/articles%20-%20references,%20etc/Rubine%20video%20chi92one_08_m4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am\Documents\papers\Amulet\VIDEO\amulet-video-chi97_07_m1.mp4" TargetMode="External"/><Relationship Id="rId2" Type="http://schemas.openxmlformats.org/officeDocument/2006/relationships/hyperlink" Target="https://youtu.be/J3MRifpaCO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cumincad.architexturez.net/system/files/pdf/diss_long.content.08605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i.acm.org/10.1145/1056808.1057043" TargetMode="External"/><Relationship Id="rId4" Type="http://schemas.openxmlformats.org/officeDocument/2006/relationships/hyperlink" Target="http://faculty.washington.edu/wobbrock/pubs/chi-05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ore.com/top-5-secret-ios-7-gestures-how-get-more-done-fast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support.google.com/glass/answer/3064184?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ndroid-developers.blogspot.com/2009/10/gestures-on-android-16.html" TargetMode="External"/><Relationship Id="rId2" Type="http://schemas.openxmlformats.org/officeDocument/2006/relationships/hyperlink" Target="http://android-coding.blogspot.com/2011/09/gestures-builder-create-your-gestur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hudson/datanose/uist91_henry_datanose.pdf" TargetMode="External"/><Relationship Id="rId2" Type="http://schemas.openxmlformats.org/officeDocument/2006/relationships/hyperlink" Target="http://dl.acm.org/citation.cfm?id=1207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hyperlink" Target="http://www.cs.cmu.edu/~hudson/teaching/05-631-f00/slides/slides.datanose.pp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doi.org/10.1145/3526113.354566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CWHyLlqy34?t=32" TargetMode="External"/><Relationship Id="rId2" Type="http://schemas.openxmlformats.org/officeDocument/2006/relationships/hyperlink" Target="https://youtu.be/_MH81Zuyj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wobbrock/pubs/uist-07.1.pdf" TargetMode="External"/><Relationship Id="rId2" Type="http://schemas.openxmlformats.org/officeDocument/2006/relationships/hyperlink" Target="http://doi.acm.org/10.1145/1294211.12942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acelab/proj/dollar/index.html" TargetMode="External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depts.washington.edu/aimgroup/proj/dollar/index.html" TargetMode="External"/><Relationship Id="rId3" Type="http://schemas.openxmlformats.org/officeDocument/2006/relationships/hyperlink" Target="http://depts.washington.edu/aimgroup/proj/dollar/ghost.html" TargetMode="External"/><Relationship Id="rId7" Type="http://schemas.openxmlformats.org/officeDocument/2006/relationships/hyperlink" Target="http://depts.washington.edu/aimgroup/proj/dollar/ndollar.html" TargetMode="External"/><Relationship Id="rId2" Type="http://schemas.openxmlformats.org/officeDocument/2006/relationships/hyperlink" Target="http://depts.washington.edu/aimgroup/proj/dollar/agat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pts.washington.edu/aimgroup/proj/dollar/pdollar.html" TargetMode="External"/><Relationship Id="rId5" Type="http://schemas.openxmlformats.org/officeDocument/2006/relationships/hyperlink" Target="http://depts.washington.edu/aimgroup/proj/dollar/gecko.html" TargetMode="External"/><Relationship Id="rId4" Type="http://schemas.openxmlformats.org/officeDocument/2006/relationships/hyperlink" Target="http://depts.washington.edu/aimgroup/proj/dollar/great.html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lbuxton.com/inputManuscript.html" TargetMode="External"/><Relationship Id="rId13" Type="http://schemas.openxmlformats.org/officeDocument/2006/relationships/hyperlink" Target="http://www.youtube.com/watch?v=RyBEUyEtxQo" TargetMode="External"/><Relationship Id="rId18" Type="http://schemas.openxmlformats.org/officeDocument/2006/relationships/hyperlink" Target="http://www.billbuxton.com/MK1.html" TargetMode="External"/><Relationship Id="rId3" Type="http://schemas.openxmlformats.org/officeDocument/2006/relationships/hyperlink" Target="http://www.billbuxton.com/SSSP.html" TargetMode="External"/><Relationship Id="rId7" Type="http://schemas.openxmlformats.org/officeDocument/2006/relationships/hyperlink" Target="http://www.youtube.com/watch?v=0GabiAtIYwo" TargetMode="External"/><Relationship Id="rId12" Type="http://schemas.openxmlformats.org/officeDocument/2006/relationships/hyperlink" Target="http://www.youtube.com/watch?v=d4DUIeXSEpk" TargetMode="External"/><Relationship Id="rId17" Type="http://schemas.openxmlformats.org/officeDocument/2006/relationships/hyperlink" Target="http://www.billbuxton.com/MKhaptic.html" TargetMode="External"/><Relationship Id="rId2" Type="http://schemas.openxmlformats.org/officeDocument/2006/relationships/hyperlink" Target="http://www.billbuxton.com/" TargetMode="External"/><Relationship Id="rId16" Type="http://schemas.openxmlformats.org/officeDocument/2006/relationships/hyperlink" Target="http://www.billbuxton.com/LincolnLa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llbuxton.com/gesture83.html" TargetMode="External"/><Relationship Id="rId11" Type="http://schemas.openxmlformats.org/officeDocument/2006/relationships/hyperlink" Target="http://www.billbuxton.com/chunking.pdf" TargetMode="External"/><Relationship Id="rId5" Type="http://schemas.openxmlformats.org/officeDocument/2006/relationships/hyperlink" Target="http://www.youtube.com/watch?v=5mDgsQtmKJA" TargetMode="External"/><Relationship Id="rId15" Type="http://schemas.openxmlformats.org/officeDocument/2006/relationships/hyperlink" Target="http://www.billbuxton.com/Lincoln.html" TargetMode="External"/><Relationship Id="rId10" Type="http://schemas.openxmlformats.org/officeDocument/2006/relationships/hyperlink" Target="http://www.billbuxton.com/input14.Gesture.pdf" TargetMode="External"/><Relationship Id="rId4" Type="http://schemas.openxmlformats.org/officeDocument/2006/relationships/hyperlink" Target="http://www.billbuxton.com/evolutionSSSP.pdf" TargetMode="External"/><Relationship Id="rId9" Type="http://schemas.openxmlformats.org/officeDocument/2006/relationships/hyperlink" Target="http://www.billbuxton.com/input13.markup.pdf" TargetMode="External"/><Relationship Id="rId14" Type="http://schemas.openxmlformats.org/officeDocument/2006/relationships/hyperlink" Target="http://www.youtube.com/watch?v=12BfpFOq6W4&amp;feature=channel_video_titl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buxton.com/Lincoln.html" TargetMode="External"/><Relationship Id="rId2" Type="http://schemas.openxmlformats.org/officeDocument/2006/relationships/hyperlink" Target="http://youtu.be/12BfpFOq6W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en.wikipedia.org/wiki/Applic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100" dirty="0"/>
              <a:t>Lecture 20:</a:t>
            </a:r>
            <a:br>
              <a:rPr lang="en-US" sz="2100" dirty="0"/>
            </a:br>
            <a:r>
              <a:rPr lang="en-US" dirty="0"/>
              <a:t>Toolkit support for Gestural </a:t>
            </a:r>
            <a:r>
              <a:rPr lang="en-US"/>
              <a:t>Input Techniques</a:t>
            </a:r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97" y="152399"/>
            <a:ext cx="5657850" cy="871229"/>
          </a:xfrm>
        </p:spPr>
        <p:txBody>
          <a:bodyPr/>
          <a:lstStyle/>
          <a:p>
            <a:r>
              <a:rPr lang="en-US" dirty="0"/>
              <a:t>Early Gesture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99" y="1390538"/>
            <a:ext cx="6874529" cy="241108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Buxton, W., </a:t>
            </a:r>
            <a:r>
              <a:rPr lang="en-US" b="1" dirty="0" err="1"/>
              <a:t>Sniderman</a:t>
            </a:r>
            <a:r>
              <a:rPr lang="en-US" b="1" dirty="0"/>
              <a:t>, R., Reeves, W., Patel, S. &amp; Baecker, R. (</a:t>
            </a:r>
            <a:r>
              <a:rPr lang="en-US" b="1" dirty="0">
                <a:solidFill>
                  <a:srgbClr val="FF0000"/>
                </a:solidFill>
              </a:rPr>
              <a:t>1979</a:t>
            </a:r>
            <a:r>
              <a:rPr lang="en-US" b="1" dirty="0"/>
              <a:t>)</a:t>
            </a:r>
            <a:r>
              <a:rPr lang="en-US" dirty="0"/>
              <a:t>. </a:t>
            </a:r>
            <a:r>
              <a:rPr lang="en-US" u="sng" dirty="0">
                <a:hlinkClick r:id="rId2"/>
              </a:rPr>
              <a:t>The Evolution of the SSSP Score Editing Tools.</a:t>
            </a:r>
            <a:r>
              <a:rPr lang="en-US" u="sng" dirty="0"/>
              <a:t> </a:t>
            </a:r>
            <a:r>
              <a:rPr lang="en-US" i="1" dirty="0"/>
              <a:t>Computer Music Journal</a:t>
            </a:r>
            <a:r>
              <a:rPr lang="en-US" dirty="0"/>
              <a:t> 3(4), 14-25. [</a:t>
            </a:r>
            <a:r>
              <a:rPr lang="en-US" u="sng" dirty="0">
                <a:hlinkClick r:id="rId3"/>
              </a:rPr>
              <a:t>PDF</a:t>
            </a:r>
            <a:r>
              <a:rPr lang="en-US" dirty="0"/>
              <a:t>]  [</a:t>
            </a:r>
            <a:r>
              <a:rPr lang="en-US" u="sng" dirty="0">
                <a:hlinkClick r:id="rId4"/>
              </a:rPr>
              <a:t>video</a:t>
            </a:r>
            <a:r>
              <a:rPr lang="en-US" dirty="0"/>
              <a:t>]</a:t>
            </a:r>
          </a:p>
          <a:p>
            <a:r>
              <a:rPr lang="en-US" dirty="0"/>
              <a:t>Can draw gestures for the desired notes to enter music</a:t>
            </a:r>
          </a:p>
          <a:p>
            <a:r>
              <a:rPr lang="en-US" dirty="0"/>
              <a:t>Start location determines pitch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1" y="3926989"/>
            <a:ext cx="3145536" cy="207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6000" y="4103370"/>
            <a:ext cx="3735000" cy="189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83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06" y="716789"/>
            <a:ext cx="3140964" cy="971550"/>
          </a:xfrm>
        </p:spPr>
        <p:txBody>
          <a:bodyPr/>
          <a:lstStyle/>
          <a:p>
            <a:r>
              <a:rPr lang="en-US" dirty="0"/>
              <a:t>Early Graphical Editing Gestures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69" y="2045971"/>
            <a:ext cx="4463679" cy="3671315"/>
          </a:xfrm>
        </p:spPr>
        <p:txBody>
          <a:bodyPr>
            <a:normAutofit/>
          </a:bodyPr>
          <a:lstStyle/>
          <a:p>
            <a:r>
              <a:rPr lang="en-US" sz="1650" dirty="0"/>
              <a:t>Buxton, W., Fiume, E., Hill, R., Lee, A. and Woo, C. Continuous Hand-Gesture Driven Input. </a:t>
            </a:r>
            <a:r>
              <a:rPr lang="en-US" sz="1650" i="1" dirty="0"/>
              <a:t>Proceedings of Graphics Interface '83,</a:t>
            </a:r>
            <a:r>
              <a:rPr lang="en-US" sz="1650" dirty="0"/>
              <a:t> Edmonton, May </a:t>
            </a:r>
            <a:r>
              <a:rPr lang="en-US" sz="1650" dirty="0">
                <a:solidFill>
                  <a:schemeClr val="accent2"/>
                </a:solidFill>
              </a:rPr>
              <a:t>1983</a:t>
            </a:r>
            <a:r>
              <a:rPr lang="en-US" sz="1650" dirty="0"/>
              <a:t>, 191-195. </a:t>
            </a:r>
            <a:r>
              <a:rPr lang="en-US" sz="1575" dirty="0">
                <a:hlinkClick r:id="rId2"/>
              </a:rPr>
              <a:t>http://billbuxton.com/gesture83.html</a:t>
            </a:r>
            <a:r>
              <a:rPr lang="en-US" sz="1575" dirty="0"/>
              <a:t>  </a:t>
            </a:r>
            <a:r>
              <a:rPr lang="en-US" sz="1500" dirty="0"/>
              <a:t>[</a:t>
            </a:r>
            <a:r>
              <a:rPr lang="en-US" sz="1500" u="sng" dirty="0">
                <a:hlinkClick r:id="rId3"/>
              </a:rPr>
              <a:t>video</a:t>
            </a:r>
            <a:r>
              <a:rPr lang="en-US" sz="1500" dirty="0"/>
              <a:t>]</a:t>
            </a:r>
            <a:endParaRPr lang="en-US" sz="1650" dirty="0"/>
          </a:p>
          <a:p>
            <a:r>
              <a:rPr lang="en-US" dirty="0"/>
              <a:t>Gestures for move and copy</a:t>
            </a:r>
          </a:p>
          <a:p>
            <a:r>
              <a:rPr lang="en-US" dirty="0"/>
              <a:t>Copy is same except make a “C” gesture along the path after circling and before moving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2015" y="761374"/>
            <a:ext cx="3778216" cy="57619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454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58" y="219165"/>
            <a:ext cx="6352442" cy="822722"/>
          </a:xfrm>
        </p:spPr>
        <p:txBody>
          <a:bodyPr/>
          <a:lstStyle/>
          <a:p>
            <a:r>
              <a:rPr lang="en-US" dirty="0"/>
              <a:t>Go Corp’s “</a:t>
            </a:r>
            <a:r>
              <a:rPr lang="en-US" dirty="0" err="1"/>
              <a:t>PenPoint</a:t>
            </a:r>
            <a:r>
              <a:rPr lang="en-US" dirty="0"/>
              <a:t>”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7" y="1271504"/>
            <a:ext cx="7494563" cy="2886732"/>
          </a:xfrm>
        </p:spPr>
        <p:txBody>
          <a:bodyPr>
            <a:normAutofit/>
          </a:bodyPr>
          <a:lstStyle/>
          <a:p>
            <a:r>
              <a:rPr lang="en-US" dirty="0"/>
              <a:t>Founded 1987, released in </a:t>
            </a:r>
            <a:r>
              <a:rPr lang="en-US" dirty="0">
                <a:solidFill>
                  <a:schemeClr val="accent2"/>
                </a:solidFill>
              </a:rPr>
              <a:t>1991</a:t>
            </a:r>
            <a:endParaRPr lang="en-US" dirty="0"/>
          </a:p>
          <a:p>
            <a:r>
              <a:rPr lang="en-US" dirty="0"/>
              <a:t>Many gestures for editing, navigation, etc.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Flick to scroll and turn pages</a:t>
            </a:r>
            <a:r>
              <a:rPr lang="en-US" dirty="0"/>
              <a:t>, circle, insert </a:t>
            </a:r>
            <a:br>
              <a:rPr lang="en-US" dirty="0"/>
            </a:br>
            <a:r>
              <a:rPr lang="en-US" dirty="0"/>
              <a:t>space, cross-out, insert word, get help,  …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Press and hold</a:t>
            </a:r>
            <a:r>
              <a:rPr lang="en-US" dirty="0"/>
              <a:t> to start moving or selecting</a:t>
            </a:r>
          </a:p>
          <a:p>
            <a:r>
              <a:rPr lang="en-US" dirty="0"/>
              <a:t>Special-purpose recognizer for the built-in gestures</a:t>
            </a:r>
          </a:p>
          <a:p>
            <a:pPr marL="257175" lvl="1" indent="-257175">
              <a:buClr>
                <a:schemeClr val="tx2"/>
              </a:buClr>
            </a:pPr>
            <a:r>
              <a:rPr lang="en-US" sz="1050" dirty="0">
                <a:hlinkClick r:id="rId2"/>
              </a:rPr>
              <a:t>http://research.microsoft.com/en-us/um/people/bibuxton/buxtoncollection/a/pdf/</a:t>
            </a:r>
            <a:br>
              <a:rPr lang="en-US" sz="1050" dirty="0">
                <a:hlinkClick r:id="rId2"/>
              </a:rPr>
            </a:br>
            <a:r>
              <a:rPr lang="en-US" sz="1050" dirty="0">
                <a:hlinkClick r:id="rId2"/>
              </a:rPr>
              <a:t>Go%20PenPoint%20Getting%20Started.pdf</a:t>
            </a:r>
            <a:r>
              <a:rPr lang="en-US" sz="105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509" y="3810762"/>
            <a:ext cx="1872494" cy="218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2" y="4103371"/>
            <a:ext cx="4078535" cy="18973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06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71" y="231906"/>
            <a:ext cx="6510704" cy="813578"/>
          </a:xfrm>
        </p:spPr>
        <p:txBody>
          <a:bodyPr/>
          <a:lstStyle/>
          <a:p>
            <a:r>
              <a:rPr lang="en-US" dirty="0"/>
              <a:t>Dean </a:t>
            </a:r>
            <a:r>
              <a:rPr lang="en-US" dirty="0" err="1"/>
              <a:t>Rubine’s</a:t>
            </a:r>
            <a:r>
              <a:rPr lang="en-US" dirty="0"/>
              <a:t>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175" y="1152469"/>
            <a:ext cx="6089201" cy="498861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Dean </a:t>
            </a:r>
            <a:r>
              <a:rPr lang="en-US" dirty="0" err="1"/>
              <a:t>Rubine</a:t>
            </a:r>
            <a:r>
              <a:rPr lang="en-US" dirty="0"/>
              <a:t> at CMU (PhD CSD, </a:t>
            </a:r>
            <a:r>
              <a:rPr lang="en-US" dirty="0">
                <a:solidFill>
                  <a:schemeClr val="accent2"/>
                </a:solidFill>
              </a:rPr>
              <a:t>1991</a:t>
            </a:r>
            <a:r>
              <a:rPr lang="en-US" dirty="0"/>
              <a:t>) created novel gesture interaction techniques</a:t>
            </a:r>
          </a:p>
          <a:p>
            <a:r>
              <a:rPr lang="en-US" dirty="0"/>
              <a:t>Also, a novel “open-source” flexible algorithm, which researchers used for</a:t>
            </a:r>
            <a:r>
              <a:rPr lang="en-US" i="1" dirty="0"/>
              <a:t> 16 years</a:t>
            </a:r>
            <a:r>
              <a:rPr lang="en-US" dirty="0"/>
              <a:t>.</a:t>
            </a:r>
          </a:p>
          <a:p>
            <a:r>
              <a:rPr lang="en-US" dirty="0"/>
              <a:t>Paper: Dean </a:t>
            </a:r>
            <a:r>
              <a:rPr lang="en-US" dirty="0" err="1"/>
              <a:t>Rubine</a:t>
            </a:r>
            <a:r>
              <a:rPr lang="en-US" dirty="0"/>
              <a:t>. 1991. Specifying gestures by example. In </a:t>
            </a:r>
            <a:r>
              <a:rPr lang="en-US" i="1" dirty="0"/>
              <a:t>Proceedings of the 18th annual conference on Computer graphics and interactive techniques</a:t>
            </a:r>
            <a:r>
              <a:rPr lang="en-US" dirty="0"/>
              <a:t> (SIGGRAPH '91). ACM, 329-337. </a:t>
            </a:r>
            <a:r>
              <a:rPr lang="en-US" dirty="0">
                <a:hlinkClick r:id="rId2"/>
              </a:rPr>
              <a:t>http://doi.acm.org/10.1145/122718.122753</a:t>
            </a:r>
            <a:r>
              <a:rPr lang="en-US" dirty="0"/>
              <a:t> </a:t>
            </a:r>
          </a:p>
          <a:p>
            <a:r>
              <a:rPr lang="en-US" dirty="0"/>
              <a:t>Video: Dean </a:t>
            </a:r>
            <a:r>
              <a:rPr lang="en-US" dirty="0" err="1"/>
              <a:t>Rubine</a:t>
            </a:r>
            <a:r>
              <a:rPr lang="en-US" dirty="0"/>
              <a:t>. 1992. Combining gestures and direct manipulation. In </a:t>
            </a:r>
            <a:r>
              <a:rPr lang="en-US" i="1" dirty="0"/>
              <a:t>Proceedings of the SIGCHI Conference on Human Factors in Computing Systems (CHI '92),</a:t>
            </a:r>
            <a:r>
              <a:rPr lang="en-US" dirty="0"/>
              <a:t> ACM, </a:t>
            </a:r>
            <a:r>
              <a:rPr lang="en-US" dirty="0">
                <a:hlinkClick r:id="rId3"/>
              </a:rPr>
              <a:t>actual video</a:t>
            </a:r>
            <a:r>
              <a:rPr lang="en-US" dirty="0"/>
              <a:t> (10:20) or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4"/>
              </a:rPr>
              <a:t>ACM Ref for description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Powerful and influential system for </a:t>
            </a:r>
            <a:r>
              <a:rPr lang="en-US" dirty="0">
                <a:solidFill>
                  <a:schemeClr val="accent2"/>
                </a:solidFill>
              </a:rPr>
              <a:t>single-stroke gesture recognition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27650" name="Picture 2" descr="http://i1.sndcdn.com/avatars-000012877243-69mg5h-crop.jpg?435a7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504" y="3708274"/>
            <a:ext cx="1682496" cy="2228471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143" y="1433322"/>
            <a:ext cx="165086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20256" y="3179826"/>
            <a:ext cx="143821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1991</a:t>
            </a:r>
          </a:p>
          <a:p>
            <a:endParaRPr lang="en-US" sz="1050" dirty="0"/>
          </a:p>
          <a:p>
            <a:r>
              <a:rPr lang="en-US" sz="1050" dirty="0"/>
              <a:t>	today</a:t>
            </a:r>
          </a:p>
        </p:txBody>
      </p:sp>
    </p:spTree>
    <p:extLst>
      <p:ext uri="{BB962C8B-B14F-4D97-AF65-F5344CB8AC3E}">
        <p14:creationId xmlns:p14="http://schemas.microsoft.com/office/powerpoint/2010/main" val="75647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41" y="234722"/>
            <a:ext cx="6500153" cy="722138"/>
          </a:xfrm>
        </p:spPr>
        <p:txBody>
          <a:bodyPr/>
          <a:lstStyle/>
          <a:p>
            <a:r>
              <a:rPr lang="en-US" dirty="0" err="1"/>
              <a:t>Rubine’s</a:t>
            </a:r>
            <a:r>
              <a:rPr lang="en-US" dirty="0"/>
              <a:t> Gesture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01" y="1163291"/>
            <a:ext cx="7022944" cy="45183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“Eager recognition” – can recognize a gesture </a:t>
            </a:r>
            <a:r>
              <a:rPr lang="en-US" i="1" dirty="0"/>
              <a:t>while mouse button is still down </a:t>
            </a:r>
            <a:r>
              <a:rPr lang="en-US" dirty="0"/>
              <a:t>as soon as it is unambiguous</a:t>
            </a:r>
          </a:p>
          <a:p>
            <a:pPr lvl="1"/>
            <a:r>
              <a:rPr lang="en-US" dirty="0"/>
              <a:t>Either wait for mouse pause, or immediately when unambiguous</a:t>
            </a:r>
          </a:p>
          <a:p>
            <a:pPr lvl="1"/>
            <a:r>
              <a:rPr lang="en-US" dirty="0"/>
              <a:t>Allows user to continue with direct manipulation</a:t>
            </a:r>
          </a:p>
          <a:p>
            <a:pPr lvl="1"/>
            <a:r>
              <a:rPr lang="en-US" dirty="0"/>
              <a:t>E.g., “L” gesture for rectangle,</a:t>
            </a:r>
            <a:br>
              <a:rPr lang="en-US" dirty="0"/>
            </a:br>
            <a:r>
              <a:rPr lang="en-US" dirty="0"/>
              <a:t>continue to drag for size</a:t>
            </a:r>
          </a:p>
          <a:p>
            <a:pPr lvl="1"/>
            <a:r>
              <a:rPr lang="en-US" dirty="0"/>
              <a:t>“C” gesture for copy, “curlicue” for rotate and scale</a:t>
            </a:r>
          </a:p>
          <a:p>
            <a:r>
              <a:rPr lang="en-US" dirty="0"/>
              <a:t>Multi-finger gestures also </a:t>
            </a:r>
            <a:br>
              <a:rPr lang="en-US" dirty="0"/>
            </a:br>
            <a:r>
              <a:rPr lang="en-US" dirty="0"/>
              <a:t>supported</a:t>
            </a:r>
          </a:p>
          <a:p>
            <a:pPr lvl="1"/>
            <a:r>
              <a:rPr lang="en-US" dirty="0"/>
              <a:t>Two finger drag and resize</a:t>
            </a:r>
          </a:p>
          <a:p>
            <a:r>
              <a:rPr lang="en-US" sz="1650" i="1" dirty="0">
                <a:hlinkClick r:id="rId2" action="ppaction://hlinkfile"/>
              </a:rPr>
              <a:t>local video</a:t>
            </a:r>
            <a:r>
              <a:rPr lang="en-US" sz="1650" i="1" dirty="0"/>
              <a:t>,</a:t>
            </a:r>
            <a:r>
              <a:rPr lang="en-US" sz="1650" dirty="0"/>
              <a:t> up through 6:00, 7:00-end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608" y="4369795"/>
            <a:ext cx="3136392" cy="16309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Shape 106" descr="This video was published in the SIGGRAPH Video Review, Issue 77: CHI '92 Technical Video Program.   It mostly demonstrates mouse gesture recognition, but at the end there is a few minutes of an early multitouch gesture system I did (recorded 1990 or 1991), using the Sensor Frame invented by Paul McAvinney." title="Combining Gestures and Direct Manipulation - Dean Rubine CHI 1992">
            <a:hlinkClick r:id="rId4"/>
          </p:cNvPr>
          <p:cNvSpPr/>
          <p:nvPr/>
        </p:nvSpPr>
        <p:spPr>
          <a:xfrm>
            <a:off x="6553201" y="2347667"/>
            <a:ext cx="2404229" cy="1907829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094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8071" y="1333652"/>
            <a:ext cx="2133600" cy="2142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64" y="382922"/>
            <a:ext cx="7543800" cy="626280"/>
          </a:xfrm>
        </p:spPr>
        <p:txBody>
          <a:bodyPr/>
          <a:lstStyle/>
          <a:p>
            <a:r>
              <a:rPr lang="en-US" dirty="0"/>
              <a:t>Rubine: Gesture recognition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8985" y="3481465"/>
            <a:ext cx="3127249" cy="241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29" y="1179523"/>
            <a:ext cx="7828671" cy="49994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Trained with a small number of examples (e.g., 15)</a:t>
            </a:r>
          </a:p>
          <a:p>
            <a:pPr lvl="1"/>
            <a:r>
              <a:rPr lang="en-US" dirty="0"/>
              <a:t>Since done by a person, won’t be identical</a:t>
            </a:r>
          </a:p>
          <a:p>
            <a:pPr lvl="1"/>
            <a:r>
              <a:rPr lang="en-US" dirty="0"/>
              <a:t>Examples should vary in whatever ways they will for the user</a:t>
            </a:r>
          </a:p>
          <a:p>
            <a:pPr lvl="2"/>
            <a:r>
              <a:rPr lang="en-US" dirty="0"/>
              <a:t>E.g., different sizes? Different orientations?</a:t>
            </a:r>
          </a:p>
          <a:p>
            <a:r>
              <a:rPr lang="en-US" dirty="0"/>
              <a:t>Automatically looks for features of all gestures, that</a:t>
            </a:r>
            <a:br>
              <a:rPr lang="en-US" dirty="0"/>
            </a:br>
            <a:r>
              <a:rPr lang="en-US" dirty="0"/>
              <a:t>differentiates them</a:t>
            </a:r>
          </a:p>
          <a:p>
            <a:pPr lvl="1"/>
            <a:r>
              <a:rPr lang="en-US" dirty="0"/>
              <a:t>Uses a Machine Learning algorithm</a:t>
            </a:r>
          </a:p>
          <a:p>
            <a:pPr lvl="2"/>
            <a:r>
              <a:rPr lang="en-US" dirty="0"/>
              <a:t>Statistical Single-Stroke Gesture Recognition</a:t>
            </a:r>
          </a:p>
          <a:p>
            <a:pPr lvl="2"/>
            <a:r>
              <a:rPr lang="fr-FR" dirty="0" err="1"/>
              <a:t>Computes</a:t>
            </a:r>
            <a:r>
              <a:rPr lang="fr-FR" dirty="0"/>
              <a:t> matrix inversions, discriminant </a:t>
            </a:r>
            <a:br>
              <a:rPr lang="fr-FR" dirty="0"/>
            </a:br>
            <a:r>
              <a:rPr lang="fr-FR" dirty="0"/>
              <a:t>values, and </a:t>
            </a:r>
            <a:r>
              <a:rPr lang="en-US" dirty="0" err="1"/>
              <a:t>Mahalanobis</a:t>
            </a:r>
            <a:r>
              <a:rPr lang="en-US" dirty="0"/>
              <a:t> distances</a:t>
            </a:r>
            <a:endParaRPr lang="fr-FR" dirty="0"/>
          </a:p>
          <a:p>
            <a:pPr lvl="1"/>
            <a:r>
              <a:rPr lang="en-US" dirty="0"/>
              <a:t>Experimentally picked a set of </a:t>
            </a:r>
            <a:r>
              <a:rPr lang="en-US" dirty="0">
                <a:solidFill>
                  <a:srgbClr val="C00000"/>
                </a:solidFill>
              </a:rPr>
              <a:t>13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features</a:t>
            </a:r>
            <a:r>
              <a:rPr lang="en-US" dirty="0"/>
              <a:t> that seemed to work well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“cosine and the sine of the initial angle of the</a:t>
            </a:r>
            <a:br>
              <a:rPr lang="en-US" dirty="0"/>
            </a:br>
            <a:r>
              <a:rPr lang="en-US" dirty="0"/>
              <a:t>gesture,  the length and the angle of the bounding</a:t>
            </a:r>
            <a:br>
              <a:rPr lang="en-US" dirty="0"/>
            </a:br>
            <a:r>
              <a:rPr lang="en-US" dirty="0"/>
              <a:t>box diagonal, …”</a:t>
            </a:r>
          </a:p>
          <a:p>
            <a:r>
              <a:rPr lang="en-US" dirty="0"/>
              <a:t>Implemented in a system called GRANDMA</a:t>
            </a:r>
          </a:p>
          <a:p>
            <a:pPr marL="257175" lvl="1" indent="-257175">
              <a:buClr>
                <a:schemeClr val="tx2"/>
              </a:buClr>
            </a:pPr>
            <a:r>
              <a:rPr lang="en-US" sz="2100" i="1" dirty="0">
                <a:hlinkClick r:id="rId4" action="ppaction://hlinkfile"/>
              </a:rPr>
              <a:t>local video</a:t>
            </a:r>
            <a:r>
              <a:rPr lang="en-US" dirty="0"/>
              <a:t>, 6:00 through 7:00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6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78" y="243586"/>
            <a:ext cx="5657850" cy="612410"/>
          </a:xfrm>
        </p:spPr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Rubine’s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" y="1423940"/>
            <a:ext cx="6431537" cy="448513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Many subsequent projects re-implemented and built on his algorithm</a:t>
            </a:r>
          </a:p>
          <a:p>
            <a:pPr lvl="1"/>
            <a:r>
              <a:rPr lang="en-US" sz="1600" dirty="0"/>
              <a:t>We implemented it twice, both called “AGATE”: </a:t>
            </a:r>
            <a:r>
              <a:rPr lang="en-US" sz="1600" b="1" dirty="0"/>
              <a:t>A</a:t>
            </a:r>
            <a:r>
              <a:rPr lang="en-US" sz="1600" dirty="0"/>
              <a:t> </a:t>
            </a:r>
            <a:r>
              <a:rPr lang="en-US" sz="1600" b="1" dirty="0"/>
              <a:t>G</a:t>
            </a:r>
            <a:r>
              <a:rPr lang="en-US" sz="1600" dirty="0"/>
              <a:t>esture-recognizer </a:t>
            </a:r>
            <a:r>
              <a:rPr lang="en-US" sz="1600" b="1" dirty="0"/>
              <a:t>A</a:t>
            </a:r>
            <a:r>
              <a:rPr lang="en-US" sz="1600" dirty="0"/>
              <a:t>nd </a:t>
            </a:r>
            <a:r>
              <a:rPr lang="en-US" sz="1600" b="1" dirty="0"/>
              <a:t>T</a:t>
            </a:r>
            <a:r>
              <a:rPr lang="en-US" sz="1600" dirty="0"/>
              <a:t>rainer by </a:t>
            </a:r>
            <a:r>
              <a:rPr lang="en-US" sz="1600" b="1" dirty="0"/>
              <a:t>E</a:t>
            </a:r>
            <a:r>
              <a:rPr lang="en-US" sz="1600" dirty="0"/>
              <a:t>xample</a:t>
            </a:r>
          </a:p>
          <a:p>
            <a:pPr lvl="1"/>
            <a:r>
              <a:rPr lang="en-US" sz="1600" dirty="0"/>
              <a:t>Integrated with the standard “</a:t>
            </a:r>
            <a:r>
              <a:rPr lang="en-US" sz="1600" dirty="0" err="1"/>
              <a:t>interactor</a:t>
            </a:r>
            <a:r>
              <a:rPr lang="en-US" sz="1600" dirty="0"/>
              <a:t>” event handling model</a:t>
            </a:r>
          </a:p>
          <a:p>
            <a:pPr lvl="1"/>
            <a:r>
              <a:rPr lang="en-US" sz="1600" dirty="0"/>
              <a:t>James A. Landay and Brad A. Myers. "Extending an Existing User Interface Toolkit to Support Gesture Recognition," </a:t>
            </a:r>
            <a:r>
              <a:rPr lang="en-US" sz="1600" i="1" dirty="0"/>
              <a:t>Adjunct Proceedings of  INTERCHI'93</a:t>
            </a:r>
            <a:r>
              <a:rPr lang="en-US" sz="1600" dirty="0"/>
              <a:t>. Amsterdam, The Netherlands, April 24-29, </a:t>
            </a:r>
            <a:r>
              <a:rPr lang="en-US" sz="1600" dirty="0">
                <a:solidFill>
                  <a:schemeClr val="accent2"/>
                </a:solidFill>
              </a:rPr>
              <a:t>1993</a:t>
            </a:r>
            <a:r>
              <a:rPr lang="en-US" sz="1600" dirty="0"/>
              <a:t>.  pp. 91-92. (Garnet)</a:t>
            </a:r>
          </a:p>
          <a:p>
            <a:pPr lvl="1"/>
            <a:r>
              <a:rPr lang="en-US" sz="1600" dirty="0"/>
              <a:t>Brad A. Myers, Richard G. McDaniel, Robert C. Miller, Alan </a:t>
            </a:r>
            <a:r>
              <a:rPr lang="en-US" sz="1600" dirty="0" err="1"/>
              <a:t>Ferrency</a:t>
            </a:r>
            <a:r>
              <a:rPr lang="en-US" sz="1600" dirty="0"/>
              <a:t>, Ellen </a:t>
            </a:r>
            <a:r>
              <a:rPr lang="en-US" sz="1600" dirty="0" err="1"/>
              <a:t>Borison</a:t>
            </a:r>
            <a:r>
              <a:rPr lang="en-US" sz="1600" dirty="0"/>
              <a:t>, Andrew Faulring, Andy </a:t>
            </a:r>
            <a:r>
              <a:rPr lang="en-US" sz="1600" dirty="0" err="1"/>
              <a:t>Mickish</a:t>
            </a:r>
            <a:r>
              <a:rPr lang="en-US" sz="1600" dirty="0"/>
              <a:t>, Patrick </a:t>
            </a:r>
            <a:r>
              <a:rPr lang="en-US" sz="1600" dirty="0" err="1"/>
              <a:t>Doane</a:t>
            </a:r>
            <a:r>
              <a:rPr lang="en-US" sz="1600" dirty="0"/>
              <a:t>, and Alex </a:t>
            </a:r>
            <a:r>
              <a:rPr lang="en-US" sz="1600" dirty="0" err="1"/>
              <a:t>Klimovitski</a:t>
            </a:r>
            <a:r>
              <a:rPr lang="en-US" sz="1600" dirty="0"/>
              <a:t>, </a:t>
            </a:r>
            <a:r>
              <a:rPr lang="en-US" sz="1600" i="1" dirty="0"/>
              <a:t>The Amulet User Interface Development Environment</a:t>
            </a:r>
            <a:r>
              <a:rPr lang="en-US" sz="1600" dirty="0"/>
              <a:t>. 8 minute video. Technical Video Program of the CHI‘</a:t>
            </a:r>
            <a:r>
              <a:rPr lang="en-US" sz="1600" dirty="0">
                <a:solidFill>
                  <a:schemeClr val="accent2"/>
                </a:solidFill>
              </a:rPr>
              <a:t>1997</a:t>
            </a:r>
            <a:r>
              <a:rPr lang="en-US" sz="1600" dirty="0"/>
              <a:t> conference. ACM, </a:t>
            </a:r>
            <a:r>
              <a:rPr lang="en-US" sz="1600" dirty="0">
                <a:hlinkClick r:id="rId2"/>
              </a:rPr>
              <a:t>YouTube</a:t>
            </a:r>
            <a:r>
              <a:rPr lang="en-US" sz="1600" dirty="0"/>
              <a:t> (</a:t>
            </a:r>
            <a:r>
              <a:rPr lang="en-US" sz="1600" dirty="0">
                <a:hlinkClick r:id="rId3" action="ppaction://hlinkfile"/>
              </a:rPr>
              <a:t>local copy</a:t>
            </a:r>
            <a:r>
              <a:rPr lang="en-US" sz="1600" dirty="0"/>
              <a:t>) 8:27 total, gestures at 6:00-6:30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301" y="1875512"/>
            <a:ext cx="2754553" cy="358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714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74" y="223902"/>
            <a:ext cx="7543800" cy="971550"/>
          </a:xfrm>
        </p:spPr>
        <p:txBody>
          <a:bodyPr/>
          <a:lstStyle/>
          <a:p>
            <a:r>
              <a:rPr lang="en-US" dirty="0"/>
              <a:t>Improving the Gestures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017"/>
            <a:ext cx="8229600" cy="3821427"/>
          </a:xfrm>
        </p:spPr>
        <p:txBody>
          <a:bodyPr>
            <a:normAutofit/>
          </a:bodyPr>
          <a:lstStyle/>
          <a:p>
            <a:r>
              <a:rPr lang="en-US" sz="1800" dirty="0"/>
              <a:t>Allan Christian Long Jr., </a:t>
            </a:r>
            <a:r>
              <a:rPr lang="en-US" sz="1800" i="1" dirty="0"/>
              <a:t>Quill: a gesture design tool for pen-based user interfaces</a:t>
            </a:r>
            <a:r>
              <a:rPr lang="en-US" sz="1800" dirty="0"/>
              <a:t>, PhD thesis, UC Berkeley, 2001, (307 pages), </a:t>
            </a:r>
            <a:r>
              <a:rPr lang="en-US" sz="1800" dirty="0" err="1">
                <a:hlinkClick r:id="rId2"/>
              </a:rPr>
              <a:t>pdf</a:t>
            </a:r>
            <a:endParaRPr lang="en-US" sz="1800" dirty="0"/>
          </a:p>
          <a:p>
            <a:r>
              <a:rPr lang="en-US" dirty="0"/>
              <a:t>How to know if the gestures are too similar?</a:t>
            </a:r>
          </a:p>
          <a:p>
            <a:r>
              <a:rPr lang="en-US" dirty="0"/>
              <a:t>Chris Long took the </a:t>
            </a:r>
            <a:r>
              <a:rPr lang="en-US" dirty="0" err="1"/>
              <a:t>Rubine</a:t>
            </a:r>
            <a:r>
              <a:rPr lang="en-US" dirty="0"/>
              <a:t> recognizer and analyzes if gestures are too “confusable”</a:t>
            </a:r>
          </a:p>
          <a:p>
            <a:r>
              <a:rPr lang="en-US" dirty="0"/>
              <a:t>“Quill” tool</a:t>
            </a:r>
          </a:p>
          <a:p>
            <a:r>
              <a:rPr lang="en-US" dirty="0"/>
              <a:t>Similarity in recognition space</a:t>
            </a:r>
            <a:br>
              <a:rPr lang="en-US" dirty="0"/>
            </a:br>
            <a:r>
              <a:rPr lang="en-US" dirty="0"/>
              <a:t>not necessarily the same as in</a:t>
            </a:r>
            <a:br>
              <a:rPr lang="en-US" dirty="0"/>
            </a:br>
            <a:r>
              <a:rPr lang="en-US" dirty="0"/>
              <a:t>human perceptual visual space</a:t>
            </a:r>
          </a:p>
          <a:p>
            <a:pPr lvl="1"/>
            <a:r>
              <a:rPr lang="en-US" dirty="0"/>
              <a:t>Now would be called “explainable AI”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90705" y="5681663"/>
            <a:ext cx="3562597" cy="204788"/>
          </a:xfrm>
        </p:spPr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681662"/>
            <a:ext cx="2133600" cy="204788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449719"/>
            <a:ext cx="3429000" cy="2622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3033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62" y="286082"/>
            <a:ext cx="6679517" cy="813578"/>
          </a:xfrm>
        </p:spPr>
        <p:txBody>
          <a:bodyPr/>
          <a:lstStyle/>
          <a:p>
            <a:r>
              <a:rPr lang="en-US" dirty="0"/>
              <a:t>User Designed Gestures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306" y="4944618"/>
            <a:ext cx="2404927" cy="105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384" y="2222182"/>
            <a:ext cx="3868616" cy="241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62" y="1157879"/>
            <a:ext cx="7202307" cy="4788007"/>
          </a:xfrm>
        </p:spPr>
        <p:txBody>
          <a:bodyPr>
            <a:normAutofit lnSpcReduction="10000"/>
          </a:bodyPr>
          <a:lstStyle/>
          <a:p>
            <a:r>
              <a:rPr lang="en-US" sz="1200" dirty="0"/>
              <a:t>Jacob O. Wobbrock, </a:t>
            </a:r>
            <a:r>
              <a:rPr lang="en-US" sz="1200" dirty="0" err="1"/>
              <a:t>Htet</a:t>
            </a:r>
            <a:r>
              <a:rPr lang="en-US" sz="1200" dirty="0"/>
              <a:t> </a:t>
            </a:r>
            <a:r>
              <a:rPr lang="en-US" sz="1200" dirty="0" err="1"/>
              <a:t>Htet</a:t>
            </a:r>
            <a:r>
              <a:rPr lang="en-US" sz="1200" dirty="0"/>
              <a:t> </a:t>
            </a:r>
            <a:r>
              <a:rPr lang="en-US" sz="1200" dirty="0" err="1"/>
              <a:t>Aung</a:t>
            </a:r>
            <a:r>
              <a:rPr lang="en-US" sz="1200" dirty="0"/>
              <a:t>, Brandon </a:t>
            </a:r>
            <a:r>
              <a:rPr lang="en-US" sz="1200" dirty="0" err="1"/>
              <a:t>Rothrock</a:t>
            </a:r>
            <a:r>
              <a:rPr lang="en-US" sz="1200" dirty="0"/>
              <a:t> and Brad A. Myers. "Maximizing the </a:t>
            </a:r>
            <a:r>
              <a:rPr lang="en-US" sz="1200" dirty="0" err="1"/>
              <a:t>Guessability</a:t>
            </a:r>
            <a:r>
              <a:rPr lang="en-US" sz="1200" dirty="0"/>
              <a:t> of Symbolic Input" (Short Talk). </a:t>
            </a:r>
            <a:r>
              <a:rPr lang="en-US" sz="1200" i="1" dirty="0"/>
              <a:t>Extended Abstracts CHI'2005: Human Factors in Computing Systems</a:t>
            </a:r>
            <a:r>
              <a:rPr lang="en-US" sz="1200" dirty="0"/>
              <a:t>. Portland, OR, April 2-7, </a:t>
            </a:r>
            <a:r>
              <a:rPr lang="en-US" sz="1200" dirty="0">
                <a:solidFill>
                  <a:schemeClr val="tx2"/>
                </a:solidFill>
              </a:rPr>
              <a:t>2005</a:t>
            </a:r>
            <a:r>
              <a:rPr lang="en-US" sz="1200" dirty="0"/>
              <a:t>. pp. 1869-1872. </a:t>
            </a:r>
            <a:r>
              <a:rPr lang="en-US" sz="1200" dirty="0" err="1">
                <a:hlinkClick r:id="rId4"/>
              </a:rPr>
              <a:t>pdf</a:t>
            </a:r>
            <a:r>
              <a:rPr lang="en-US" sz="1200" dirty="0"/>
              <a:t>. </a:t>
            </a:r>
            <a:r>
              <a:rPr lang="en-US" sz="1200" dirty="0">
                <a:hlinkClick r:id="rId5"/>
              </a:rPr>
              <a:t>http://doi.acm.org/10.1145/1056808.1057043</a:t>
            </a:r>
            <a:endParaRPr lang="en-US" sz="1200" dirty="0"/>
          </a:p>
          <a:p>
            <a:r>
              <a:rPr lang="en-US" dirty="0"/>
              <a:t>When creating the </a:t>
            </a:r>
            <a:r>
              <a:rPr lang="en-US" dirty="0" err="1"/>
              <a:t>EdgeWrite</a:t>
            </a:r>
            <a:r>
              <a:rPr lang="en-US" dirty="0"/>
              <a:t> gestures,</a:t>
            </a:r>
            <a:br>
              <a:rPr lang="en-US" dirty="0"/>
            </a:br>
            <a:r>
              <a:rPr lang="en-US" dirty="0"/>
              <a:t>Jake Wobbrock wanted to know what</a:t>
            </a:r>
            <a:br>
              <a:rPr lang="en-US" dirty="0"/>
            </a:br>
            <a:r>
              <a:rPr lang="en-US" dirty="0"/>
              <a:t>users thought the gestures should be: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Guessability</a:t>
            </a:r>
            <a:r>
              <a:rPr lang="en-US" dirty="0"/>
              <a:t> of the </a:t>
            </a:r>
            <a:r>
              <a:rPr lang="en-US" dirty="0" err="1"/>
              <a:t>EdgeWrite</a:t>
            </a:r>
            <a:br>
              <a:rPr lang="en-US" dirty="0"/>
            </a:br>
            <a:r>
              <a:rPr lang="en-US" dirty="0" err="1"/>
              <a:t>unistroke</a:t>
            </a:r>
            <a:r>
              <a:rPr lang="en-US" dirty="0"/>
              <a:t> alphabet was improved</a:t>
            </a:r>
            <a:br>
              <a:rPr lang="en-US" dirty="0"/>
            </a:br>
            <a:r>
              <a:rPr lang="en-US" dirty="0"/>
              <a:t>by users from 51.0% to 80.1%”</a:t>
            </a:r>
          </a:p>
          <a:p>
            <a:r>
              <a:rPr lang="en-US" dirty="0"/>
              <a:t>Multiple phases</a:t>
            </a:r>
          </a:p>
          <a:p>
            <a:pPr lvl="1"/>
            <a:r>
              <a:rPr lang="en-US" dirty="0"/>
              <a:t>Participants told the constraints</a:t>
            </a:r>
          </a:p>
          <a:p>
            <a:pPr lvl="1"/>
            <a:r>
              <a:rPr lang="en-US" dirty="0"/>
              <a:t>Participants propose a set of gestures – </a:t>
            </a:r>
            <a:br>
              <a:rPr lang="en-US" dirty="0"/>
            </a:br>
            <a:r>
              <a:rPr lang="en-US" dirty="0"/>
              <a:t>tricky not to bias answers with prompts</a:t>
            </a:r>
          </a:p>
          <a:p>
            <a:pPr lvl="1"/>
            <a:r>
              <a:rPr lang="en-US" dirty="0"/>
              <a:t>Get participants to resolve conflicts </a:t>
            </a:r>
          </a:p>
          <a:p>
            <a:pPr lvl="2"/>
            <a:r>
              <a:rPr lang="en-US" dirty="0"/>
              <a:t>since likely to create indistinguishable gestures</a:t>
            </a:r>
          </a:p>
        </p:txBody>
      </p:sp>
    </p:spTree>
    <p:extLst>
      <p:ext uri="{BB962C8B-B14F-4D97-AF65-F5344CB8AC3E}">
        <p14:creationId xmlns:p14="http://schemas.microsoft.com/office/powerpoint/2010/main" val="174047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68387"/>
          </a:xfrm>
        </p:spPr>
        <p:txBody>
          <a:bodyPr/>
          <a:lstStyle/>
          <a:p>
            <a:r>
              <a:rPr lang="en-US" dirty="0" err="1"/>
              <a:t>iPhone</a:t>
            </a:r>
            <a:r>
              <a:rPr lang="en-US" dirty="0"/>
              <a:t> Gestures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924"/>
            <a:ext cx="8229600" cy="51276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Quick flick down / up / left / right</a:t>
            </a:r>
          </a:p>
          <a:p>
            <a:pPr lvl="1"/>
            <a:r>
              <a:rPr lang="en-US" dirty="0">
                <a:hlinkClick r:id="rId2"/>
              </a:rPr>
              <a:t>New behaviors</a:t>
            </a:r>
            <a:r>
              <a:rPr lang="en-US" dirty="0"/>
              <a:t> starting in iOS7 in various apps (no affordance)</a:t>
            </a:r>
          </a:p>
          <a:p>
            <a:pPr lvl="2"/>
            <a:r>
              <a:rPr lang="en-US" dirty="0"/>
              <a:t>Left and right in Messages, Safari</a:t>
            </a:r>
          </a:p>
          <a:p>
            <a:pPr lvl="2"/>
            <a:r>
              <a:rPr lang="en-US" dirty="0"/>
              <a:t>Up and down in home screens</a:t>
            </a:r>
          </a:p>
          <a:p>
            <a:r>
              <a:rPr lang="en-US" dirty="0"/>
              <a:t>Swipe down from top</a:t>
            </a:r>
          </a:p>
          <a:p>
            <a:r>
              <a:rPr lang="en-US" dirty="0"/>
              <a:t>Swipe up from bottom</a:t>
            </a:r>
          </a:p>
          <a:p>
            <a:r>
              <a:rPr lang="en-US" dirty="0"/>
              <a:t>Press and hold (long press)</a:t>
            </a:r>
          </a:p>
          <a:p>
            <a:r>
              <a:rPr lang="en-US" dirty="0"/>
              <a:t>Press hard (“3D”) – now abandoned (same as long-press)</a:t>
            </a:r>
          </a:p>
          <a:p>
            <a:r>
              <a:rPr lang="en-US" dirty="0"/>
              <a:t>Two finger zoom</a:t>
            </a:r>
          </a:p>
          <a:p>
            <a:pPr lvl="1"/>
            <a:r>
              <a:rPr lang="en-US" dirty="0"/>
              <a:t>Also in photos</a:t>
            </a:r>
          </a:p>
          <a:p>
            <a:r>
              <a:rPr lang="en-US" dirty="0"/>
              <a:t>Two finger zoom and rotate </a:t>
            </a:r>
          </a:p>
          <a:p>
            <a:pPr lvl="1"/>
            <a:r>
              <a:rPr lang="en-US" dirty="0"/>
              <a:t>Google maps</a:t>
            </a:r>
          </a:p>
          <a:p>
            <a:r>
              <a:rPr lang="en-US" dirty="0"/>
              <a:t>Undo – shake</a:t>
            </a:r>
          </a:p>
          <a:p>
            <a:r>
              <a:rPr lang="en-US" dirty="0"/>
              <a:t>Tilt up – turn on</a:t>
            </a:r>
          </a:p>
          <a:p>
            <a:r>
              <a:rPr lang="en-US" dirty="0"/>
              <a:t>Double click and hold = zoom</a:t>
            </a:r>
          </a:p>
          <a:p>
            <a:r>
              <a:rPr lang="en-US" dirty="0"/>
              <a:t>Three finger tap – accessibility zoom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32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Project information is posted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7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3660"/>
          </a:xfrm>
        </p:spPr>
        <p:txBody>
          <a:bodyPr/>
          <a:lstStyle/>
          <a:p>
            <a:r>
              <a:rPr lang="en-US" dirty="0"/>
              <a:t>Google Glass Gestures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1228218"/>
            <a:ext cx="7169951" cy="4319905"/>
          </a:xfrm>
        </p:spPr>
        <p:txBody>
          <a:bodyPr>
            <a:normAutofit/>
          </a:bodyPr>
          <a:lstStyle/>
          <a:p>
            <a:r>
              <a:rPr lang="en-US" sz="1350" dirty="0">
                <a:hlinkClick r:id="rId2"/>
              </a:rPr>
              <a:t>https://support.google.com/glass/answer/3064184?hl=en</a:t>
            </a:r>
            <a:endParaRPr lang="en-US" sz="1350" dirty="0"/>
          </a:p>
          <a:p>
            <a:r>
              <a:rPr lang="en-US" dirty="0"/>
              <a:t>Small touch pad on right side &amp;</a:t>
            </a:r>
            <a:br>
              <a:rPr lang="en-US" dirty="0"/>
            </a:br>
            <a:r>
              <a:rPr lang="en-US" dirty="0"/>
              <a:t>Motion sensor</a:t>
            </a:r>
          </a:p>
          <a:p>
            <a:r>
              <a:rPr lang="en-US" b="1" dirty="0"/>
              <a:t>Activate Glass:</a:t>
            </a:r>
            <a:r>
              <a:rPr lang="en-US" dirty="0"/>
              <a:t> Tap the touchpad to</a:t>
            </a:r>
            <a:br>
              <a:rPr lang="en-US" dirty="0"/>
            </a:br>
            <a:r>
              <a:rPr lang="en-US" dirty="0"/>
              <a:t>turn the display on</a:t>
            </a:r>
          </a:p>
          <a:p>
            <a:r>
              <a:rPr lang="en-US" b="1" dirty="0"/>
              <a:t>Swipe forward and back: </a:t>
            </a:r>
            <a:r>
              <a:rPr lang="en-US" dirty="0"/>
              <a:t>affect content being shown</a:t>
            </a:r>
          </a:p>
          <a:p>
            <a:r>
              <a:rPr lang="en-US" b="1" dirty="0"/>
              <a:t>Select an item:</a:t>
            </a:r>
            <a:r>
              <a:rPr lang="en-US" dirty="0"/>
              <a:t> Tap</a:t>
            </a:r>
          </a:p>
          <a:p>
            <a:r>
              <a:rPr lang="en-US" b="1" dirty="0"/>
              <a:t>Tilt head up / down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display on / off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512" y="857247"/>
            <a:ext cx="2136214" cy="21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7995" y="4404853"/>
            <a:ext cx="1664207" cy="15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2512" y="4401013"/>
            <a:ext cx="1618488" cy="159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732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Gesture Builder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20" y="1554338"/>
            <a:ext cx="7130913" cy="3464338"/>
          </a:xfrm>
        </p:spPr>
        <p:txBody>
          <a:bodyPr>
            <a:normAutofit/>
          </a:bodyPr>
          <a:lstStyle/>
          <a:p>
            <a:r>
              <a:rPr lang="en-US" dirty="0"/>
              <a:t>All Smartphones have libraries to support programming apps with gestures</a:t>
            </a:r>
          </a:p>
          <a:p>
            <a:pPr lvl="1"/>
            <a:r>
              <a:rPr lang="en-US" dirty="0"/>
              <a:t>Often provided to the code by “events” like “mouse-down” </a:t>
            </a:r>
            <a:r>
              <a:rPr lang="en-US" dirty="0">
                <a:sym typeface="Wingdings" pitchFamily="2" charset="2"/>
              </a:rPr>
              <a:t> “swipe-left”</a:t>
            </a:r>
          </a:p>
          <a:p>
            <a:r>
              <a:rPr lang="en-US" dirty="0">
                <a:sym typeface="Wingdings" pitchFamily="2" charset="2"/>
              </a:rPr>
              <a:t>Android provides nice tool to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define gestures by example</a:t>
            </a:r>
          </a:p>
          <a:p>
            <a:pPr lvl="1"/>
            <a:r>
              <a:rPr lang="en-US" sz="1275" dirty="0">
                <a:hlinkClick r:id="rId2"/>
              </a:rPr>
              <a:t>http://developer.android.com/training/gestures/index.html</a:t>
            </a:r>
          </a:p>
          <a:p>
            <a:pPr lvl="1"/>
            <a:r>
              <a:rPr lang="en-US" sz="1275" dirty="0">
                <a:hlinkClick r:id="rId2"/>
              </a:rPr>
              <a:t>http://android-coding.blogspot.com/2011/09/gestures-</a:t>
            </a:r>
            <a:br>
              <a:rPr lang="en-US" sz="1275" dirty="0">
                <a:hlinkClick r:id="rId2"/>
              </a:rPr>
            </a:br>
            <a:r>
              <a:rPr lang="en-US" sz="1275" dirty="0">
                <a:hlinkClick r:id="rId2"/>
              </a:rPr>
              <a:t>builder-create-your-gestures.html</a:t>
            </a:r>
            <a:endParaRPr lang="en-US" sz="1275" dirty="0"/>
          </a:p>
          <a:p>
            <a:pPr lvl="1"/>
            <a:r>
              <a:rPr lang="en-US" sz="1275" dirty="0">
                <a:hlinkClick r:id="rId3"/>
              </a:rPr>
              <a:t>http://android-developers.blogspot.com/2009/10/gestures-</a:t>
            </a:r>
            <a:br>
              <a:rPr lang="en-US" sz="1275" dirty="0">
                <a:hlinkClick r:id="rId3"/>
              </a:rPr>
            </a:br>
            <a:r>
              <a:rPr lang="en-US" sz="1275" dirty="0">
                <a:hlinkClick r:id="rId3"/>
              </a:rPr>
              <a:t>on-android-16.html</a:t>
            </a:r>
            <a:endParaRPr lang="en-US" sz="1275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37890" name="Picture 2" descr="GesturesBuil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78902"/>
            <a:ext cx="2094104" cy="3490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004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79" y="324139"/>
            <a:ext cx="6552907" cy="694706"/>
          </a:xfrm>
        </p:spPr>
        <p:txBody>
          <a:bodyPr/>
          <a:lstStyle/>
          <a:p>
            <a:r>
              <a:rPr lang="en-US" dirty="0"/>
              <a:t>Funny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79" y="1643635"/>
            <a:ext cx="7267721" cy="19202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Tyson R. Henry, Scott E. Hudson, </a:t>
            </a:r>
            <a:r>
              <a:rPr lang="en-US" dirty="0" err="1"/>
              <a:t>Andrey</a:t>
            </a:r>
            <a:r>
              <a:rPr lang="en-US" dirty="0"/>
              <a:t> K. </a:t>
            </a:r>
            <a:r>
              <a:rPr lang="en-US" dirty="0" err="1"/>
              <a:t>Yeatts</a:t>
            </a:r>
            <a:r>
              <a:rPr lang="en-US" dirty="0"/>
              <a:t>, Brad A. Myers, and Steven Feiner. "</a:t>
            </a:r>
            <a:r>
              <a:rPr lang="en-US" b="1" dirty="0"/>
              <a:t>A Nose Gesture Interface Device: Extending Virtual Realities</a:t>
            </a:r>
            <a:r>
              <a:rPr lang="en-US" dirty="0"/>
              <a:t>," </a:t>
            </a:r>
            <a:r>
              <a:rPr lang="en-US" i="1" dirty="0"/>
              <a:t>ACM Symposium on User Interface Software and Technology</a:t>
            </a:r>
            <a:r>
              <a:rPr lang="en-US" dirty="0"/>
              <a:t>, Hilton Head, SC, Nov. 11-13, </a:t>
            </a:r>
            <a:r>
              <a:rPr lang="en-US" dirty="0">
                <a:solidFill>
                  <a:schemeClr val="accent2"/>
                </a:solidFill>
              </a:rPr>
              <a:t>1991</a:t>
            </a:r>
            <a:r>
              <a:rPr lang="en-US" dirty="0"/>
              <a:t>. pp. 65-68. </a:t>
            </a:r>
            <a:r>
              <a:rPr lang="en-US" dirty="0">
                <a:hlinkClick r:id="rId2"/>
              </a:rPr>
              <a:t>ACM DL</a:t>
            </a:r>
            <a:r>
              <a:rPr lang="en-US" dirty="0"/>
              <a:t> or </a:t>
            </a:r>
            <a:r>
              <a:rPr lang="en-US" dirty="0">
                <a:hlinkClick r:id="rId3"/>
              </a:rPr>
              <a:t>local copy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slides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435728"/>
            <a:ext cx="3191256" cy="256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PUBLIC\xfer\cropped\slide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5597" y="3563874"/>
            <a:ext cx="3685403" cy="2436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81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A799-FA01-9975-17D4-DE66EAF3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49287"/>
          </a:xfrm>
        </p:spPr>
        <p:txBody>
          <a:bodyPr/>
          <a:lstStyle/>
          <a:p>
            <a:r>
              <a:rPr lang="en-US" dirty="0"/>
              <a:t>New! Michael Liu’s “Wiggling” Gesture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90CFA-F5A0-1EC4-6C56-8B796DD15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869157"/>
            <a:ext cx="8229600" cy="159189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Michael Xieyang Liu, Andrew Kuznetsov, </a:t>
            </a:r>
            <a:r>
              <a:rPr lang="en-US" sz="1800" dirty="0" err="1"/>
              <a:t>Yongsung</a:t>
            </a:r>
            <a:r>
              <a:rPr lang="en-US" sz="1800" dirty="0"/>
              <a:t> Kim, Joseph Chee Chang, Aniket </a:t>
            </a:r>
            <a:r>
              <a:rPr lang="en-US" sz="1800" dirty="0" err="1"/>
              <a:t>Kittur</a:t>
            </a:r>
            <a:r>
              <a:rPr lang="en-US" sz="1800" dirty="0"/>
              <a:t>, Brad A. Myers. "</a:t>
            </a:r>
            <a:r>
              <a:rPr lang="en-US" sz="1800" dirty="0" err="1"/>
              <a:t>Wigglite</a:t>
            </a:r>
            <a:r>
              <a:rPr lang="en-US" sz="1800" dirty="0"/>
              <a:t>: Low-cost Information Collection and Triage,” </a:t>
            </a:r>
            <a:r>
              <a:rPr lang="en-US" sz="1800" i="1" dirty="0">
                <a:solidFill>
                  <a:schemeClr val="accent6"/>
                </a:solidFill>
              </a:rPr>
              <a:t>UIST '2022</a:t>
            </a:r>
            <a:r>
              <a:rPr lang="en-US" sz="1800" i="1" dirty="0"/>
              <a:t>: The 35th Annual ACM Symposium on User Interface Software and Technology</a:t>
            </a:r>
            <a:r>
              <a:rPr lang="en-US" sz="1800" dirty="0"/>
              <a:t>, Bend, Oregon, October 29 - November 2, 2022, Article No. 32. Pages 1–16. </a:t>
            </a:r>
            <a:r>
              <a:rPr lang="en-US" sz="1800" dirty="0">
                <a:hlinkClick r:id="rId2"/>
              </a:rPr>
              <a:t>https://doi.org/10.1145/3526113.3545661</a:t>
            </a:r>
            <a:r>
              <a:rPr lang="en-US" sz="18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46A4E-C5DB-12FD-6384-C0551DF5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D04B4-BFDC-A868-4DA9-C8E1C7FC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FF131-C633-478F-84EB-EA12B2D82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" y="2613451"/>
            <a:ext cx="9144000" cy="42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9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19BC-A2F9-92EF-E06E-1EB2233E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9306"/>
          </a:xfrm>
        </p:spPr>
        <p:txBody>
          <a:bodyPr/>
          <a:lstStyle/>
          <a:p>
            <a:r>
              <a:rPr lang="en-US" dirty="0"/>
              <a:t>Wiggling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4589-578E-403D-0422-1513AFA48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94" y="1012032"/>
            <a:ext cx="8229600" cy="4411662"/>
          </a:xfrm>
        </p:spPr>
        <p:txBody>
          <a:bodyPr/>
          <a:lstStyle/>
          <a:p>
            <a:r>
              <a:rPr lang="en-US" dirty="0"/>
              <a:t>Custom detection algorithm</a:t>
            </a:r>
          </a:p>
          <a:p>
            <a:pPr lvl="1"/>
            <a:r>
              <a:rPr lang="en-US" dirty="0"/>
              <a:t>Tried many others which didn’t work well:</a:t>
            </a:r>
          </a:p>
          <a:p>
            <a:pPr lvl="2"/>
            <a:r>
              <a:rPr lang="en-US" dirty="0"/>
              <a:t> $1 [94] or the Protractor [62] recognizer</a:t>
            </a:r>
          </a:p>
          <a:p>
            <a:pPr lvl="2"/>
            <a:r>
              <a:rPr lang="en-US" dirty="0"/>
              <a:t>ML image classification models such as </a:t>
            </a:r>
            <a:r>
              <a:rPr lang="en-US" dirty="0" err="1"/>
              <a:t>MobileNets</a:t>
            </a:r>
            <a:r>
              <a:rPr lang="en-US" dirty="0"/>
              <a:t> [42]</a:t>
            </a:r>
          </a:p>
          <a:p>
            <a:pPr lvl="1"/>
            <a:r>
              <a:rPr lang="en-US" dirty="0"/>
              <a:t>Wanted eager recognition – after 5 back-and-forth movements</a:t>
            </a:r>
          </a:p>
          <a:p>
            <a:r>
              <a:rPr lang="en-US" dirty="0"/>
              <a:t>User evaluation –</a:t>
            </a:r>
            <a:br>
              <a:rPr lang="en-US" dirty="0"/>
            </a:br>
            <a:r>
              <a:rPr lang="en-US" dirty="0"/>
              <a:t>low overhead,</a:t>
            </a:r>
            <a:br>
              <a:rPr lang="en-US" dirty="0"/>
            </a:br>
            <a:r>
              <a:rPr lang="en-US" dirty="0"/>
              <a:t>high accuracy</a:t>
            </a:r>
          </a:p>
          <a:p>
            <a:r>
              <a:rPr lang="en-US" dirty="0"/>
              <a:t>Video of talk </a:t>
            </a:r>
            <a:r>
              <a:rPr lang="en-US" sz="1600" i="1" dirty="0"/>
              <a:t>(15 min)</a:t>
            </a:r>
            <a:r>
              <a:rPr lang="en-US" dirty="0"/>
              <a:t>:</a:t>
            </a:r>
            <a:br>
              <a:rPr lang="en-US" dirty="0"/>
            </a:br>
            <a:r>
              <a:rPr lang="en-US" sz="1600" dirty="0">
                <a:hlinkClick r:id="rId2"/>
              </a:rPr>
              <a:t>https://youtu.be/_MH81Zuyj64</a:t>
            </a:r>
            <a:r>
              <a:rPr lang="en-US" sz="1600" dirty="0"/>
              <a:t> </a:t>
            </a:r>
          </a:p>
          <a:p>
            <a:pPr lvl="1"/>
            <a:r>
              <a:rPr lang="en-US" sz="1600" i="1" dirty="0">
                <a:hlinkClick r:id="rId3"/>
              </a:rPr>
              <a:t>(Draft video)</a:t>
            </a:r>
            <a:endParaRPr lang="en-US" sz="16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BCF62-10CE-4A2C-AFE4-68DCA5F4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BFCC5-506C-841A-DC58-9A3B9C78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CBEF6-5A89-3BA0-6A65-2150853CA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894" y="2914106"/>
            <a:ext cx="5422105" cy="3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3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74" y="221836"/>
            <a:ext cx="7543800" cy="773771"/>
          </a:xfrm>
        </p:spPr>
        <p:txBody>
          <a:bodyPr/>
          <a:lstStyle/>
          <a:p>
            <a:r>
              <a:rPr lang="en-US" dirty="0" err="1"/>
              <a:t>Wobbrock’s</a:t>
            </a:r>
            <a:r>
              <a:rPr lang="en-US" dirty="0"/>
              <a:t> new recognizers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130"/>
            <a:ext cx="6865034" cy="4212485"/>
          </a:xfrm>
        </p:spPr>
        <p:txBody>
          <a:bodyPr>
            <a:normAutofit/>
          </a:bodyPr>
          <a:lstStyle/>
          <a:p>
            <a:r>
              <a:rPr lang="en-US" sz="1350" dirty="0"/>
              <a:t>Jacob O. Wobbrock, Andrew D. Wilson, and Yang Li. </a:t>
            </a:r>
            <a:r>
              <a:rPr lang="en-US" sz="1350" dirty="0">
                <a:solidFill>
                  <a:schemeClr val="accent2"/>
                </a:solidFill>
              </a:rPr>
              <a:t>2007</a:t>
            </a:r>
            <a:r>
              <a:rPr lang="en-US" sz="1350" dirty="0"/>
              <a:t>. Gestures without libraries, toolkits or training: a $1 recognizer for user interface prototypes. In </a:t>
            </a:r>
            <a:r>
              <a:rPr lang="en-US" sz="1350" i="1" dirty="0"/>
              <a:t>Proceedings of the 20th annual ACM symposium on User interface software and technology</a:t>
            </a:r>
            <a:r>
              <a:rPr lang="en-US" sz="1350" dirty="0"/>
              <a:t> (UIST '07). ACM, pp. 159-168. </a:t>
            </a:r>
            <a:r>
              <a:rPr lang="en-US" sz="1200" dirty="0">
                <a:hlinkClick r:id="rId2"/>
              </a:rPr>
              <a:t>http://doi.acm.org/10.1145/1294211.1294238</a:t>
            </a:r>
            <a:r>
              <a:rPr lang="en-US" sz="1200" dirty="0"/>
              <a:t> or </a:t>
            </a:r>
            <a:r>
              <a:rPr lang="en-US" sz="1200" dirty="0">
                <a:hlinkClick r:id="rId3"/>
              </a:rPr>
              <a:t>http://faculty.washington.edu/wobbrock/pubs/uist-07.1.pdf</a:t>
            </a:r>
            <a:r>
              <a:rPr lang="en-US" sz="1200" dirty="0"/>
              <a:t> </a:t>
            </a:r>
            <a:endParaRPr lang="en-US" sz="1350" dirty="0"/>
          </a:p>
          <a:p>
            <a:r>
              <a:rPr lang="en-US" dirty="0"/>
              <a:t>More efficient and simpler than </a:t>
            </a:r>
            <a:r>
              <a:rPr lang="en-US" dirty="0" err="1"/>
              <a:t>Rubine’s</a:t>
            </a:r>
            <a:endParaRPr lang="en-US" dirty="0"/>
          </a:p>
          <a:p>
            <a:r>
              <a:rPr lang="en-US" dirty="0"/>
              <a:t>Became the new standard that others use for research</a:t>
            </a:r>
          </a:p>
          <a:p>
            <a:r>
              <a:rPr lang="en-US" dirty="0" err="1"/>
              <a:t>Unistroke</a:t>
            </a:r>
            <a:r>
              <a:rPr lang="en-US" dirty="0"/>
              <a:t> and multi-stroke versions</a:t>
            </a:r>
          </a:p>
          <a:p>
            <a:r>
              <a:rPr lang="en-US" dirty="0"/>
              <a:t>Match candidate points to remembered</a:t>
            </a:r>
            <a:br>
              <a:rPr lang="en-US" dirty="0"/>
            </a:br>
            <a:r>
              <a:rPr lang="en-US" dirty="0"/>
              <a:t>templates</a:t>
            </a:r>
          </a:p>
          <a:p>
            <a:r>
              <a:rPr lang="en-US" dirty="0"/>
              <a:t>Default: rotation, size</a:t>
            </a:r>
            <a:br>
              <a:rPr lang="en-US" dirty="0"/>
            </a:br>
            <a:r>
              <a:rPr lang="en-US" dirty="0"/>
              <a:t>and speed invariant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649" y="4423077"/>
            <a:ext cx="3400425" cy="1743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490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criteria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 resilient to variations in sampling due to movement speed or sensing;</a:t>
            </a:r>
          </a:p>
          <a:p>
            <a:endParaRPr lang="en-US" altLang="en-US"/>
          </a:p>
          <a:p>
            <a:r>
              <a:rPr lang="en-US" altLang="en-US"/>
              <a:t>Support optional rotation, scale, and position invariance;</a:t>
            </a:r>
          </a:p>
          <a:p>
            <a:endParaRPr lang="en-US" altLang="en-US"/>
          </a:p>
          <a:p>
            <a:r>
              <a:rPr lang="en-US" altLang="en-US"/>
              <a:t>Require no advanced mathematical techniques (e.g., matrix inversions, derivatives, integrals);</a:t>
            </a:r>
          </a:p>
          <a:p>
            <a:endParaRPr lang="en-US" altLang="en-US"/>
          </a:p>
          <a:p>
            <a:r>
              <a:rPr lang="en-US" altLang="en-US"/>
              <a:t>Be easily written in few lines of code;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F50F0-BC18-457C-B29A-8423CE5383F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AB50F-8B93-4224-8060-F52A07C9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82368" y="4551628"/>
            <a:ext cx="1775732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Thanks to Jake Wobbrock for these slides!</a:t>
            </a:r>
          </a:p>
        </p:txBody>
      </p:sp>
    </p:spTree>
    <p:extLst>
      <p:ext uri="{BB962C8B-B14F-4D97-AF65-F5344CB8AC3E}">
        <p14:creationId xmlns:p14="http://schemas.microsoft.com/office/powerpoint/2010/main" val="1968738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criteria (cont.)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 fast enough for interactive purposes;</a:t>
            </a:r>
          </a:p>
          <a:p>
            <a:endParaRPr lang="en-US" altLang="en-US"/>
          </a:p>
          <a:p>
            <a:r>
              <a:rPr lang="en-US" altLang="en-US"/>
              <a:t>Allow developers and application end-users to “teach” it new gestures with only one example;</a:t>
            </a:r>
          </a:p>
          <a:p>
            <a:endParaRPr lang="en-US" altLang="en-US"/>
          </a:p>
          <a:p>
            <a:r>
              <a:rPr lang="en-US" altLang="en-US"/>
              <a:t>Return an N-best list with [0..1] scores that are independent of the number of input points;</a:t>
            </a:r>
          </a:p>
          <a:p>
            <a:endParaRPr lang="en-US" altLang="en-US"/>
          </a:p>
          <a:p>
            <a:r>
              <a:rPr lang="en-US" altLang="en-US"/>
              <a:t>Be conceptually straightforward for easy comprehension, inspection, modification, extension, debugging,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4AA7E-752A-453B-B986-A9F95C55D7A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F453C0-347C-4668-88CC-0C962FF2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493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D7D5AC7E-964D-4AE9-B096-F4A7A88F60CB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28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Live demo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~100 lines of JavaScript</a:t>
            </a:r>
          </a:p>
          <a:p>
            <a:pPr lvl="1"/>
            <a:r>
              <a:rPr lang="en-US" sz="1500" dirty="0">
                <a:hlinkClick r:id="rId3"/>
              </a:rPr>
              <a:t>http://depts.washington.edu/acelab/proj/dollar/index.html</a:t>
            </a:r>
            <a:r>
              <a:rPr lang="en-US" altLang="en-US" sz="1500" dirty="0"/>
              <a:t> </a:t>
            </a:r>
          </a:p>
        </p:txBody>
      </p:sp>
      <p:pic>
        <p:nvPicPr>
          <p:cNvPr id="136201" name="Picture 9" descr="an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4018362"/>
            <a:ext cx="781050" cy="7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2" name="Picture 10" descr="jake_ges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086103"/>
            <a:ext cx="1014413" cy="9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3" name="Picture 11" descr="andy_ges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2" y="3143250"/>
            <a:ext cx="985838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4" name="Picture 12" descr="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000500"/>
            <a:ext cx="6286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B13002-6B99-4682-AEFB-F8F85555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0657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DBADA943-4C57-4BF6-8C98-C1DB5B7B78D2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29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 easy steps</a:t>
            </a:r>
            <a:br>
              <a:rPr lang="en-US" altLang="en-US" dirty="0"/>
            </a:br>
            <a:r>
              <a:rPr lang="en-US" altLang="en-US" sz="2700" i="1" dirty="0"/>
              <a:t>(on next slides)</a:t>
            </a:r>
            <a:endParaRPr lang="en-US" altLang="en-US" i="1" dirty="0"/>
          </a:p>
        </p:txBody>
      </p:sp>
      <p:grpSp>
        <p:nvGrpSpPr>
          <p:cNvPr id="154649" name="Group 25"/>
          <p:cNvGrpSpPr>
            <a:grpSpLocks/>
          </p:cNvGrpSpPr>
          <p:nvPr/>
        </p:nvGrpSpPr>
        <p:grpSpPr bwMode="auto">
          <a:xfrm>
            <a:off x="1257303" y="2457450"/>
            <a:ext cx="2294335" cy="1276350"/>
            <a:chOff x="96" y="1344"/>
            <a:chExt cx="1927" cy="1072"/>
          </a:xfrm>
        </p:grpSpPr>
        <p:sp>
          <p:nvSpPr>
            <p:cNvPr id="154628" name="Text Box 4"/>
            <p:cNvSpPr txBox="1">
              <a:spLocks noChangeArrowheads="1"/>
            </p:cNvSpPr>
            <p:nvPr/>
          </p:nvSpPr>
          <p:spPr bwMode="auto">
            <a:xfrm>
              <a:off x="391" y="1344"/>
              <a:ext cx="113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b="1">
                  <a:solidFill>
                    <a:srgbClr val="000000"/>
                  </a:solidFill>
                  <a:latin typeface="Frutiger LT Std 45 Light" pitchFamily="34" charset="0"/>
                  <a:cs typeface="Arial" panose="020B0604020202020204" pitchFamily="34" charset="0"/>
                </a:rPr>
                <a:t>1. Resample</a:t>
              </a:r>
            </a:p>
          </p:txBody>
        </p:sp>
        <p:pic>
          <p:nvPicPr>
            <p:cNvPr id="1546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80"/>
              <a:ext cx="1927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648" name="Group 24"/>
          <p:cNvGrpSpPr>
            <a:grpSpLocks/>
          </p:cNvGrpSpPr>
          <p:nvPr/>
        </p:nvGrpSpPr>
        <p:grpSpPr bwMode="auto">
          <a:xfrm>
            <a:off x="4114800" y="1943100"/>
            <a:ext cx="2377679" cy="1314450"/>
            <a:chOff x="2496" y="912"/>
            <a:chExt cx="1997" cy="1104"/>
          </a:xfrm>
        </p:grpSpPr>
        <p:sp>
          <p:nvSpPr>
            <p:cNvPr id="154630" name="Text Box 6"/>
            <p:cNvSpPr txBox="1">
              <a:spLocks noChangeArrowheads="1"/>
            </p:cNvSpPr>
            <p:nvPr/>
          </p:nvSpPr>
          <p:spPr bwMode="auto">
            <a:xfrm>
              <a:off x="2496" y="912"/>
              <a:ext cx="174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b="1">
                  <a:solidFill>
                    <a:srgbClr val="000000"/>
                  </a:solidFill>
                  <a:latin typeface="Frutiger LT Std 45 Light" pitchFamily="34" charset="0"/>
                  <a:cs typeface="Arial" panose="020B0604020202020204" pitchFamily="34" charset="0"/>
                </a:rPr>
                <a:t>2. Rotate once to 0°</a:t>
              </a:r>
            </a:p>
          </p:txBody>
        </p:sp>
        <p:pic>
          <p:nvPicPr>
            <p:cNvPr id="154635" name="Picture 11" descr="triangl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280"/>
              <a:ext cx="1901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1143003" y="30621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grpSp>
        <p:nvGrpSpPr>
          <p:cNvPr id="154654" name="Group 30"/>
          <p:cNvGrpSpPr>
            <a:grpSpLocks/>
          </p:cNvGrpSpPr>
          <p:nvPr/>
        </p:nvGrpSpPr>
        <p:grpSpPr bwMode="auto">
          <a:xfrm>
            <a:off x="5714999" y="3600450"/>
            <a:ext cx="1863328" cy="1600200"/>
            <a:chOff x="3840" y="2304"/>
            <a:chExt cx="1565" cy="1344"/>
          </a:xfrm>
        </p:grpSpPr>
        <p:sp>
          <p:nvSpPr>
            <p:cNvPr id="154631" name="Text Box 7"/>
            <p:cNvSpPr txBox="1">
              <a:spLocks noChangeArrowheads="1"/>
            </p:cNvSpPr>
            <p:nvPr/>
          </p:nvSpPr>
          <p:spPr bwMode="auto">
            <a:xfrm>
              <a:off x="3840" y="2304"/>
              <a:ext cx="156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b="1">
                  <a:solidFill>
                    <a:srgbClr val="000000"/>
                  </a:solidFill>
                  <a:latin typeface="Frutiger LT Std 45 Light" pitchFamily="34" charset="0"/>
                  <a:cs typeface="Arial" panose="020B0604020202020204" pitchFamily="34" charset="0"/>
                </a:rPr>
                <a:t>3. Scale, translate</a:t>
              </a:r>
            </a:p>
          </p:txBody>
        </p:sp>
        <p:sp>
          <p:nvSpPr>
            <p:cNvPr id="154638" name="Line 14"/>
            <p:cNvSpPr>
              <a:spLocks noChangeShapeType="1"/>
            </p:cNvSpPr>
            <p:nvPr/>
          </p:nvSpPr>
          <p:spPr bwMode="auto">
            <a:xfrm>
              <a:off x="4704" y="268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4639" name="Line 15"/>
            <p:cNvSpPr>
              <a:spLocks noChangeShapeType="1"/>
            </p:cNvSpPr>
            <p:nvPr/>
          </p:nvSpPr>
          <p:spPr bwMode="auto">
            <a:xfrm>
              <a:off x="4080" y="316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54643" name="Picture 19" descr="t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2839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46" name="Rectangle 22"/>
            <p:cNvSpPr>
              <a:spLocks noChangeArrowheads="1"/>
            </p:cNvSpPr>
            <p:nvPr/>
          </p:nvSpPr>
          <p:spPr bwMode="auto">
            <a:xfrm>
              <a:off x="4462" y="2868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656" name="Group 32"/>
          <p:cNvGrpSpPr>
            <a:grpSpLocks/>
          </p:cNvGrpSpPr>
          <p:nvPr/>
        </p:nvGrpSpPr>
        <p:grpSpPr bwMode="auto">
          <a:xfrm>
            <a:off x="2400303" y="4114800"/>
            <a:ext cx="2543175" cy="1314450"/>
            <a:chOff x="1056" y="2736"/>
            <a:chExt cx="2136" cy="1104"/>
          </a:xfrm>
        </p:grpSpPr>
        <p:pic>
          <p:nvPicPr>
            <p:cNvPr id="154650" name="Picture 26" descr="t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78">
              <a:off x="1516" y="3092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2" name="Text Box 8"/>
            <p:cNvSpPr txBox="1">
              <a:spLocks noChangeArrowheads="1"/>
            </p:cNvSpPr>
            <p:nvPr/>
          </p:nvSpPr>
          <p:spPr bwMode="auto">
            <a:xfrm>
              <a:off x="1056" y="2736"/>
              <a:ext cx="213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b="1">
                  <a:solidFill>
                    <a:srgbClr val="000000"/>
                  </a:solidFill>
                  <a:latin typeface="Frutiger LT Std 45 Light" pitchFamily="34" charset="0"/>
                  <a:cs typeface="Arial" panose="020B0604020202020204" pitchFamily="34" charset="0"/>
                </a:rPr>
                <a:t>4. Compare to templates</a:t>
              </a:r>
            </a:p>
          </p:txBody>
        </p:sp>
        <p:pic>
          <p:nvPicPr>
            <p:cNvPr id="154652" name="Picture 28" descr="r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3107"/>
              <a:ext cx="840" cy="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E0FBD7-9950-4CE0-B98B-BC682041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181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20" y="398635"/>
            <a:ext cx="5657850" cy="559832"/>
          </a:xfrm>
        </p:spPr>
        <p:txBody>
          <a:bodyPr/>
          <a:lstStyle/>
          <a:p>
            <a:r>
              <a:rPr lang="en-US" dirty="0"/>
              <a:t>What is a “Gesture”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3" y="1136237"/>
            <a:ext cx="6732050" cy="5448525"/>
          </a:xfrm>
        </p:spPr>
        <p:txBody>
          <a:bodyPr>
            <a:normAutofit fontScale="92500"/>
          </a:bodyPr>
          <a:lstStyle/>
          <a:p>
            <a:r>
              <a:rPr lang="en-US" dirty="0"/>
              <a:t>In HCI, an input to a computer where the </a:t>
            </a:r>
            <a:r>
              <a:rPr lang="en-US" i="1" dirty="0">
                <a:solidFill>
                  <a:schemeClr val="accent2"/>
                </a:solidFill>
              </a:rPr>
              <a:t>path</a:t>
            </a:r>
            <a:r>
              <a:rPr lang="en-US" dirty="0"/>
              <a:t> or other properties of the input is important to its recognition, not just the end points</a:t>
            </a:r>
          </a:p>
          <a:p>
            <a:pPr lvl="1"/>
            <a:r>
              <a:rPr lang="en-US" dirty="0"/>
              <a:t>Regular drag-and-drop just cares about where starts and finishes, so generally does </a:t>
            </a:r>
            <a:r>
              <a:rPr lang="en-US" i="1" dirty="0">
                <a:solidFill>
                  <a:schemeClr val="accent2"/>
                </a:solidFill>
              </a:rPr>
              <a:t>not</a:t>
            </a:r>
            <a:r>
              <a:rPr lang="en-US" dirty="0"/>
              <a:t> count as a “gesture”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recognizer</a:t>
            </a:r>
            <a:r>
              <a:rPr lang="en-US" dirty="0"/>
              <a:t> is needed to interpret the path – so it may be interpreted incorrectly</a:t>
            </a:r>
          </a:p>
          <a:p>
            <a:r>
              <a:rPr lang="en-US" dirty="0"/>
              <a:t>Can be done with a mouse, a stylus or finger on </a:t>
            </a:r>
            <a:r>
              <a:rPr lang="en-US" dirty="0" err="1"/>
              <a:t>touchscreen</a:t>
            </a:r>
            <a:r>
              <a:rPr lang="en-US" dirty="0"/>
              <a:t>, or hands in the air in front of a camera</a:t>
            </a:r>
          </a:p>
          <a:p>
            <a:r>
              <a:rPr lang="en-US" dirty="0"/>
              <a:t>Can be one or multiple fingers; one or multiple strokes</a:t>
            </a:r>
          </a:p>
          <a:p>
            <a:r>
              <a:rPr lang="en-US" dirty="0"/>
              <a:t>On Smartphones, call “tap” a “gesture” to distinguish between tap, long-press, flick, drag, etc.</a:t>
            </a:r>
          </a:p>
          <a:p>
            <a:pPr lvl="1"/>
            <a:r>
              <a:rPr lang="en-US" dirty="0"/>
              <a:t>Depends on </a:t>
            </a:r>
            <a:r>
              <a:rPr lang="en-US" dirty="0">
                <a:solidFill>
                  <a:schemeClr val="accent2"/>
                </a:solidFill>
              </a:rPr>
              <a:t>properties</a:t>
            </a:r>
            <a:r>
              <a:rPr lang="en-US" dirty="0"/>
              <a:t> of the action or of the </a:t>
            </a:r>
            <a:r>
              <a:rPr lang="en-US" i="1" dirty="0"/>
              <a:t>other actions</a:t>
            </a:r>
            <a:endParaRPr lang="en-US" dirty="0"/>
          </a:p>
          <a:p>
            <a:pPr lvl="2"/>
            <a:r>
              <a:rPr lang="en-US" dirty="0"/>
              <a:t>Location, but also speed, timing,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9225" y="3429002"/>
            <a:ext cx="1985963" cy="25788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3" name="Picture 9" descr="http://upload.wikimedia.org/wikipedia/commons/thumb/3/3d/Gestures_Scroll.png/250px-Gestures_Scro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250" y="1515903"/>
            <a:ext cx="1785938" cy="17859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3157B-B754-96A4-9B9B-7C8DDE21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6314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8AAD6-3249-480C-8E78-0A3BA19C3F0A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>
                <a:defRPr/>
              </a:pPr>
              <a:t>30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1: Resample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43101"/>
            <a:ext cx="4286250" cy="350877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100" dirty="0"/>
              <a:t>Resample to </a:t>
            </a:r>
            <a:r>
              <a:rPr lang="en-US" altLang="en-US" sz="2100" i="1" dirty="0"/>
              <a:t>N</a:t>
            </a:r>
            <a:r>
              <a:rPr lang="en-US" altLang="en-US" sz="2100" dirty="0"/>
              <a:t> equidistant points</a:t>
            </a:r>
            <a:br>
              <a:rPr lang="en-US" altLang="en-US" sz="2100" dirty="0"/>
            </a:br>
            <a:r>
              <a:rPr lang="en-US" altLang="en-US" sz="1050" dirty="0"/>
              <a:t>(</a:t>
            </a:r>
            <a:r>
              <a:rPr lang="en-US" altLang="en-US" sz="1050" dirty="0" err="1"/>
              <a:t>Plamondon</a:t>
            </a:r>
            <a:r>
              <a:rPr lang="en-US" altLang="en-US" sz="1050" dirty="0"/>
              <a:t> &amp; Srihari 2000, </a:t>
            </a:r>
            <a:br>
              <a:rPr lang="en-US" altLang="en-US" sz="1050" dirty="0"/>
            </a:br>
            <a:r>
              <a:rPr lang="en-US" altLang="en-US" sz="1050" dirty="0" err="1"/>
              <a:t>Tappert</a:t>
            </a:r>
            <a:r>
              <a:rPr lang="en-US" altLang="en-US" sz="1050" dirty="0"/>
              <a:t> et al. 1990, </a:t>
            </a:r>
            <a:r>
              <a:rPr lang="en-US" altLang="en-US" sz="1050" dirty="0" err="1"/>
              <a:t>Kristensson</a:t>
            </a:r>
            <a:r>
              <a:rPr lang="en-US" altLang="en-US" sz="1050" dirty="0"/>
              <a:t> &amp; Zhai 2004)</a:t>
            </a:r>
          </a:p>
          <a:p>
            <a:endParaRPr lang="en-US" altLang="en-US" sz="1050" dirty="0"/>
          </a:p>
          <a:p>
            <a:r>
              <a:rPr lang="en-US" altLang="en-US" sz="2100" dirty="0"/>
              <a:t>Removes clusters and gaps</a:t>
            </a:r>
          </a:p>
          <a:p>
            <a:r>
              <a:rPr lang="en-US" altLang="en-US" sz="2100" dirty="0"/>
              <a:t>Accommodates different sampling rates</a:t>
            </a:r>
          </a:p>
          <a:p>
            <a:r>
              <a:rPr lang="en-US" altLang="en-US" sz="2100" dirty="0"/>
              <a:t>Allows us to compare point </a:t>
            </a:r>
            <a:r>
              <a:rPr lang="en-US" altLang="en-US" sz="2100" i="1" dirty="0"/>
              <a:t>C</a:t>
            </a:r>
            <a:r>
              <a:rPr lang="en-US" altLang="en-US" sz="2100" dirty="0"/>
              <a:t>[</a:t>
            </a:r>
            <a:r>
              <a:rPr lang="en-US" altLang="en-US" sz="2100" i="1" dirty="0"/>
              <a:t>k</a:t>
            </a:r>
            <a:r>
              <a:rPr lang="en-US" altLang="en-US" sz="2100" dirty="0"/>
              <a:t>] to </a:t>
            </a:r>
            <a:r>
              <a:rPr lang="en-US" altLang="en-US" sz="2100" i="1" dirty="0" err="1"/>
              <a:t>T</a:t>
            </a:r>
            <a:r>
              <a:rPr lang="en-US" altLang="en-US" sz="2100" i="1" baseline="-25000" dirty="0" err="1"/>
              <a:t>i</a:t>
            </a:r>
            <a:r>
              <a:rPr lang="en-US" altLang="en-US" sz="2100" dirty="0"/>
              <a:t>[</a:t>
            </a:r>
            <a:r>
              <a:rPr lang="en-US" altLang="en-US" sz="2100" i="1" dirty="0"/>
              <a:t>k</a:t>
            </a:r>
            <a:r>
              <a:rPr lang="en-US" altLang="en-US" sz="2100" dirty="0"/>
              <a:t>]</a:t>
            </a:r>
          </a:p>
        </p:txBody>
      </p:sp>
      <p:pic>
        <p:nvPicPr>
          <p:cNvPr id="15668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4850" y="1893097"/>
            <a:ext cx="3429000" cy="13073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55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5A9C6347-20F4-4240-AC1F-287E7A06FD6D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31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1</a:t>
            </a:r>
          </a:p>
        </p:txBody>
      </p:sp>
      <p:pic>
        <p:nvPicPr>
          <p:cNvPr id="146720" name="Picture 28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3"/>
          <a:stretch/>
        </p:blipFill>
        <p:spPr bwMode="auto">
          <a:xfrm>
            <a:off x="333375" y="1417638"/>
            <a:ext cx="5753100" cy="47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F81498-971D-4335-8B7B-ACABA3DF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8080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26AEF-2F39-4F9C-9F6F-149D5E50C23D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>
                <a:defRPr/>
              </a:pPr>
              <a:t>32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2: Rotate once to 0°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38300"/>
            <a:ext cx="4229100" cy="381357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100" dirty="0"/>
              <a:t>No closed-form solution for finding best angular alignment </a:t>
            </a:r>
            <a:r>
              <a:rPr lang="en-US" altLang="en-US" sz="1050" dirty="0"/>
              <a:t>(Kara &amp; </a:t>
            </a:r>
            <a:r>
              <a:rPr lang="en-US" altLang="en-US" sz="1050" dirty="0" err="1"/>
              <a:t>Stahovich</a:t>
            </a:r>
            <a:r>
              <a:rPr lang="en-US" altLang="en-US" sz="1050" dirty="0"/>
              <a:t> 2004)</a:t>
            </a:r>
          </a:p>
          <a:p>
            <a:r>
              <a:rPr lang="en-US" altLang="en-US" sz="2100" dirty="0"/>
              <a:t>Find angle from (</a:t>
            </a:r>
            <a:r>
              <a:rPr lang="en-US" altLang="en-US" sz="2100" i="1" dirty="0" err="1"/>
              <a:t>x</a:t>
            </a:r>
            <a:r>
              <a:rPr lang="en-US" altLang="en-US" sz="2100" dirty="0" err="1"/>
              <a:t>,</a:t>
            </a:r>
            <a:r>
              <a:rPr lang="en-US" altLang="en-US" sz="2100" i="1" dirty="0" err="1"/>
              <a:t>y</a:t>
            </a:r>
            <a:r>
              <a:rPr lang="en-US" altLang="en-US" sz="2100" dirty="0"/>
              <a:t>) to first point</a:t>
            </a:r>
          </a:p>
          <a:p>
            <a:pPr lvl="1"/>
            <a:r>
              <a:rPr lang="en-US" altLang="en-US" sz="1500" dirty="0"/>
              <a:t>Call it the “indicative angle”</a:t>
            </a:r>
          </a:p>
          <a:p>
            <a:r>
              <a:rPr lang="en-US" altLang="en-US" sz="1800" dirty="0"/>
              <a:t>Rotate this to 0°</a:t>
            </a:r>
          </a:p>
          <a:p>
            <a:r>
              <a:rPr lang="en-US" altLang="en-US" sz="1800" dirty="0"/>
              <a:t>Approximates rotational alignment between </a:t>
            </a:r>
            <a:r>
              <a:rPr lang="en-US" altLang="en-US" sz="1800" i="1" dirty="0"/>
              <a:t>C</a:t>
            </a:r>
            <a:r>
              <a:rPr lang="en-US" altLang="en-US" sz="1800" dirty="0"/>
              <a:t> and </a:t>
            </a:r>
            <a:r>
              <a:rPr lang="en-US" altLang="en-US" sz="1800" i="1" dirty="0" err="1"/>
              <a:t>T</a:t>
            </a:r>
            <a:r>
              <a:rPr lang="en-US" altLang="en-US" sz="1800" i="1" baseline="-25000" dirty="0" err="1"/>
              <a:t>i</a:t>
            </a:r>
            <a:endParaRPr lang="en-US" altLang="en-US" sz="1800" i="1" baseline="-25000" dirty="0"/>
          </a:p>
        </p:txBody>
      </p:sp>
      <p:pic>
        <p:nvPicPr>
          <p:cNvPr id="160775" name="Picture 7" descr="triang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43103"/>
            <a:ext cx="2530079" cy="97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3657600" y="3086100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3829050" y="3086100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7614050" y="2228853"/>
            <a:ext cx="394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t>0°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6110286" y="1885953"/>
            <a:ext cx="1898423" cy="11037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/>
      <p:bldP spid="1607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78C1B63C-DA74-4D56-A8EF-F5D9AFEAD84D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33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2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23"/>
          <a:stretch/>
        </p:blipFill>
        <p:spPr bwMode="auto">
          <a:xfrm>
            <a:off x="335447" y="1885950"/>
            <a:ext cx="7275027" cy="360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D96B16-F64D-4191-98CE-3570D94A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822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283A7-C46F-4DA0-94D6-A7F682017846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>
                <a:defRPr/>
              </a:pPr>
              <a:t>34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3: Scale, translate</a:t>
            </a:r>
          </a:p>
        </p:txBody>
      </p:sp>
      <p:grpSp>
        <p:nvGrpSpPr>
          <p:cNvPr id="162830" name="Group 14"/>
          <p:cNvGrpSpPr>
            <a:grpSpLocks/>
          </p:cNvGrpSpPr>
          <p:nvPr/>
        </p:nvGrpSpPr>
        <p:grpSpPr bwMode="auto">
          <a:xfrm>
            <a:off x="5200650" y="1943100"/>
            <a:ext cx="1714500" cy="1485900"/>
            <a:chOff x="3888" y="912"/>
            <a:chExt cx="1440" cy="1248"/>
          </a:xfrm>
        </p:grpSpPr>
        <p:sp>
          <p:nvSpPr>
            <p:cNvPr id="162823" name="Line 7"/>
            <p:cNvSpPr>
              <a:spLocks noChangeShapeType="1"/>
            </p:cNvSpPr>
            <p:nvPr/>
          </p:nvSpPr>
          <p:spPr bwMode="auto">
            <a:xfrm>
              <a:off x="4608" y="912"/>
              <a:ext cx="1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62825" name="Picture 9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" y="1142"/>
              <a:ext cx="911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26" name="Rectangle 10"/>
            <p:cNvSpPr>
              <a:spLocks noChangeArrowheads="1"/>
            </p:cNvSpPr>
            <p:nvPr/>
          </p:nvSpPr>
          <p:spPr bwMode="auto">
            <a:xfrm>
              <a:off x="4315" y="1167"/>
              <a:ext cx="864" cy="8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2827" name="Line 11"/>
            <p:cNvSpPr>
              <a:spLocks noChangeShapeType="1"/>
            </p:cNvSpPr>
            <p:nvPr/>
          </p:nvSpPr>
          <p:spPr bwMode="auto">
            <a:xfrm flipH="1">
              <a:off x="3888" y="153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6282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548640" y="1943101"/>
            <a:ext cx="4137660" cy="3508772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100" dirty="0"/>
              <a:t>Scale to a square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/>
              <a:t>Non-uniform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/>
              <a:t>Aspect-invariant</a:t>
            </a:r>
          </a:p>
          <a:p>
            <a:pPr>
              <a:spcBef>
                <a:spcPct val="0"/>
              </a:spcBef>
            </a:pPr>
            <a:endParaRPr lang="en-US" altLang="en-US" sz="2100" baseline="-25000" dirty="0"/>
          </a:p>
          <a:p>
            <a:pPr>
              <a:spcBef>
                <a:spcPct val="0"/>
              </a:spcBef>
            </a:pPr>
            <a:r>
              <a:rPr lang="en-US" altLang="en-US" sz="2100" dirty="0"/>
              <a:t>Translate centroid to origin</a:t>
            </a:r>
            <a:endParaRPr lang="en-US" altLang="en-US" sz="2100" baseline="-25000" dirty="0"/>
          </a:p>
        </p:txBody>
      </p:sp>
    </p:spTree>
    <p:extLst>
      <p:ext uri="{BB962C8B-B14F-4D97-AF65-F5344CB8AC3E}">
        <p14:creationId xmlns:p14="http://schemas.microsoft.com/office/powerpoint/2010/main" val="1639627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6283418F-69B2-46F6-A8F5-8DDC35AE7C75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35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3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6"/>
          <a:stretch/>
        </p:blipFill>
        <p:spPr bwMode="auto">
          <a:xfrm>
            <a:off x="157819" y="1885951"/>
            <a:ext cx="5966756" cy="439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684D00-5E32-4A03-BF77-804F7E87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3372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B3139D25-ED1B-46BF-B382-1922DBF3438E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36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 this point…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… all templates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 and any candidate </a:t>
            </a:r>
            <a:r>
              <a:rPr lang="en-US" altLang="en-US" i="1"/>
              <a:t>C</a:t>
            </a:r>
            <a:r>
              <a:rPr lang="en-US" altLang="en-US"/>
              <a:t> have been treated identically.</a:t>
            </a:r>
          </a:p>
          <a:p>
            <a:endParaRPr lang="en-US" altLang="en-US"/>
          </a:p>
          <a:p>
            <a:r>
              <a:rPr lang="en-US" altLang="en-US"/>
              <a:t>Now we must compare </a:t>
            </a:r>
            <a:r>
              <a:rPr lang="en-US" altLang="en-US" i="1"/>
              <a:t>C</a:t>
            </a:r>
            <a:r>
              <a:rPr lang="en-US" altLang="en-US"/>
              <a:t> to each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.</a:t>
            </a:r>
          </a:p>
          <a:p>
            <a:pPr lvl="1"/>
            <a:r>
              <a:rPr lang="en-US" altLang="en-US"/>
              <a:t>To which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 is </a:t>
            </a:r>
            <a:r>
              <a:rPr lang="en-US" altLang="en-US" i="1"/>
              <a:t>C</a:t>
            </a:r>
            <a:r>
              <a:rPr lang="en-US" altLang="en-US"/>
              <a:t> closest?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631425-201F-4B60-8DF7-1DD6ABF7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891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0F53C29B-59C6-4C47-AD49-B756F14B9CF6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37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4: Compare to templates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3101"/>
            <a:ext cx="5200650" cy="3508772"/>
          </a:xfrm>
        </p:spPr>
        <p:txBody>
          <a:bodyPr/>
          <a:lstStyle/>
          <a:p>
            <a:r>
              <a:rPr lang="en-US" altLang="en-US" dirty="0"/>
              <a:t>Compute score [0..1] for each 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i="1" dirty="0"/>
              <a:t>C</a:t>
            </a:r>
            <a:r>
              <a:rPr lang="en-US" altLang="en-US" dirty="0"/>
              <a:t>,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sz="1800" dirty="0"/>
              <a:t>Score is based on average distance between corresponding points</a:t>
            </a:r>
          </a:p>
          <a:p>
            <a:pPr lvl="1"/>
            <a:r>
              <a:rPr lang="en-US" altLang="en-US" sz="1800" dirty="0"/>
              <a:t>Score should be for </a:t>
            </a:r>
            <a:r>
              <a:rPr lang="en-US" altLang="en-US" sz="1800" i="1" u="sng" dirty="0"/>
              <a:t>best</a:t>
            </a:r>
            <a:r>
              <a:rPr lang="en-US" altLang="en-US" sz="1800" dirty="0"/>
              <a:t> angular alignment for (</a:t>
            </a:r>
            <a:r>
              <a:rPr lang="en-US" altLang="en-US" sz="1800" i="1" dirty="0"/>
              <a:t>C</a:t>
            </a:r>
            <a:r>
              <a:rPr lang="en-US" altLang="en-US" sz="1800" dirty="0"/>
              <a:t>, </a:t>
            </a:r>
            <a:r>
              <a:rPr lang="en-US" altLang="en-US" sz="1800" i="1" dirty="0" err="1"/>
              <a:t>T</a:t>
            </a:r>
            <a:r>
              <a:rPr lang="en-US" altLang="en-US" sz="1800" i="1" baseline="-25000" dirty="0" err="1"/>
              <a:t>i</a:t>
            </a:r>
            <a:r>
              <a:rPr lang="en-US" altLang="en-US" sz="1800" dirty="0"/>
              <a:t>)</a:t>
            </a:r>
          </a:p>
          <a:p>
            <a:pPr lvl="2"/>
            <a:r>
              <a:rPr lang="en-US" altLang="en-US" sz="1500" dirty="0"/>
              <a:t>Requires search over angles</a:t>
            </a:r>
          </a:p>
        </p:txBody>
      </p:sp>
      <p:grpSp>
        <p:nvGrpSpPr>
          <p:cNvPr id="166920" name="Group 8"/>
          <p:cNvGrpSpPr>
            <a:grpSpLocks/>
          </p:cNvGrpSpPr>
          <p:nvPr/>
        </p:nvGrpSpPr>
        <p:grpSpPr bwMode="auto">
          <a:xfrm>
            <a:off x="5829300" y="2049069"/>
            <a:ext cx="1404938" cy="1187053"/>
            <a:chOff x="3936" y="1001"/>
            <a:chExt cx="1180" cy="997"/>
          </a:xfrm>
        </p:grpSpPr>
        <p:pic>
          <p:nvPicPr>
            <p:cNvPr id="166916" name="Picture 4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78">
              <a:off x="3990" y="1001"/>
              <a:ext cx="1036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917" name="Picture 5" descr="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1180" cy="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FC1952-9D1A-4448-AE79-D1802751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DF364A93-7978-4C8C-A432-8CA33DDBD0BF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38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“Seed &amp; search”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844" y="1943101"/>
            <a:ext cx="5067007" cy="35087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Find angle at which avg. point distance is minimized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Could use brute force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+1° for 360°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Or use hill climbing CW/CCW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 dirty="0"/>
              <a:t>1° for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 dirty="0"/>
              <a:t>180°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There can be local minima</a:t>
            </a:r>
          </a:p>
        </p:txBody>
      </p:sp>
      <p:grpSp>
        <p:nvGrpSpPr>
          <p:cNvPr id="142343" name="Group 7"/>
          <p:cNvGrpSpPr>
            <a:grpSpLocks/>
          </p:cNvGrpSpPr>
          <p:nvPr/>
        </p:nvGrpSpPr>
        <p:grpSpPr bwMode="auto">
          <a:xfrm>
            <a:off x="5829300" y="2049069"/>
            <a:ext cx="1404938" cy="1187053"/>
            <a:chOff x="3936" y="1001"/>
            <a:chExt cx="1180" cy="997"/>
          </a:xfrm>
        </p:grpSpPr>
        <p:pic>
          <p:nvPicPr>
            <p:cNvPr id="142340" name="Picture 4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78">
              <a:off x="3990" y="1001"/>
              <a:ext cx="1036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41" name="Picture 5" descr="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1180" cy="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71D96B-0342-4373-858E-98AF8FC4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8813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42316"/>
          </a:xfrm>
        </p:spPr>
        <p:txBody>
          <a:bodyPr/>
          <a:lstStyle/>
          <a:p>
            <a:r>
              <a:rPr lang="en-US" altLang="en-US" dirty="0"/>
              <a:t>Step 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D4EB66-1833-ADD1-A77F-8F4E3FC407E1}"/>
              </a:ext>
            </a:extLst>
          </p:cNvPr>
          <p:cNvGrpSpPr/>
          <p:nvPr/>
        </p:nvGrpSpPr>
        <p:grpSpPr>
          <a:xfrm>
            <a:off x="215911" y="1008856"/>
            <a:ext cx="8928089" cy="4840287"/>
            <a:chOff x="457200" y="1935957"/>
            <a:chExt cx="6934200" cy="3759317"/>
          </a:xfrm>
        </p:grpSpPr>
        <p:pic>
          <p:nvPicPr>
            <p:cNvPr id="152585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64"/>
            <a:stretch/>
          </p:blipFill>
          <p:spPr bwMode="auto">
            <a:xfrm>
              <a:off x="457200" y="1935957"/>
              <a:ext cx="3609975" cy="2273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2586" name="Picture 1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68"/>
            <a:stretch/>
          </p:blipFill>
          <p:spPr bwMode="auto">
            <a:xfrm>
              <a:off x="4233563" y="1943824"/>
              <a:ext cx="3157837" cy="2924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2589" name="Picture 1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56"/>
            <a:stretch/>
          </p:blipFill>
          <p:spPr bwMode="auto">
            <a:xfrm>
              <a:off x="457201" y="4398460"/>
              <a:ext cx="2762249" cy="755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2588" name="Picture 1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39"/>
            <a:stretch/>
          </p:blipFill>
          <p:spPr bwMode="auto">
            <a:xfrm>
              <a:off x="4233563" y="5090793"/>
              <a:ext cx="3157837" cy="604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1B8CD5-ACBB-445B-B2C3-C1652E10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7A464-B855-C85C-43FF-90D3E5BA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55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Gesture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fast to enter</a:t>
            </a:r>
          </a:p>
          <a:p>
            <a:r>
              <a:rPr lang="en-US" dirty="0"/>
              <a:t>Single gesture can give both parameters and command</a:t>
            </a:r>
          </a:p>
          <a:p>
            <a:pPr lvl="1"/>
            <a:r>
              <a:rPr lang="en-US" dirty="0"/>
              <a:t>E.g., cross out gesture tells both what to do and to what</a:t>
            </a:r>
          </a:p>
          <a:p>
            <a:r>
              <a:rPr lang="en-US" dirty="0"/>
              <a:t>Large space of potential gestures</a:t>
            </a:r>
          </a:p>
          <a:p>
            <a:r>
              <a:rPr lang="en-US" dirty="0"/>
              <a:t>Can be “natural”</a:t>
            </a:r>
          </a:p>
          <a:p>
            <a:r>
              <a:rPr lang="en-US" dirty="0"/>
              <a:t>Can fit in easily with event-based programming</a:t>
            </a:r>
          </a:p>
          <a:p>
            <a:pPr lvl="1"/>
            <a:r>
              <a:rPr lang="en-US" dirty="0"/>
              <a:t>Assuming gestures simply invoke a command</a:t>
            </a:r>
          </a:p>
          <a:p>
            <a:r>
              <a:rPr lang="en-US" dirty="0"/>
              <a:t>Can be integrated with the toolkit</a:t>
            </a:r>
          </a:p>
          <a:p>
            <a:pPr lvl="1"/>
            <a:r>
              <a:rPr lang="en-US" dirty="0"/>
              <a:t>E.g., get events when a gesture starts / finished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02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$1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Depends on 2-D pairwise point comparisons</a:t>
            </a:r>
          </a:p>
          <a:p>
            <a:pPr lvl="1"/>
            <a:r>
              <a:rPr lang="en-US" altLang="en-US"/>
              <a:t>Resilient to differences in sampling, rotation, scale, position, aspect, and velocity/acceleration</a:t>
            </a:r>
          </a:p>
          <a:p>
            <a:pPr lvl="1"/>
            <a:r>
              <a:rPr lang="en-US" altLang="en-US"/>
              <a:t>But no ovals vs. circles, rectangles vs. squares</a:t>
            </a:r>
            <a:br>
              <a:rPr lang="en-US" altLang="en-US"/>
            </a:br>
            <a:r>
              <a:rPr lang="en-US" altLang="en-US"/>
              <a:t>(This can be added on a per-gesture basis)</a:t>
            </a:r>
          </a:p>
          <a:p>
            <a:pPr lvl="1"/>
            <a:r>
              <a:rPr lang="en-US" altLang="en-US"/>
              <a:t>No differentiation based on speed</a:t>
            </a:r>
          </a:p>
          <a:p>
            <a:pPr lvl="1"/>
            <a:endParaRPr lang="en-US" altLang="en-US"/>
          </a:p>
          <a:p>
            <a:r>
              <a:rPr lang="en-US" altLang="en-US"/>
              <a:t>1-D gestures (lines) should not be scaled in 2-D</a:t>
            </a:r>
          </a:p>
          <a:p>
            <a:endParaRPr lang="en-US" altLang="en-US"/>
          </a:p>
          <a:p>
            <a:r>
              <a:rPr lang="en-US" altLang="en-US"/>
              <a:t>No features are used</a:t>
            </a:r>
          </a:p>
          <a:p>
            <a:pPr lvl="1"/>
            <a:r>
              <a:rPr lang="en-US" altLang="en-US"/>
              <a:t>Gesture “classes” require different templates with the same 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6D207E-880A-4F93-BB6E-6142C5B5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F4698E-D773-BCD8-1E27-FCC8DF5F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638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D5C4E47B-33D8-4972-8E01-405EEEC55093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41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arrow “class”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400303"/>
            <a:ext cx="4514850" cy="16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553962-5C06-46A4-A6E6-4834815D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9846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36F22F2E-5CDF-410C-96A7-F902AB555CBD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42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588205" y="2714625"/>
            <a:ext cx="1967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Frutiger LT Std 45 Light" pitchFamily="34" charset="0"/>
                <a:cs typeface="Arial" panose="020B0604020202020204" pitchFamily="34" charset="0"/>
              </a:rPr>
              <a:t>Evaluation</a:t>
            </a:r>
          </a:p>
        </p:txBody>
      </p:sp>
      <p:pic>
        <p:nvPicPr>
          <p:cNvPr id="97284" name="Picture 4" descr="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729037"/>
            <a:ext cx="97155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428750" y="1714500"/>
            <a:ext cx="62865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563A5B-CD50-4355-9629-3D6B03AF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4934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66E52832-BCC0-4900-97F8-F1BF78950C65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43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3101"/>
            <a:ext cx="4114800" cy="35087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100" dirty="0"/>
              <a:t>Tested $1, </a:t>
            </a:r>
            <a:r>
              <a:rPr lang="en-US" altLang="en-US" sz="2100" dirty="0" err="1"/>
              <a:t>Rubine</a:t>
            </a:r>
            <a:r>
              <a:rPr lang="en-US" altLang="en-US" sz="2100" dirty="0"/>
              <a:t>, DTW</a:t>
            </a:r>
          </a:p>
          <a:p>
            <a:pPr>
              <a:lnSpc>
                <a:spcPct val="90000"/>
              </a:lnSpc>
            </a:pPr>
            <a:r>
              <a:rPr lang="en-US" altLang="en-US" sz="2100" dirty="0"/>
              <a:t>10 subjects</a:t>
            </a:r>
          </a:p>
          <a:p>
            <a:pPr>
              <a:lnSpc>
                <a:spcPct val="90000"/>
              </a:lnSpc>
            </a:pPr>
            <a:r>
              <a:rPr lang="en-US" altLang="en-US" sz="2100" dirty="0"/>
              <a:t>16 gestures</a:t>
            </a:r>
          </a:p>
          <a:p>
            <a:pPr lvl="1">
              <a:lnSpc>
                <a:spcPct val="90000"/>
              </a:lnSpc>
            </a:pPr>
            <a:r>
              <a:rPr lang="en-US" altLang="en-US" sz="1500" dirty="0"/>
              <a:t>10 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500" dirty="0"/>
              <a:t> (slow, med, fast)</a:t>
            </a:r>
          </a:p>
          <a:p>
            <a:pPr lvl="1">
              <a:lnSpc>
                <a:spcPct val="90000"/>
              </a:lnSpc>
            </a:pPr>
            <a:r>
              <a:rPr lang="en-US" altLang="en-US" sz="1500" dirty="0"/>
              <a:t>4800 gestures total</a:t>
            </a:r>
          </a:p>
          <a:p>
            <a:pPr lvl="1">
              <a:lnSpc>
                <a:spcPct val="90000"/>
              </a:lnSpc>
            </a:pPr>
            <a:r>
              <a:rPr lang="en-US" altLang="en-US" sz="1500" dirty="0"/>
              <a:t>1-5 (disliked, liked)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Train on </a:t>
            </a:r>
            <a:r>
              <a:rPr lang="en-US" altLang="en-US" sz="1800" i="1" dirty="0"/>
              <a:t>E</a:t>
            </a:r>
            <a:r>
              <a:rPr lang="en-US" altLang="en-US" sz="1800" dirty="0"/>
              <a:t>=1-9, test on one random from 10-</a:t>
            </a:r>
            <a:r>
              <a:rPr lang="en-US" altLang="en-US" sz="1800" i="1" dirty="0"/>
              <a:t>E</a:t>
            </a:r>
            <a:r>
              <a:rPr lang="en-US" altLang="en-US" sz="1800" dirty="0"/>
              <a:t>. Repeat 100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800" dirty="0"/>
              <a:t> for error rate.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1,248,000 total tests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3-factor within-subjects design </a:t>
            </a:r>
            <a:r>
              <a:rPr lang="en-US" altLang="en-US" sz="1050" dirty="0"/>
              <a:t>(recognizer, speed, num. train)</a:t>
            </a:r>
          </a:p>
        </p:txBody>
      </p:sp>
      <p:pic>
        <p:nvPicPr>
          <p:cNvPr id="111621" name="Picture 5" descr="Pocket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8700"/>
            <a:ext cx="1577579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Pocket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28703"/>
            <a:ext cx="1576388" cy="18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143001" y="6725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4152655" y="2023776"/>
            <a:ext cx="838691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75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624" name="Picture 8" descr="ges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028950"/>
            <a:ext cx="25146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2C0757-207B-4E54-BE55-B94AF9F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39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879E619A-BE99-4253-A453-B7DC73345538}" type="slidenum"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pPr algn="r">
                <a:defRPr/>
              </a:pPr>
              <a:t>44</a:t>
            </a:fld>
            <a:endParaRPr lang="en-US" altLang="en-US" sz="1050">
              <a:solidFill>
                <a:srgbClr val="000000"/>
              </a:solidFill>
              <a:latin typeface="Bliss Regular" pitchFamily="2" charset="0"/>
              <a:cs typeface="Arial" panose="020B0604020202020204" pitchFamily="34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Recognition errors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3101"/>
            <a:ext cx="3943350" cy="3508772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1350" dirty="0"/>
              <a:t>$1	0.98% errors </a:t>
            </a:r>
            <a:br>
              <a:rPr lang="en-US" altLang="en-US" sz="1350" dirty="0"/>
            </a:br>
            <a:r>
              <a:rPr lang="en-US" altLang="en-US" sz="1050" dirty="0"/>
              <a:t>(1.21% without searching over angles)</a:t>
            </a:r>
          </a:p>
          <a:p>
            <a:pPr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1350" dirty="0"/>
              <a:t>DTW	0.85%</a:t>
            </a:r>
          </a:p>
          <a:p>
            <a:pPr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1350" dirty="0"/>
              <a:t>Rubine	7.17%</a:t>
            </a:r>
          </a:p>
          <a:p>
            <a:pPr>
              <a:lnSpc>
                <a:spcPct val="80000"/>
              </a:lnSpc>
              <a:tabLst>
                <a:tab pos="1371600" algn="l"/>
              </a:tabLst>
            </a:pPr>
            <a:endParaRPr lang="en-US" altLang="en-US" sz="1350" dirty="0"/>
          </a:p>
          <a:p>
            <a:pPr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1350" dirty="0"/>
              <a:t>With 1 template:</a:t>
            </a:r>
          </a:p>
          <a:p>
            <a:pPr lvl="1"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1200" dirty="0"/>
              <a:t>$1:       2.73%</a:t>
            </a:r>
          </a:p>
          <a:p>
            <a:pPr lvl="1"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1200" dirty="0"/>
              <a:t>DTW:   2.14%</a:t>
            </a:r>
          </a:p>
          <a:p>
            <a:pPr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1350" dirty="0"/>
              <a:t>With 9 templates:</a:t>
            </a:r>
          </a:p>
          <a:p>
            <a:pPr lvl="1"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1200" dirty="0"/>
              <a:t>$1:       0.45%</a:t>
            </a:r>
          </a:p>
          <a:p>
            <a:pPr lvl="1"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1200" dirty="0"/>
              <a:t>DTW:   0.54%</a:t>
            </a:r>
          </a:p>
          <a:p>
            <a:pPr>
              <a:lnSpc>
                <a:spcPct val="80000"/>
              </a:lnSpc>
              <a:tabLst>
                <a:tab pos="1371600" algn="l"/>
              </a:tabLst>
            </a:pPr>
            <a:endParaRPr lang="en-US" altLang="en-US" sz="1350" dirty="0"/>
          </a:p>
          <a:p>
            <a:pPr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1350" dirty="0">
                <a:solidFill>
                  <a:srgbClr val="FF0000"/>
                </a:solidFill>
              </a:rPr>
              <a:t>DTW: 80</a:t>
            </a:r>
            <a:r>
              <a:rPr lang="en-US" alt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350" dirty="0">
                <a:solidFill>
                  <a:srgbClr val="FF0000"/>
                </a:solidFill>
              </a:rPr>
              <a:t> slower than $1</a:t>
            </a:r>
          </a:p>
          <a:p>
            <a:pPr lvl="1"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1200" dirty="0">
                <a:solidFill>
                  <a:srgbClr val="FF0000"/>
                </a:solidFill>
              </a:rPr>
              <a:t>Speedup possible, but complex</a:t>
            </a:r>
          </a:p>
          <a:p>
            <a:pPr lvl="1">
              <a:lnSpc>
                <a:spcPct val="80000"/>
              </a:lnSpc>
              <a:tabLst>
                <a:tab pos="1371600" algn="l"/>
              </a:tabLst>
            </a:pPr>
            <a:endParaRPr lang="en-US" altLang="en-US" sz="1350" dirty="0"/>
          </a:p>
          <a:p>
            <a:pPr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1350" dirty="0"/>
              <a:t>Rubine with 9 train: 4.70%</a:t>
            </a:r>
          </a:p>
          <a:p>
            <a:pPr lvl="1">
              <a:lnSpc>
                <a:spcPct val="80000"/>
              </a:lnSpc>
              <a:tabLst>
                <a:tab pos="1371600" algn="l"/>
              </a:tabLst>
            </a:pPr>
            <a:r>
              <a:rPr lang="en-US" altLang="en-US" sz="900" dirty="0"/>
              <a:t>(Rubine reported ~6.5%.)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3" y="1885950"/>
            <a:ext cx="3383756" cy="309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43500"/>
            <a:ext cx="1953816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5495925" y="2171703"/>
            <a:ext cx="2400300" cy="593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1050" baseline="300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2</a:t>
            </a:r>
            <a:r>
              <a:rPr lang="en-US" altLang="en-US" sz="1050" baseline="-300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(2,N=780)</a:t>
            </a:r>
            <a:r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=867.33, p&lt;.0001</a:t>
            </a:r>
            <a:r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t>     (overall)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1050" baseline="300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2</a:t>
            </a:r>
            <a:r>
              <a:rPr lang="en-US" altLang="en-US" sz="1050" baseline="-300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(2,N=780)</a:t>
            </a:r>
            <a:r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=668.43, p&lt;.0001</a:t>
            </a:r>
            <a:r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t>   (vs. Rubine)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1050" baseline="300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2</a:t>
            </a:r>
            <a:r>
              <a:rPr lang="en-US" altLang="en-US" sz="1050" baseline="-3000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(2,N=780)</a:t>
            </a:r>
            <a:r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Times New Roman" panose="02020603050405020304" pitchFamily="18" charset="0"/>
              </a:rPr>
              <a:t>=0.13, n.s.</a:t>
            </a:r>
            <a:r>
              <a:rPr lang="en-US" altLang="en-US" sz="1050">
                <a:solidFill>
                  <a:srgbClr val="000000"/>
                </a:solidFill>
                <a:latin typeface="Bliss Regular" pitchFamily="2" charset="0"/>
                <a:cs typeface="Arial" panose="020B0604020202020204" pitchFamily="34" charset="0"/>
              </a:rPr>
              <a:t>               ($1 vs. DTW)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A3C837-A271-4519-9621-9F13915D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942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Wobbrock’s</a:t>
            </a:r>
            <a:r>
              <a:rPr lang="en-US" dirty="0"/>
              <a:t> subsequent gesture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hlinkClick r:id="rId2"/>
              </a:rPr>
              <a:t>AGATe</a:t>
            </a:r>
            <a:r>
              <a:rPr lang="en-US" dirty="0"/>
              <a:t>: </a:t>
            </a:r>
            <a:r>
              <a:rPr lang="en-US" dirty="0" err="1"/>
              <a:t>AGreement</a:t>
            </a:r>
            <a:r>
              <a:rPr lang="en-US" dirty="0"/>
              <a:t> Analysis Toolkit - for calculating agreement in gesture-elicitation studies (CHI’2015)</a:t>
            </a:r>
          </a:p>
          <a:p>
            <a:r>
              <a:rPr lang="en-US" dirty="0" err="1">
                <a:hlinkClick r:id="rId3"/>
              </a:rPr>
              <a:t>GHoST</a:t>
            </a:r>
            <a:r>
              <a:rPr lang="en-US" dirty="0"/>
              <a:t>: Gesture </a:t>
            </a:r>
            <a:r>
              <a:rPr lang="en-US" dirty="0" err="1"/>
              <a:t>HeatmapS</a:t>
            </a:r>
            <a:r>
              <a:rPr lang="en-US" dirty="0"/>
              <a:t> Toolkit - for visualizing variation in gesture articulation (ICMI ’2014)</a:t>
            </a:r>
          </a:p>
          <a:p>
            <a:r>
              <a:rPr lang="en-US" dirty="0">
                <a:hlinkClick r:id="rId4"/>
              </a:rPr>
              <a:t>GREAT</a:t>
            </a:r>
            <a:r>
              <a:rPr lang="en-US" dirty="0"/>
              <a:t>: Gesture </a:t>
            </a:r>
            <a:r>
              <a:rPr lang="en-US" dirty="0" err="1"/>
              <a:t>RElative</a:t>
            </a:r>
            <a:r>
              <a:rPr lang="en-US" dirty="0"/>
              <a:t> Accuracy Toolkit - for measuring variation in gesture articulation (ICMI’2013)</a:t>
            </a:r>
          </a:p>
          <a:p>
            <a:r>
              <a:rPr lang="en-US" dirty="0" err="1">
                <a:hlinkClick r:id="rId5"/>
              </a:rPr>
              <a:t>GECKo</a:t>
            </a:r>
            <a:r>
              <a:rPr lang="en-US" dirty="0"/>
              <a:t>: </a:t>
            </a:r>
            <a:r>
              <a:rPr lang="en-US" dirty="0" err="1"/>
              <a:t>GEsture</a:t>
            </a:r>
            <a:r>
              <a:rPr lang="en-US" dirty="0"/>
              <a:t> Clustering </a:t>
            </a:r>
            <a:r>
              <a:rPr lang="en-US" dirty="0" err="1"/>
              <a:t>toolKit</a:t>
            </a:r>
            <a:r>
              <a:rPr lang="en-US" dirty="0"/>
              <a:t> - for clustering gestures and calculating agreement (GI ‘2013)</a:t>
            </a:r>
          </a:p>
          <a:p>
            <a:r>
              <a:rPr lang="en-US" dirty="0">
                <a:hlinkClick r:id="rId6"/>
              </a:rPr>
              <a:t>$P</a:t>
            </a:r>
            <a:r>
              <a:rPr lang="en-US" dirty="0"/>
              <a:t>: Point-cloud </a:t>
            </a:r>
            <a:r>
              <a:rPr lang="en-US" dirty="0" err="1"/>
              <a:t>multistroke</a:t>
            </a:r>
            <a:r>
              <a:rPr lang="en-US" dirty="0"/>
              <a:t> recognizer - for recognizing </a:t>
            </a:r>
            <a:r>
              <a:rPr lang="en-US" dirty="0" err="1"/>
              <a:t>multistroke</a:t>
            </a:r>
            <a:r>
              <a:rPr lang="en-US" dirty="0"/>
              <a:t> gestures as point-clouds (ICMI ‘2012)</a:t>
            </a:r>
          </a:p>
          <a:p>
            <a:r>
              <a:rPr lang="en-US" dirty="0">
                <a:hlinkClick r:id="rId7"/>
              </a:rPr>
              <a:t>$N</a:t>
            </a:r>
            <a:r>
              <a:rPr lang="en-US" dirty="0"/>
              <a:t>: </a:t>
            </a:r>
            <a:r>
              <a:rPr lang="en-US" dirty="0" err="1"/>
              <a:t>Multistroke</a:t>
            </a:r>
            <a:r>
              <a:rPr lang="en-US" dirty="0"/>
              <a:t> recognizer - for recognizing </a:t>
            </a:r>
            <a:r>
              <a:rPr lang="en-US" dirty="0" err="1"/>
              <a:t>multistroke</a:t>
            </a:r>
            <a:r>
              <a:rPr lang="en-US" dirty="0"/>
              <a:t> gestures as strokes (GI ‘2012)</a:t>
            </a:r>
          </a:p>
          <a:p>
            <a:r>
              <a:rPr lang="en-US" dirty="0">
                <a:hlinkClick r:id="rId8"/>
              </a:rPr>
              <a:t>$1</a:t>
            </a:r>
            <a:r>
              <a:rPr lang="en-US" dirty="0"/>
              <a:t>: </a:t>
            </a:r>
            <a:r>
              <a:rPr lang="en-US" dirty="0" err="1"/>
              <a:t>Unistroke</a:t>
            </a:r>
            <a:r>
              <a:rPr lang="en-US" dirty="0"/>
              <a:t> recognizer - for recognizing </a:t>
            </a:r>
            <a:r>
              <a:rPr lang="en-US" dirty="0" err="1"/>
              <a:t>unistroke</a:t>
            </a:r>
            <a:r>
              <a:rPr lang="en-US" dirty="0"/>
              <a:t> gestures as strokes (UIST’2007)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55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66" y="403436"/>
            <a:ext cx="6827227" cy="493538"/>
          </a:xfrm>
        </p:spPr>
        <p:txBody>
          <a:bodyPr/>
          <a:lstStyle/>
          <a:p>
            <a:r>
              <a:rPr lang="en-US" dirty="0"/>
              <a:t>More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66" y="1028700"/>
            <a:ext cx="7335950" cy="5403850"/>
          </a:xfrm>
        </p:spPr>
        <p:txBody>
          <a:bodyPr>
            <a:normAutofit lnSpcReduction="10000"/>
          </a:bodyPr>
          <a:lstStyle/>
          <a:p>
            <a:r>
              <a:rPr lang="en-US" sz="1200" dirty="0"/>
              <a:t>From Bill Buxton, </a:t>
            </a:r>
            <a:r>
              <a:rPr lang="en-US" sz="1200" dirty="0">
                <a:hlinkClick r:id="rId2"/>
              </a:rPr>
              <a:t>www.billbuxton.com</a:t>
            </a:r>
            <a:r>
              <a:rPr lang="en-US" sz="1200" dirty="0"/>
              <a:t> </a:t>
            </a:r>
          </a:p>
          <a:p>
            <a:r>
              <a:rPr lang="en-US" sz="1200" dirty="0"/>
              <a:t>The first gesture-related stuff that I did was the single-stroke shorthand that I developed for entering music to the score editor.  This was the stepping stone to </a:t>
            </a:r>
            <a:r>
              <a:rPr lang="en-US" sz="1200" dirty="0" err="1"/>
              <a:t>Unistrokes</a:t>
            </a:r>
            <a:r>
              <a:rPr lang="en-US" sz="1200" dirty="0"/>
              <a:t> and that to </a:t>
            </a:r>
            <a:r>
              <a:rPr lang="en-US" sz="1200" dirty="0" err="1"/>
              <a:t>Grafitti</a:t>
            </a:r>
            <a:r>
              <a:rPr lang="en-US" sz="1200" dirty="0"/>
              <a:t>.</a:t>
            </a:r>
          </a:p>
          <a:p>
            <a:pPr lvl="1"/>
            <a:r>
              <a:rPr lang="en-US" sz="1000" b="1" dirty="0"/>
              <a:t>Buxton, W., </a:t>
            </a:r>
            <a:r>
              <a:rPr lang="en-US" sz="1000" b="1" dirty="0" err="1"/>
              <a:t>Sniderman</a:t>
            </a:r>
            <a:r>
              <a:rPr lang="en-US" sz="1000" b="1" dirty="0"/>
              <a:t>, R., Reeves, W., Patel, S. &amp; Baecker, R. (1979)</a:t>
            </a:r>
            <a:r>
              <a:rPr lang="en-US" sz="1000" dirty="0"/>
              <a:t>. </a:t>
            </a:r>
            <a:r>
              <a:rPr lang="en-US" sz="1000" u="sng" dirty="0">
                <a:hlinkClick r:id="rId3"/>
              </a:rPr>
              <a:t>The Evolution of the SSSP Score Editing </a:t>
            </a:r>
            <a:r>
              <a:rPr lang="en-US" sz="1000" u="sng" dirty="0" err="1">
                <a:hlinkClick r:id="rId3"/>
              </a:rPr>
              <a:t>Tools.</a:t>
            </a:r>
            <a:r>
              <a:rPr lang="en-US" sz="1000" i="1" dirty="0" err="1"/>
              <a:t>Computer</a:t>
            </a:r>
            <a:r>
              <a:rPr lang="en-US" sz="1000" i="1" dirty="0"/>
              <a:t> Music Journal</a:t>
            </a:r>
            <a:r>
              <a:rPr lang="en-US" sz="1000" dirty="0"/>
              <a:t> 3(4), 14-25. [</a:t>
            </a:r>
            <a:r>
              <a:rPr lang="en-US" sz="1000" u="sng" dirty="0">
                <a:hlinkClick r:id="rId4"/>
              </a:rPr>
              <a:t>PDF</a:t>
            </a:r>
            <a:r>
              <a:rPr lang="en-US" sz="1000" dirty="0"/>
              <a:t>]  [</a:t>
            </a:r>
            <a:r>
              <a:rPr lang="en-US" sz="1000" u="sng" dirty="0">
                <a:hlinkClick r:id="rId5"/>
              </a:rPr>
              <a:t>video</a:t>
            </a:r>
            <a:r>
              <a:rPr lang="en-US" sz="1000" dirty="0"/>
              <a:t>]</a:t>
            </a:r>
          </a:p>
          <a:p>
            <a:r>
              <a:rPr lang="en-US" sz="1200" dirty="0"/>
              <a:t>The paper that you referred to as well as the accompanying video can be found here;</a:t>
            </a:r>
          </a:p>
          <a:p>
            <a:pPr lvl="1"/>
            <a:r>
              <a:rPr lang="en-US" sz="1000" b="1" dirty="0"/>
              <a:t>Buxton, W., Fiume, E., Hill, R., Lee, A. &amp; Woo, C. (1983).</a:t>
            </a:r>
            <a:r>
              <a:rPr lang="en-US" sz="1000" dirty="0"/>
              <a:t> </a:t>
            </a:r>
            <a:r>
              <a:rPr lang="en-US" sz="1000" u="sng" dirty="0">
                <a:hlinkClick r:id="rId6"/>
              </a:rPr>
              <a:t>Continuous Hand-Gesture Driven Input.</a:t>
            </a:r>
            <a:r>
              <a:rPr lang="en-US" sz="1000" dirty="0"/>
              <a:t> </a:t>
            </a:r>
            <a:r>
              <a:rPr lang="en-US" sz="1000" i="1" dirty="0"/>
              <a:t>Proceedings of Graphics Interface '83,</a:t>
            </a:r>
            <a:r>
              <a:rPr lang="en-US" sz="1000" dirty="0"/>
              <a:t> 9th Conference of the Canadian Man-Computer Communications Society, Edmonton, May 1983, 191-195. [</a:t>
            </a:r>
            <a:r>
              <a:rPr lang="en-US" sz="1000" u="sng" dirty="0">
                <a:hlinkClick r:id="rId7"/>
              </a:rPr>
              <a:t>video</a:t>
            </a:r>
            <a:r>
              <a:rPr lang="en-US" sz="1000" dirty="0"/>
              <a:t>]</a:t>
            </a:r>
          </a:p>
          <a:p>
            <a:r>
              <a:rPr lang="en-US" sz="1200" dirty="0"/>
              <a:t>For a review of Marking and Gesture stuff, see the following two draft chapters of the yet-to-be-finished (!) input book:</a:t>
            </a:r>
          </a:p>
          <a:p>
            <a:pPr lvl="1"/>
            <a:r>
              <a:rPr lang="en-US" sz="1000" u="sng" dirty="0">
                <a:hlinkClick r:id="rId8"/>
              </a:rPr>
              <a:t>http://www.billbuxton.com/inputManuscript.html</a:t>
            </a:r>
            <a:endParaRPr lang="en-US" sz="1000" dirty="0"/>
          </a:p>
          <a:p>
            <a:pPr lvl="1"/>
            <a:r>
              <a:rPr lang="en-US" sz="1000" u="sng" dirty="0">
                <a:hlinkClick r:id="rId9"/>
              </a:rPr>
              <a:t>Marking Interfaces</a:t>
            </a:r>
            <a:endParaRPr lang="en-US" sz="1000" dirty="0"/>
          </a:p>
          <a:p>
            <a:pPr lvl="1"/>
            <a:r>
              <a:rPr lang="en-US" sz="1000" u="sng" dirty="0">
                <a:hlinkClick r:id="rId10"/>
              </a:rPr>
              <a:t>Gesture Driven Input</a:t>
            </a:r>
            <a:endParaRPr lang="en-US" sz="1000" dirty="0"/>
          </a:p>
          <a:p>
            <a:r>
              <a:rPr lang="en-US" sz="1200" dirty="0"/>
              <a:t>IMHO, the most useful thing that I have written that guides me, at least, in terms of gestures, is:</a:t>
            </a:r>
          </a:p>
          <a:p>
            <a:pPr lvl="1"/>
            <a:r>
              <a:rPr lang="en-US" sz="1000" b="1" dirty="0"/>
              <a:t>Buxton, W. (1986).</a:t>
            </a:r>
            <a:r>
              <a:rPr lang="en-US" sz="1000" dirty="0"/>
              <a:t> </a:t>
            </a:r>
            <a:r>
              <a:rPr lang="en-US" sz="1000" u="sng" dirty="0">
                <a:hlinkClick r:id="rId11"/>
              </a:rPr>
              <a:t>Chunking and Phrasing and the Design of Human-Computer Dialogues</a:t>
            </a:r>
            <a:r>
              <a:rPr lang="en-US" sz="1000" dirty="0"/>
              <a:t>, </a:t>
            </a:r>
            <a:r>
              <a:rPr lang="en-US" sz="1000" i="1" dirty="0"/>
              <a:t>Proceedings of the IFIP World Computer Congress</a:t>
            </a:r>
            <a:r>
              <a:rPr lang="en-US" sz="1000" dirty="0"/>
              <a:t>, Dublin, Ireland, 475-480.</a:t>
            </a:r>
          </a:p>
          <a:p>
            <a:r>
              <a:rPr lang="en-US" sz="1200" b="1" dirty="0"/>
              <a:t>The two things that I always discuss when I speak about gestures are:</a:t>
            </a:r>
            <a:endParaRPr lang="en-US" sz="1200" dirty="0"/>
          </a:p>
          <a:p>
            <a:pPr lvl="1"/>
            <a:r>
              <a:rPr lang="en-US" sz="1000" b="1" dirty="0" err="1"/>
              <a:t>Kreuger’s</a:t>
            </a:r>
            <a:r>
              <a:rPr lang="en-US" sz="1000" b="1" dirty="0"/>
              <a:t> work &amp; introduction of the pinch gesture, etc.: </a:t>
            </a:r>
            <a:r>
              <a:rPr lang="en-US" sz="1000" u="sng" dirty="0">
                <a:hlinkClick r:id="rId12"/>
              </a:rPr>
              <a:t>http://www.youtube.com/watch?v=d4DUIeXSEpk</a:t>
            </a:r>
            <a:endParaRPr lang="en-US" sz="1000" dirty="0"/>
          </a:p>
          <a:p>
            <a:pPr lvl="1"/>
            <a:r>
              <a:rPr lang="en-US" sz="1000" b="1" dirty="0"/>
              <a:t>Richard Bolt’s work combining gesture and speech: </a:t>
            </a:r>
            <a:r>
              <a:rPr lang="en-US" sz="1000" u="sng" dirty="0">
                <a:hlinkClick r:id="rId13"/>
              </a:rPr>
              <a:t>http://www.youtube.com/watch?v=RyBEUyEtxQo</a:t>
            </a:r>
            <a:endParaRPr lang="en-US" sz="1000" dirty="0"/>
          </a:p>
          <a:p>
            <a:r>
              <a:rPr lang="en-US" sz="1200" b="1" dirty="0"/>
              <a:t>There is also some nice examples from Lincoln Lab:</a:t>
            </a:r>
            <a:endParaRPr lang="en-US" sz="1200" dirty="0"/>
          </a:p>
          <a:p>
            <a:pPr lvl="1"/>
            <a:r>
              <a:rPr lang="en-US" sz="1000" dirty="0" err="1"/>
              <a:t>Applicon</a:t>
            </a:r>
            <a:r>
              <a:rPr lang="en-US" sz="1000" dirty="0"/>
              <a:t> (circa 1970).  </a:t>
            </a:r>
            <a:r>
              <a:rPr lang="en-US" sz="1000" u="sng" dirty="0">
                <a:hlinkClick r:id="rId14"/>
              </a:rPr>
              <a:t>An interactive trainable computer aided circuit design system using hand-drawn shapes to enter data and commands</a:t>
            </a:r>
            <a:r>
              <a:rPr lang="en-US" sz="1000" dirty="0"/>
              <a:t>.  </a:t>
            </a:r>
            <a:r>
              <a:rPr lang="en-US" sz="1000" dirty="0" err="1"/>
              <a:t>Applicon</a:t>
            </a:r>
            <a:r>
              <a:rPr lang="en-US" sz="1000" dirty="0"/>
              <a:t>.  16 mm film.  2:25 min excerpt</a:t>
            </a:r>
          </a:p>
          <a:p>
            <a:pPr lvl="2"/>
            <a:r>
              <a:rPr lang="en-US" sz="900" dirty="0"/>
              <a:t>The quick story is this – </a:t>
            </a:r>
            <a:r>
              <a:rPr lang="en-US" sz="900" dirty="0" err="1"/>
              <a:t>Applicon</a:t>
            </a:r>
            <a:r>
              <a:rPr lang="en-US" sz="900" dirty="0"/>
              <a:t> was a spin-off from Lincoln Labs, and the recognition stuff was born there.  Fontaine Richardson, who was behind the work, was a key person at the lab.  There was little published on this stuff, but it was the offspring of Sketchpad, and – I believe – the first commercial system to use these types of gestures – or gestures at all.</a:t>
            </a:r>
          </a:p>
          <a:p>
            <a:pPr lvl="1"/>
            <a:r>
              <a:rPr lang="en-US" sz="1000" u="sng" dirty="0">
                <a:hlinkClick r:id="rId15"/>
              </a:rPr>
              <a:t>http://www.billbuxton.com/Lincoln.html</a:t>
            </a:r>
            <a:endParaRPr lang="en-US" sz="1000" dirty="0"/>
          </a:p>
          <a:p>
            <a:pPr lvl="1"/>
            <a:r>
              <a:rPr lang="en-US" sz="1000" u="sng" dirty="0">
                <a:hlinkClick r:id="rId16"/>
              </a:rPr>
              <a:t>http://www.billbuxton.com/LincolnLab.pdf</a:t>
            </a:r>
            <a:r>
              <a:rPr lang="en-US" sz="1000" dirty="0"/>
              <a:t> </a:t>
            </a:r>
          </a:p>
          <a:p>
            <a:r>
              <a:rPr lang="en-US" sz="1200" b="1" dirty="0"/>
              <a:t>An old summary which still has some relevance:</a:t>
            </a:r>
            <a:endParaRPr lang="en-US" sz="1200" dirty="0"/>
          </a:p>
          <a:p>
            <a:pPr lvl="1"/>
            <a:r>
              <a:rPr lang="en-US" sz="1000" b="1" dirty="0"/>
              <a:t>Buxton, W. (1995).</a:t>
            </a:r>
            <a:r>
              <a:rPr lang="en-US" sz="1000" dirty="0"/>
              <a:t> </a:t>
            </a:r>
            <a:r>
              <a:rPr lang="en-US" sz="1000" u="sng" dirty="0">
                <a:hlinkClick r:id="rId17"/>
              </a:rPr>
              <a:t>Touch, Gesture &amp; Marking</a:t>
            </a:r>
            <a:r>
              <a:rPr lang="en-US" sz="1000" dirty="0"/>
              <a:t>. Chapter 7 in R.M. Baecker, J. Grudin, W. Buxton and S. Greenberg, S. (Eds.)(1995). </a:t>
            </a:r>
            <a:r>
              <a:rPr lang="en-US" sz="1000" u="sng" dirty="0">
                <a:hlinkClick r:id="rId18"/>
              </a:rPr>
              <a:t>Readings in Human Computer Interaction: Toward the Year 2000</a:t>
            </a:r>
            <a:r>
              <a:rPr lang="en-US" sz="1000" dirty="0"/>
              <a:t> San Francisco: Morgan Kaufmann Publishers.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35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affordance – user has to know they can be done</a:t>
            </a:r>
          </a:p>
          <a:p>
            <a:r>
              <a:rPr lang="en-US" dirty="0"/>
              <a:t>No in-place information on what they look like</a:t>
            </a:r>
          </a:p>
          <a:p>
            <a:r>
              <a:rPr lang="en-US" dirty="0"/>
              <a:t>User may find it hard to remember which gesture does what operation (especially if lots)</a:t>
            </a:r>
          </a:p>
          <a:p>
            <a:r>
              <a:rPr lang="en-US" dirty="0"/>
              <a:t>System may recognize them incorrectly</a:t>
            </a:r>
          </a:p>
          <a:p>
            <a:r>
              <a:rPr lang="en-US" dirty="0"/>
              <a:t>Often cannot be entered correctly by users with disabilities, etc.</a:t>
            </a:r>
          </a:p>
          <a:p>
            <a:r>
              <a:rPr lang="en-US" dirty="0"/>
              <a:t>Can be unnatural if designed poorly</a:t>
            </a:r>
          </a:p>
          <a:p>
            <a:r>
              <a:rPr lang="en-US" dirty="0"/>
              <a:t>Hard to provide feedback of what is happening, especially if continuous</a:t>
            </a:r>
          </a:p>
          <a:p>
            <a:r>
              <a:rPr lang="en-US" dirty="0"/>
              <a:t>Implementation challenge: creating a good recognizer</a:t>
            </a:r>
          </a:p>
          <a:p>
            <a:r>
              <a:rPr lang="en-US" dirty="0"/>
              <a:t>Designer must decide if</a:t>
            </a:r>
            <a:br>
              <a:rPr lang="en-US" dirty="0"/>
            </a:br>
            <a:r>
              <a:rPr lang="en-US" dirty="0"/>
              <a:t>rotation and size invariant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9410" y="5230113"/>
            <a:ext cx="3525944" cy="12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94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0620" y="4871466"/>
            <a:ext cx="1267423" cy="11292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8929"/>
            <a:ext cx="7543800" cy="971550"/>
          </a:xfrm>
        </p:spPr>
        <p:txBody>
          <a:bodyPr/>
          <a:lstStyle/>
          <a:p>
            <a:r>
              <a:rPr lang="en-US" dirty="0"/>
              <a:t>Gestures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Character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Handwriting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6697"/>
            <a:ext cx="8229600" cy="33087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Text entry using hand-printing</a:t>
            </a:r>
            <a:br>
              <a:rPr lang="en-US" dirty="0"/>
            </a:br>
            <a:r>
              <a:rPr lang="en-US" dirty="0"/>
              <a:t>and hand-writing</a:t>
            </a:r>
          </a:p>
          <a:p>
            <a:pPr lvl="1"/>
            <a:r>
              <a:rPr lang="en-US" dirty="0"/>
              <a:t>Rand tablet (1964)</a:t>
            </a:r>
          </a:p>
          <a:p>
            <a:pPr lvl="1"/>
            <a:r>
              <a:rPr lang="en-US" dirty="0"/>
              <a:t>PARC Tab </a:t>
            </a:r>
            <a:r>
              <a:rPr lang="en-US" dirty="0" err="1"/>
              <a:t>QuickWriting</a:t>
            </a:r>
            <a:r>
              <a:rPr lang="en-US" dirty="0"/>
              <a:t> (1989)</a:t>
            </a:r>
          </a:p>
          <a:p>
            <a:pPr lvl="1"/>
            <a:r>
              <a:rPr lang="en-US" dirty="0"/>
              <a:t>Go </a:t>
            </a:r>
            <a:r>
              <a:rPr lang="en-US" dirty="0" err="1"/>
              <a:t>PenPoint</a:t>
            </a:r>
            <a:r>
              <a:rPr lang="en-US" dirty="0"/>
              <a:t> (1991)</a:t>
            </a:r>
          </a:p>
          <a:p>
            <a:pPr lvl="1"/>
            <a:r>
              <a:rPr lang="en-US" dirty="0"/>
              <a:t>Apple Newton (1993)</a:t>
            </a:r>
          </a:p>
          <a:p>
            <a:pPr lvl="1"/>
            <a:r>
              <a:rPr lang="en-US" dirty="0"/>
              <a:t>Palm Graffiti (1996)</a:t>
            </a:r>
          </a:p>
          <a:p>
            <a:pPr lvl="1"/>
            <a:r>
              <a:rPr lang="en-US" dirty="0"/>
              <a:t>Windows </a:t>
            </a:r>
            <a:r>
              <a:rPr lang="en-US" dirty="0" err="1"/>
              <a:t>TabletPC</a:t>
            </a:r>
            <a:br>
              <a:rPr lang="en-US" dirty="0"/>
            </a:br>
            <a:r>
              <a:rPr lang="en-US" dirty="0"/>
              <a:t>(2002)</a:t>
            </a:r>
          </a:p>
          <a:p>
            <a:pPr lvl="1"/>
            <a:r>
              <a:rPr lang="en-US" dirty="0" err="1"/>
              <a:t>EdgeWrite</a:t>
            </a:r>
            <a:r>
              <a:rPr lang="en-US" dirty="0"/>
              <a:t> (2003)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90705" y="5681663"/>
            <a:ext cx="3562597" cy="204788"/>
          </a:xfrm>
        </p:spPr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681662"/>
            <a:ext cx="2133600" cy="204788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2" descr="C:\Users\bam\AppData\Local\Temp\SNAGHTML186656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029" y="857251"/>
            <a:ext cx="2205974" cy="19933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32256" r="75216"/>
          <a:stretch>
            <a:fillRect/>
          </a:stretch>
        </p:blipFill>
        <p:spPr bwMode="auto">
          <a:xfrm>
            <a:off x="6717969" y="2882646"/>
            <a:ext cx="1264743" cy="14950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t="31530" r="50706" b="50305"/>
          <a:stretch>
            <a:fillRect/>
          </a:stretch>
        </p:blipFill>
        <p:spPr bwMode="auto">
          <a:xfrm>
            <a:off x="4400550" y="3511299"/>
            <a:ext cx="1901952" cy="4114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 descr="http://www.technobuffalo.com/wp-content/uploads/2011/06/apple-newton6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5858" y="4267962"/>
            <a:ext cx="1594590" cy="17327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2" descr="PalmPilot5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1007" y="3947922"/>
            <a:ext cx="941276" cy="12664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4" descr="C:\Documents and Settings\jrock\My Documents\My Education\My PhD\Research\Publications\iwsawc 2003\title.jpg"/>
          <p:cNvPicPr>
            <a:picLocks noChangeAspect="1" noChangeArrowheads="1"/>
          </p:cNvPicPr>
          <p:nvPr/>
        </p:nvPicPr>
        <p:blipFill>
          <a:blip r:embed="rId8" cstate="print"/>
          <a:srcRect b="24420"/>
          <a:stretch>
            <a:fillRect/>
          </a:stretch>
        </p:blipFill>
        <p:spPr bwMode="auto">
          <a:xfrm>
            <a:off x="6766560" y="4582524"/>
            <a:ext cx="1234440" cy="7004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66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Gestures in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Gestures for 3D manipulation</a:t>
            </a:r>
          </a:p>
          <a:p>
            <a:pPr lvl="1"/>
            <a:r>
              <a:rPr lang="en-US" dirty="0"/>
              <a:t>Mainly pose and path of fingers with </a:t>
            </a:r>
            <a:r>
              <a:rPr lang="en-US" dirty="0" err="1"/>
              <a:t>datagloves</a:t>
            </a:r>
            <a:endParaRPr lang="en-US" dirty="0"/>
          </a:p>
          <a:p>
            <a:pPr lvl="1"/>
            <a:r>
              <a:rPr lang="en-US" dirty="0"/>
              <a:t>Also elaborate gestures in Teddy</a:t>
            </a:r>
          </a:p>
          <a:p>
            <a:pPr lvl="1"/>
            <a:r>
              <a:rPr lang="en-US" dirty="0"/>
              <a:t>May depend on path and timing</a:t>
            </a:r>
          </a:p>
          <a:p>
            <a:pPr lvl="1"/>
            <a:r>
              <a:rPr lang="en-US" dirty="0" err="1"/>
              <a:t>Wii</a:t>
            </a:r>
            <a:r>
              <a:rPr lang="en-US" dirty="0"/>
              <a:t> controller gestures</a:t>
            </a:r>
          </a:p>
          <a:p>
            <a:pPr lvl="1"/>
            <a:r>
              <a:rPr lang="en-US" dirty="0" err="1"/>
              <a:t>Kinect</a:t>
            </a:r>
            <a:r>
              <a:rPr lang="en-US" dirty="0"/>
              <a:t> Body poses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2" descr="http://blog.gadgethelpline.com/wp-content/uploads/2012/02/mreport.jpg"/>
          <p:cNvPicPr>
            <a:picLocks noChangeAspect="1" noChangeArrowheads="1"/>
          </p:cNvPicPr>
          <p:nvPr/>
        </p:nvPicPr>
        <p:blipFill>
          <a:blip r:embed="rId2" cstate="print"/>
          <a:srcRect l="17973" r="14708" b="14014"/>
          <a:stretch>
            <a:fillRect/>
          </a:stretch>
        </p:blipFill>
        <p:spPr bwMode="auto">
          <a:xfrm>
            <a:off x="6531864" y="828235"/>
            <a:ext cx="2176272" cy="187909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412" y="4894690"/>
            <a:ext cx="1984248" cy="1621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5477" y="4846654"/>
            <a:ext cx="2070302" cy="1670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793469"/>
            <a:ext cx="2194959" cy="167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gamersmint.com/wp-content/uploads/2010/08/kinect_hh_02.jpg"/>
          <p:cNvPicPr>
            <a:picLocks noChangeAspect="1" noChangeArrowheads="1"/>
          </p:cNvPicPr>
          <p:nvPr/>
        </p:nvPicPr>
        <p:blipFill>
          <a:blip r:embed="rId6" cstate="print"/>
          <a:srcRect l="7106" t="5836" r="10905" b="12196"/>
          <a:stretch>
            <a:fillRect/>
          </a:stretch>
        </p:blipFill>
        <p:spPr bwMode="auto">
          <a:xfrm>
            <a:off x="5571590" y="5049060"/>
            <a:ext cx="2398743" cy="14676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381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vappingo.com/word-blog/wp-content/uploads/2010/11/proofreading_symb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477" y="1620552"/>
            <a:ext cx="3515508" cy="3913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Gestures for Proofreading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796542" cy="39943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Well-known proofreading symbols on paper</a:t>
            </a:r>
          </a:p>
          <a:p>
            <a:r>
              <a:rPr lang="en-US" dirty="0"/>
              <a:t>Many investigated using these gestures</a:t>
            </a:r>
          </a:p>
          <a:p>
            <a:r>
              <a:rPr lang="en-US" dirty="0"/>
              <a:t>COLEMAN, M. L. Text editing on a graphic display device using hand-drawn proofreader's symbols. In Pertinent Concepts in Computer Graphics, Proceedings of the Second University of Illinois Conference on Computer Graphics, M. </a:t>
            </a:r>
            <a:r>
              <a:rPr lang="en-US" dirty="0" err="1"/>
              <a:t>Faiman</a:t>
            </a:r>
            <a:r>
              <a:rPr lang="en-US" dirty="0"/>
              <a:t> and j. </a:t>
            </a:r>
            <a:r>
              <a:rPr lang="en-US" dirty="0" err="1"/>
              <a:t>Nievergelt</a:t>
            </a:r>
            <a:r>
              <a:rPr lang="en-US" dirty="0"/>
              <a:t>, Eds. University of Illinois Press, Urbana, Chicago, London, </a:t>
            </a:r>
            <a:r>
              <a:rPr lang="en-US" dirty="0">
                <a:solidFill>
                  <a:schemeClr val="accent6"/>
                </a:solidFill>
              </a:rPr>
              <a:t>1969</a:t>
            </a:r>
            <a:r>
              <a:rPr lang="en-US" dirty="0"/>
              <a:t>, pp. 283-290.</a:t>
            </a:r>
          </a:p>
          <a:p>
            <a:endParaRPr lang="en-US" dirty="0"/>
          </a:p>
          <a:p>
            <a:r>
              <a:rPr lang="en-US" dirty="0"/>
              <a:t>RHYNE, J. R., AND WOLF, C. G. Gestural interfaces for information processing applications. Tech. Rep. RC12179, IBM T.J. Watson Research Center, Sept. </a:t>
            </a:r>
            <a:r>
              <a:rPr lang="en-US" dirty="0">
                <a:solidFill>
                  <a:schemeClr val="accent6"/>
                </a:solidFill>
              </a:rPr>
              <a:t>1986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99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Trainable Gesture Recognizer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Applicon</a:t>
            </a:r>
            <a:r>
              <a:rPr lang="en-US" dirty="0"/>
              <a:t> (circa 1970).  An interactive trainable computer aided circuit design system using hand-drawn shapes to enter data and commands.  </a:t>
            </a:r>
            <a:r>
              <a:rPr lang="en-US" dirty="0" err="1"/>
              <a:t>Applicon</a:t>
            </a:r>
            <a:r>
              <a:rPr lang="en-US" dirty="0"/>
              <a:t>.  16 mm film.  </a:t>
            </a:r>
            <a:r>
              <a:rPr lang="en-US" dirty="0">
                <a:hlinkClick r:id="rId2"/>
              </a:rPr>
              <a:t>Video (2:25 min excerpt)</a:t>
            </a:r>
            <a:endParaRPr lang="en-US" dirty="0"/>
          </a:p>
          <a:p>
            <a:pPr lvl="1"/>
            <a:r>
              <a:rPr lang="en-US" dirty="0"/>
              <a:t>From Bill Buxton </a:t>
            </a:r>
            <a:r>
              <a:rPr lang="en-US" dirty="0">
                <a:hlinkClick r:id="rId3"/>
              </a:rPr>
              <a:t>Lincoln Labs page</a:t>
            </a:r>
            <a:r>
              <a:rPr lang="en-US" dirty="0"/>
              <a:t>. See the </a:t>
            </a:r>
            <a:r>
              <a:rPr lang="en-US" dirty="0">
                <a:hlinkClick r:id="rId4"/>
              </a:rPr>
              <a:t>Wikipedia entry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064797"/>
            <a:ext cx="2528888" cy="193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7136" y="4105544"/>
            <a:ext cx="2825496" cy="18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73189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70122</TotalTime>
  <Words>4177</Words>
  <Application>Microsoft Office PowerPoint</Application>
  <PresentationFormat>On-screen Show (4:3)</PresentationFormat>
  <Paragraphs>452</Paragraphs>
  <Slides>46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Bliss Regular</vt:lpstr>
      <vt:lpstr>Frutiger LT Std 45 Light</vt:lpstr>
      <vt:lpstr>Tahoma</vt:lpstr>
      <vt:lpstr>Times New Roman</vt:lpstr>
      <vt:lpstr>Wingdings</vt:lpstr>
      <vt:lpstr>lecture template_polo</vt:lpstr>
      <vt:lpstr>Lecture 20: Toolkit support for Gestural Input Techniques</vt:lpstr>
      <vt:lpstr>Logistics</vt:lpstr>
      <vt:lpstr>What is a “Gesture”</vt:lpstr>
      <vt:lpstr>Advantages of Gesture Recognition</vt:lpstr>
      <vt:lpstr>Disadvantages</vt:lpstr>
      <vt:lpstr>Gestures  Character   Handwriting recognition</vt:lpstr>
      <vt:lpstr>Gestures in 3D</vt:lpstr>
      <vt:lpstr>Gestures for Proofreading</vt:lpstr>
      <vt:lpstr>Trainable Gesture Recognizer</vt:lpstr>
      <vt:lpstr>Early Gesture Recognition</vt:lpstr>
      <vt:lpstr>Early Graphical Editing Gestures</vt:lpstr>
      <vt:lpstr>Go Corp’s “PenPoint” OS</vt:lpstr>
      <vt:lpstr>Dean Rubine’s System</vt:lpstr>
      <vt:lpstr>Rubine’s Gesture Innovations</vt:lpstr>
      <vt:lpstr>Rubine: Gesture recognition algorithm</vt:lpstr>
      <vt:lpstr>Uses of Rubine’s algorithm</vt:lpstr>
      <vt:lpstr>Improving the Gestures</vt:lpstr>
      <vt:lpstr>User Designed Gestures</vt:lpstr>
      <vt:lpstr>iPhone Gestures</vt:lpstr>
      <vt:lpstr>Google Glass Gestures</vt:lpstr>
      <vt:lpstr>Android Gesture Builder</vt:lpstr>
      <vt:lpstr>Funny</vt:lpstr>
      <vt:lpstr>New! Michael Liu’s “Wiggling” Gesture</vt:lpstr>
      <vt:lpstr>Wiggling</vt:lpstr>
      <vt:lpstr>Wobbrock’s new recognizers</vt:lpstr>
      <vt:lpstr>Design criteria</vt:lpstr>
      <vt:lpstr>Design criteria (cont.)</vt:lpstr>
      <vt:lpstr>Live demo</vt:lpstr>
      <vt:lpstr>Four easy steps (on next slides)</vt:lpstr>
      <vt:lpstr>Step 1: Resample</vt:lpstr>
      <vt:lpstr>Step 1</vt:lpstr>
      <vt:lpstr>Step 2: Rotate once to 0°</vt:lpstr>
      <vt:lpstr>Step 2</vt:lpstr>
      <vt:lpstr>Step 3: Scale, translate</vt:lpstr>
      <vt:lpstr>Step 3</vt:lpstr>
      <vt:lpstr>At this point…</vt:lpstr>
      <vt:lpstr>Step 4: Compare to templates</vt:lpstr>
      <vt:lpstr>“Seed &amp; search”</vt:lpstr>
      <vt:lpstr>Step 4</vt:lpstr>
      <vt:lpstr>Limitations of $1</vt:lpstr>
      <vt:lpstr>arrow “class”</vt:lpstr>
      <vt:lpstr>PowerPoint Presentation</vt:lpstr>
      <vt:lpstr>Method</vt:lpstr>
      <vt:lpstr>Recognition errors</vt:lpstr>
      <vt:lpstr>Wobbrock’s subsequent gesture work</vt:lpstr>
      <vt:lpstr>More References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1357</cp:revision>
  <cp:lastPrinted>1601-01-01T00:00:00Z</cp:lastPrinted>
  <dcterms:created xsi:type="dcterms:W3CDTF">2001-06-15T20:03:27Z</dcterms:created>
  <dcterms:modified xsi:type="dcterms:W3CDTF">2022-11-10T17:29:59Z</dcterms:modified>
</cp:coreProperties>
</file>