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8"/>
  </p:notesMasterIdLst>
  <p:sldIdLst>
    <p:sldId id="282" r:id="rId2"/>
    <p:sldId id="317" r:id="rId3"/>
    <p:sldId id="355" r:id="rId4"/>
    <p:sldId id="321" r:id="rId5"/>
    <p:sldId id="318" r:id="rId6"/>
    <p:sldId id="319" r:id="rId7"/>
    <p:sldId id="320" r:id="rId8"/>
    <p:sldId id="322" r:id="rId9"/>
    <p:sldId id="325" r:id="rId10"/>
    <p:sldId id="324" r:id="rId11"/>
    <p:sldId id="323" r:id="rId12"/>
    <p:sldId id="349" r:id="rId13"/>
    <p:sldId id="326" r:id="rId14"/>
    <p:sldId id="329" r:id="rId15"/>
    <p:sldId id="352" r:id="rId16"/>
    <p:sldId id="332" r:id="rId17"/>
    <p:sldId id="353" r:id="rId18"/>
    <p:sldId id="351" r:id="rId19"/>
    <p:sldId id="354" r:id="rId20"/>
    <p:sldId id="330" r:id="rId21"/>
    <p:sldId id="331" r:id="rId22"/>
    <p:sldId id="327" r:id="rId23"/>
    <p:sldId id="334" r:id="rId24"/>
    <p:sldId id="336" r:id="rId25"/>
    <p:sldId id="339" r:id="rId26"/>
    <p:sldId id="338" r:id="rId27"/>
    <p:sldId id="340" r:id="rId28"/>
    <p:sldId id="344" r:id="rId29"/>
    <p:sldId id="345" r:id="rId30"/>
    <p:sldId id="337" r:id="rId31"/>
    <p:sldId id="341" r:id="rId32"/>
    <p:sldId id="346" r:id="rId33"/>
    <p:sldId id="347" r:id="rId34"/>
    <p:sldId id="342" r:id="rId35"/>
    <p:sldId id="348" r:id="rId36"/>
    <p:sldId id="33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CC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237" autoAdjust="0"/>
  </p:normalViewPr>
  <p:slideViewPr>
    <p:cSldViewPr snapToGrid="0">
      <p:cViewPr varScale="1">
        <p:scale>
          <a:sx n="111" d="100"/>
          <a:sy n="111" d="100"/>
        </p:scale>
        <p:origin x="18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2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3072084" y="3072088"/>
            <a:ext cx="6858000" cy="713831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12" descr="red_hcii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0702" y="6432551"/>
            <a:ext cx="3562597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263" y="6248400"/>
            <a:ext cx="3669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2" descr="red_hcii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eveloper.mozilla.org/en-US/docs/Web/JavaScript/Reference/Global_Objects/JSON/pars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oy_Field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grammableweb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documentation#public-authentication" TargetMode="External"/><Relationship Id="rId2" Type="http://schemas.openxmlformats.org/officeDocument/2006/relationships/hyperlink" Target="https://unsplash.com/develop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documentation#photos" TargetMode="External"/><Relationship Id="rId2" Type="http://schemas.openxmlformats.org/officeDocument/2006/relationships/hyperlink" Target="https://unsplash.com/documentation#lo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sonformatter.org/json-pretty-prin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nsplash.com/documentation#get-a-phot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JavaScript/Reference/Statements/async_function" TargetMode="External"/><Relationship Id="rId2" Type="http://schemas.openxmlformats.org/officeDocument/2006/relationships/hyperlink" Target="https://betterprogramming.pub/3-ways-to-write-asynchronous-code-in-javascript-b8d17e60df0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.mozilla.org/en-US/docs/Web/JavaScript/Reference/Global_Objects/Promise" TargetMode="External"/><Relationship Id="rId4" Type="http://schemas.openxmlformats.org/officeDocument/2006/relationships/hyperlink" Target="https://developer.mozilla.org/en-US/docs/Web/JavaScript/Reference/Operators/awai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API/Fetch_AP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API/Body/js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unsplash.com/photo-1546182990-dffeafbe841d?crop=entropy&amp;cs=tinysrgb&amp;fit=max&amp;fm=jpg&amp;ixid=MnwxNzg2NjV8MHwxfHNlYXJjaHwxfHxsaW9ufGVufDB8fHx8MTY2NjY1ODgyMA&amp;ixlib=rb-4.0.3&amp;q=80&amp;w=400" TargetMode="External"/><Relationship Id="rId2" Type="http://schemas.openxmlformats.org/officeDocument/2006/relationships/hyperlink" Target="https://api.unsplash.com/search/photos/?client_id=YOUR_CLIENT_ID&amp;page=1&amp;query=lion&amp;per_page=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ssui2022midte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a/57103663" TargetMode="External"/><Relationship Id="rId2" Type="http://schemas.openxmlformats.org/officeDocument/2006/relationships/hyperlink" Target="https://stackoverflow.com/questions/48699820/how-do-i-hide-api-key-in-create-react-app/48699914#486999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.to/remi/firebase-set-and-access-environment-variables-1gh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unsplash.com/documentation#libraries--sdk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irebase.googl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irebase.google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.google.com/docs/web/setup?authuser=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auth/web/start?authuser=0#set_an_authentication_state_observer_and_get_user_data" TargetMode="External"/><Relationship Id="rId2" Type="http://schemas.openxmlformats.org/officeDocument/2006/relationships/hyperlink" Target="https://firebase.google.com/docs/auth/web/google-signin?authuser=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rveymonkey.com/r/ssui2022midter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.google.com/docs/firestor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firestore/data-model?authuser=0" TargetMode="External"/><Relationship Id="rId2" Type="http://schemas.openxmlformats.org/officeDocument/2006/relationships/hyperlink" Target="https://firebase.google.com/docs/firestore?authuser=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.google.com/docs/firestore/manage-data/add-data?authuser=0#add_a_documen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odash.com/" TargetMode="External"/><Relationship Id="rId2" Type="http://schemas.openxmlformats.org/officeDocument/2006/relationships/hyperlink" Target="https://firebase.google.com/docs/firestore/query-data/listen?authuser=0#listen_to_multiple_documents_in_a_collectio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firestore/manage-data/delete-data?authuser=0" TargetMode="External"/><Relationship Id="rId2" Type="http://schemas.openxmlformats.org/officeDocument/2006/relationships/hyperlink" Target="https://firebase.google.com/docs/firestore/manage-data/add-data?authuser=0#update-dat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mission_Control_Protoco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ternet_Protoco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Services_Description_Language" TargetMode="External"/><Relationship Id="rId2" Type="http://schemas.openxmlformats.org/officeDocument/2006/relationships/hyperlink" Target="https://en.wikipedia.org/wiki/Hypertext_Transfer_Protoc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Lectures 15 &amp; 16:</a:t>
            </a:r>
            <a:br>
              <a:rPr lang="en-US" sz="2800" dirty="0"/>
            </a:br>
            <a:r>
              <a:rPr lang="en-US" dirty="0"/>
              <a:t>Connecting to the Backend –</a:t>
            </a:r>
            <a:br>
              <a:rPr lang="en-US" dirty="0"/>
            </a:br>
            <a:r>
              <a:rPr lang="en-US" dirty="0"/>
              <a:t>Web Services and Databases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05-431/631 Software Structures for User Interfaces (SSUI)</a:t>
            </a:r>
          </a:p>
          <a:p>
            <a:r>
              <a:rPr lang="en-US" sz="1800" dirty="0"/>
              <a:t>Fall,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695180"/>
          </a:xfrm>
        </p:spPr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43" y="1126259"/>
            <a:ext cx="5110818" cy="53062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JavaScript Object Notation</a:t>
            </a:r>
          </a:p>
          <a:p>
            <a:r>
              <a:rPr lang="en-US" dirty="0"/>
              <a:t>Alternative to XML for saving and exchanging inurns formation</a:t>
            </a:r>
          </a:p>
          <a:p>
            <a:pPr lvl="1"/>
            <a:r>
              <a:rPr lang="en-US" dirty="0"/>
              <a:t>Files and web services</a:t>
            </a:r>
          </a:p>
          <a:p>
            <a:r>
              <a:rPr lang="en-US" dirty="0"/>
              <a:t>Yet another syntax! </a:t>
            </a:r>
          </a:p>
          <a:p>
            <a:r>
              <a:rPr lang="en-US" dirty="0"/>
              <a:t>Similar, but not identical to</a:t>
            </a:r>
            <a:br>
              <a:rPr lang="en-US" dirty="0"/>
            </a:br>
            <a:r>
              <a:rPr lang="en-US" dirty="0"/>
              <a:t>the other ones we have been using</a:t>
            </a:r>
          </a:p>
          <a:p>
            <a:r>
              <a:rPr lang="en-US" dirty="0">
                <a:solidFill>
                  <a:schemeClr val="accent6"/>
                </a:solidFill>
              </a:rPr>
              <a:t>Note that names must be quoted strings</a:t>
            </a:r>
          </a:p>
          <a:p>
            <a:r>
              <a:rPr lang="en-US" dirty="0"/>
              <a:t>Like JavaScript objects</a:t>
            </a:r>
          </a:p>
          <a:p>
            <a:r>
              <a:rPr lang="en-US" dirty="0"/>
              <a:t>Arrays using [ ]</a:t>
            </a:r>
          </a:p>
          <a:p>
            <a:r>
              <a:rPr lang="en-US" dirty="0"/>
              <a:t>Values can be JavaScript types or object or array</a:t>
            </a:r>
          </a:p>
          <a:p>
            <a:r>
              <a:rPr lang="en-US" dirty="0"/>
              <a:t>Parse the data with </a:t>
            </a:r>
            <a:r>
              <a:rPr lang="en-US" dirty="0" err="1">
                <a:hlinkClick r:id="rId2"/>
              </a:rPr>
              <a:t>JSON.parse</a:t>
            </a:r>
            <a:r>
              <a:rPr lang="en-US" dirty="0"/>
              <a:t>(data), to make a JavaScript object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636" y="420040"/>
            <a:ext cx="4017364" cy="59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72044"/>
          </a:xfrm>
        </p:spPr>
        <p:txBody>
          <a:bodyPr/>
          <a:lstStyle/>
          <a:p>
            <a:r>
              <a:rPr lang="en-US" dirty="0"/>
              <a:t>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4282"/>
            <a:ext cx="8686800" cy="54403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Representational state transfer (REST)</a:t>
            </a:r>
          </a:p>
          <a:p>
            <a:r>
              <a:rPr lang="en-US" dirty="0"/>
              <a:t>Created in 2000 by </a:t>
            </a:r>
            <a:r>
              <a:rPr lang="en-US" dirty="0">
                <a:hlinkClick r:id="rId2" tooltip="Roy Fielding"/>
              </a:rPr>
              <a:t>Roy Fielding</a:t>
            </a:r>
            <a:r>
              <a:rPr lang="en-US" dirty="0"/>
              <a:t> in his PhD dissertation from UC Irvine </a:t>
            </a:r>
          </a:p>
          <a:p>
            <a:r>
              <a:rPr lang="en-US" dirty="0"/>
              <a:t>Very simple protocol, in contrast to SOAP</a:t>
            </a:r>
          </a:p>
          <a:p>
            <a:pPr lvl="1"/>
            <a:r>
              <a:rPr lang="en-US" dirty="0"/>
              <a:t>Also more efficient</a:t>
            </a:r>
          </a:p>
          <a:p>
            <a:pPr lvl="1"/>
            <a:r>
              <a:rPr lang="en-US" dirty="0"/>
              <a:t>Everyone uses this today</a:t>
            </a:r>
          </a:p>
          <a:p>
            <a:r>
              <a:rPr lang="en-US" dirty="0"/>
              <a:t>Encode commands and parameters in the URL</a:t>
            </a:r>
          </a:p>
          <a:p>
            <a:r>
              <a:rPr lang="en-US" dirty="0"/>
              <a:t>Simple commands: Post, Get, Put, Patch, Delete</a:t>
            </a:r>
          </a:p>
          <a:p>
            <a:r>
              <a:rPr lang="en-US" dirty="0"/>
              <a:t>Return values as HTML, XML, or JSON</a:t>
            </a:r>
          </a:p>
          <a:p>
            <a:r>
              <a:rPr lang="en-US" dirty="0">
                <a:solidFill>
                  <a:schemeClr val="accent6"/>
                </a:solidFill>
              </a:rPr>
              <a:t>Stateless</a:t>
            </a:r>
            <a:r>
              <a:rPr lang="en-US" dirty="0"/>
              <a:t> so don’t have to worry about keeping track of things – all supplied in each message</a:t>
            </a:r>
          </a:p>
          <a:p>
            <a:r>
              <a:rPr lang="en-US" dirty="0"/>
              <a:t>No need to specify what will be in the messages</a:t>
            </a:r>
          </a:p>
          <a:p>
            <a:r>
              <a:rPr lang="en-US" dirty="0"/>
              <a:t>RESTful APIs (web services) follow this format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25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57359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Lots</a:t>
            </a:r>
            <a:r>
              <a:rPr lang="en-US" dirty="0"/>
              <a:t> of available web services</a:t>
            </a:r>
          </a:p>
          <a:p>
            <a:pPr lvl="1"/>
            <a:r>
              <a:rPr lang="en-US" dirty="0">
                <a:hlinkClick r:id="rId2"/>
              </a:rPr>
              <a:t>Programmableweb.com</a:t>
            </a:r>
            <a:r>
              <a:rPr lang="en-US" dirty="0"/>
              <a:t> lists over 24,000 public APIs</a:t>
            </a:r>
          </a:p>
          <a:p>
            <a:pPr lvl="2"/>
            <a:r>
              <a:rPr lang="en-US" dirty="0"/>
              <a:t>E.g., 476 APIs for “credit cards”</a:t>
            </a:r>
            <a:endParaRPr lang="en-US" sz="2200" i="1" dirty="0"/>
          </a:p>
          <a:p>
            <a:pPr lvl="1"/>
            <a:r>
              <a:rPr lang="en-US" dirty="0"/>
              <a:t>Lots more available internally for companies</a:t>
            </a:r>
          </a:p>
          <a:p>
            <a:r>
              <a:rPr lang="en-US" dirty="0"/>
              <a:t>Companies redoing their proprietary client-server or “mainframe” APIs to have web-services so easier to access on their own phone &amp; web apps</a:t>
            </a:r>
          </a:p>
          <a:p>
            <a:r>
              <a:rPr lang="en-US" dirty="0"/>
              <a:t>Many companies are monetizing their data assets as web services</a:t>
            </a:r>
          </a:p>
          <a:p>
            <a:pPr lvl="1"/>
            <a:r>
              <a:rPr lang="en-US" dirty="0"/>
              <a:t>Sometimes just to “trusted partners”</a:t>
            </a:r>
          </a:p>
          <a:p>
            <a:pPr lvl="1"/>
            <a:r>
              <a:rPr lang="en-US" dirty="0"/>
              <a:t>E.g., PNC bank + Insurance company adjusters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46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243"/>
          </a:xfrm>
        </p:spPr>
        <p:txBody>
          <a:bodyPr/>
          <a:lstStyle/>
          <a:p>
            <a:r>
              <a:rPr lang="en-US" dirty="0"/>
              <a:t>Using a RESTful Web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" y="1417638"/>
            <a:ext cx="8724275" cy="54403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Example: </a:t>
            </a:r>
            <a:r>
              <a:rPr lang="en-US" dirty="0">
                <a:hlinkClick r:id="rId2"/>
              </a:rPr>
              <a:t>Unsplash for Developers</a:t>
            </a:r>
            <a:endParaRPr lang="en-US" dirty="0"/>
          </a:p>
          <a:p>
            <a:pPr lvl="1"/>
            <a:r>
              <a:rPr lang="en-US" dirty="0"/>
              <a:t>Free photos</a:t>
            </a:r>
          </a:p>
          <a:p>
            <a:pPr lvl="1"/>
            <a:r>
              <a:rPr lang="en-US" dirty="0" err="1"/>
              <a:t>Unsplash</a:t>
            </a:r>
            <a:r>
              <a:rPr lang="en-US" dirty="0"/>
              <a:t> bought by Getty Images, but still free</a:t>
            </a:r>
          </a:p>
          <a:p>
            <a:r>
              <a:rPr lang="en-US" dirty="0"/>
              <a:t>Register as a developer</a:t>
            </a:r>
          </a:p>
          <a:p>
            <a:r>
              <a:rPr lang="en-US" dirty="0"/>
              <a:t>Note: DEMO mode is “</a:t>
            </a:r>
            <a:r>
              <a:rPr lang="en-US" b="1" dirty="0"/>
              <a:t>50 requests</a:t>
            </a:r>
            <a:r>
              <a:rPr lang="en-US" dirty="0"/>
              <a:t> per hour”</a:t>
            </a:r>
          </a:p>
          <a:p>
            <a:r>
              <a:rPr lang="en-US" dirty="0"/>
              <a:t>Accept the terms</a:t>
            </a:r>
          </a:p>
          <a:p>
            <a:r>
              <a:rPr lang="en-US" dirty="0"/>
              <a:t>Make an application</a:t>
            </a:r>
          </a:p>
          <a:p>
            <a:r>
              <a:rPr lang="en-US" dirty="0"/>
              <a:t>Scroll down to get your </a:t>
            </a:r>
            <a:r>
              <a:rPr lang="en-US" dirty="0">
                <a:solidFill>
                  <a:schemeClr val="accent6"/>
                </a:solidFill>
              </a:rPr>
              <a:t>API Keys</a:t>
            </a:r>
          </a:p>
          <a:p>
            <a:pPr lvl="1"/>
            <a:r>
              <a:rPr lang="en-US" dirty="0"/>
              <a:t>We are using “Access Key” from </a:t>
            </a:r>
            <a:r>
              <a:rPr lang="en-US" dirty="0">
                <a:hlinkClick r:id="rId3"/>
              </a:rPr>
              <a:t>Unsplash</a:t>
            </a:r>
            <a:endParaRPr lang="en-US" dirty="0"/>
          </a:p>
          <a:p>
            <a:pPr lvl="2"/>
            <a:r>
              <a:rPr lang="en-US" dirty="0"/>
              <a:t>Everyone should get their own – do not use mine!</a:t>
            </a:r>
          </a:p>
          <a:p>
            <a:pPr lvl="1"/>
            <a:r>
              <a:rPr lang="en-US" dirty="0"/>
              <a:t>Will need to put this into every message (since stateless)</a:t>
            </a:r>
          </a:p>
          <a:p>
            <a:pPr lvl="1"/>
            <a:r>
              <a:rPr lang="en-US" dirty="0"/>
              <a:t>How they make sure you are allowed to request pictures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614" y="1142481"/>
            <a:ext cx="703947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17940"/>
          </a:xfrm>
        </p:spPr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934"/>
            <a:ext cx="8423564" cy="514561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Look like html requests</a:t>
            </a:r>
          </a:p>
          <a:p>
            <a:r>
              <a:rPr lang="en-US" dirty="0">
                <a:hlinkClick r:id="rId2"/>
              </a:rPr>
              <a:t>URL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https://api.unsplash.com/</a:t>
            </a:r>
          </a:p>
          <a:p>
            <a:r>
              <a:rPr lang="en-US" dirty="0">
                <a:hlinkClick r:id="rId3"/>
              </a:rPr>
              <a:t>Command</a:t>
            </a:r>
            <a:r>
              <a:rPr lang="en-US" dirty="0"/>
              <a:t> (looks like a path), </a:t>
            </a:r>
            <a:r>
              <a:rPr lang="en-US" dirty="0" err="1"/>
              <a:t>e.g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/search/photos</a:t>
            </a:r>
          </a:p>
          <a:p>
            <a:r>
              <a:rPr lang="en-US" dirty="0"/>
              <a:t>Then parameters and values for that command</a:t>
            </a:r>
          </a:p>
          <a:p>
            <a:pPr lvl="1"/>
            <a:r>
              <a:rPr lang="en-US" dirty="0"/>
              <a:t>First one separated by </a:t>
            </a: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dirty="0"/>
              <a:t>, then by </a:t>
            </a:r>
            <a:r>
              <a:rPr lang="en-US" dirty="0">
                <a:solidFill>
                  <a:srgbClr val="FF0000"/>
                </a:solidFill>
              </a:rPr>
              <a:t>&amp;</a:t>
            </a:r>
          </a:p>
          <a:p>
            <a:pPr lvl="1"/>
            <a:r>
              <a:rPr lang="en-US" dirty="0"/>
              <a:t>Parameter order usually doesn’t matter</a:t>
            </a:r>
          </a:p>
          <a:p>
            <a:pPr lvl="1"/>
            <a:r>
              <a:rPr lang="en-US" dirty="0"/>
              <a:t>Always have </a:t>
            </a:r>
            <a:r>
              <a:rPr lang="en-US" dirty="0" err="1">
                <a:solidFill>
                  <a:srgbClr val="FF0000"/>
                </a:solidFill>
              </a:rPr>
              <a:t>client_id</a:t>
            </a:r>
            <a:r>
              <a:rPr lang="en-US" dirty="0"/>
              <a:t> (Access Key) as the API key</a:t>
            </a:r>
          </a:p>
          <a:p>
            <a:r>
              <a:rPr lang="en-US" dirty="0"/>
              <a:t>Example query: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https://api.unsplash.com/search/photos/?client_id=YOUR_ACCESS_KEY&amp;page=1&amp;query=lion&amp;per_page=10</a:t>
            </a:r>
          </a:p>
          <a:p>
            <a:r>
              <a:rPr lang="en-US" dirty="0"/>
              <a:t>Return is a JSON file (or error)</a:t>
            </a:r>
          </a:p>
          <a:p>
            <a:pPr lvl="1"/>
            <a:r>
              <a:rPr lang="en-US" dirty="0"/>
              <a:t>Pull out of it what you need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4"/>
              </a:rPr>
              <a:t>https://jsonformatter.org/json-pretty-print</a:t>
            </a:r>
            <a:r>
              <a:rPr lang="en-US" dirty="0"/>
              <a:t> to see what it looks like</a:t>
            </a:r>
          </a:p>
          <a:p>
            <a:r>
              <a:rPr lang="en-US" dirty="0"/>
              <a:t>Remember: stateless, so have to send the information each time</a:t>
            </a:r>
          </a:p>
          <a:p>
            <a:r>
              <a:rPr lang="en-US" dirty="0"/>
              <a:t>Get the second page of 10: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https://api.unsplash.com/search/photos/?client_id=YOUR_ACCESS_KEY&amp;page=</a:t>
            </a:r>
            <a:r>
              <a:rPr 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&amp;query=lion&amp;per_page=10</a:t>
            </a:r>
          </a:p>
          <a:p>
            <a:endParaRPr lang="en-US" dirty="0"/>
          </a:p>
          <a:p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1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E0BD-3468-15FD-6B75-C81D7435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E1601-1647-94D8-3C2B-6D2ED0E46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an individual photo from its ID (</a:t>
            </a:r>
            <a:r>
              <a:rPr lang="en-US" dirty="0">
                <a:hlinkClick r:id="rId2"/>
              </a:rPr>
              <a:t>ref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Way more data than from search (1700 lines!)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https://api.unsplash.com/photos/ ZxNKxnR32Ng?client_id=YOUR_ACCESS_KEY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9EC09-4898-1CD6-EF27-CD90B46D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6B5DB-F0C2-E559-9481-90A51E44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8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52380"/>
          </a:xfrm>
        </p:spPr>
        <p:txBody>
          <a:bodyPr/>
          <a:lstStyle/>
          <a:p>
            <a:r>
              <a:rPr lang="en-US" dirty="0"/>
              <a:t>Sending/receiving the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274618"/>
            <a:ext cx="8036512" cy="543098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Sending the URL to a remote server and waiting for the results will take a noticeable time</a:t>
            </a:r>
          </a:p>
          <a:p>
            <a:pPr lvl="1"/>
            <a:r>
              <a:rPr lang="en-US" dirty="0"/>
              <a:t>So need to use </a:t>
            </a:r>
            <a:r>
              <a:rPr lang="en-US" dirty="0">
                <a:solidFill>
                  <a:schemeClr val="accent6"/>
                </a:solidFill>
              </a:rPr>
              <a:t>asynchronous features </a:t>
            </a:r>
            <a:r>
              <a:rPr lang="en-US" dirty="0"/>
              <a:t>of JavaScript</a:t>
            </a:r>
          </a:p>
          <a:p>
            <a:pPr lvl="2"/>
            <a:r>
              <a:rPr lang="en-US" dirty="0">
                <a:hlinkClick r:id="rId2"/>
              </a:rPr>
              <a:t>https://betterprogramming.pub/3-ways-to-write-asynchronous-code-in-javascript-b8d17e60df06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Support for multi-processing without threads</a:t>
            </a:r>
          </a:p>
          <a:p>
            <a:pPr lvl="1"/>
            <a:r>
              <a:rPr lang="en-US" dirty="0">
                <a:hlinkClick r:id="rId3"/>
              </a:rPr>
              <a:t>async</a:t>
            </a:r>
            <a:endParaRPr lang="en-US" dirty="0"/>
          </a:p>
          <a:p>
            <a:pPr lvl="2"/>
            <a:r>
              <a:rPr lang="en-US" dirty="0"/>
              <a:t>Defines a function as</a:t>
            </a:r>
            <a:br>
              <a:rPr lang="en-US" dirty="0"/>
            </a:br>
            <a:r>
              <a:rPr lang="en-US" dirty="0"/>
              <a:t>operating asynchronously</a:t>
            </a:r>
          </a:p>
          <a:p>
            <a:pPr lvl="2"/>
            <a:r>
              <a:rPr lang="en-US" dirty="0"/>
              <a:t>Have “</a:t>
            </a:r>
            <a:r>
              <a:rPr lang="en-US" dirty="0">
                <a:hlinkClick r:id="rId4"/>
              </a:rPr>
              <a:t>await</a:t>
            </a:r>
            <a:r>
              <a:rPr lang="en-US" dirty="0"/>
              <a:t>” in the function</a:t>
            </a:r>
            <a:br>
              <a:rPr lang="en-US" dirty="0"/>
            </a:br>
            <a:r>
              <a:rPr lang="en-US" dirty="0"/>
              <a:t>to wait for the operation to finish</a:t>
            </a:r>
          </a:p>
          <a:p>
            <a:pPr lvl="3"/>
            <a:r>
              <a:rPr lang="en-US" dirty="0"/>
              <a:t>await takes a “</a:t>
            </a:r>
            <a:r>
              <a:rPr lang="en-US" dirty="0">
                <a:hlinkClick r:id="rId5"/>
              </a:rPr>
              <a:t>promise</a:t>
            </a:r>
            <a:r>
              <a:rPr lang="en-US" dirty="0"/>
              <a:t>” – object</a:t>
            </a:r>
            <a:br>
              <a:rPr lang="en-US" dirty="0"/>
            </a:br>
            <a:r>
              <a:rPr lang="en-US" dirty="0"/>
              <a:t>that waits for the result (or fail)</a:t>
            </a:r>
          </a:p>
          <a:p>
            <a:pPr lvl="3"/>
            <a:r>
              <a:rPr lang="en-US" dirty="0"/>
              <a:t>await causes its containing</a:t>
            </a:r>
            <a:br>
              <a:rPr lang="en-US" dirty="0"/>
            </a:br>
            <a:r>
              <a:rPr lang="en-US" dirty="0"/>
              <a:t>function to wait for the promise</a:t>
            </a:r>
            <a:br>
              <a:rPr lang="en-US" dirty="0"/>
            </a:br>
            <a:r>
              <a:rPr lang="en-US" dirty="0"/>
              <a:t>to finish</a:t>
            </a:r>
          </a:p>
          <a:p>
            <a:pPr lvl="1"/>
            <a:r>
              <a:rPr lang="en-US" dirty="0">
                <a:hlinkClick r:id="rId3"/>
              </a:rPr>
              <a:t>See example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30C3A-E587-B496-3531-C1CBE0C2EF52}"/>
              </a:ext>
            </a:extLst>
          </p:cNvPr>
          <p:cNvSpPr txBox="1"/>
          <p:nvPr/>
        </p:nvSpPr>
        <p:spPr>
          <a:xfrm>
            <a:off x="1828800" y="-33735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B0B57-920F-D0DF-0A9F-BFB98331451A}"/>
              </a:ext>
            </a:extLst>
          </p:cNvPr>
          <p:cNvSpPr txBox="1"/>
          <p:nvPr/>
        </p:nvSpPr>
        <p:spPr>
          <a:xfrm>
            <a:off x="5042518" y="3666421"/>
            <a:ext cx="4017144" cy="267765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resolveAfter2Seconds() {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new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Promise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(resolve =&gt; {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setTimeout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(() =&gt; {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resolve('resolved');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}, 2000);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});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function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asyncCall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console.log('calling');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const result =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await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resolveAfter2Seconds();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console.log(result);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// expected output: "resolved"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asyncCall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27913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3601-0CDA-198F-8F15-207C0E53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A6D4-9E4B-537A-BDA5-090249B21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>
                <a:hlinkClick r:id="rId2"/>
              </a:rPr>
              <a:t>https://developer.mozilla.org/en-US/docs/Web/API/Fetch_API</a:t>
            </a:r>
            <a:r>
              <a:rPr lang="en-US" sz="2000" dirty="0"/>
              <a:t>  </a:t>
            </a:r>
          </a:p>
          <a:p>
            <a:r>
              <a:rPr lang="en-US" dirty="0"/>
              <a:t>Performs an http request, handling the async and awaits</a:t>
            </a:r>
          </a:p>
          <a:p>
            <a:r>
              <a:rPr lang="en-US" dirty="0"/>
              <a:t>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.then()</a:t>
            </a:r>
            <a:r>
              <a:rPr lang="en-US" dirty="0"/>
              <a:t> on the result</a:t>
            </a:r>
          </a:p>
          <a:p>
            <a:pPr lvl="1"/>
            <a:r>
              <a:rPr lang="en-US" dirty="0"/>
              <a:t>Takes a function which is called on the return value of the previous promise</a:t>
            </a:r>
          </a:p>
          <a:p>
            <a:pPr lvl="2"/>
            <a:r>
              <a:rPr lang="en-US" dirty="0"/>
              <a:t>E.g.,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fetch() </a:t>
            </a:r>
            <a:r>
              <a:rPr lang="en-US" dirty="0"/>
              <a:t>on </a:t>
            </a:r>
            <a:r>
              <a:rPr lang="en-US" dirty="0" err="1"/>
              <a:t>unsplash</a:t>
            </a:r>
            <a:r>
              <a:rPr lang="en-US" dirty="0"/>
              <a:t> will retrieve a JSON string, so can create a </a:t>
            </a:r>
            <a:r>
              <a:rPr lang="en-US" dirty="0" err="1"/>
              <a:t>json</a:t>
            </a:r>
            <a:r>
              <a:rPr lang="en-US" dirty="0"/>
              <a:t> object from it, and then reference its fields</a:t>
            </a:r>
          </a:p>
          <a:p>
            <a:r>
              <a:rPr lang="en-US" dirty="0"/>
              <a:t>Note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fetch</a:t>
            </a:r>
            <a:r>
              <a:rPr lang="en-US" dirty="0"/>
              <a:t> returns a promise immediately, so have to 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.then </a:t>
            </a:r>
            <a:r>
              <a:rPr lang="en-US" dirty="0"/>
              <a:t>on the result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40CF8-29F3-4852-1ED1-26686D9E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6A3E4-3736-D9D0-EEB3-39587D18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78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52380"/>
          </a:xfrm>
        </p:spPr>
        <p:txBody>
          <a:bodyPr/>
          <a:lstStyle/>
          <a:p>
            <a:r>
              <a:rPr lang="en-US" dirty="0"/>
              <a:t>Fetch,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4618"/>
            <a:ext cx="8915400" cy="51579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.then </a:t>
            </a:r>
            <a:r>
              <a:rPr lang="en-US" dirty="0"/>
              <a:t>on the result to get the response and its data:</a:t>
            </a:r>
            <a:br>
              <a:rPr lang="en-US" dirty="0"/>
            </a:br>
            <a:r>
              <a:rPr lang="en-US" altLang="en-US" sz="3200" dirty="0">
                <a:solidFill>
                  <a:srgbClr val="DD4A68"/>
                </a:solidFill>
                <a:latin typeface="Consolas" panose="020B0609020204030204" pitchFamily="49" charset="0"/>
              </a:rPr>
              <a:t>fetch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3200" dirty="0">
                <a:solidFill>
                  <a:srgbClr val="669900"/>
                </a:solidFill>
                <a:latin typeface="Consolas" panose="020B0609020204030204" pitchFamily="49" charset="0"/>
              </a:rPr>
              <a:t>'http://example.com/</a:t>
            </a:r>
            <a:r>
              <a:rPr lang="en-US" altLang="en-US" sz="3200" dirty="0" err="1">
                <a:solidFill>
                  <a:srgbClr val="669900"/>
                </a:solidFill>
                <a:latin typeface="Consolas" panose="020B0609020204030204" pitchFamily="49" charset="0"/>
              </a:rPr>
              <a:t>movies.json</a:t>
            </a:r>
            <a:r>
              <a:rPr lang="en-US" altLang="en-US" sz="3200" dirty="0">
                <a:solidFill>
                  <a:srgbClr val="6699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</a:rPr>
              <a:t>)</a:t>
            </a:r>
            <a:b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3200" dirty="0">
                <a:solidFill>
                  <a:srgbClr val="DD4A68"/>
                </a:solidFill>
                <a:latin typeface="Consolas" panose="020B0609020204030204" pitchFamily="49" charset="0"/>
              </a:rPr>
              <a:t>then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</a:rPr>
              <a:t>response </a:t>
            </a:r>
            <a:r>
              <a:rPr lang="en-US" altLang="en-US" sz="3200" dirty="0">
                <a:solidFill>
                  <a:srgbClr val="9A6E3A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Consolas" panose="020B0609020204030204" pitchFamily="49" charset="0"/>
              </a:rPr>
              <a:t>response</a:t>
            </a:r>
            <a:r>
              <a:rPr lang="en-US" altLang="en-US" sz="3200" dirty="0" err="1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3200" dirty="0" err="1">
                <a:solidFill>
                  <a:srgbClr val="DD4A68"/>
                </a:solidFill>
                <a:latin typeface="Consolas" panose="020B0609020204030204" pitchFamily="49" charset="0"/>
              </a:rPr>
              <a:t>json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</a:rPr>
              <a:t>())</a:t>
            </a:r>
            <a:b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</a:rPr>
              <a:t>	 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3200" dirty="0">
                <a:solidFill>
                  <a:srgbClr val="DD4A68"/>
                </a:solidFill>
                <a:latin typeface="Consolas" panose="020B0609020204030204" pitchFamily="49" charset="0"/>
              </a:rPr>
              <a:t>then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</a:rPr>
              <a:t>data </a:t>
            </a:r>
            <a:r>
              <a:rPr lang="en-US" altLang="en-US" sz="3200" dirty="0">
                <a:solidFill>
                  <a:srgbClr val="9A6E3A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</a:rPr>
              <a:t> console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3200" dirty="0">
                <a:solidFill>
                  <a:srgbClr val="DD4A68"/>
                </a:solidFill>
                <a:latin typeface="Consolas" panose="020B0609020204030204" pitchFamily="49" charset="0"/>
              </a:rPr>
              <a:t>log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</a:rPr>
              <a:t>data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</a:rPr>
              <a:t>));</a:t>
            </a:r>
            <a:r>
              <a:rPr lang="en-US" altLang="en-US" sz="1200" dirty="0"/>
              <a:t> </a:t>
            </a:r>
            <a:endParaRPr lang="en-US" altLang="en-US" sz="5800" dirty="0">
              <a:latin typeface="Arial" panose="020B0604020202020204" pitchFamily="34" charset="0"/>
            </a:endParaRPr>
          </a:p>
          <a:p>
            <a:r>
              <a:rPr lang="en-US" dirty="0"/>
              <a:t>Response is a “stream”;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reads it all, returning another promise from which you can get the data as an object – </a:t>
            </a:r>
            <a:r>
              <a:rPr lang="en-US" dirty="0">
                <a:hlinkClick r:id="rId2"/>
              </a:rPr>
              <a:t>see doc</a:t>
            </a: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data</a:t>
            </a:r>
            <a:r>
              <a:rPr lang="en-US" dirty="0"/>
              <a:t> has fields for all of the </a:t>
            </a:r>
            <a:r>
              <a:rPr lang="en-US" dirty="0" err="1"/>
              <a:t>json</a:t>
            </a:r>
            <a:r>
              <a:rPr lang="en-US" dirty="0"/>
              <a:t> fields</a:t>
            </a:r>
          </a:p>
          <a:p>
            <a:pPr lvl="2"/>
            <a:r>
              <a:rPr lang="en-US" dirty="0"/>
              <a:t>E.g.,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tempResults.json</a:t>
            </a:r>
            <a:r>
              <a:rPr lang="en-US" dirty="0"/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data.total</a:t>
            </a:r>
            <a:r>
              <a:rPr lang="en-US" dirty="0"/>
              <a:t> = 4589;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data.total_pages</a:t>
            </a:r>
            <a:r>
              <a:rPr lang="en-US" dirty="0"/>
              <a:t> = 459,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data.results</a:t>
            </a:r>
            <a:r>
              <a:rPr lang="en-US" dirty="0"/>
              <a:t> is an array with 10 elements</a:t>
            </a:r>
          </a:p>
          <a:p>
            <a:pPr lvl="2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.map </a:t>
            </a:r>
            <a:r>
              <a:rPr lang="en-US" dirty="0"/>
              <a:t>to create element for each item, can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urls.small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as image</a:t>
            </a:r>
          </a:p>
          <a:p>
            <a:r>
              <a:rPr lang="en-US" dirty="0"/>
              <a:t>Wrap everything in try-catch in case of network errors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8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D7DC-23AD-6F1B-2570-12024623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5606-E0ED-FE44-D5FC-9A9371A59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fetch('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https://api.unsplash.com/search/photos/?client_id=YOUR_CLIENT_ID&amp;page=1&amp;query=lion&amp;per_page=10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.then(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response </a:t>
            </a:r>
            <a:r>
              <a:rPr lang="en-US" altLang="en-US" sz="1400" dirty="0">
                <a:solidFill>
                  <a:srgbClr val="9A6E3A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response</a:t>
            </a:r>
            <a:r>
              <a:rPr lang="en-US" altLang="en-US" sz="1400" dirty="0" err="1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400" dirty="0" err="1">
                <a:solidFill>
                  <a:srgbClr val="DD4A68"/>
                </a:solidFill>
                <a:latin typeface="Consolas" panose="020B0609020204030204" pitchFamily="49" charset="0"/>
              </a:rPr>
              <a:t>json</a:t>
            </a:r>
            <a:r>
              <a:rPr lang="en-US" altLang="en-US" sz="1400" dirty="0">
                <a:solidFill>
                  <a:srgbClr val="999999"/>
                </a:solidFill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999999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.then(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data </a:t>
            </a:r>
            <a:r>
              <a:rPr lang="en-US" altLang="en-US" sz="1400" dirty="0">
                <a:solidFill>
                  <a:srgbClr val="9A6E3A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console</a:t>
            </a:r>
            <a:r>
              <a:rPr lang="en-US" altLang="en-US" sz="1400" dirty="0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400" dirty="0">
                <a:solidFill>
                  <a:srgbClr val="DD4A68"/>
                </a:solidFill>
                <a:latin typeface="Consolas" panose="020B0609020204030204" pitchFamily="49" charset="0"/>
              </a:rPr>
              <a:t>log</a:t>
            </a:r>
            <a:r>
              <a:rPr lang="en-US" altLang="en-US" sz="14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data.total</a:t>
            </a:r>
            <a:r>
              <a:rPr lang="en-US" altLang="en-US" sz="1400" dirty="0">
                <a:solidFill>
                  <a:srgbClr val="999999"/>
                </a:solidFill>
                <a:latin typeface="Consolas" panose="020B0609020204030204" pitchFamily="49" charset="0"/>
              </a:rPr>
              <a:t>));</a:t>
            </a:r>
            <a:endParaRPr lang="en-US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4589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… </a:t>
            </a:r>
            <a:r>
              <a:rPr 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data.results.length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10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… </a:t>
            </a:r>
            <a:r>
              <a:rPr lang="en-US" sz="1400" dirty="0" err="1">
                <a:solidFill>
                  <a:srgbClr val="333333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data.results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[0].</a:t>
            </a:r>
            <a:r>
              <a:rPr lang="en-US" sz="1400" dirty="0" err="1">
                <a:solidFill>
                  <a:srgbClr val="333333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urls.small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 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  <a:sym typeface="Wingdings" panose="05000000000000000000" pitchFamily="2" charset="2"/>
                <a:hlinkClick r:id="rId3"/>
              </a:rPr>
              <a:t>https://images.unsplash.com/photo-1546182990-dffeafbe841d?crop=entropy&amp;cs=tinysrgb&amp;fit=max&amp;fm=jpg&amp;ixid=MnwxNzg2NjV8MHwxfHNlYXJjaHwxfHxsaW9ufGVufDB8fHx8MTY2NjY1ODgyMA&amp;ixlib=rb-4.0.3&amp;q=80&amp;w=400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endParaRPr 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AA91B-3344-FEB0-46D0-F422EA58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0A56A-37AE-F2EF-90C8-36E191B68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88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9950"/>
          </a:xfrm>
        </p:spPr>
        <p:txBody>
          <a:bodyPr/>
          <a:lstStyle/>
          <a:p>
            <a:r>
              <a:rPr lang="en-US" dirty="0"/>
              <a:t>Logistics – 10/25 (15)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92188"/>
            <a:ext cx="8686801" cy="5014912"/>
          </a:xfrm>
        </p:spPr>
        <p:txBody>
          <a:bodyPr>
            <a:normAutofit fontScale="92500"/>
          </a:bodyPr>
          <a:lstStyle/>
          <a:p>
            <a:r>
              <a:rPr lang="da-DK" dirty="0"/>
              <a:t>Please fill out the survey: </a:t>
            </a:r>
            <a:r>
              <a:rPr lang="da-DK" dirty="0">
                <a:hlinkClick r:id="rId3"/>
              </a:rPr>
              <a:t>https://www.surveymonkey.com/r/ssui2022midterm</a:t>
            </a:r>
            <a:r>
              <a:rPr lang="da-DK" dirty="0"/>
              <a:t> </a:t>
            </a:r>
          </a:p>
          <a:p>
            <a:r>
              <a:rPr lang="da-DK" dirty="0"/>
              <a:t>Midterm review </a:t>
            </a:r>
          </a:p>
          <a:p>
            <a:r>
              <a:rPr lang="da-DK" strike="sngStrike" dirty="0"/>
              <a:t>Homework 4 due today</a:t>
            </a:r>
          </a:p>
          <a:p>
            <a:r>
              <a:rPr lang="da-DK" dirty="0"/>
              <a:t>Homework 5 due 11/3/2022 (9 days)</a:t>
            </a:r>
          </a:p>
          <a:p>
            <a:r>
              <a:rPr lang="da-DK" dirty="0"/>
              <a:t>No lab this Friday (10/28)</a:t>
            </a:r>
          </a:p>
          <a:p>
            <a:pPr lvl="1"/>
            <a:r>
              <a:rPr lang="en-US" dirty="0"/>
              <a:t>Tartan community day - no classes</a:t>
            </a:r>
            <a:endParaRPr lang="da-DK" dirty="0"/>
          </a:p>
          <a:p>
            <a:r>
              <a:rPr lang="da-DK" dirty="0"/>
              <a:t>I will be away next week</a:t>
            </a:r>
          </a:p>
          <a:p>
            <a:pPr lvl="1"/>
            <a:r>
              <a:rPr lang="en-US" dirty="0"/>
              <a:t>"Toward Scientific Evidence Standards in Empirical Computer Science”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1097F-26A7-C1BD-6A6C-F028CDA79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36" y="5464175"/>
            <a:ext cx="42862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85673"/>
          </a:xfrm>
        </p:spPr>
        <p:txBody>
          <a:bodyPr/>
          <a:lstStyle/>
          <a:p>
            <a:r>
              <a:rPr lang="en-US" dirty="0"/>
              <a:t>Keeping the API Key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839200" cy="47132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Your app uses the same access key for all users</a:t>
            </a:r>
          </a:p>
          <a:p>
            <a:r>
              <a:rPr lang="en-US" dirty="0"/>
              <a:t>Could theoretically just have it as a string in your JavaScript file</a:t>
            </a:r>
          </a:p>
          <a:p>
            <a:pPr lvl="1"/>
            <a:r>
              <a:rPr lang="en-US" dirty="0"/>
              <a:t>But big security hole</a:t>
            </a:r>
          </a:p>
          <a:p>
            <a:pPr lvl="1"/>
            <a:r>
              <a:rPr lang="en-US" dirty="0"/>
              <a:t>People can get it from your downloaded build</a:t>
            </a:r>
          </a:p>
          <a:p>
            <a:pPr lvl="2"/>
            <a:r>
              <a:rPr lang="en-US" dirty="0"/>
              <a:t>Lets people write code that uses your app’s access for free</a:t>
            </a:r>
          </a:p>
          <a:p>
            <a:r>
              <a:rPr lang="en-US" dirty="0"/>
              <a:t>One alternative, keep in “environment”: </a:t>
            </a:r>
            <a:r>
              <a:rPr lang="en-US" sz="1900" dirty="0"/>
              <a:t>see</a:t>
            </a:r>
            <a:r>
              <a:rPr lang="en-US" dirty="0"/>
              <a:t> </a:t>
            </a:r>
            <a:r>
              <a:rPr lang="en-US" sz="2200" dirty="0" err="1">
                <a:hlinkClick r:id="rId2"/>
              </a:rPr>
              <a:t>stackoverflow</a:t>
            </a:r>
            <a:endParaRPr lang="en-US" dirty="0"/>
          </a:p>
          <a:p>
            <a:pPr lvl="1"/>
            <a:r>
              <a:rPr lang="en-US" dirty="0"/>
              <a:t>File called “.</a:t>
            </a:r>
            <a:r>
              <a:rPr lang="en-US" dirty="0" err="1"/>
              <a:t>env</a:t>
            </a:r>
            <a:r>
              <a:rPr lang="en-US" dirty="0"/>
              <a:t>” at top level, put in .</a:t>
            </a:r>
            <a:r>
              <a:rPr lang="en-US" dirty="0" err="1"/>
              <a:t>env</a:t>
            </a:r>
            <a:r>
              <a:rPr lang="en-US" dirty="0"/>
              <a:t>:</a:t>
            </a:r>
          </a:p>
          <a:p>
            <a:pPr marL="0" lvl="1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REACT_APP_UNSPLASH_API_KEY</a:t>
            </a:r>
            <a:r>
              <a:rPr lang="en-US" sz="2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</a:t>
            </a:r>
            <a:r>
              <a:rPr lang="en-US" sz="2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xxxxxxxxxxxxxxxxxxxxxxxxxxxxxxxx</a:t>
            </a:r>
            <a:endParaRPr lang="en-US" dirty="0"/>
          </a:p>
          <a:p>
            <a:pPr lvl="1"/>
            <a:r>
              <a:rPr lang="en-US" dirty="0"/>
              <a:t>Then, your code can say: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const API_KEY = 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process.env.REACT_APP_UNSPLASH_API_KEY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en-US" dirty="0"/>
              <a:t>Make sure .</a:t>
            </a:r>
            <a:r>
              <a:rPr lang="en-US" dirty="0" err="1"/>
              <a:t>env</a:t>
            </a:r>
            <a:r>
              <a:rPr lang="en-US" dirty="0"/>
              <a:t> is in .</a:t>
            </a:r>
            <a:r>
              <a:rPr lang="en-US" dirty="0" err="1"/>
              <a:t>gitignore</a:t>
            </a:r>
            <a:endParaRPr lang="en-US" dirty="0"/>
          </a:p>
          <a:p>
            <a:pPr lvl="1"/>
            <a:r>
              <a:rPr lang="en-US" dirty="0"/>
              <a:t>Doc = </a:t>
            </a:r>
            <a:r>
              <a:rPr lang="en-US" dirty="0">
                <a:hlinkClick r:id="rId3"/>
              </a:rPr>
              <a:t>https://stackoverflow.com/a/57103663</a:t>
            </a:r>
            <a:r>
              <a:rPr lang="en-US" dirty="0"/>
              <a:t> </a:t>
            </a:r>
          </a:p>
          <a:p>
            <a:r>
              <a:rPr lang="en-US" dirty="0"/>
              <a:t>Can also keep it in your Firebase database:</a:t>
            </a:r>
            <a:br>
              <a:rPr lang="en-US" dirty="0"/>
            </a:br>
            <a:r>
              <a:rPr lang="en-US" sz="2600" u="sng" dirty="0">
                <a:hlinkClick r:id="rId4"/>
              </a:rPr>
              <a:t>https://dev.to/remi/firebase-set-and-access-environment-variables-1gh8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95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from </a:t>
            </a:r>
            <a:r>
              <a:rPr lang="en-US" dirty="0" err="1"/>
              <a:t>GitGuardian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1521818"/>
            <a:ext cx="8229600" cy="4411662"/>
          </a:xfrm>
        </p:spPr>
        <p:txBody>
          <a:bodyPr/>
          <a:lstStyle/>
          <a:p>
            <a:r>
              <a:rPr lang="en-US" dirty="0"/>
              <a:t>“a secret has been exposed in the </a:t>
            </a:r>
            <a:r>
              <a:rPr lang="en-US" dirty="0" err="1"/>
              <a:t>git</a:t>
            </a:r>
            <a:r>
              <a:rPr lang="en-US" dirty="0"/>
              <a:t> history”: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9253"/>
            <a:ext cx="9144000" cy="42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7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Library instead</a:t>
            </a:r>
            <a:br>
              <a:rPr lang="en-US" dirty="0"/>
            </a:br>
            <a:r>
              <a:rPr lang="en-US" dirty="0"/>
              <a:t>of Rest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web services provide an SDK that helps construct the requests correctly and handle the results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The </a:t>
            </a:r>
            <a:r>
              <a:rPr lang="en-US" dirty="0" err="1">
                <a:hlinkClick r:id="rId2"/>
              </a:rPr>
              <a:t>unsplash</a:t>
            </a:r>
            <a:r>
              <a:rPr lang="en-US" dirty="0">
                <a:hlinkClick r:id="rId2"/>
              </a:rPr>
              <a:t> JS library</a:t>
            </a:r>
            <a:endParaRPr lang="en-US" dirty="0"/>
          </a:p>
          <a:p>
            <a:pPr lvl="1"/>
            <a:r>
              <a:rPr lang="en-US" dirty="0"/>
              <a:t>In this case, it is pretty easy to concatenate up the required request, so maybe the library isn’t needed?</a:t>
            </a:r>
          </a:p>
          <a:p>
            <a:pPr lvl="1"/>
            <a:r>
              <a:rPr lang="en-US" dirty="0"/>
              <a:t>But you are welcome to use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25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Cloud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711"/>
            <a:ext cx="8229600" cy="4618214"/>
          </a:xfrm>
        </p:spPr>
        <p:txBody>
          <a:bodyPr/>
          <a:lstStyle/>
          <a:p>
            <a:r>
              <a:rPr lang="en-US" dirty="0"/>
              <a:t>Database on a server (instead of on the client)</a:t>
            </a:r>
          </a:p>
          <a:p>
            <a:pPr lvl="1"/>
            <a:r>
              <a:rPr lang="en-US" dirty="0"/>
              <a:t>Also handles user-login and authentication</a:t>
            </a:r>
          </a:p>
          <a:p>
            <a:pPr lvl="1"/>
            <a:r>
              <a:rPr lang="en-US" dirty="0"/>
              <a:t>User can switch machines and still get to their data</a:t>
            </a:r>
          </a:p>
          <a:p>
            <a:r>
              <a:rPr lang="en-US" dirty="0"/>
              <a:t>We will use Firebase database provided by Firebase (Google) </a:t>
            </a:r>
            <a:r>
              <a:rPr lang="en-US" sz="2800" u="sng" dirty="0">
                <a:hlinkClick r:id="rId2"/>
              </a:rPr>
              <a:t>https://firebase.google.com/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4098" name="Picture 2" descr="https://lh6.googleusercontent.com/DwBG66nNKeahV1pEemjT3weI0Bo9qRDy7gOs4LcOVO3b7HtT_gt7Qr9Wsdnb7BiJqlOJHTx2GLCMbMpHLOvmnKO9FaaFbkUaLYXchCifOhU0adQnZ_P-_rqgH87BAHqW3TLe5PJXAw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61" y="4805307"/>
            <a:ext cx="4103077" cy="14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47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Firebase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 to </a:t>
            </a:r>
            <a:r>
              <a:rPr lang="en-US" u="sng" dirty="0">
                <a:hlinkClick r:id="rId2"/>
              </a:rPr>
              <a:t>https://firebase.google.com/</a:t>
            </a:r>
            <a:r>
              <a:rPr lang="en-US" dirty="0"/>
              <a:t>, hit “Get Started” (log in with your typical Google account). Then “Create a Project”. Give your project a name. I’ll use “ssui-hw6”. BTW, don’t use Google Analytics.</a:t>
            </a:r>
          </a:p>
          <a:p>
            <a:r>
              <a:rPr lang="en-US" dirty="0"/>
              <a:t>Once a project is created, go ahead and add an app (web). I’ll name it “ssui-hw6”, </a:t>
            </a:r>
          </a:p>
          <a:p>
            <a:pPr lvl="1"/>
            <a:r>
              <a:rPr lang="en-US" dirty="0"/>
              <a:t>No need for “hosting”</a:t>
            </a:r>
          </a:p>
          <a:p>
            <a:pPr lvl="1"/>
            <a:r>
              <a:rPr lang="en-US" dirty="0"/>
              <a:t>hit register.</a:t>
            </a:r>
          </a:p>
          <a:p>
            <a:r>
              <a:rPr lang="en-US" dirty="0"/>
              <a:t>Will use the code displayed in a minute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368" y="4185393"/>
            <a:ext cx="780952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7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Docs for web: </a:t>
            </a:r>
            <a:r>
              <a:rPr lang="en-US" dirty="0">
                <a:hlinkClick r:id="rId2"/>
              </a:rPr>
              <a:t>https://firebase.google.com/docs/web/setup?authuser=0</a:t>
            </a:r>
            <a:endParaRPr lang="en-US" dirty="0"/>
          </a:p>
          <a:p>
            <a:r>
              <a:rPr lang="en-US" dirty="0"/>
              <a:t>Step 3, </a:t>
            </a:r>
          </a:p>
          <a:p>
            <a:pPr lvl="1"/>
            <a:r>
              <a:rPr lang="en-US" dirty="0"/>
              <a:t>1. – use Node.js apps</a:t>
            </a:r>
          </a:p>
          <a:p>
            <a:pPr lvl="2"/>
            <a:r>
              <a:rPr lang="en-US" dirty="0"/>
              <a:t>Follow these instructions </a:t>
            </a:r>
          </a:p>
          <a:p>
            <a:pPr lvl="2"/>
            <a:r>
              <a:rPr lang="en-US" dirty="0"/>
              <a:t>No need to do </a:t>
            </a:r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init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--save firebase</a:t>
            </a:r>
          </a:p>
          <a:p>
            <a:pPr lvl="1"/>
            <a:r>
              <a:rPr lang="en-US" dirty="0"/>
              <a:t>2. – use exactly what there – authentication and </a:t>
            </a:r>
            <a:r>
              <a:rPr lang="en-US" dirty="0" err="1"/>
              <a:t>firestore</a:t>
            </a:r>
            <a:endParaRPr lang="en-US" dirty="0"/>
          </a:p>
          <a:p>
            <a:pPr lvl="2"/>
            <a:r>
              <a:rPr lang="en-US" dirty="0"/>
              <a:t>Make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firestore</a:t>
            </a:r>
            <a:r>
              <a:rPr lang="en-US" dirty="0"/>
              <a:t> folder, new file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index.js</a:t>
            </a:r>
            <a:r>
              <a:rPr lang="en-US" dirty="0"/>
              <a:t> there</a:t>
            </a:r>
          </a:p>
          <a:p>
            <a:pPr lvl="2"/>
            <a:r>
              <a:rPr lang="en-US" dirty="0"/>
              <a:t>Put this code there at the top</a:t>
            </a:r>
          </a:p>
          <a:p>
            <a:pPr lvl="1"/>
            <a:r>
              <a:rPr lang="en-US" dirty="0"/>
              <a:t>3. – use the </a:t>
            </a:r>
            <a:r>
              <a:rPr lang="en-US" dirty="0" err="1"/>
              <a:t>config</a:t>
            </a:r>
            <a:r>
              <a:rPr lang="en-US" dirty="0"/>
              <a:t> information from other page in that file too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699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87273"/>
          </a:xfrm>
        </p:spPr>
        <p:txBody>
          <a:bodyPr/>
          <a:lstStyle/>
          <a:p>
            <a:r>
              <a:rPr lang="en-US" dirty="0"/>
              <a:t>Finishing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55" y="1417638"/>
            <a:ext cx="3206144" cy="5287962"/>
          </a:xfrm>
        </p:spPr>
        <p:txBody>
          <a:bodyPr>
            <a:normAutofit/>
          </a:bodyPr>
          <a:lstStyle/>
          <a:p>
            <a:r>
              <a:rPr lang="en-US" sz="2400" dirty="0"/>
              <a:t>Resulting file will look like the following: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99" y="1309510"/>
            <a:ext cx="5638702" cy="45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0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63"/>
            <a:ext cx="8229600" cy="4411662"/>
          </a:xfrm>
        </p:spPr>
        <p:txBody>
          <a:bodyPr>
            <a:normAutofit/>
          </a:bodyPr>
          <a:lstStyle/>
          <a:p>
            <a:r>
              <a:rPr lang="en-US" dirty="0"/>
              <a:t>“Continue to console”</a:t>
            </a:r>
          </a:p>
          <a:p>
            <a:r>
              <a:rPr lang="en-US" dirty="0"/>
              <a:t>Click on authentication</a:t>
            </a:r>
          </a:p>
          <a:p>
            <a:pPr lvl="1"/>
            <a:r>
              <a:rPr lang="en-US" dirty="0"/>
              <a:t>Set up sign in method</a:t>
            </a:r>
          </a:p>
          <a:p>
            <a:pPr lvl="1"/>
            <a:r>
              <a:rPr lang="en-US" dirty="0"/>
              <a:t>Select Google  - third one</a:t>
            </a:r>
          </a:p>
          <a:p>
            <a:pPr lvl="2"/>
            <a:r>
              <a:rPr lang="en-US" dirty="0"/>
              <a:t>Slide to “enable”</a:t>
            </a:r>
          </a:p>
          <a:p>
            <a:pPr lvl="2"/>
            <a:r>
              <a:rPr lang="en-US" dirty="0"/>
              <a:t>Support email – login one is fine</a:t>
            </a:r>
          </a:p>
          <a:p>
            <a:pPr lvl="2"/>
            <a:r>
              <a:rPr lang="en-US" dirty="0"/>
              <a:t>Save</a:t>
            </a:r>
          </a:p>
          <a:p>
            <a:r>
              <a:rPr lang="en-US" dirty="0"/>
              <a:t>Should be configured!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614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40518"/>
          </a:xfrm>
        </p:spPr>
        <p:txBody>
          <a:bodyPr/>
          <a:lstStyle/>
          <a:p>
            <a:r>
              <a:rPr lang="en-US" dirty="0"/>
              <a:t>In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510"/>
            <a:ext cx="8686800" cy="539608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Create </a:t>
            </a:r>
            <a:r>
              <a:rPr lang="en-US" dirty="0" err="1"/>
              <a:t>auth</a:t>
            </a:r>
            <a:r>
              <a:rPr lang="en-US" dirty="0"/>
              <a:t> page route to get to from login button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2"/>
              </a:rPr>
              <a:t>https://firebase.google.com/docs/auth/web/google-signin?authuser=0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Skip 2,3,4</a:t>
            </a:r>
          </a:p>
          <a:p>
            <a:pPr lvl="1"/>
            <a:r>
              <a:rPr lang="en-US" dirty="0"/>
              <a:t>Step 5</a:t>
            </a:r>
          </a:p>
          <a:p>
            <a:pPr marL="0" indent="0">
              <a:buNone/>
            </a:pP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handleLogIn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= () =&gt; {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provider = new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firebase.auth.GoogleAuthProvider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firebase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.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.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signInWithPopup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(provider); 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r>
              <a:rPr lang="en-US" dirty="0"/>
              <a:t>Now, set the user information:</a:t>
            </a:r>
          </a:p>
          <a:p>
            <a:pPr lvl="1"/>
            <a:r>
              <a:rPr lang="en-US" dirty="0" err="1"/>
              <a:t>See:</a:t>
            </a:r>
            <a:r>
              <a:rPr lang="en-US" dirty="0" err="1">
                <a:hlinkClick r:id="rId3"/>
              </a:rPr>
              <a:t>https</a:t>
            </a:r>
            <a:r>
              <a:rPr lang="en-US" dirty="0">
                <a:hlinkClick r:id="rId3"/>
              </a:rPr>
              <a:t>://firebase.google.com/docs/auth/web/start?authuser=0#set_an_authentication_state_observer_and_get_user_data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Put this code into app.js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componentDidMount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To set the user state variable: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this.setState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({ user });</a:t>
            </a:r>
          </a:p>
          <a:p>
            <a:r>
              <a:rPr lang="en-US" dirty="0"/>
              <a:t>Also need the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this.unsubscribeAuthListener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/>
              <a:t>in 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componentWillUnmount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r>
              <a:rPr lang="en-US" dirty="0"/>
              <a:t>Now,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auth.js</a:t>
            </a:r>
          </a:p>
          <a:p>
            <a:pPr lvl="1"/>
            <a:r>
              <a:rPr lang="en-US" dirty="0"/>
              <a:t>Display login or logout based on whether user variable is set</a:t>
            </a:r>
          </a:p>
          <a:p>
            <a:pPr lvl="2"/>
            <a:r>
              <a:rPr lang="en-US" dirty="0">
                <a:latin typeface="+mj-lt"/>
                <a:cs typeface="Courier New" panose="02070309020205020404" pitchFamily="49" charset="0"/>
              </a:rPr>
              <a:t>Use to logout: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firebase.auth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user.displayName</a:t>
            </a:r>
            <a:r>
              <a:rPr lang="en-US" dirty="0"/>
              <a:t> = user’s name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user.photoURL</a:t>
            </a:r>
            <a:r>
              <a:rPr lang="en-US" dirty="0"/>
              <a:t> = picture for login button – can do in an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=‘xxx’ &gt; </a:t>
            </a:r>
            <a:r>
              <a:rPr lang="en-US" dirty="0"/>
              <a:t>in </a:t>
            </a:r>
            <a:r>
              <a:rPr lang="en-US" dirty="0" err="1"/>
              <a:t>navbar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773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console; Click on app</a:t>
            </a:r>
          </a:p>
          <a:p>
            <a:r>
              <a:rPr lang="en-US" dirty="0"/>
              <a:t>Cloud </a:t>
            </a:r>
            <a:r>
              <a:rPr lang="en-US" dirty="0" err="1"/>
              <a:t>Firestore</a:t>
            </a:r>
            <a:endParaRPr lang="en-US" dirty="0"/>
          </a:p>
          <a:p>
            <a:pPr lvl="1"/>
            <a:r>
              <a:rPr lang="en-US" dirty="0"/>
              <a:t>Create Database</a:t>
            </a:r>
          </a:p>
          <a:p>
            <a:pPr lvl="2"/>
            <a:r>
              <a:rPr lang="en-US" dirty="0"/>
              <a:t>Start in Test mode</a:t>
            </a:r>
          </a:p>
          <a:p>
            <a:pPr lvl="2"/>
            <a:r>
              <a:rPr lang="en-US" dirty="0"/>
              <a:t>Location: default is fine</a:t>
            </a:r>
          </a:p>
          <a:p>
            <a:pPr lvl="2"/>
            <a:r>
              <a:rPr lang="en-US" dirty="0"/>
              <a:t>Enable</a:t>
            </a:r>
          </a:p>
          <a:p>
            <a:r>
              <a:rPr lang="en-US" dirty="0"/>
              <a:t>Now it is ready to go</a:t>
            </a:r>
          </a:p>
          <a:p>
            <a:r>
              <a:rPr lang="en-US" dirty="0"/>
              <a:t>Can come back to here to see what is in the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45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E832862-6250-4EE8-552E-37D9E19F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02" y="3682668"/>
            <a:ext cx="3175332" cy="31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9950"/>
          </a:xfrm>
        </p:spPr>
        <p:txBody>
          <a:bodyPr/>
          <a:lstStyle/>
          <a:p>
            <a:r>
              <a:rPr lang="en-US" dirty="0"/>
              <a:t>Logistics – 10/26 (16)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92188"/>
            <a:ext cx="8686801" cy="5264838"/>
          </a:xfrm>
        </p:spPr>
        <p:txBody>
          <a:bodyPr>
            <a:normAutofit/>
          </a:bodyPr>
          <a:lstStyle/>
          <a:p>
            <a:r>
              <a:rPr lang="da-DK" dirty="0"/>
              <a:t>Please fill out the survey (now have 8): </a:t>
            </a:r>
            <a:r>
              <a:rPr lang="da-DK" sz="2400" dirty="0">
                <a:hlinkClick r:id="rId4"/>
              </a:rPr>
              <a:t>https://www.surveymonkey.com/r/ssui2022midterm</a:t>
            </a:r>
            <a:r>
              <a:rPr lang="da-DK" sz="2400" dirty="0"/>
              <a:t> </a:t>
            </a:r>
          </a:p>
          <a:p>
            <a:r>
              <a:rPr lang="da-DK" dirty="0"/>
              <a:t>Homework 4 deadline extended to be tomorrow (Friday at 3:05)</a:t>
            </a:r>
          </a:p>
          <a:p>
            <a:pPr lvl="1"/>
            <a:r>
              <a:rPr lang="da-DK" dirty="0"/>
              <a:t>Bonus 5 points for people who turned it in on time</a:t>
            </a:r>
          </a:p>
          <a:p>
            <a:r>
              <a:rPr lang="da-DK" dirty="0"/>
              <a:t>Homework 5 due 11/3/2022 (next week)</a:t>
            </a:r>
          </a:p>
          <a:p>
            <a:r>
              <a:rPr lang="da-DK" dirty="0"/>
              <a:t>No lab tomorrow (10/28)</a:t>
            </a:r>
          </a:p>
          <a:p>
            <a:pPr lvl="1"/>
            <a:r>
              <a:rPr lang="en-US" dirty="0"/>
              <a:t>Tartan community day - no classes</a:t>
            </a:r>
            <a:endParaRPr lang="da-DK" dirty="0"/>
          </a:p>
          <a:p>
            <a:r>
              <a:rPr lang="da-DK" dirty="0"/>
              <a:t>I will be away next week</a:t>
            </a:r>
          </a:p>
          <a:p>
            <a:r>
              <a:rPr lang="da-DK" dirty="0"/>
              <a:t>Happy Halloween!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60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Firestore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documentation: </a:t>
            </a:r>
            <a:r>
              <a:rPr lang="en-US" dirty="0">
                <a:hlinkClick r:id="rId2"/>
              </a:rPr>
              <a:t>https://firebase.google.com/docs/firestore</a:t>
            </a:r>
            <a:r>
              <a:rPr lang="en-US" dirty="0"/>
              <a:t> </a:t>
            </a:r>
          </a:p>
          <a:p>
            <a:r>
              <a:rPr lang="en-US" dirty="0"/>
              <a:t>A </a:t>
            </a:r>
            <a:r>
              <a:rPr lang="en-US" dirty="0" err="1"/>
              <a:t>Firestore</a:t>
            </a:r>
            <a:r>
              <a:rPr lang="en-US" dirty="0"/>
              <a:t> database is consisted of a series of “collections” and “documents”.</a:t>
            </a:r>
          </a:p>
          <a:p>
            <a:pPr lvl="1"/>
            <a:r>
              <a:rPr lang="en-US" dirty="0"/>
              <a:t>On-line debugging interface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977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read the documentation first:</a:t>
            </a:r>
          </a:p>
          <a:p>
            <a:pPr lvl="1"/>
            <a:r>
              <a:rPr lang="en-US" sz="2400" dirty="0">
                <a:hlinkClick r:id="rId2"/>
              </a:rPr>
              <a:t>https://firebase.google.com/docs/firestore?authuser=0</a:t>
            </a:r>
            <a:endParaRPr lang="en-US" sz="2400" dirty="0"/>
          </a:p>
          <a:p>
            <a:pPr lvl="1"/>
            <a:r>
              <a:rPr lang="en-US" dirty="0"/>
              <a:t>Data model: </a:t>
            </a:r>
            <a:r>
              <a:rPr lang="en-US" dirty="0">
                <a:hlinkClick r:id="rId3"/>
              </a:rPr>
              <a:t>https://firebase.google.com/docs/firestore/data-model?authuser=0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Also: Add and Manage Data &amp; Read data</a:t>
            </a:r>
          </a:p>
          <a:p>
            <a:r>
              <a:rPr lang="en-US" dirty="0"/>
              <a:t>One collection: e.g.,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ShoppingCartItems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(Not supposed to have a bunch of collections)</a:t>
            </a:r>
          </a:p>
          <a:p>
            <a:pPr lvl="1"/>
            <a:r>
              <a:rPr lang="en-US" dirty="0"/>
              <a:t>Contains a set of items, each with the fields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761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Disable add to cart buttons based on user not logged in</a:t>
            </a:r>
          </a:p>
          <a:p>
            <a:r>
              <a:rPr lang="en-US" dirty="0"/>
              <a:t>Add to cart function will use</a:t>
            </a:r>
          </a:p>
          <a:p>
            <a:pPr lvl="1"/>
            <a:r>
              <a:rPr lang="en-US" dirty="0"/>
              <a:t>Need user ID since per user: (assuming logged in) </a:t>
            </a:r>
            <a:r>
              <a:rPr lang="en-US" dirty="0" err="1"/>
              <a:t>this.state.user.uid</a:t>
            </a:r>
            <a:endParaRPr lang="en-US" dirty="0"/>
          </a:p>
          <a:p>
            <a:pPr lvl="1"/>
            <a:r>
              <a:rPr lang="en-US" dirty="0"/>
              <a:t>Update to deal with new kind of image shirts</a:t>
            </a:r>
          </a:p>
          <a:p>
            <a:r>
              <a:rPr lang="en-US" dirty="0"/>
              <a:t>For adding data: Add a document: </a:t>
            </a:r>
            <a:r>
              <a:rPr lang="en-US" dirty="0">
                <a:hlinkClick r:id="rId2"/>
              </a:rPr>
              <a:t>https://firebase.google.com/docs/firestore/manage-data/add-data?authuser=0#add_a_document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 generated ID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cartItemRef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= firebase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firestore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.collection(“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ShoppingCartItems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.doc();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cartItemRef.add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cartItem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82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list of cart items</a:t>
            </a:r>
            <a:br>
              <a:rPr lang="en-US" dirty="0"/>
            </a:br>
            <a:r>
              <a:rPr lang="en-US" dirty="0"/>
              <a:t>for this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Need a listener for cart change so will refresh automatically</a:t>
            </a:r>
          </a:p>
          <a:p>
            <a:r>
              <a:rPr lang="en-US" dirty="0"/>
              <a:t>Read data, listen to multiple items:</a:t>
            </a:r>
          </a:p>
          <a:p>
            <a:pPr lvl="1"/>
            <a:r>
              <a:rPr lang="en-US" dirty="0">
                <a:hlinkClick r:id="rId2"/>
              </a:rPr>
              <a:t>https://firebase.google.com/docs/firestore/query-data/listen?authuser=0#listen_to_multiple_documents_in_a_collection</a:t>
            </a:r>
            <a:endParaRPr lang="en-US" dirty="0"/>
          </a:p>
          <a:p>
            <a:r>
              <a:rPr lang="en-US" dirty="0" err="1"/>
              <a:t>Foreach</a:t>
            </a:r>
            <a:r>
              <a:rPr lang="en-US" dirty="0"/>
              <a:t>: collect the information you need from each item, including id</a:t>
            </a:r>
          </a:p>
          <a:p>
            <a:pPr lvl="1"/>
            <a:r>
              <a:rPr lang="en-US" dirty="0"/>
              <a:t>Sort by created time so newest at top</a:t>
            </a:r>
          </a:p>
          <a:p>
            <a:pPr lvl="2"/>
            <a:r>
              <a:rPr lang="en-US" dirty="0"/>
              <a:t>Can use array sort after query – </a:t>
            </a:r>
            <a:r>
              <a:rPr lang="en-US" dirty="0">
                <a:hlinkClick r:id="rId3"/>
              </a:rPr>
              <a:t>lodash.com</a:t>
            </a:r>
            <a:r>
              <a:rPr lang="en-US" dirty="0"/>
              <a:t> useful</a:t>
            </a:r>
          </a:p>
          <a:p>
            <a:pPr lvl="2"/>
            <a:r>
              <a:rPr lang="en-US" dirty="0"/>
              <a:t>Simpler than </a:t>
            </a:r>
            <a:r>
              <a:rPr lang="en-US" dirty="0" err="1"/>
              <a:t>orderBy</a:t>
            </a:r>
            <a:r>
              <a:rPr lang="en-US" dirty="0"/>
              <a:t> in database – first time run, will generate an error, use the </a:t>
            </a:r>
            <a:r>
              <a:rPr lang="en-US" dirty="0" err="1"/>
              <a:t>url</a:t>
            </a:r>
            <a:r>
              <a:rPr lang="en-US" dirty="0"/>
              <a:t> of the error to create a database index (slow)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53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and Removing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Update</a:t>
            </a:r>
            <a:r>
              <a:rPr lang="en-US" dirty="0"/>
              <a:t> doc: </a:t>
            </a:r>
            <a:r>
              <a:rPr lang="en-US" dirty="0">
                <a:hlinkClick r:id="rId2"/>
              </a:rPr>
              <a:t>https://firebase.google.com/docs/firestore/manage-data/add-data?authuser=0#update-data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for quantity change</a:t>
            </a:r>
          </a:p>
          <a:p>
            <a:r>
              <a:rPr lang="en-US" dirty="0">
                <a:solidFill>
                  <a:srgbClr val="C00000"/>
                </a:solidFill>
              </a:rPr>
              <a:t>Delete</a:t>
            </a:r>
            <a:r>
              <a:rPr lang="en-US" dirty="0"/>
              <a:t> data in doc: </a:t>
            </a:r>
            <a:r>
              <a:rPr lang="en-US" dirty="0">
                <a:hlinkClick r:id="rId3"/>
              </a:rPr>
              <a:t>https://firebase.google.com/docs/firestore/manage-data/delete-data?authuser=0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Need the id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.doc(id).delete()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162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88932"/>
          </a:xfrm>
        </p:spPr>
        <p:txBody>
          <a:bodyPr/>
          <a:lstStyle/>
          <a:p>
            <a:r>
              <a:rPr lang="en-US" dirty="0"/>
              <a:t>Debugging the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659"/>
            <a:ext cx="8229600" cy="1732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Can see items come and go from database</a:t>
            </a:r>
          </a:p>
          <a:p>
            <a:pPr lvl="1"/>
            <a:r>
              <a:rPr lang="en-US" dirty="0"/>
              <a:t>Highlights changed items with orange</a:t>
            </a:r>
          </a:p>
          <a:p>
            <a:pPr lvl="1"/>
            <a:r>
              <a:rPr lang="en-US" dirty="0"/>
              <a:t>Can also add/edit/remove items interactively</a:t>
            </a:r>
          </a:p>
          <a:p>
            <a:r>
              <a:rPr lang="en-US" dirty="0"/>
              <a:t>Available from Console / ssui-hw6 / “Cloud </a:t>
            </a:r>
            <a:r>
              <a:rPr lang="en-US" dirty="0" err="1"/>
              <a:t>Firestore</a:t>
            </a:r>
            <a:r>
              <a:rPr lang="en-US" dirty="0"/>
              <a:t>” (on left)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10" y="3046949"/>
            <a:ext cx="7100690" cy="38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19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backend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466881" cy="4411662"/>
          </a:xfrm>
        </p:spPr>
        <p:txBody>
          <a:bodyPr>
            <a:normAutofit/>
          </a:bodyPr>
          <a:lstStyle/>
          <a:p>
            <a:r>
              <a:rPr lang="en-US" dirty="0"/>
              <a:t>Doing Server-Side programming</a:t>
            </a:r>
          </a:p>
          <a:p>
            <a:r>
              <a:rPr lang="en-US" dirty="0"/>
              <a:t>Building and supplying your own web services</a:t>
            </a:r>
          </a:p>
          <a:p>
            <a:r>
              <a:rPr lang="en-US" dirty="0">
                <a:solidFill>
                  <a:srgbClr val="C00000"/>
                </a:solidFill>
              </a:rPr>
              <a:t>Sorry, not covered in this course</a:t>
            </a:r>
          </a:p>
          <a:p>
            <a:r>
              <a:rPr lang="en-US" dirty="0"/>
              <a:t>Resources: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expressjs.com</a:t>
            </a:r>
            <a:r>
              <a:rPr lang="en-US" dirty="0"/>
              <a:t> using node.js</a:t>
            </a:r>
          </a:p>
          <a:p>
            <a:pPr lvl="1"/>
            <a:r>
              <a:rPr lang="en-US" dirty="0"/>
              <a:t>Popular library to support responding to requests</a:t>
            </a:r>
          </a:p>
          <a:p>
            <a:r>
              <a:rPr lang="en-US" dirty="0"/>
              <a:t>Jeff </a:t>
            </a:r>
            <a:r>
              <a:rPr lang="en-US" dirty="0" err="1"/>
              <a:t>Eppinger’s</a:t>
            </a:r>
            <a:r>
              <a:rPr lang="en-US" dirty="0"/>
              <a:t> fall course:</a:t>
            </a:r>
            <a:br>
              <a:rPr lang="en-US" dirty="0"/>
            </a:br>
            <a:r>
              <a:rPr lang="en-US" dirty="0"/>
              <a:t>17-437/17-637: Web Application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43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58" y="4898119"/>
            <a:ext cx="721109" cy="742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86057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532055" cy="5287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is a front-end course</a:t>
            </a:r>
          </a:p>
          <a:p>
            <a:r>
              <a:rPr lang="en-US" dirty="0"/>
              <a:t>Pretty much all Web and Smartphone apps connect to a backend server</a:t>
            </a:r>
          </a:p>
          <a:p>
            <a:pPr lvl="1"/>
            <a:r>
              <a:rPr lang="en-US" dirty="0"/>
              <a:t>As do many desktop applications</a:t>
            </a:r>
          </a:p>
          <a:p>
            <a:r>
              <a:rPr lang="en-US" dirty="0"/>
              <a:t>Modern “Web Services” make creating integrated (“full stack”) apps quite easy</a:t>
            </a:r>
          </a:p>
          <a:p>
            <a:r>
              <a:rPr lang="en-US" dirty="0"/>
              <a:t>Homework 6 asks you to use 2 different kinds:</a:t>
            </a:r>
          </a:p>
          <a:p>
            <a:pPr marL="858837" lvl="1" indent="-514350"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Web service </a:t>
            </a:r>
            <a:r>
              <a:rPr lang="en-US" dirty="0"/>
              <a:t>for getting pictures</a:t>
            </a:r>
          </a:p>
          <a:p>
            <a:pPr lvl="2"/>
            <a:r>
              <a:rPr lang="en-US" dirty="0">
                <a:solidFill>
                  <a:srgbClr val="FF0000"/>
                </a:solidFill>
                <a:hlinkClick r:id="rId3"/>
              </a:rPr>
              <a:t>Unsplash</a:t>
            </a:r>
            <a:r>
              <a:rPr lang="en-US" dirty="0"/>
              <a:t> – conventional REST interface; free for small tasks</a:t>
            </a:r>
          </a:p>
          <a:p>
            <a:pPr lvl="2"/>
            <a:r>
              <a:rPr lang="en-US" dirty="0"/>
              <a:t>No need for authentication, security, etc.</a:t>
            </a:r>
          </a:p>
          <a:p>
            <a:pPr marL="858837" lvl="1" indent="-514350">
              <a:buSzPct val="100000"/>
              <a:buFont typeface="+mj-lt"/>
              <a:buAutoNum type="arabicPeriod"/>
            </a:pPr>
            <a:r>
              <a:rPr lang="en-US" b="1" dirty="0"/>
              <a:t>Networked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database</a:t>
            </a:r>
            <a:r>
              <a:rPr lang="en-US" dirty="0"/>
              <a:t> for storing user-specific data</a:t>
            </a:r>
          </a:p>
          <a:p>
            <a:pPr lvl="2"/>
            <a:r>
              <a:rPr lang="en-US" dirty="0"/>
              <a:t>We selected Google’s </a:t>
            </a:r>
            <a:r>
              <a:rPr lang="en-US" dirty="0">
                <a:solidFill>
                  <a:schemeClr val="accent6"/>
                </a:solidFill>
              </a:rPr>
              <a:t>Firebase</a:t>
            </a:r>
            <a:r>
              <a:rPr lang="en-US" dirty="0"/>
              <a:t>: </a:t>
            </a:r>
            <a:r>
              <a:rPr lang="en-US" b="1" dirty="0"/>
              <a:t>NoSQL</a:t>
            </a:r>
            <a:r>
              <a:rPr lang="en-US" dirty="0"/>
              <a:t>, object-oriented so easier to learn</a:t>
            </a:r>
          </a:p>
          <a:p>
            <a:pPr lvl="2"/>
            <a:r>
              <a:rPr lang="en-US" dirty="0"/>
              <a:t>Also handles person authentication in an easy 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74" y="3802218"/>
            <a:ext cx="703947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31313"/>
          </a:xfrm>
        </p:spPr>
        <p:txBody>
          <a:bodyPr/>
          <a:lstStyle/>
          <a:p>
            <a:r>
              <a:rPr lang="en-US" dirty="0"/>
              <a:t>“Client Server Model”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79966"/>
            <a:ext cx="82296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Client = smaller computers, phones, devices (</a:t>
            </a:r>
            <a:r>
              <a:rPr lang="en-US" dirty="0" err="1"/>
              <a:t>IoT</a:t>
            </a:r>
            <a:r>
              <a:rPr lang="en-US" dirty="0"/>
              <a:t>)</a:t>
            </a:r>
          </a:p>
          <a:p>
            <a:r>
              <a:rPr lang="en-US" dirty="0"/>
              <a:t>Server = bigger computer, clusters</a:t>
            </a:r>
          </a:p>
          <a:p>
            <a:pPr lvl="1"/>
            <a:r>
              <a:rPr lang="en-US" dirty="0"/>
              <a:t>Does the bigger tasks, stores the bigger data</a:t>
            </a:r>
          </a:p>
          <a:p>
            <a:pPr lvl="1"/>
            <a:r>
              <a:rPr lang="en-US" dirty="0"/>
              <a:t>Manage sharing</a:t>
            </a:r>
          </a:p>
          <a:p>
            <a:r>
              <a:rPr lang="en-US" dirty="0"/>
              <a:t>Client-server model</a:t>
            </a:r>
            <a:br>
              <a:rPr lang="en-US" dirty="0"/>
            </a:br>
            <a:r>
              <a:rPr lang="en-US" dirty="0"/>
              <a:t>dates from the</a:t>
            </a:r>
            <a:br>
              <a:rPr lang="en-US" dirty="0"/>
            </a:br>
            <a:r>
              <a:rPr lang="en-US" dirty="0"/>
              <a:t>1960s</a:t>
            </a:r>
          </a:p>
          <a:p>
            <a:r>
              <a:rPr lang="en-US" dirty="0"/>
              <a:t>Many protocols</a:t>
            </a:r>
            <a:br>
              <a:rPr lang="en-US" dirty="0"/>
            </a:br>
            <a:r>
              <a:rPr lang="en-US" dirty="0"/>
              <a:t>over the years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26" name="Picture 2" descr="https://upload.wikimedia.org/wikipedia/commons/thumb/c/c9/Client-server-model.svg/1920px-Client-server-mode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35" y="3180414"/>
            <a:ext cx="6129310" cy="36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8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57922"/>
          </a:xfrm>
        </p:spPr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73"/>
            <a:ext cx="8229600" cy="4730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Amorphous cloud of networked elements</a:t>
            </a:r>
          </a:p>
          <a:p>
            <a:r>
              <a:rPr lang="en-US" dirty="0"/>
              <a:t>Don’t necessarily address a specific server</a:t>
            </a:r>
          </a:p>
          <a:p>
            <a:r>
              <a:rPr lang="en-US" dirty="0"/>
              <a:t>Not necessarily centrally managed</a:t>
            </a:r>
          </a:p>
          <a:p>
            <a:r>
              <a:rPr lang="en-US" dirty="0"/>
              <a:t>“Cloud Computing” term started to be used</a:t>
            </a:r>
            <a:br>
              <a:rPr lang="en-US" dirty="0"/>
            </a:br>
            <a:r>
              <a:rPr lang="en-US" dirty="0"/>
              <a:t>around 2000</a:t>
            </a:r>
          </a:p>
          <a:p>
            <a:r>
              <a:rPr lang="en-US" dirty="0"/>
              <a:t>(Reminder, WWW</a:t>
            </a:r>
            <a:br>
              <a:rPr lang="en-US" dirty="0"/>
            </a:br>
            <a:r>
              <a:rPr lang="en-US" dirty="0"/>
              <a:t>dates from 1990; </a:t>
            </a:r>
            <a:br>
              <a:rPr lang="en-US" dirty="0"/>
            </a:br>
            <a:r>
              <a:rPr lang="en-US" dirty="0"/>
              <a:t>“Internet” term from the</a:t>
            </a:r>
            <a:br>
              <a:rPr lang="en-US" dirty="0"/>
            </a:br>
            <a:r>
              <a:rPr lang="en-US" dirty="0"/>
              <a:t>1980s, but </a:t>
            </a:r>
            <a:r>
              <a:rPr lang="en-US" dirty="0" err="1"/>
              <a:t>ARPAnet</a:t>
            </a:r>
            <a:br>
              <a:rPr lang="en-US" dirty="0"/>
            </a:br>
            <a:r>
              <a:rPr lang="en-US" dirty="0"/>
              <a:t>from 1960s)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2050" name="Picture 2" descr="https://upload.wikimedia.org/wikipedia/commons/thumb/b/b5/Cloud_computing.svg/1024px-Cloud_comput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93" y="3263704"/>
            <a:ext cx="4125282" cy="37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0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c/c4/IP_stack_connections.svg/800px-IP_stack_connect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22" y="122236"/>
            <a:ext cx="3514586" cy="41603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22142"/>
          </a:xfrm>
        </p:spPr>
        <p:txBody>
          <a:bodyPr/>
          <a:lstStyle/>
          <a:p>
            <a:r>
              <a:rPr lang="en-US" dirty="0"/>
              <a:t>Important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97" y="944380"/>
            <a:ext cx="8229600" cy="59136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(Assuming have not taken a</a:t>
            </a:r>
            <a:br>
              <a:rPr lang="en-US" dirty="0"/>
            </a:br>
            <a:r>
              <a:rPr lang="en-US" dirty="0"/>
              <a:t>networking class!)</a:t>
            </a:r>
          </a:p>
          <a:p>
            <a:r>
              <a:rPr lang="en-US" dirty="0"/>
              <a:t>“Protocol” – rules to allow </a:t>
            </a:r>
            <a:br>
              <a:rPr lang="en-US" dirty="0"/>
            </a:br>
            <a:r>
              <a:rPr lang="en-US" dirty="0"/>
              <a:t>communication</a:t>
            </a:r>
          </a:p>
          <a:p>
            <a:pPr lvl="1"/>
            <a:r>
              <a:rPr lang="en-US" dirty="0"/>
              <a:t>For Internet, are worldwide standards</a:t>
            </a:r>
          </a:p>
          <a:p>
            <a:pPr lvl="1"/>
            <a:r>
              <a:rPr lang="en-US" dirty="0"/>
              <a:t>Format of the messages</a:t>
            </a:r>
          </a:p>
          <a:p>
            <a:r>
              <a:rPr lang="en-US" dirty="0"/>
              <a:t>Multiple levels of protocols – build</a:t>
            </a:r>
            <a:br>
              <a:rPr lang="en-US" dirty="0"/>
            </a:br>
            <a:r>
              <a:rPr lang="en-US" dirty="0"/>
              <a:t>higher ones using lower-level ones</a:t>
            </a:r>
          </a:p>
          <a:p>
            <a:r>
              <a:rPr lang="en-US" dirty="0">
                <a:solidFill>
                  <a:schemeClr val="accent6"/>
                </a:solidFill>
              </a:rPr>
              <a:t>TCP/IP</a:t>
            </a:r>
            <a:r>
              <a:rPr lang="en-US" dirty="0"/>
              <a:t> - </a:t>
            </a:r>
            <a:r>
              <a:rPr lang="en-US" dirty="0">
                <a:hlinkClick r:id="rId3" tooltip="Transmission Control Protocol"/>
              </a:rPr>
              <a:t>Transmission Control Protocol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and the </a:t>
            </a:r>
            <a:r>
              <a:rPr lang="en-US" dirty="0">
                <a:hlinkClick r:id="rId4" tooltip="Internet Protocol"/>
              </a:rPr>
              <a:t>Internet Protocol</a:t>
            </a:r>
            <a:r>
              <a:rPr lang="en-US" dirty="0"/>
              <a:t> (IP) – how</a:t>
            </a:r>
            <a:br>
              <a:rPr lang="en-US" dirty="0"/>
            </a:br>
            <a:r>
              <a:rPr lang="en-US" dirty="0"/>
              <a:t>packets are sent around the internet</a:t>
            </a:r>
          </a:p>
          <a:p>
            <a:pPr lvl="1"/>
            <a:r>
              <a:rPr lang="en-US" dirty="0"/>
              <a:t>Handles naming of hosts (servers) – like cs.cmu.edu &amp; IP numbers, like 128.2.42.95 (CMU)</a:t>
            </a:r>
          </a:p>
          <a:p>
            <a:pPr lvl="1"/>
            <a:r>
              <a:rPr lang="en-US" dirty="0"/>
              <a:t>Routing of packets with retry if one is lost (not for video) – may have many hops</a:t>
            </a:r>
          </a:p>
          <a:p>
            <a:r>
              <a:rPr lang="en-US" dirty="0"/>
              <a:t>Headers say where each packet is going</a:t>
            </a:r>
          </a:p>
          <a:p>
            <a:r>
              <a:rPr lang="en-US" dirty="0"/>
              <a:t>Examples: </a:t>
            </a:r>
            <a:r>
              <a:rPr lang="pt-BR" dirty="0"/>
              <a:t> Simple Mail Transfer Protocol (SMTP), SSH, FTP, Telnet, </a:t>
            </a:r>
            <a:r>
              <a:rPr lang="pt-BR" dirty="0">
                <a:solidFill>
                  <a:schemeClr val="accent6"/>
                </a:solidFill>
              </a:rPr>
              <a:t>http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68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Hypertext Transfer Protocol</a:t>
            </a:r>
            <a:r>
              <a:rPr lang="en-US" dirty="0"/>
              <a:t> (HTTP) &amp; newer</a:t>
            </a:r>
            <a:br>
              <a:rPr lang="en-US" dirty="0"/>
            </a:br>
            <a:r>
              <a:rPr lang="en-US" dirty="0"/>
              <a:t>HTTPS (secure)</a:t>
            </a:r>
          </a:p>
          <a:p>
            <a:pPr lvl="1"/>
            <a:r>
              <a:rPr lang="en-US" dirty="0"/>
              <a:t>All transfers in plain text</a:t>
            </a:r>
          </a:p>
          <a:p>
            <a:r>
              <a:rPr lang="en-US" dirty="0"/>
              <a:t>Others built on top of http</a:t>
            </a:r>
          </a:p>
          <a:p>
            <a:r>
              <a:rPr lang="en-US" dirty="0"/>
              <a:t>SOAP - Simple Object Access Protocol</a:t>
            </a:r>
          </a:p>
          <a:p>
            <a:pPr lvl="1"/>
            <a:r>
              <a:rPr lang="en-US" dirty="0"/>
              <a:t>Started around 1999 by Microsoft</a:t>
            </a:r>
          </a:p>
          <a:p>
            <a:pPr lvl="1"/>
            <a:r>
              <a:rPr lang="en-US" dirty="0"/>
              <a:t>Data encoded in XML</a:t>
            </a:r>
          </a:p>
          <a:p>
            <a:pPr lvl="1"/>
            <a:r>
              <a:rPr lang="en-US" dirty="0"/>
              <a:t>Had to describe the format of all messages using the on </a:t>
            </a:r>
            <a:r>
              <a:rPr lang="en-US" dirty="0">
                <a:hlinkClick r:id="rId3" tooltip="Web Services Description Language"/>
              </a:rPr>
              <a:t>Web Services Description Language</a:t>
            </a:r>
            <a:r>
              <a:rPr lang="en-US" dirty="0"/>
              <a:t> (WSDL)</a:t>
            </a:r>
          </a:p>
          <a:p>
            <a:pPr lvl="2"/>
            <a:r>
              <a:rPr lang="en-US" dirty="0"/>
              <a:t>Specifies what specific fields and values are allowed</a:t>
            </a:r>
          </a:p>
          <a:p>
            <a:pPr lvl="1"/>
            <a:r>
              <a:rPr lang="en-US" dirty="0"/>
              <a:t>Very complex and hard to use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CC933B-E2E4-4429-9811-581742CB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305050"/>
            <a:ext cx="2095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0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09" y="1417638"/>
            <a:ext cx="5254052" cy="4862514"/>
          </a:xfrm>
        </p:spPr>
        <p:txBody>
          <a:bodyPr/>
          <a:lstStyle/>
          <a:p>
            <a:r>
              <a:rPr lang="en-US" dirty="0"/>
              <a:t>Extensible Markup Language (XML)</a:t>
            </a:r>
          </a:p>
          <a:p>
            <a:r>
              <a:rPr lang="en-US" dirty="0"/>
              <a:t>Looks like html, but a little different</a:t>
            </a:r>
          </a:p>
          <a:p>
            <a:pPr lvl="1"/>
            <a:r>
              <a:rPr lang="en-US" dirty="0"/>
              <a:t>Yet another syntax</a:t>
            </a:r>
          </a:p>
          <a:p>
            <a:r>
              <a:rPr lang="en-US" dirty="0"/>
              <a:t>Used as communication and storage format</a:t>
            </a:r>
          </a:p>
          <a:p>
            <a:r>
              <a:rPr lang="en-US" dirty="0"/>
              <a:t>Arrays are implicit (like html)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069" y="122238"/>
            <a:ext cx="3816931" cy="673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318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87515</TotalTime>
  <Words>3186</Words>
  <Application>Microsoft Office PowerPoint</Application>
  <PresentationFormat>On-screen Show (4:3)</PresentationFormat>
  <Paragraphs>396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Consolas</vt:lpstr>
      <vt:lpstr>Courier New</vt:lpstr>
      <vt:lpstr>Tahoma</vt:lpstr>
      <vt:lpstr>Wingdings</vt:lpstr>
      <vt:lpstr>lecture template_polo</vt:lpstr>
      <vt:lpstr>Lectures 15 &amp; 16: Connecting to the Backend – Web Services and Databases</vt:lpstr>
      <vt:lpstr>Logistics – 10/25 (15)</vt:lpstr>
      <vt:lpstr>Logistics – 10/26 (16)</vt:lpstr>
      <vt:lpstr>Background</vt:lpstr>
      <vt:lpstr>“Client Server Model”</vt:lpstr>
      <vt:lpstr>Cloud Computing</vt:lpstr>
      <vt:lpstr>Important Protocols</vt:lpstr>
      <vt:lpstr>Web protocols</vt:lpstr>
      <vt:lpstr>XML</vt:lpstr>
      <vt:lpstr>JSON</vt:lpstr>
      <vt:lpstr>REST</vt:lpstr>
      <vt:lpstr>Web Services</vt:lpstr>
      <vt:lpstr>Using a RESTful Web Service</vt:lpstr>
      <vt:lpstr>Operations</vt:lpstr>
      <vt:lpstr>More operations</vt:lpstr>
      <vt:lpstr>Sending/receiving the request</vt:lpstr>
      <vt:lpstr>Fetch API</vt:lpstr>
      <vt:lpstr>Fetch, cont.</vt:lpstr>
      <vt:lpstr>Example</vt:lpstr>
      <vt:lpstr>Keeping the API Key safe</vt:lpstr>
      <vt:lpstr>Warning from GitGuardian</vt:lpstr>
      <vt:lpstr>Using a Library instead of Rest Calls</vt:lpstr>
      <vt:lpstr>Use Cloud Storage</vt:lpstr>
      <vt:lpstr>Getting Started with Firebase</vt:lpstr>
      <vt:lpstr>Getting Started, cont.</vt:lpstr>
      <vt:lpstr>Finishing Setup</vt:lpstr>
      <vt:lpstr>Authentication</vt:lpstr>
      <vt:lpstr>In the code</vt:lpstr>
      <vt:lpstr>Database Functions</vt:lpstr>
      <vt:lpstr>Using Firestore</vt:lpstr>
      <vt:lpstr>In the Code</vt:lpstr>
      <vt:lpstr>Adding items</vt:lpstr>
      <vt:lpstr>Query list of cart items for this user</vt:lpstr>
      <vt:lpstr>Updating and Removing items</vt:lpstr>
      <vt:lpstr>Debugging the Database</vt:lpstr>
      <vt:lpstr>Creating your own backend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1666</cp:revision>
  <cp:lastPrinted>1601-01-01T00:00:00Z</cp:lastPrinted>
  <dcterms:created xsi:type="dcterms:W3CDTF">2001-06-15T20:03:27Z</dcterms:created>
  <dcterms:modified xsi:type="dcterms:W3CDTF">2022-10-26T21:15:11Z</dcterms:modified>
</cp:coreProperties>
</file>