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7"/>
  </p:notesMasterIdLst>
  <p:sldIdLst>
    <p:sldId id="282" r:id="rId2"/>
    <p:sldId id="354" r:id="rId3"/>
    <p:sldId id="390" r:id="rId4"/>
    <p:sldId id="355" r:id="rId5"/>
    <p:sldId id="356" r:id="rId6"/>
    <p:sldId id="372" r:id="rId7"/>
    <p:sldId id="373" r:id="rId8"/>
    <p:sldId id="357" r:id="rId9"/>
    <p:sldId id="358" r:id="rId10"/>
    <p:sldId id="359" r:id="rId11"/>
    <p:sldId id="378" r:id="rId12"/>
    <p:sldId id="361" r:id="rId13"/>
    <p:sldId id="384" r:id="rId14"/>
    <p:sldId id="360" r:id="rId15"/>
    <p:sldId id="363" r:id="rId16"/>
    <p:sldId id="368" r:id="rId17"/>
    <p:sldId id="365" r:id="rId18"/>
    <p:sldId id="366" r:id="rId19"/>
    <p:sldId id="367" r:id="rId20"/>
    <p:sldId id="369" r:id="rId21"/>
    <p:sldId id="370" r:id="rId22"/>
    <p:sldId id="385" r:id="rId23"/>
    <p:sldId id="386" r:id="rId24"/>
    <p:sldId id="387" r:id="rId25"/>
    <p:sldId id="374" r:id="rId26"/>
    <p:sldId id="375" r:id="rId27"/>
    <p:sldId id="376" r:id="rId28"/>
    <p:sldId id="377" r:id="rId29"/>
    <p:sldId id="379" r:id="rId30"/>
    <p:sldId id="380" r:id="rId31"/>
    <p:sldId id="382" r:id="rId32"/>
    <p:sldId id="371" r:id="rId33"/>
    <p:sldId id="388" r:id="rId34"/>
    <p:sldId id="364" r:id="rId35"/>
    <p:sldId id="389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E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26" autoAdjust="0"/>
    <p:restoredTop sz="94990" autoAdjust="0"/>
  </p:normalViewPr>
  <p:slideViewPr>
    <p:cSldViewPr snapToGrid="0">
      <p:cViewPr varScale="1">
        <p:scale>
          <a:sx n="75" d="100"/>
          <a:sy n="75" d="100"/>
        </p:scale>
        <p:origin x="10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7D520D-48F3-46FA-8AB2-D63839DB6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32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C2139-C5B0-4ECC-8FA1-30116DFB12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1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this was a class, then just say </a:t>
            </a:r>
            <a:r>
              <a:rPr lang="en-US" dirty="0" err="1"/>
              <a:t>this.state.count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13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“effect” is the wrong word</a:t>
            </a:r>
          </a:p>
          <a:p>
            <a:pPr marL="171450" indent="-171450">
              <a:buFontTx/>
              <a:buChar char="-"/>
            </a:pPr>
            <a:r>
              <a:rPr lang="en-US" dirty="0"/>
              <a:t>Run after rendered, that are expensive or slow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55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7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important</a:t>
            </a:r>
          </a:p>
          <a:p>
            <a:r>
              <a:rPr lang="en-US" dirty="0"/>
              <a:t>Parent component with sub-component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45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 redux – people don’t use this much any more</a:t>
            </a:r>
          </a:p>
          <a:p>
            <a:r>
              <a:rPr lang="en-US" dirty="0"/>
              <a:t>   - use “context” instead</a:t>
            </a:r>
          </a:p>
          <a:p>
            <a:endParaRPr lang="en-US" dirty="0"/>
          </a:p>
          <a:p>
            <a:r>
              <a:rPr lang="en-US" dirty="0"/>
              <a:t>Can use </a:t>
            </a:r>
            <a:r>
              <a:rPr lang="en-US" dirty="0" err="1"/>
              <a:t>ReactStrap</a:t>
            </a:r>
            <a:r>
              <a:rPr lang="en-US" dirty="0"/>
              <a:t> - OK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6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to 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30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2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6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DELETE THIS – covered in lab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8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function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4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 style</a:t>
            </a:r>
          </a:p>
          <a:p>
            <a:r>
              <a:rPr lang="en-US" dirty="0"/>
              <a:t>JSX part</a:t>
            </a:r>
          </a:p>
          <a:p>
            <a:r>
              <a:rPr lang="en-US" dirty="0"/>
              <a:t>Render method – only in classes – functions RETURN the JSX, classes use Render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styles</a:t>
            </a:r>
          </a:p>
          <a:p>
            <a:r>
              <a:rPr lang="en-US" dirty="0"/>
              <a:t>Left = class</a:t>
            </a:r>
          </a:p>
          <a:p>
            <a:r>
              <a:rPr lang="en-US" dirty="0"/>
              <a:t>Right =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70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Props – how to move state around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9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imperative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D520D-48F3-46FA-8AB2-D63839DB6AB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9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41" y="1443038"/>
            <a:ext cx="7767637" cy="2133600"/>
          </a:xfrm>
        </p:spPr>
        <p:txBody>
          <a:bodyPr/>
          <a:lstStyle>
            <a:lvl1pPr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3594" y="4425956"/>
            <a:ext cx="6750847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0806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084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B77B1-CE06-4CD1-893A-1C072024A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5" name="Group 7">
            <a:extLst>
              <a:ext uri="{FF2B5EF4-FFF2-40B4-BE49-F238E27FC236}">
                <a16:creationId xmlns:a16="http://schemas.microsoft.com/office/drawing/2014/main" id="{2EBDEA7A-5DB0-476E-9EF0-E7982564759A}"/>
              </a:ext>
            </a:extLst>
          </p:cNvPr>
          <p:cNvGrpSpPr>
            <a:grpSpLocks/>
          </p:cNvGrpSpPr>
          <p:nvPr userDrawn="1"/>
        </p:nvGrpSpPr>
        <p:grpSpPr bwMode="auto">
          <a:xfrm rot="5400000">
            <a:off x="-3167062" y="3167064"/>
            <a:ext cx="6858000" cy="523874"/>
            <a:chOff x="0" y="0"/>
            <a:chExt cx="5760" cy="128"/>
          </a:xfrm>
        </p:grpSpPr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35671257-07DA-4192-9C76-30F93ADA084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D944B04-0B22-4534-81B7-3E9209CF77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0B2FFA71-10D3-4314-ABBD-59B999D2BC6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DDA9635B-CF9E-4867-8F4A-FAF4F61180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" name="Picture 12" descr="red_hcii_logo">
            <a:extLst>
              <a:ext uri="{FF2B5EF4-FFF2-40B4-BE49-F238E27FC236}">
                <a16:creationId xmlns:a16="http://schemas.microsoft.com/office/drawing/2014/main" id="{D6980838-71EF-593E-007A-3EC4E64A4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505" y="3910016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15BA-FF6E-4F83-822C-B6704CDD76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5974"/>
            <a:ext cx="2895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5974"/>
            <a:ext cx="2133600" cy="269631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A91B7-A729-4FFA-B190-1C9571A8B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32550"/>
            <a:ext cx="2895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32550"/>
            <a:ext cx="2133600" cy="2730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C468-BDEB-4F01-A96B-B287F5A27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048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B6F1-B5F8-417B-BD46-793343459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1138"/>
            <a:ext cx="2895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1138"/>
            <a:ext cx="2133600" cy="2344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51DB-4E15-430C-8042-4DCA33BBD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266FD-D079-4A62-A952-B281EB6BCE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6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/>
            </a:lvl1pPr>
          </a:lstStyle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/>
            </a:lvl1pPr>
          </a:lstStyle>
          <a:p>
            <a:pPr>
              <a:defRPr/>
            </a:pPr>
            <a:fld id="{C798F90B-E41F-482D-9849-38A262FB92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red_hcii_logo">
            <a:extLst>
              <a:ext uri="{FF2B5EF4-FFF2-40B4-BE49-F238E27FC236}">
                <a16:creationId xmlns:a16="http://schemas.microsoft.com/office/drawing/2014/main" id="{C630DE45-2CE5-4FF0-9FF1-CA7B961198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925" b="1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519113" indent="-26074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50">
          <a:solidFill>
            <a:schemeClr val="tx1"/>
          </a:solidFill>
          <a:latin typeface="+mn-lt"/>
        </a:defRPr>
      </a:lvl2pPr>
      <a:lvl3pPr marL="740569" indent="-220266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1725">
          <a:solidFill>
            <a:schemeClr val="tx1"/>
          </a:solidFill>
          <a:latin typeface="+mn-lt"/>
        </a:defRPr>
      </a:lvl3pPr>
      <a:lvl4pPr marL="960835" indent="-2190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198960" indent="-23693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5pPr>
      <a:lvl6pPr marL="15418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6pPr>
      <a:lvl7pPr marL="18847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7pPr>
      <a:lvl8pPr marL="22276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8pPr>
      <a:lvl9pPr marL="2570560" indent="-23693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JavaScript/Reference/Template_liter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cmu.edu/~bam/uicourse/05631fall2022/sched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cmu.edu/~bam/uicourse/05631fall2022/midterm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eactjs.org/docs/lists-and-key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emacs/manual/html_node/emacs/Hooks.html" TargetMode="External"/><Relationship Id="rId2" Type="http://schemas.openxmlformats.org/officeDocument/2006/relationships/hyperlink" Target="https://reactjs.org/docs/hooks-intro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MU-SSUI-Fall2022/HW3/blob/main/floodfill.j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xieyang.github.io/ssui-simple-react-ap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youtu.be/N0DhCV_-Qb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strap.github.io/" TargetMode="External"/><Relationship Id="rId2" Type="http://schemas.openxmlformats.org/officeDocument/2006/relationships/hyperlink" Target="https://reactrouter.com/en/ma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router.com/en/mai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eactstrap.github.io/?path=/docs/components-navbar--navbar" TargetMode="External"/><Relationship Id="rId2" Type="http://schemas.openxmlformats.org/officeDocument/2006/relationships/hyperlink" Target="https://reactstrap.github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actj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e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create-react-app.dev/docs/getting-started#quick-star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npmjs.com/downloading-and-installing-node-js-and-npm" TargetMode="External"/><Relationship Id="rId2" Type="http://schemas.openxmlformats.org/officeDocument/2006/relationships/hyperlink" Target="https://reactjs.org/docs/create-a-new-react-ap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schools.com/react/react_getstarted.as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sui-star-wars.netlify.app/" TargetMode="External"/><Relationship Id="rId2" Type="http://schemas.openxmlformats.org/officeDocument/2006/relationships/hyperlink" Target="https://www.cs.cmu.edu/~bam/uicourse/05631fall2021/HW4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.to/easybuoy/deploying-react-app-from-github-to-netlify-3a9j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100" dirty="0"/>
              <a:t>Lectures 11 and 12:</a:t>
            </a:r>
            <a:br>
              <a:rPr lang="en-US" sz="2100" dirty="0"/>
            </a:br>
            <a:r>
              <a:rPr lang="en-US" b="0" dirty="0"/>
              <a:t>React for JavaScript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05-431/631 Software Structures for User Interfaces (SSUI)</a:t>
            </a:r>
          </a:p>
          <a:p>
            <a:r>
              <a:rPr lang="en-US" dirty="0"/>
              <a:t>Fall, 2022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B77B1-CE06-4CD1-893A-1C072024AD6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50" y="2566556"/>
            <a:ext cx="3112894" cy="105436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JavaScript array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ar1.map(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returns a new array of calling </a:t>
            </a:r>
            <a:r>
              <a:rPr lang="en-US" dirty="0" err="1"/>
              <a:t>fn</a:t>
            </a:r>
            <a:r>
              <a:rPr lang="en-US" dirty="0"/>
              <a:t> on each element of ar1</a:t>
            </a:r>
            <a:br>
              <a:rPr lang="en-US" dirty="0"/>
            </a:br>
            <a:r>
              <a:rPr lang="en-US" sz="1500" dirty="0" err="1"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15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500" dirty="0" err="1">
                <a:latin typeface="Consolas"/>
                <a:ea typeface="Consolas"/>
                <a:cs typeface="Consolas"/>
                <a:sym typeface="Consolas"/>
              </a:rPr>
              <a:t>doubleNumArray</a:t>
            </a:r>
            <a:r>
              <a:rPr lang="en-US" sz="1500" dirty="0"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1500" dirty="0" err="1">
                <a:latin typeface="Consolas"/>
                <a:ea typeface="Consolas"/>
                <a:cs typeface="Consolas"/>
                <a:sym typeface="Consolas"/>
              </a:rPr>
              <a:t>numbers.map</a:t>
            </a:r>
            <a:r>
              <a:rPr lang="en-US" sz="15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500" dirty="0" err="1"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-US" sz="1500" dirty="0">
                <a:latin typeface="Consolas"/>
                <a:ea typeface="Consolas"/>
                <a:cs typeface="Consolas"/>
                <a:sym typeface="Consolas"/>
              </a:rPr>
              <a:t> =&gt; </a:t>
            </a:r>
            <a:r>
              <a:rPr lang="en-US" sz="1500" dirty="0" err="1"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lang="en-US" sz="1500" dirty="0">
                <a:latin typeface="Consolas"/>
                <a:ea typeface="Consolas"/>
                <a:cs typeface="Consolas"/>
                <a:sym typeface="Consolas"/>
              </a:rPr>
              <a:t> * 2);</a:t>
            </a:r>
            <a:endParaRPr lang="en-US" sz="1500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ar2.filter(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– returns a new array containing the elements of ar2 that when passed to </a:t>
            </a:r>
            <a:r>
              <a:rPr lang="en-US" dirty="0" err="1"/>
              <a:t>fn</a:t>
            </a:r>
            <a:r>
              <a:rPr lang="en-US" dirty="0"/>
              <a:t> return true</a:t>
            </a:r>
            <a:br>
              <a:rPr lang="en-US" dirty="0"/>
            </a:br>
            <a:r>
              <a:rPr lang="en-US" sz="1500" dirty="0">
                <a:latin typeface="Consolas"/>
                <a:ea typeface="Consolas"/>
                <a:cs typeface="Consolas"/>
              </a:rPr>
              <a:t>const longwords = </a:t>
            </a:r>
            <a:r>
              <a:rPr lang="en-US" sz="1500" dirty="0" err="1">
                <a:latin typeface="Consolas"/>
                <a:ea typeface="Consolas"/>
                <a:cs typeface="Consolas"/>
              </a:rPr>
              <a:t>words.filter</a:t>
            </a:r>
            <a:r>
              <a:rPr lang="en-US" sz="1500" dirty="0">
                <a:latin typeface="Consolas"/>
                <a:ea typeface="Consolas"/>
                <a:cs typeface="Consolas"/>
              </a:rPr>
              <a:t>(word =&gt; </a:t>
            </a:r>
            <a:r>
              <a:rPr lang="en-US" sz="1500" dirty="0" err="1">
                <a:latin typeface="Consolas"/>
                <a:ea typeface="Consolas"/>
                <a:cs typeface="Consolas"/>
              </a:rPr>
              <a:t>word.length</a:t>
            </a:r>
            <a:r>
              <a:rPr lang="en-US" sz="1500" dirty="0">
                <a:latin typeface="Consolas"/>
                <a:ea typeface="Consolas"/>
                <a:cs typeface="Consolas"/>
              </a:rPr>
              <a:t> &gt; 6);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4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0999-DE1D-4833-9A60-F7FBE83E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Backquote (“backtick”)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13B6-9D8F-4FDC-A903-93B378BC4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6845"/>
            <a:ext cx="8686800" cy="4062846"/>
          </a:xfrm>
        </p:spPr>
        <p:txBody>
          <a:bodyPr>
            <a:normAutofit/>
          </a:bodyPr>
          <a:lstStyle/>
          <a:p>
            <a:pPr lvl="1"/>
            <a:r>
              <a:rPr lang="en-US" sz="2100" i="1" dirty="0"/>
              <a:t>(Covered in Lab)</a:t>
            </a:r>
          </a:p>
          <a:p>
            <a:r>
              <a:rPr lang="en-US" sz="2100" dirty="0"/>
              <a:t>Called “template literals”, ref: </a:t>
            </a:r>
            <a:r>
              <a:rPr lang="en-US" sz="975" dirty="0">
                <a:hlinkClick r:id="rId3"/>
              </a:rPr>
              <a:t>https://developer.mozilla.org/en-US/docs/Web/JavaScript/Reference/Template_liter</a:t>
            </a:r>
            <a:r>
              <a:rPr lang="en-US" sz="900" dirty="0">
                <a:hlinkClick r:id="rId3"/>
              </a:rPr>
              <a:t>als</a:t>
            </a:r>
            <a:r>
              <a:rPr lang="en-US" sz="900" dirty="0"/>
              <a:t> </a:t>
            </a:r>
            <a:endParaRPr lang="en-US" sz="2100" dirty="0"/>
          </a:p>
          <a:p>
            <a:r>
              <a:rPr lang="en-US" sz="2100" dirty="0"/>
              <a:t>Creates a string, where elements in ${} are evaluated</a:t>
            </a:r>
          </a:p>
          <a:p>
            <a:pPr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document.title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`You clicked ${count} times`;</a:t>
            </a:r>
          </a:p>
          <a:p>
            <a:pPr lvl="1"/>
            <a:r>
              <a:rPr lang="en-US" sz="2100" dirty="0">
                <a:ea typeface="+mn-ea"/>
                <a:cs typeface="+mn-cs"/>
              </a:rPr>
              <a:t>Same as: </a:t>
            </a:r>
            <a:r>
              <a:rPr lang="en-US" sz="18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"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You clicked " + count + " times";</a:t>
            </a:r>
          </a:p>
          <a:p>
            <a:r>
              <a:rPr lang="en-US" dirty="0"/>
              <a:t>Can also include newlines: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`string text line 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string text line 2` 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is the same as: 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'string text line 1\n' + 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'string text line 2'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F620-3DAE-4AAD-A3A0-02AF8B8C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DDDE-A396-423D-AED4-8E44E633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7DF97-CB07-42B5-8574-C6A2FDB07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450" y="3257629"/>
            <a:ext cx="1581022" cy="19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3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135062"/>
          </a:xfrm>
        </p:spPr>
        <p:txBody>
          <a:bodyPr/>
          <a:lstStyle/>
          <a:p>
            <a:r>
              <a:rPr lang="en-US" dirty="0"/>
              <a:t>React is Client 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Compiled into pure JavaScript</a:t>
            </a:r>
          </a:p>
          <a:p>
            <a:r>
              <a:rPr lang="en-US" dirty="0"/>
              <a:t>But uses lots of libraries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npm</a:t>
            </a:r>
            <a:r>
              <a:rPr lang="en-US" dirty="0"/>
              <a:t> to manage everything for you</a:t>
            </a:r>
          </a:p>
          <a:p>
            <a:pPr lvl="1"/>
            <a:r>
              <a:rPr lang="en-US" dirty="0">
                <a:hlinkClick r:id="rId2"/>
              </a:rPr>
              <a:t>https://www.npmjs.com/</a:t>
            </a:r>
            <a:endParaRPr lang="en-US" dirty="0"/>
          </a:p>
          <a:p>
            <a:pPr lvl="1"/>
            <a:r>
              <a:rPr lang="en-US" dirty="0"/>
              <a:t>Originally: </a:t>
            </a:r>
            <a:r>
              <a:rPr lang="en-US" b="1" dirty="0"/>
              <a:t>Node Package Manager</a:t>
            </a:r>
          </a:p>
          <a:p>
            <a:pPr lvl="1"/>
            <a:r>
              <a:rPr lang="en-US" dirty="0"/>
              <a:t>Command line interface</a:t>
            </a:r>
          </a:p>
          <a:p>
            <a:pPr lvl="1"/>
            <a:r>
              <a:rPr lang="en-US" dirty="0"/>
              <a:t>Requires using a server on your machine</a:t>
            </a:r>
          </a:p>
          <a:p>
            <a:pPr lvl="2"/>
            <a:r>
              <a:rPr lang="en-US" dirty="0"/>
              <a:t>Automatically recompiles when edit code</a:t>
            </a:r>
          </a:p>
          <a:p>
            <a:r>
              <a:rPr lang="en-US" dirty="0"/>
              <a:t>Start with React </a:t>
            </a:r>
            <a:r>
              <a:rPr lang="en-US" dirty="0">
                <a:solidFill>
                  <a:srgbClr val="24292E"/>
                </a:solidFill>
                <a:latin typeface="Consolas"/>
                <a:ea typeface="Consolas"/>
                <a:cs typeface="Consolas"/>
                <a:sym typeface="Consolas"/>
              </a:rPr>
              <a:t>create-react-app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354" y="3379643"/>
            <a:ext cx="442857" cy="421429"/>
          </a:xfrm>
          <a:prstGeom prst="rect">
            <a:avLst/>
          </a:prstGeom>
        </p:spPr>
      </p:pic>
      <p:pic>
        <p:nvPicPr>
          <p:cNvPr id="8" name="Google Shape;494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0088" y="2938661"/>
            <a:ext cx="1104493" cy="429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6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6B61-43EF-11D8-9453-3A4A98DC1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59587"/>
          </a:xfrm>
        </p:spPr>
        <p:txBody>
          <a:bodyPr/>
          <a:lstStyle/>
          <a:p>
            <a:r>
              <a:rPr lang="en-US" dirty="0"/>
              <a:t>JSX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FAA6D-C083-B098-067E-660F0BBB5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1978"/>
            <a:ext cx="8686800" cy="526057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React’s</a:t>
            </a:r>
            <a:r>
              <a:rPr lang="en-US" dirty="0"/>
              <a:t> version of html</a:t>
            </a:r>
          </a:p>
          <a:p>
            <a:r>
              <a:rPr lang="en-US" dirty="0"/>
              <a:t>Describe the desired code in-line, without needing strings</a:t>
            </a:r>
          </a:p>
          <a:p>
            <a:r>
              <a:rPr lang="en-US" dirty="0"/>
              <a:t>Compute parts based on variables, lists, etc. by putting it in {}</a:t>
            </a:r>
          </a:p>
          <a:p>
            <a:r>
              <a:rPr lang="en-US" dirty="0"/>
              <a:t>Note, </a:t>
            </a:r>
            <a:r>
              <a:rPr lang="en-US" i="1" dirty="0"/>
              <a:t>not </a:t>
            </a:r>
            <a:r>
              <a:rPr lang="en-US" dirty="0"/>
              <a:t>strings</a:t>
            </a:r>
          </a:p>
          <a:p>
            <a:r>
              <a:rPr lang="en-US" dirty="0"/>
              <a:t>Usually in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return()</a:t>
            </a:r>
            <a:r>
              <a:rPr lang="en-US" dirty="0"/>
              <a:t> or an assignment</a:t>
            </a:r>
          </a:p>
          <a:p>
            <a:pPr marL="258366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return(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&lt;h1&gt;Hello, world!&lt;/h1&gt;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&lt;h2&gt;It is {new Date().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toLocaleTimeString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()}.&lt;/h2&gt;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&lt;/div&gt;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const element = (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&lt;div&gt;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&lt;h1&gt;Hello, world!&lt;/h1&gt;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&lt;h2&gt;It is {new Date().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toLocaleTimeString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()}.&lt;/h2&gt;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&lt;/div&gt;</a:t>
            </a:r>
          </a:p>
          <a:p>
            <a:pPr marL="258366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D3816-D4E7-C603-75F2-5DD24D55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4192D-F3B5-F1FE-50D1-C26B3D7E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29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82" y="443700"/>
            <a:ext cx="6614208" cy="594122"/>
          </a:xfrm>
        </p:spPr>
        <p:txBody>
          <a:bodyPr/>
          <a:lstStyle/>
          <a:p>
            <a:r>
              <a:rPr lang="en-US" dirty="0"/>
              <a:t>React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665" y="1138732"/>
            <a:ext cx="6944313" cy="16165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Elements of the web page</a:t>
            </a:r>
          </a:p>
          <a:p>
            <a:r>
              <a:rPr lang="en-US" dirty="0"/>
              <a:t>Styled with regular CSS</a:t>
            </a:r>
          </a:p>
          <a:p>
            <a:r>
              <a:rPr lang="en-US" dirty="0"/>
              <a:t>Defined using </a:t>
            </a:r>
            <a:r>
              <a:rPr lang="en-US" dirty="0" err="1"/>
              <a:t>jsx</a:t>
            </a:r>
            <a:endParaRPr lang="en-US" dirty="0"/>
          </a:p>
          <a:p>
            <a:r>
              <a:rPr lang="en-US" dirty="0"/>
              <a:t>Use “</a:t>
            </a:r>
            <a:r>
              <a:rPr lang="en-US" dirty="0" err="1"/>
              <a:t>class</a:t>
            </a:r>
            <a:r>
              <a:rPr lang="en-US" u="sng" dirty="0" err="1"/>
              <a:t>Name</a:t>
            </a:r>
            <a:r>
              <a:rPr lang="en-US" dirty="0"/>
              <a:t>” for CSS classes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6" name="Google Shape;362;p50"/>
          <p:cNvSpPr txBox="1">
            <a:spLocks/>
          </p:cNvSpPr>
          <p:nvPr/>
        </p:nvSpPr>
        <p:spPr bwMode="auto">
          <a:xfrm>
            <a:off x="1444336" y="2960063"/>
            <a:ext cx="1915645" cy="7325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"p1"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lang="en-US" sz="825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"p2"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lang="en-US" sz="825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id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"p3"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solidFill>
                <a:srgbClr val="ABB2B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Google Shape;364;p50"/>
          <p:cNvSpPr txBox="1">
            <a:spLocks/>
          </p:cNvSpPr>
          <p:nvPr/>
        </p:nvSpPr>
        <p:spPr bwMode="auto">
          <a:xfrm>
            <a:off x="1444336" y="3773119"/>
            <a:ext cx="1915645" cy="19870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.person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border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solid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825" kern="0" dirty="0" err="1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aaa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background-color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 err="1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lightyellow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padding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5px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10px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width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250px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box-shadow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4px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 err="1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4px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#</a:t>
            </a:r>
            <a:r>
              <a:rPr lang="en-US" sz="825" kern="0" dirty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888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margin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30px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20px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" name="Google Shape;365;p50"/>
          <p:cNvSpPr txBox="1">
            <a:spLocks/>
          </p:cNvSpPr>
          <p:nvPr/>
        </p:nvSpPr>
        <p:spPr bwMode="auto">
          <a:xfrm>
            <a:off x="3575786" y="2713684"/>
            <a:ext cx="3196917" cy="3213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68569" tIns="68569" rIns="68569" bIns="68569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 err="1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(props)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 err="1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const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56B6C2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props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sz="825" kern="0" dirty="0">
                <a:solidFill>
                  <a:srgbClr val="C678DD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 err="1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className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"person"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&gt;{name}&lt;/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h1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&gt;Location: {location}&lt;/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  &lt;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&gt;Birthday: {birthday}&lt;/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h3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  &lt;/</a:t>
            </a:r>
            <a:r>
              <a:rPr lang="en-US" sz="825" kern="0" dirty="0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div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825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825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825" kern="0" dirty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"Jason"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"Pittsburgh"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"August 4"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825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825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'#p1'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825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825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825" kern="0" dirty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"Michael"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"Pittsburgh"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"June 12"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825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825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'#p2'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solidFill>
                <a:srgbClr val="BBBBB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ReactDOM</a:t>
            </a:r>
            <a:r>
              <a:rPr lang="en-US" sz="825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825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render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(&lt;</a:t>
            </a:r>
            <a:r>
              <a:rPr lang="en-US" sz="825" kern="0" dirty="0">
                <a:solidFill>
                  <a:srgbClr val="E5C07B"/>
                </a:solidFill>
                <a:latin typeface="Consolas"/>
                <a:ea typeface="Consolas"/>
                <a:cs typeface="Consolas"/>
                <a:sym typeface="Consolas"/>
              </a:rPr>
              <a:t>Person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name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"Elon"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"LA"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 </a:t>
            </a:r>
            <a:r>
              <a:rPr lang="en-US" sz="825" kern="0" dirty="0">
                <a:solidFill>
                  <a:srgbClr val="D19A66"/>
                </a:solidFill>
                <a:latin typeface="Consolas"/>
                <a:ea typeface="Consolas"/>
                <a:cs typeface="Consolas"/>
                <a:sym typeface="Consolas"/>
              </a:rPr>
              <a:t>birthday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={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"June 28"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}/&gt;,</a:t>
            </a:r>
            <a:r>
              <a:rPr lang="en-US" sz="825" kern="0" dirty="0">
                <a:solidFill>
                  <a:srgbClr val="BBBBB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825" kern="0" dirty="0" err="1">
                <a:solidFill>
                  <a:srgbClr val="E06C75"/>
                </a:solidFill>
                <a:latin typeface="Consolas"/>
                <a:ea typeface="Consolas"/>
                <a:cs typeface="Consolas"/>
                <a:sym typeface="Consolas"/>
              </a:rPr>
              <a:t>document</a:t>
            </a:r>
            <a:r>
              <a:rPr lang="en-US" sz="825" kern="0" dirty="0" err="1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825" kern="0" dirty="0" err="1">
                <a:solidFill>
                  <a:srgbClr val="61AFEF"/>
                </a:solidFill>
                <a:latin typeface="Consolas"/>
                <a:ea typeface="Consolas"/>
                <a:cs typeface="Consolas"/>
                <a:sym typeface="Consolas"/>
              </a:rPr>
              <a:t>querySelector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825" kern="0" dirty="0">
                <a:solidFill>
                  <a:srgbClr val="98C379"/>
                </a:solidFill>
                <a:latin typeface="Consolas"/>
                <a:ea typeface="Consolas"/>
                <a:cs typeface="Consolas"/>
                <a:sym typeface="Consolas"/>
              </a:rPr>
              <a:t>'#p3'</a:t>
            </a:r>
            <a:r>
              <a:rPr lang="en-US" sz="825" kern="0" dirty="0">
                <a:solidFill>
                  <a:srgbClr val="ABB2BF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25" kern="0" dirty="0">
              <a:solidFill>
                <a:srgbClr val="C678D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9" name="Google Shape;36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1902" y="2654392"/>
            <a:ext cx="1230713" cy="2441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>
            <a:cxnSpLocks/>
          </p:cNvCxnSpPr>
          <p:nvPr/>
        </p:nvCxnSpPr>
        <p:spPr bwMode="auto">
          <a:xfrm flipH="1">
            <a:off x="4479877" y="2474935"/>
            <a:ext cx="398852" cy="764167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691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our React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3718"/>
            <a:ext cx="8229600" cy="4644737"/>
          </a:xfrm>
        </p:spPr>
        <p:txBody>
          <a:bodyPr>
            <a:normAutofit/>
          </a:bodyPr>
          <a:lstStyle/>
          <a:p>
            <a:r>
              <a:rPr lang="en-US" dirty="0"/>
              <a:t>index.html just contains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&lt;div id="root"&gt;&lt;/div&gt;</a:t>
            </a:r>
          </a:p>
          <a:p>
            <a:pPr>
              <a:spcBef>
                <a:spcPts val="0"/>
              </a:spcBef>
            </a:pPr>
            <a:r>
              <a:rPr lang="en-US" dirty="0"/>
              <a:t>index.js connects the app component to it:</a:t>
            </a:r>
          </a:p>
          <a:p>
            <a:pPr marL="483394" lvl="2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ReactDOM.render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</a:p>
          <a:p>
            <a:pPr marL="483394" lvl="2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  &lt;</a:t>
            </a:r>
            <a:r>
              <a:rPr lang="en-US" sz="2000" dirty="0" err="1">
                <a:latin typeface="Consolas" panose="020B0609020204030204" pitchFamily="49" charset="0"/>
              </a:rPr>
              <a:t>React.StrictMode</a:t>
            </a:r>
            <a:r>
              <a:rPr lang="en-US" sz="2000" dirty="0">
                <a:latin typeface="Consolas" panose="020B0609020204030204" pitchFamily="49" charset="0"/>
              </a:rPr>
              <a:t>&gt;</a:t>
            </a:r>
          </a:p>
          <a:p>
            <a:pPr marL="483394" lvl="2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    &lt;App /&gt;</a:t>
            </a:r>
          </a:p>
          <a:p>
            <a:pPr marL="483394" lvl="2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  &lt;/</a:t>
            </a:r>
            <a:r>
              <a:rPr lang="en-US" sz="2000" dirty="0" err="1">
                <a:latin typeface="Consolas" panose="020B0609020204030204" pitchFamily="49" charset="0"/>
              </a:rPr>
              <a:t>React.StrictMode</a:t>
            </a:r>
            <a:r>
              <a:rPr lang="en-US" sz="2000" dirty="0">
                <a:latin typeface="Consolas" panose="020B0609020204030204" pitchFamily="49" charset="0"/>
              </a:rPr>
              <a:t>&gt;,</a:t>
            </a:r>
          </a:p>
          <a:p>
            <a:pPr marL="483394" lvl="2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  </a:t>
            </a:r>
            <a:r>
              <a:rPr lang="en-US" sz="2000" dirty="0" err="1">
                <a:latin typeface="Consolas" panose="020B0609020204030204" pitchFamily="49" charset="0"/>
              </a:rPr>
              <a:t>document.getElementById</a:t>
            </a:r>
            <a:r>
              <a:rPr lang="en-US" sz="2000" dirty="0">
                <a:latin typeface="Consolas" panose="020B0609020204030204" pitchFamily="49" charset="0"/>
              </a:rPr>
              <a:t>('root')</a:t>
            </a:r>
          </a:p>
          <a:p>
            <a:pPr marL="483394" lvl="2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r>
              <a:rPr lang="en-US" dirty="0"/>
              <a:t>Always need a “render” method at each level</a:t>
            </a:r>
          </a:p>
          <a:p>
            <a:pPr lvl="1"/>
            <a:r>
              <a:rPr lang="en-US" dirty="0"/>
              <a:t>Takes function that returns contents (App) and where to put it (‘root’)</a:t>
            </a:r>
          </a:p>
          <a:p>
            <a:r>
              <a:rPr lang="en-US" dirty="0"/>
              <a:t>App.js – contains the content of the app by importing all the components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12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89" y="533599"/>
            <a:ext cx="7543800" cy="708422"/>
          </a:xfrm>
        </p:spPr>
        <p:txBody>
          <a:bodyPr/>
          <a:lstStyle/>
          <a:p>
            <a:r>
              <a:rPr lang="en-US" dirty="0"/>
              <a:t>Create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3555"/>
            <a:ext cx="7326289" cy="49008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React components: custom HTML elements that can be used to construct a web app</a:t>
            </a:r>
          </a:p>
          <a:p>
            <a:pPr lvl="1"/>
            <a:r>
              <a:rPr lang="en-US" dirty="0"/>
              <a:t>Create your elements</a:t>
            </a:r>
          </a:p>
          <a:p>
            <a:r>
              <a:rPr lang="en-US" dirty="0"/>
              <a:t>One React app typically only has ONE root component. In our case, it’s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</a:t>
            </a:r>
            <a:r>
              <a:rPr lang="en-US" dirty="0"/>
              <a:t> component.</a:t>
            </a:r>
          </a:p>
          <a:p>
            <a:r>
              <a:rPr lang="en-US" dirty="0"/>
              <a:t>Nest all the other components in the root (App) component =&gt; a tree of components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&lt;div&gt; </a:t>
            </a:r>
            <a:r>
              <a:rPr lang="en-US" dirty="0"/>
              <a:t>like usual</a:t>
            </a:r>
            <a:br>
              <a:rPr lang="en-US" dirty="0"/>
            </a:b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&lt;div </a:t>
            </a:r>
            <a:r>
              <a:rPr lang="en-US" sz="17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="App"&gt;</a:t>
            </a:r>
            <a:b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    xxx</a:t>
            </a:r>
            <a:b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7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725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xxx /&gt;</a:t>
            </a:r>
            <a:b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&lt;p&gt; xxx &lt;/p&gt;</a:t>
            </a:r>
            <a:b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725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  <a:p>
            <a:r>
              <a:rPr lang="en-US" dirty="0"/>
              <a:t>Each component needs to return/render some JSX code - it defines which HTML code React should render to the DOM in the end</a:t>
            </a:r>
          </a:p>
          <a:p>
            <a:pPr lvl="1"/>
            <a:r>
              <a:rPr lang="en-US" dirty="0"/>
              <a:t>Instead of constructor, React classes have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r>
              <a:rPr lang="en-US" dirty="0"/>
              <a:t> method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135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0" y="608627"/>
            <a:ext cx="6648803" cy="641207"/>
          </a:xfrm>
        </p:spPr>
        <p:txBody>
          <a:bodyPr/>
          <a:lstStyle/>
          <a:p>
            <a:r>
              <a:rPr lang="en-US" dirty="0"/>
              <a:t>Dynamic Contents: Props 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864" y="1459439"/>
            <a:ext cx="7276136" cy="3748621"/>
          </a:xfrm>
        </p:spPr>
        <p:txBody>
          <a:bodyPr/>
          <a:lstStyle/>
          <a:p>
            <a:r>
              <a:rPr lang="en-US" dirty="0"/>
              <a:t>Props – variable that holds attributes to be used</a:t>
            </a:r>
          </a:p>
          <a:p>
            <a:r>
              <a:rPr lang="en-US" dirty="0"/>
              <a:t>Passed down hierarchy – parent to child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6" name="Google Shape;582;p74"/>
          <p:cNvGrpSpPr>
            <a:grpSpLocks noChangeAspect="1"/>
          </p:cNvGrpSpPr>
          <p:nvPr/>
        </p:nvGrpSpPr>
        <p:grpSpPr>
          <a:xfrm>
            <a:off x="495134" y="3524249"/>
            <a:ext cx="4505234" cy="2510687"/>
            <a:chOff x="419425" y="2607928"/>
            <a:chExt cx="4007699" cy="2233419"/>
          </a:xfrm>
        </p:grpSpPr>
        <p:pic>
          <p:nvPicPr>
            <p:cNvPr id="7" name="Google Shape;583;p74"/>
            <p:cNvPicPr preferRelativeResize="0"/>
            <p:nvPr/>
          </p:nvPicPr>
          <p:blipFill rotWithShape="1">
            <a:blip r:embed="rId3">
              <a:alphaModFix/>
            </a:blip>
            <a:srcRect t="28661"/>
            <a:stretch/>
          </p:blipFill>
          <p:spPr>
            <a:xfrm>
              <a:off x="419425" y="2607928"/>
              <a:ext cx="4007699" cy="2233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584;p74"/>
            <p:cNvSpPr/>
            <p:nvPr/>
          </p:nvSpPr>
          <p:spPr>
            <a:xfrm>
              <a:off x="1581000" y="3260350"/>
              <a:ext cx="337200" cy="175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9" name="Google Shape;585;p74"/>
            <p:cNvSpPr/>
            <p:nvPr/>
          </p:nvSpPr>
          <p:spPr>
            <a:xfrm>
              <a:off x="2623600" y="3260350"/>
              <a:ext cx="587100" cy="17580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0" name="Google Shape;586;p74"/>
            <p:cNvSpPr/>
            <p:nvPr/>
          </p:nvSpPr>
          <p:spPr>
            <a:xfrm>
              <a:off x="1103150" y="3780225"/>
              <a:ext cx="1756800" cy="175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1" name="Google Shape;587;p74"/>
          <p:cNvGrpSpPr>
            <a:grpSpLocks noChangeAspect="1"/>
          </p:cNvGrpSpPr>
          <p:nvPr/>
        </p:nvGrpSpPr>
        <p:grpSpPr>
          <a:xfrm>
            <a:off x="5188051" y="3475389"/>
            <a:ext cx="3708299" cy="2510687"/>
            <a:chOff x="4845730" y="1852325"/>
            <a:chExt cx="3873396" cy="2622463"/>
          </a:xfrm>
        </p:grpSpPr>
        <p:pic>
          <p:nvPicPr>
            <p:cNvPr id="12" name="Google Shape;588;p7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45730" y="1852325"/>
              <a:ext cx="3873396" cy="2622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589;p74"/>
            <p:cNvSpPr/>
            <p:nvPr/>
          </p:nvSpPr>
          <p:spPr>
            <a:xfrm>
              <a:off x="6349900" y="2986175"/>
              <a:ext cx="337200" cy="175800"/>
            </a:xfrm>
            <a:prstGeom prst="rect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4" name="Google Shape;590;p74"/>
            <p:cNvSpPr/>
            <p:nvPr/>
          </p:nvSpPr>
          <p:spPr>
            <a:xfrm>
              <a:off x="7905425" y="2986175"/>
              <a:ext cx="587100" cy="175800"/>
            </a:xfrm>
            <a:prstGeom prst="rect">
              <a:avLst/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" name="Google Shape;591;p74"/>
            <p:cNvSpPr/>
            <p:nvPr/>
          </p:nvSpPr>
          <p:spPr>
            <a:xfrm>
              <a:off x="5600250" y="3351825"/>
              <a:ext cx="1215600" cy="1758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9900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7221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Contents: Props 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571223"/>
            <a:ext cx="7705725" cy="4494726"/>
          </a:xfrm>
        </p:spPr>
        <p:txBody>
          <a:bodyPr/>
          <a:lstStyle/>
          <a:p>
            <a:r>
              <a:rPr lang="en-US" dirty="0"/>
              <a:t>State: Variables that change, causing redisplay</a:t>
            </a:r>
          </a:p>
          <a:p>
            <a:pPr lvl="1"/>
            <a:r>
              <a:rPr lang="en-US" dirty="0"/>
              <a:t>Note: </a:t>
            </a:r>
            <a:r>
              <a:rPr lang="en-US" i="1" dirty="0"/>
              <a:t>not</a:t>
            </a:r>
            <a:r>
              <a:rPr lang="en-US" dirty="0"/>
              <a:t> MVC model with listener pattern</a:t>
            </a:r>
          </a:p>
          <a:p>
            <a:pPr lvl="1"/>
            <a:r>
              <a:rPr lang="en-US" dirty="0"/>
              <a:t>Shared variables instead</a:t>
            </a:r>
          </a:p>
          <a:p>
            <a:r>
              <a:rPr lang="en-US" dirty="0"/>
              <a:t>Both props and state are</a:t>
            </a:r>
            <a:br>
              <a:rPr lang="en-US" dirty="0"/>
            </a:br>
            <a:r>
              <a:rPr lang="en-US" dirty="0"/>
              <a:t>JavaScript objects</a:t>
            </a:r>
          </a:p>
          <a:p>
            <a:pPr lvl="1"/>
            <a:r>
              <a:rPr lang="en-US" dirty="0"/>
              <a:t>attribute-value pairs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Google Shape;600;p75"/>
          <p:cNvPicPr preferRelativeResize="0"/>
          <p:nvPr/>
        </p:nvPicPr>
        <p:blipFill rotWithShape="1">
          <a:blip r:embed="rId3">
            <a:alphaModFix/>
          </a:blip>
          <a:srcRect t="18884"/>
          <a:stretch/>
        </p:blipFill>
        <p:spPr>
          <a:xfrm>
            <a:off x="3124200" y="3238478"/>
            <a:ext cx="5918353" cy="3194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14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this.setState</a:t>
            </a:r>
            <a:r>
              <a:rPr lang="en-US" dirty="0"/>
              <a:t> or </a:t>
            </a:r>
            <a:r>
              <a:rPr lang="en-US" dirty="0" err="1"/>
              <a:t>useState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this.setState</a:t>
            </a:r>
            <a:r>
              <a:rPr lang="en-US" dirty="0"/>
              <a:t> to change state if using classes</a:t>
            </a:r>
          </a:p>
          <a:p>
            <a:pPr lvl="1"/>
            <a:r>
              <a:rPr lang="en-US" dirty="0"/>
              <a:t>Cannot update state directly</a:t>
            </a:r>
          </a:p>
          <a:p>
            <a:pPr lvl="1"/>
            <a:r>
              <a:rPr lang="en-US" dirty="0"/>
              <a:t>Challenging when state is data structure</a:t>
            </a:r>
          </a:p>
          <a:p>
            <a:r>
              <a:rPr lang="en-US" dirty="0"/>
              <a:t>Or 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const [count,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setCount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  <a:br>
              <a:rPr lang="en-US" sz="21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if using hooks (see below)</a:t>
            </a:r>
          </a:p>
          <a:p>
            <a:r>
              <a:rPr lang="en-US" dirty="0"/>
              <a:t>So React knows to calculate what to redisplay</a:t>
            </a:r>
          </a:p>
          <a:p>
            <a:r>
              <a:rPr lang="en-US" dirty="0"/>
              <a:t>Minimize the number of states</a:t>
            </a:r>
          </a:p>
          <a:p>
            <a:r>
              <a:rPr lang="en-US" dirty="0"/>
              <a:t>Calculate props (attributes) based on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63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200" y="322415"/>
            <a:ext cx="6562122" cy="727187"/>
          </a:xfrm>
        </p:spPr>
        <p:txBody>
          <a:bodyPr/>
          <a:lstStyle/>
          <a:p>
            <a:r>
              <a:rPr lang="en-US" dirty="0"/>
              <a:t>Logistics (lecture 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52" y="1205344"/>
            <a:ext cx="7726487" cy="5040909"/>
          </a:xfrm>
        </p:spPr>
        <p:txBody>
          <a:bodyPr>
            <a:normAutofit/>
          </a:bodyPr>
          <a:lstStyle/>
          <a:p>
            <a:r>
              <a:rPr lang="en-US" dirty="0"/>
              <a:t>No longer need to create GitHub Pages version for </a:t>
            </a:r>
            <a:r>
              <a:rPr lang="en-US" dirty="0" err="1"/>
              <a:t>homeworks</a:t>
            </a:r>
            <a:r>
              <a:rPr lang="en-US" dirty="0"/>
              <a:t>.</a:t>
            </a:r>
          </a:p>
          <a:p>
            <a:r>
              <a:rPr lang="en-US" dirty="0"/>
              <a:t>No office hours tomorrow (Wednesday, Oct. 5)</a:t>
            </a:r>
          </a:p>
          <a:p>
            <a:r>
              <a:rPr lang="en-US" dirty="0"/>
              <a:t>Starting to cover React today, since HW4 </a:t>
            </a:r>
            <a:r>
              <a:rPr lang="en-US" dirty="0">
                <a:hlinkClick r:id="rId3"/>
              </a:rPr>
              <a:t>spans mid-fall break</a:t>
            </a:r>
            <a:r>
              <a:rPr lang="en-US" dirty="0"/>
              <a:t>, when there are no lectures or labs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Midterm quiz</a:t>
            </a:r>
            <a:endParaRPr lang="en-US" dirty="0"/>
          </a:p>
          <a:p>
            <a:pPr lvl="1"/>
            <a:r>
              <a:rPr lang="en-US" dirty="0"/>
              <a:t>Take home, open book, open internet</a:t>
            </a:r>
          </a:p>
          <a:p>
            <a:pPr lvl="1"/>
            <a:r>
              <a:rPr lang="en-US" strike="sngStrike" dirty="0"/>
              <a:t>Will start at 3:05 on Wednesday 10/12/2022, due 24 hours later on Thursday, 10/13/2022 at 3:05 (before class)</a:t>
            </a:r>
          </a:p>
          <a:p>
            <a:pPr lvl="2"/>
            <a:r>
              <a:rPr lang="en-US" b="1" i="1" dirty="0"/>
              <a:t>Updated: Wednesday 10/12/2022, due 48 hours later on Friday, 10/14/2022 at 3:05 but still come to class on Thursday</a:t>
            </a:r>
          </a:p>
          <a:p>
            <a:pPr lvl="1"/>
            <a:r>
              <a:rPr lang="en-US" dirty="0"/>
              <a:t>Will include topics through lecture 12 (</a:t>
            </a:r>
            <a:r>
              <a:rPr lang="en-US" sz="1400" dirty="0"/>
              <a:t>formerly 13</a:t>
            </a:r>
            <a:r>
              <a:rPr lang="en-US" dirty="0"/>
              <a:t>), and </a:t>
            </a:r>
            <a:r>
              <a:rPr lang="en-US" dirty="0" err="1"/>
              <a:t>homeworks</a:t>
            </a:r>
            <a:r>
              <a:rPr lang="en-US" dirty="0"/>
              <a:t> 1 to 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315BA-FF6E-4F83-822C-B6704CDD761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6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55" y="371474"/>
            <a:ext cx="4297310" cy="971550"/>
          </a:xfrm>
        </p:spPr>
        <p:txBody>
          <a:bodyPr/>
          <a:lstStyle/>
          <a:p>
            <a:r>
              <a:rPr lang="en-US" dirty="0"/>
              <a:t>Conditional rendering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5" y="1598810"/>
            <a:ext cx="7146942" cy="3668999"/>
          </a:xfrm>
        </p:spPr>
        <p:txBody>
          <a:bodyPr>
            <a:normAutofit/>
          </a:bodyPr>
          <a:lstStyle/>
          <a:p>
            <a:r>
              <a:rPr lang="en-US" sz="2400" dirty="0"/>
              <a:t>Can use ternary to compute contents,</a:t>
            </a:r>
            <a:br>
              <a:rPr lang="en-US" sz="2400" dirty="0"/>
            </a:br>
            <a:r>
              <a:rPr lang="en-US" sz="2400" dirty="0"/>
              <a:t>typically based on state</a:t>
            </a:r>
          </a:p>
          <a:p>
            <a:pPr lvl="1"/>
            <a:r>
              <a:rPr lang="en-US" sz="2100" dirty="0"/>
              <a:t>null causes nothing to be displayed</a:t>
            </a:r>
          </a:p>
          <a:p>
            <a:r>
              <a:rPr lang="en-US" sz="2400" dirty="0"/>
              <a:t>Can just compute contents</a:t>
            </a:r>
          </a:p>
          <a:p>
            <a:pPr lvl="1"/>
            <a:r>
              <a:rPr lang="en-US" sz="1800" dirty="0"/>
              <a:t>True means it will get</a:t>
            </a:r>
            <a:br>
              <a:rPr lang="en-US" sz="1800" dirty="0"/>
            </a:br>
            <a:r>
              <a:rPr lang="en-US" sz="1800" dirty="0"/>
              <a:t>rendered</a:t>
            </a:r>
          </a:p>
          <a:p>
            <a:pPr lvl="1"/>
            <a:r>
              <a:rPr lang="en-US" sz="1800" dirty="0"/>
              <a:t>Same as ternary but…</a:t>
            </a:r>
          </a:p>
          <a:p>
            <a:pPr lvl="2"/>
            <a:r>
              <a:rPr lang="en-US" sz="1200" dirty="0"/>
              <a:t>&amp;&amp; instead of ? </a:t>
            </a:r>
          </a:p>
          <a:p>
            <a:pPr lvl="2"/>
            <a:r>
              <a:rPr lang="en-US" sz="1200" dirty="0"/>
              <a:t>Null need not be specified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7" name="Google Shape;279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54929" y="1044130"/>
            <a:ext cx="3305665" cy="138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474" y="2643375"/>
            <a:ext cx="3079268" cy="7012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82;p42"/>
          <p:cNvSpPr/>
          <p:nvPr/>
        </p:nvSpPr>
        <p:spPr>
          <a:xfrm>
            <a:off x="6032744" y="2051981"/>
            <a:ext cx="1280341" cy="17019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95E110-2E67-476C-D977-3A14BA336E51}"/>
              </a:ext>
            </a:extLst>
          </p:cNvPr>
          <p:cNvGrpSpPr/>
          <p:nvPr/>
        </p:nvGrpSpPr>
        <p:grpSpPr>
          <a:xfrm>
            <a:off x="3022615" y="3600450"/>
            <a:ext cx="6066326" cy="2675209"/>
            <a:chOff x="3646001" y="3600451"/>
            <a:chExt cx="5442940" cy="2400300"/>
          </a:xfrm>
        </p:grpSpPr>
        <p:pic>
          <p:nvPicPr>
            <p:cNvPr id="8" name="Google Shape;280;p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76606" y="3600451"/>
              <a:ext cx="5412335" cy="2400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282;p42"/>
            <p:cNvSpPr/>
            <p:nvPr/>
          </p:nvSpPr>
          <p:spPr>
            <a:xfrm>
              <a:off x="3676606" y="4212212"/>
              <a:ext cx="1609787" cy="176397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" name="Google Shape;282;p42"/>
            <p:cNvSpPr/>
            <p:nvPr/>
          </p:nvSpPr>
          <p:spPr>
            <a:xfrm>
              <a:off x="3646001" y="5818870"/>
              <a:ext cx="604868" cy="18188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5921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02" y="498948"/>
            <a:ext cx="6874639" cy="665772"/>
          </a:xfrm>
        </p:spPr>
        <p:txBody>
          <a:bodyPr/>
          <a:lstStyle/>
          <a:p>
            <a:r>
              <a:rPr lang="en-US" dirty="0"/>
              <a:t>Rendering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09" y="1266756"/>
            <a:ext cx="7991217" cy="22224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map()</a:t>
            </a:r>
            <a:r>
              <a:rPr lang="en-US" dirty="0"/>
              <a:t> to return </a:t>
            </a:r>
            <a:r>
              <a:rPr lang="en-US" dirty="0" err="1"/>
              <a:t>jsx</a:t>
            </a:r>
            <a:r>
              <a:rPr lang="en-US" dirty="0"/>
              <a:t> from data list</a:t>
            </a:r>
          </a:p>
          <a:p>
            <a:r>
              <a:rPr lang="en" dirty="0">
                <a:sym typeface="Average"/>
              </a:rPr>
              <a:t>Don’t forget the “</a:t>
            </a:r>
            <a:r>
              <a:rPr lang="en" dirty="0">
                <a:sym typeface="Average"/>
                <a:hlinkClick r:id="rId2"/>
              </a:rPr>
              <a:t>key</a:t>
            </a:r>
            <a:r>
              <a:rPr lang="en" dirty="0">
                <a:sym typeface="Average"/>
              </a:rPr>
              <a:t>” attribute  -- needed for efficient  redisplay </a:t>
            </a:r>
          </a:p>
          <a:p>
            <a:pPr lvl="1"/>
            <a:r>
              <a:rPr lang="en" dirty="0">
                <a:sym typeface="Average"/>
              </a:rPr>
              <a:t>Must be unique within the list</a:t>
            </a:r>
            <a:endParaRPr lang="en-US" dirty="0"/>
          </a:p>
          <a:p>
            <a:pPr lvl="1"/>
            <a:r>
              <a:rPr lang="en" dirty="0">
                <a:sym typeface="Average"/>
              </a:rPr>
              <a:t>Should be “stable” wrt the element</a:t>
            </a:r>
          </a:p>
          <a:p>
            <a:pPr lvl="1"/>
            <a:r>
              <a:rPr lang="en" dirty="0">
                <a:sym typeface="Average"/>
              </a:rPr>
              <a:t>React uses it to compute what has changed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16" name="Google Shape;306;p44"/>
          <p:cNvSpPr/>
          <p:nvPr/>
        </p:nvSpPr>
        <p:spPr>
          <a:xfrm>
            <a:off x="2971134" y="5349395"/>
            <a:ext cx="782611" cy="219091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147496-E750-9831-E209-FB63CE6BAE5F}"/>
              </a:ext>
            </a:extLst>
          </p:cNvPr>
          <p:cNvGrpSpPr/>
          <p:nvPr/>
        </p:nvGrpSpPr>
        <p:grpSpPr>
          <a:xfrm>
            <a:off x="857283" y="3612446"/>
            <a:ext cx="7829517" cy="3167433"/>
            <a:chOff x="1511909" y="3462389"/>
            <a:chExt cx="6274528" cy="2538362"/>
          </a:xfrm>
        </p:grpSpPr>
        <p:pic>
          <p:nvPicPr>
            <p:cNvPr id="12" name="Google Shape;302;p4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11909" y="4965416"/>
              <a:ext cx="6274528" cy="9964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303;p4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1909" y="3462389"/>
              <a:ext cx="3479761" cy="1404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304;p44"/>
            <p:cNvSpPr/>
            <p:nvPr/>
          </p:nvSpPr>
          <p:spPr>
            <a:xfrm>
              <a:off x="1647170" y="3671338"/>
              <a:ext cx="634211" cy="16544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5" name="Google Shape;305;p44"/>
            <p:cNvSpPr/>
            <p:nvPr/>
          </p:nvSpPr>
          <p:spPr>
            <a:xfrm>
              <a:off x="1777277" y="5175682"/>
              <a:ext cx="1428604" cy="16544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7" name="Google Shape;307;p44"/>
            <p:cNvSpPr txBox="1"/>
            <p:nvPr/>
          </p:nvSpPr>
          <p:spPr>
            <a:xfrm>
              <a:off x="2236521" y="5300135"/>
              <a:ext cx="4280287" cy="7006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/>
            <a:p>
              <a:pPr marL="214313" indent="-214313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dirty="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97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4DCA7-0233-E4A7-50E6-2A716C9F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use React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F82-33D6-112F-ACE9-21E6D720B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use React</a:t>
            </a:r>
          </a:p>
          <a:p>
            <a:pPr lvl="1"/>
            <a:r>
              <a:rPr lang="en-US" dirty="0"/>
              <a:t>Tutorials and other materials online do not distinguish them</a:t>
            </a:r>
          </a:p>
          <a:p>
            <a:pPr lvl="2"/>
            <a:r>
              <a:rPr lang="en-US" dirty="0"/>
              <a:t>Confusing mix of approaches</a:t>
            </a:r>
          </a:p>
          <a:p>
            <a:pPr lvl="1"/>
            <a:r>
              <a:rPr lang="en-US" dirty="0"/>
              <a:t>No clear names for them</a:t>
            </a:r>
          </a:p>
          <a:p>
            <a:r>
              <a:rPr lang="en-US" dirty="0">
                <a:solidFill>
                  <a:schemeClr val="accent6"/>
                </a:solidFill>
              </a:rPr>
              <a:t>Object-based</a:t>
            </a:r>
            <a:r>
              <a:rPr lang="en-US" dirty="0"/>
              <a:t> or </a:t>
            </a:r>
            <a:r>
              <a:rPr lang="en-US" dirty="0">
                <a:solidFill>
                  <a:schemeClr val="accent6"/>
                </a:solidFill>
              </a:rPr>
              <a:t>function-based</a:t>
            </a:r>
          </a:p>
          <a:p>
            <a:pPr lvl="1"/>
            <a:r>
              <a:rPr lang="en-US" dirty="0"/>
              <a:t>Function-based is newer – relies on “hooks”</a:t>
            </a:r>
          </a:p>
          <a:p>
            <a:pPr lvl="1"/>
            <a:r>
              <a:rPr lang="en-US" dirty="0"/>
              <a:t>Both are considered acceptable in general</a:t>
            </a:r>
          </a:p>
          <a:p>
            <a:pPr lvl="1"/>
            <a:r>
              <a:rPr lang="en-US" dirty="0"/>
              <a:t>Alex will cover these more tomorrow as well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D0ECF-DADC-B64E-33F6-23E3F3F4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58109-3734-ECC0-2667-518B7BF7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577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D705A-D3A8-B0F4-4AF0-FED9B554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C7E09-3DDE-3622-3A98-F9C4C40A4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32" y="1497410"/>
            <a:ext cx="8229600" cy="4411662"/>
          </a:xfrm>
        </p:spPr>
        <p:txBody>
          <a:bodyPr/>
          <a:lstStyle/>
          <a:p>
            <a:r>
              <a:rPr lang="en-US" dirty="0"/>
              <a:t>Create a new class that provides</a:t>
            </a:r>
            <a:br>
              <a:rPr lang="en-US" dirty="0"/>
            </a:br>
            <a:r>
              <a:rPr lang="en-US" dirty="0"/>
              <a:t>a </a:t>
            </a:r>
            <a:r>
              <a:rPr lang="en-US" dirty="0">
                <a:solidFill>
                  <a:schemeClr val="accent6"/>
                </a:solidFill>
              </a:rPr>
              <a:t>render</a:t>
            </a:r>
            <a:r>
              <a:rPr lang="en-US" dirty="0"/>
              <a:t> method (instead of a </a:t>
            </a:r>
            <a:br>
              <a:rPr lang="en-US" dirty="0"/>
            </a:br>
            <a:r>
              <a:rPr lang="en-US" dirty="0"/>
              <a:t>constructor)</a:t>
            </a:r>
          </a:p>
          <a:p>
            <a:r>
              <a:rPr lang="en-US" dirty="0"/>
              <a:t>Pass this class as a parameter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>
                <a:solidFill>
                  <a:schemeClr val="accent6"/>
                </a:solidFill>
              </a:rPr>
              <a:t>ReactDOM.render</a:t>
            </a:r>
            <a:r>
              <a:rPr lang="en-US" dirty="0">
                <a:solidFill>
                  <a:schemeClr val="accent6"/>
                </a:solidFill>
              </a:rPr>
              <a:t>()</a:t>
            </a:r>
          </a:p>
          <a:p>
            <a:pPr lvl="1"/>
            <a:r>
              <a:rPr lang="en-US" dirty="0"/>
              <a:t>Also pass the place in the DOM to</a:t>
            </a:r>
            <a:br>
              <a:rPr lang="en-US" dirty="0"/>
            </a:br>
            <a:r>
              <a:rPr lang="en-US" dirty="0"/>
              <a:t>display it.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FD4C5-FE0D-9109-2E02-F61290EA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401FF-8C70-107F-ECDE-DA7B4DB0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84725C-4F7E-1C29-4E16-2170E12E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469" y="1221978"/>
            <a:ext cx="4159257" cy="38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95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C7F3-DF5E-4D87-316D-313F7E0F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Based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9F4B-A426-7A6D-89A2-C2E7E4D2D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290" y="1564717"/>
            <a:ext cx="8229600" cy="4411662"/>
          </a:xfrm>
        </p:spPr>
        <p:txBody>
          <a:bodyPr/>
          <a:lstStyle/>
          <a:p>
            <a:r>
              <a:rPr lang="en-US" dirty="0"/>
              <a:t>Create a new </a:t>
            </a:r>
            <a:r>
              <a:rPr lang="en-US" dirty="0">
                <a:solidFill>
                  <a:schemeClr val="accent6"/>
                </a:solidFill>
              </a:rPr>
              <a:t>function</a:t>
            </a:r>
            <a:r>
              <a:rPr lang="en-US" dirty="0"/>
              <a:t> instead of a new class</a:t>
            </a:r>
          </a:p>
          <a:p>
            <a:r>
              <a:rPr lang="en-US" dirty="0"/>
              <a:t>Make use of “hooks” to connect into DOM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D2D14-4F91-A366-DAF6-F3CB1676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5A906-F3F5-EF3C-3EEC-C65D39CD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319B7-EB77-122A-17FA-6C1707615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301" y="2684957"/>
            <a:ext cx="5773199" cy="38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2BDD-F5D1-4A95-AF65-9ECC2614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64" y="150439"/>
            <a:ext cx="7543800" cy="971550"/>
          </a:xfrm>
        </p:spPr>
        <p:txBody>
          <a:bodyPr/>
          <a:lstStyle/>
          <a:p>
            <a:r>
              <a:rPr lang="en-US" dirty="0"/>
              <a:t>React Hooks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414C-669A-4EB9-A5BC-0CBFC0B2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8039"/>
            <a:ext cx="8229600" cy="4842457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https://reactjs.org/docs/hooks-intro.html</a:t>
            </a:r>
            <a:r>
              <a:rPr lang="en-US" dirty="0"/>
              <a:t> </a:t>
            </a:r>
          </a:p>
          <a:p>
            <a:r>
              <a:rPr lang="en-US" dirty="0"/>
              <a:t>Added in React 16.8 released February 2019</a:t>
            </a:r>
          </a:p>
          <a:p>
            <a:r>
              <a:rPr lang="en-US" dirty="0"/>
              <a:t>Replaces need to define new classes</a:t>
            </a:r>
          </a:p>
          <a:p>
            <a:r>
              <a:rPr lang="en-US" dirty="0"/>
              <a:t>“Hooks are functions that let you “hook into” React state and lifecycle features from function components.”</a:t>
            </a:r>
          </a:p>
          <a:p>
            <a:r>
              <a:rPr lang="en-US" dirty="0"/>
              <a:t>Simpler way to assign and access state variables</a:t>
            </a:r>
          </a:p>
          <a:p>
            <a:pPr lvl="1"/>
            <a:r>
              <a:rPr lang="en-US" dirty="0"/>
              <a:t>State hook and Effects Hook</a:t>
            </a:r>
          </a:p>
          <a:p>
            <a:r>
              <a:rPr lang="en-US" dirty="0"/>
              <a:t>Historical note: “hooks” date at least back to the 1970s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hlinkClick r:id="rId3"/>
              </a:rPr>
              <a:t>Emacs hooks </a:t>
            </a:r>
            <a:r>
              <a:rPr lang="en-US" dirty="0"/>
              <a:t>– functions you can assign that will be run just before or after some important event happens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E9D25-BA34-4324-BEB5-8054114D5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02773"/>
            <a:ext cx="2895600" cy="204788"/>
          </a:xfrm>
        </p:spPr>
        <p:txBody>
          <a:bodyPr/>
          <a:lstStyle/>
          <a:p>
            <a:r>
              <a:rPr lang="en-US" altLang="en-US" dirty="0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64AA-88D2-4293-9023-281A495F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681662"/>
            <a:ext cx="2133600" cy="204788"/>
          </a:xfrm>
        </p:spPr>
        <p:txBody>
          <a:bodyPr/>
          <a:lstStyle/>
          <a:p>
            <a:fld id="{A3B315BA-FF6E-4F83-822C-B6704CDD761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43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65C2-A9A6-40EB-BB51-F42AE43C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2340"/>
          </a:xfrm>
        </p:spPr>
        <p:txBody>
          <a:bodyPr/>
          <a:lstStyle/>
          <a:p>
            <a:r>
              <a:rPr lang="en-US" dirty="0"/>
              <a:t>State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FE246-2DEC-45FF-91DC-874539BD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02556"/>
            <a:ext cx="3038475" cy="4933849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dirty="0"/>
              <a:t> is the state hook</a:t>
            </a:r>
          </a:p>
          <a:p>
            <a:r>
              <a:rPr lang="en-US" dirty="0"/>
              <a:t>Takes initial value of state</a:t>
            </a:r>
          </a:p>
          <a:p>
            <a:r>
              <a:rPr lang="en-US" dirty="0"/>
              <a:t>Returns: current value of state, and function to update it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setCount</a:t>
            </a:r>
            <a:r>
              <a:rPr lang="en-US" dirty="0"/>
              <a:t> can be any pair of names</a:t>
            </a:r>
          </a:p>
          <a:p>
            <a:r>
              <a:rPr lang="en-US" dirty="0"/>
              <a:t>Values are remembered across executions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69F1D-4434-4274-91A3-DD62A7ECD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520E6-6B38-41DD-A97E-136B150E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90051-75F6-42C3-9B77-9A764C882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679" y="1632501"/>
            <a:ext cx="5773199" cy="38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8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EAE46-4309-4B42-B73A-CFCD3971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Hook,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8538-36A9-4C8B-B0C5-750CEE45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920478"/>
            <a:ext cx="5470866" cy="3308747"/>
          </a:xfrm>
        </p:spPr>
        <p:txBody>
          <a:bodyPr>
            <a:normAutofit/>
          </a:bodyPr>
          <a:lstStyle/>
          <a:p>
            <a:r>
              <a:rPr lang="en-US" dirty="0"/>
              <a:t>Must be defined in</a:t>
            </a:r>
            <a:br>
              <a:rPr lang="en-US" dirty="0"/>
            </a:br>
            <a:r>
              <a:rPr lang="en-US" dirty="0"/>
              <a:t>top-level functions</a:t>
            </a:r>
          </a:p>
          <a:p>
            <a:r>
              <a:rPr lang="en-US" dirty="0"/>
              <a:t>Initial value can be a</a:t>
            </a:r>
            <a:br>
              <a:rPr lang="en-US" dirty="0"/>
            </a:br>
            <a:r>
              <a:rPr lang="en-US" dirty="0"/>
              <a:t>single value or object</a:t>
            </a:r>
          </a:p>
          <a:p>
            <a:r>
              <a:rPr lang="en-US" dirty="0"/>
              <a:t>If multiple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they must</a:t>
            </a:r>
            <a:br>
              <a:rPr lang="en-US" dirty="0"/>
            </a:br>
            <a:r>
              <a:rPr lang="en-US" dirty="0"/>
              <a:t>be </a:t>
            </a:r>
            <a:r>
              <a:rPr lang="en-US" i="1" dirty="0"/>
              <a:t>in the same order </a:t>
            </a:r>
            <a:r>
              <a:rPr lang="en-US" dirty="0"/>
              <a:t>everywhere</a:t>
            </a:r>
          </a:p>
          <a:p>
            <a:pPr lvl="1"/>
            <a:r>
              <a:rPr lang="en-US" dirty="0"/>
              <a:t>Can use any names</a:t>
            </a:r>
          </a:p>
          <a:p>
            <a:r>
              <a:rPr lang="en-US" dirty="0"/>
              <a:t>Be sure to put uses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{}</a:t>
            </a:r>
            <a:r>
              <a:rPr lang="en-US" dirty="0"/>
              <a:t>so evaluated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140AE-8A4F-431E-B391-5D4B647A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9FE0C-9DE3-4249-AAD1-387C8B1C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BE44B-2EED-48B4-813B-8FF1C667E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68" y="3392403"/>
            <a:ext cx="3705898" cy="2454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AFC63-FF0D-4040-80AC-AD01B2EF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085" y="1665374"/>
            <a:ext cx="5112131" cy="15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1C5-BA74-4F25-B90D-0D1BFDEBB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80" y="-346471"/>
            <a:ext cx="7543800" cy="1295400"/>
          </a:xfrm>
        </p:spPr>
        <p:txBody>
          <a:bodyPr/>
          <a:lstStyle/>
          <a:p>
            <a:r>
              <a:rPr lang="en-US" dirty="0"/>
              <a:t>Effect Hook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7BD9-F439-48C1-BDEC-778B924D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31" y="1133341"/>
            <a:ext cx="4200525" cy="529920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Takes a function that will be called at a specific time</a:t>
            </a:r>
          </a:p>
          <a:p>
            <a:pPr lvl="1"/>
            <a:r>
              <a:rPr lang="en-US" dirty="0"/>
              <a:t>By default, </a:t>
            </a:r>
            <a:r>
              <a:rPr lang="en-US" i="1" dirty="0"/>
              <a:t>after</a:t>
            </a:r>
            <a:r>
              <a:rPr lang="en-US" dirty="0"/>
              <a:t> every render (including the first time)</a:t>
            </a:r>
          </a:p>
          <a:p>
            <a:r>
              <a:rPr lang="en-US" dirty="0"/>
              <a:t>Can perform side effects – updating external things</a:t>
            </a:r>
          </a:p>
          <a:p>
            <a:r>
              <a:rPr lang="en-US" dirty="0"/>
              <a:t>Can use state and other variables since inside the top-level function.</a:t>
            </a:r>
          </a:p>
          <a:p>
            <a:r>
              <a:rPr lang="en-US" dirty="0"/>
              <a:t>The function parameter can return another function to be used as cleanup</a:t>
            </a:r>
          </a:p>
          <a:p>
            <a:pPr lvl="1"/>
            <a:r>
              <a:rPr lang="en-US" dirty="0"/>
              <a:t>When the component “unmounts” (goes to another page)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F3B10-1566-4ACB-A8A7-F9F1EEB5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2E94-3412-4C14-819D-CD79D5A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DBB026-8793-4C16-966F-87CA202E0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056" y="948929"/>
            <a:ext cx="4495277" cy="3930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70E08D-0135-409E-969C-F78AB6E3B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761" y="4966219"/>
            <a:ext cx="4428572" cy="9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1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1C5-BA74-4F25-B90D-0D1BFDEB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Hook</a:t>
            </a:r>
            <a:br>
              <a:rPr lang="en-US" dirty="0"/>
            </a:br>
            <a:r>
              <a:rPr lang="en-US" dirty="0"/>
              <a:t>(another 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7BD9-F439-48C1-BDEC-778B924D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31" y="1521024"/>
            <a:ext cx="4200525" cy="491152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useEffect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can take dependencies</a:t>
            </a:r>
          </a:p>
          <a:p>
            <a:pPr lvl="1"/>
            <a:r>
              <a:rPr lang="en-US" dirty="0"/>
              <a:t>Dependencies placed at in brackets at the end of function</a:t>
            </a:r>
          </a:p>
          <a:p>
            <a:pPr lvl="1"/>
            <a:r>
              <a:rPr lang="en-US" dirty="0"/>
              <a:t>Dependencies say that only when the specified variables change, will the app remount</a:t>
            </a:r>
          </a:p>
          <a:p>
            <a:r>
              <a:rPr lang="en-US" dirty="0"/>
              <a:t>Augment our current example, so that we have 2 state variables:</a:t>
            </a:r>
          </a:p>
          <a:p>
            <a:pPr lvl="1"/>
            <a:r>
              <a:rPr lang="en-US" dirty="0"/>
              <a:t>Only when add is updated, does it print to console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F3B10-1566-4ACB-A8A7-F9F1EEB5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2E94-3412-4C14-819D-CD79D5A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6AF3E-FCD1-D944-A3E1-739C85228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56" y="4473435"/>
            <a:ext cx="4480561" cy="1326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4F7F7-ABD8-7947-AEB5-9573074FD0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" r="16635"/>
          <a:stretch/>
        </p:blipFill>
        <p:spPr>
          <a:xfrm>
            <a:off x="4572000" y="1434703"/>
            <a:ext cx="4480561" cy="29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24E14-6481-273B-4839-2D95BF07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(lecture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A097E-F73F-4C86-95A1-F9D05AF33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slides were updated </a:t>
            </a:r>
          </a:p>
          <a:p>
            <a:pPr lvl="1"/>
            <a:r>
              <a:rPr lang="en-US" dirty="0"/>
              <a:t>Reload slides from schedule, lecture 11</a:t>
            </a:r>
          </a:p>
          <a:p>
            <a:r>
              <a:rPr lang="en-US" dirty="0"/>
              <a:t>HW3 due Tuesday</a:t>
            </a:r>
          </a:p>
          <a:p>
            <a:r>
              <a:rPr lang="en-US" dirty="0"/>
              <a:t>Bug in supplied </a:t>
            </a:r>
            <a:r>
              <a:rPr lang="en-US" dirty="0" err="1"/>
              <a:t>floodfill</a:t>
            </a:r>
            <a:r>
              <a:rPr lang="en-US" dirty="0"/>
              <a:t> </a:t>
            </a:r>
            <a:r>
              <a:rPr lang="en-US" dirty="0" err="1"/>
              <a:t>js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See Piazza</a:t>
            </a:r>
          </a:p>
          <a:p>
            <a:pPr lvl="1"/>
            <a:r>
              <a:rPr lang="en-US" dirty="0"/>
              <a:t>Or download new version: </a:t>
            </a:r>
            <a:br>
              <a:rPr lang="en-US" dirty="0"/>
            </a:br>
            <a:r>
              <a:rPr lang="en-US" dirty="0">
                <a:solidFill>
                  <a:srgbClr val="3E7AAB"/>
                </a:solidFill>
                <a:latin typeface="Helvetica Neue"/>
                <a:hlinkClick r:id="rId2"/>
              </a:rPr>
              <a:t>https://github.com/CMU-SSUI-Fall2022/HW3/blob/main/floodfill.js</a:t>
            </a:r>
            <a:r>
              <a:rPr lang="en-US" dirty="0">
                <a:solidFill>
                  <a:srgbClr val="3E7AAB"/>
                </a:solidFill>
                <a:latin typeface="Helvetica Neue"/>
              </a:rPr>
              <a:t> </a:t>
            </a:r>
            <a:endParaRPr lang="en-US" dirty="0"/>
          </a:p>
          <a:p>
            <a:r>
              <a:rPr lang="en-US" dirty="0"/>
              <a:t>Request for </a:t>
            </a:r>
            <a:r>
              <a:rPr lang="en-US" dirty="0">
                <a:solidFill>
                  <a:schemeClr val="accent6"/>
                </a:solidFill>
              </a:rPr>
              <a:t>midterm to be Thursday after class until Friday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4:25 (after class) on Thursday, 10/13/2022, due 24 hours later, on Friday, 10/14/2022 at 4:25</a:t>
            </a:r>
          </a:p>
          <a:p>
            <a:pPr lvl="1"/>
            <a:r>
              <a:rPr lang="en-US" i="1" dirty="0"/>
              <a:t>Any objections?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7C52B-850B-4CF8-9520-8FE969F60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E2221-E600-F55E-9481-88A6E916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66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111C5-BA74-4F25-B90D-0D1BFDEBB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Props parameter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7BD9-F439-48C1-BDEC-778B924D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393" y="1478592"/>
            <a:ext cx="4421608" cy="4953958"/>
          </a:xfrm>
        </p:spPr>
        <p:txBody>
          <a:bodyPr>
            <a:normAutofit/>
          </a:bodyPr>
          <a:lstStyle/>
          <a:p>
            <a:r>
              <a:rPr lang="en-US" sz="2400" dirty="0"/>
              <a:t>Props can be passed in 2 ways</a:t>
            </a:r>
          </a:p>
          <a:p>
            <a:pPr lvl="1"/>
            <a:r>
              <a:rPr lang="en-US" sz="2000" dirty="0"/>
              <a:t>Still will be passed in same way as class components [picture  A]</a:t>
            </a:r>
          </a:p>
          <a:p>
            <a:pPr lvl="1"/>
            <a:r>
              <a:rPr lang="en-US" sz="2000" dirty="0"/>
              <a:t>Direct use of props (notice you no longer need “this” anymore) [picture  B]</a:t>
            </a:r>
          </a:p>
          <a:p>
            <a:pPr lvl="2"/>
            <a:r>
              <a:rPr lang="en-US" sz="1800" dirty="0"/>
              <a:t>”this” is considered inherent</a:t>
            </a:r>
          </a:p>
          <a:p>
            <a:pPr lvl="1"/>
            <a:r>
              <a:rPr lang="en-US" sz="2000" dirty="0"/>
              <a:t>Object that contains parameters passed as props [picture  C]</a:t>
            </a:r>
          </a:p>
          <a:p>
            <a:pPr lvl="2"/>
            <a:r>
              <a:rPr lang="en-US" sz="1800" dirty="0"/>
              <a:t>Separated by commas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F3B10-1566-4ACB-A8A7-F9F1EEB5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A52E94-3412-4C14-819D-CD79D5A7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E68C3-5DBF-DC4B-B698-02E776AC0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8" y="2990661"/>
            <a:ext cx="3761507" cy="12581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CDF7CA-2831-1649-BE3C-36CDBC4F6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8" y="4366337"/>
            <a:ext cx="3711320" cy="1258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0BBFBF-0ED8-6743-B95A-385A20199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7" y="1478592"/>
            <a:ext cx="3768961" cy="13945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6B6437-4362-694D-85AE-48DE41D438A6}"/>
              </a:ext>
            </a:extLst>
          </p:cNvPr>
          <p:cNvSpPr txBox="1"/>
          <p:nvPr/>
        </p:nvSpPr>
        <p:spPr>
          <a:xfrm>
            <a:off x="4773139" y="1977623"/>
            <a:ext cx="35137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76706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393947"/>
            <a:ext cx="7872153" cy="971550"/>
          </a:xfrm>
        </p:spPr>
        <p:txBody>
          <a:bodyPr/>
          <a:lstStyle/>
          <a:p>
            <a:r>
              <a:rPr lang="en-US" dirty="0"/>
              <a:t>Passing function as props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" y="1916907"/>
            <a:ext cx="7705725" cy="350221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B737B15-6BFE-9F47-A913-75F708013766}"/>
              </a:ext>
            </a:extLst>
          </p:cNvPr>
          <p:cNvSpPr txBox="1">
            <a:spLocks/>
          </p:cNvSpPr>
          <p:nvPr/>
        </p:nvSpPr>
        <p:spPr bwMode="auto">
          <a:xfrm>
            <a:off x="276226" y="1496767"/>
            <a:ext cx="3564860" cy="49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50" kern="0" dirty="0"/>
              <a:t>This is the same example as the class component</a:t>
            </a:r>
          </a:p>
          <a:p>
            <a:r>
              <a:rPr lang="en-US" sz="2250" kern="0" dirty="0"/>
              <a:t>Constructor not necessary</a:t>
            </a:r>
          </a:p>
          <a:p>
            <a:pPr lvl="1"/>
            <a:r>
              <a:rPr lang="en-US" sz="1950" kern="0" dirty="0"/>
              <a:t>Automatic Binding (why “this” is not necessary either)</a:t>
            </a:r>
          </a:p>
          <a:p>
            <a:pPr lvl="1"/>
            <a:r>
              <a:rPr lang="en-US" sz="1950" kern="0" dirty="0"/>
              <a:t>Child component does not need “this” either</a:t>
            </a:r>
          </a:p>
          <a:p>
            <a:endParaRPr lang="en-US" sz="225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3CE5B-B057-E84C-A0DD-7301EB2D6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711" y="1306192"/>
            <a:ext cx="3236581" cy="2529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6691C-0095-604E-93CD-DD9EE5750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64" y="3966952"/>
            <a:ext cx="5299537" cy="20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2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Liu’s sample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344"/>
            <a:ext cx="3972356" cy="4874206"/>
          </a:xfrm>
        </p:spPr>
        <p:txBody>
          <a:bodyPr>
            <a:normAutofit/>
          </a:bodyPr>
          <a:lstStyle/>
          <a:p>
            <a:r>
              <a:rPr lang="en-US" sz="2100" dirty="0">
                <a:hlinkClick r:id="rId3"/>
              </a:rPr>
              <a:t>https://lxieyang.github.io/ssui-simple-react-app</a:t>
            </a:r>
            <a:r>
              <a:rPr lang="en-US" sz="2100" dirty="0"/>
              <a:t> </a:t>
            </a:r>
          </a:p>
          <a:p>
            <a:pPr lvl="1"/>
            <a:r>
              <a:rPr lang="en-US" sz="1800" dirty="0"/>
              <a:t>Updated to React v18 – nothing important is new (yet!) -</a:t>
            </a:r>
            <a:r>
              <a:rPr lang="en-US" sz="1800" dirty="0">
                <a:hlinkClick r:id="rId4"/>
              </a:rPr>
              <a:t>ref</a:t>
            </a:r>
            <a:endParaRPr lang="en-US" sz="1800" dirty="0"/>
          </a:p>
          <a:p>
            <a:r>
              <a:rPr lang="en-US" sz="2100" dirty="0"/>
              <a:t>Basic code structure</a:t>
            </a:r>
          </a:p>
          <a:p>
            <a:r>
              <a:rPr lang="en-US" sz="2100" dirty="0"/>
              <a:t>Component Reuse</a:t>
            </a:r>
          </a:p>
          <a:p>
            <a:r>
              <a:rPr lang="en-US" sz="2100" dirty="0"/>
              <a:t>Lists</a:t>
            </a:r>
          </a:p>
          <a:p>
            <a:r>
              <a:rPr lang="en-US" sz="2100" dirty="0"/>
              <a:t>Uses Router</a:t>
            </a:r>
          </a:p>
          <a:p>
            <a:r>
              <a:rPr lang="en-US" sz="2100" dirty="0"/>
              <a:t>Styling using </a:t>
            </a:r>
            <a:r>
              <a:rPr lang="en-US" sz="2100" dirty="0" err="1"/>
              <a:t>ReactStrap</a:t>
            </a:r>
            <a:endParaRPr lang="en-US" sz="2100" dirty="0"/>
          </a:p>
          <a:p>
            <a:r>
              <a:rPr lang="en-US" sz="2100" i="1" dirty="0"/>
              <a:t>But doesn’t use states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6" name="Google Shape;342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444" y="2184797"/>
            <a:ext cx="4048556" cy="30364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88A9F3E-9815-26E0-B11E-2742DAB31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https://lxieyang.github.io/ssui-simple-react-app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42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7BDF-335B-07E1-8B4D-52AAF8F30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Packages You Can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EF07-9536-3E6B-E6D6-EB814F896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2586"/>
            <a:ext cx="8229600" cy="50742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React Router</a:t>
            </a:r>
          </a:p>
          <a:p>
            <a:pPr lvl="1"/>
            <a:r>
              <a:rPr lang="en-US" dirty="0"/>
              <a:t>Provides for multiple pages with unique URLs</a:t>
            </a:r>
          </a:p>
          <a:p>
            <a:pPr lvl="1"/>
            <a:r>
              <a:rPr lang="en-US" dirty="0"/>
              <a:t>Can pass parameters from one page to another so don’t need </a:t>
            </a:r>
            <a:r>
              <a:rPr lang="en-US" dirty="0" err="1"/>
              <a:t>localStorage</a:t>
            </a:r>
            <a:endParaRPr lang="en-US" dirty="0"/>
          </a:p>
          <a:p>
            <a:pPr lvl="2"/>
            <a:r>
              <a:rPr lang="en-US" dirty="0"/>
              <a:t>Useful for which shirt clicked on</a:t>
            </a:r>
          </a:p>
          <a:p>
            <a:pPr lvl="2"/>
            <a:r>
              <a:rPr lang="en-US" dirty="0">
                <a:hlinkClick r:id="rId2"/>
              </a:rPr>
              <a:t>https://reactrouter.com/en/main</a:t>
            </a:r>
            <a:endParaRPr lang="en-US" dirty="0"/>
          </a:p>
          <a:p>
            <a:r>
              <a:rPr lang="en-US" dirty="0" err="1">
                <a:solidFill>
                  <a:schemeClr val="accent6"/>
                </a:solidFill>
              </a:rPr>
              <a:t>ReactStrap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/>
              <a:t>Helpful formatting and layout mechanisms so you don’t need to make them from scratch</a:t>
            </a:r>
          </a:p>
          <a:p>
            <a:pPr lvl="1"/>
            <a:r>
              <a:rPr lang="en-US" dirty="0"/>
              <a:t>Based on Bootstrap but updated for React</a:t>
            </a:r>
          </a:p>
          <a:p>
            <a:pPr lvl="1"/>
            <a:r>
              <a:rPr lang="en-US" dirty="0">
                <a:hlinkClick r:id="rId3"/>
              </a:rPr>
              <a:t>https://reactstrap.github.io/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i="1" dirty="0"/>
              <a:t>(But no others for homework 4!)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99659-2D00-4C5D-6400-943E11B2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5526A-315E-0BF4-7021-AF5CD42A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071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72" y="505061"/>
            <a:ext cx="6779147" cy="532706"/>
          </a:xfrm>
        </p:spPr>
        <p:txBody>
          <a:bodyPr/>
          <a:lstStyle/>
          <a:p>
            <a:r>
              <a:rPr lang="en-US" dirty="0"/>
              <a:t>React Router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766"/>
            <a:ext cx="7200900" cy="5667834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latin typeface="+mj-lt"/>
                <a:hlinkClick r:id="rId3"/>
              </a:rPr>
              <a:t>https://reactrouter.com/en/main</a:t>
            </a:r>
            <a:r>
              <a:rPr lang="en-US" sz="2600" dirty="0">
                <a:latin typeface="+mj-lt"/>
              </a:rPr>
              <a:t> </a:t>
            </a:r>
          </a:p>
          <a:p>
            <a:r>
              <a:rPr lang="en-US" sz="2600" dirty="0">
                <a:latin typeface="+mj-lt"/>
              </a:rPr>
              <a:t>Support multiple pages with same header/footer</a:t>
            </a:r>
          </a:p>
          <a:p>
            <a:pPr lvl="1"/>
            <a:r>
              <a:rPr lang="en-US" sz="2200" dirty="0">
                <a:latin typeface="+mj-lt"/>
                <a:cs typeface="Courier New" panose="02070309020205020404" pitchFamily="49" charset="0"/>
              </a:rPr>
              <a:t>react-router-</a:t>
            </a:r>
            <a:r>
              <a:rPr lang="en-US" sz="2200" dirty="0" err="1">
                <a:latin typeface="+mj-lt"/>
                <a:cs typeface="Courier New" panose="02070309020205020404" pitchFamily="49" charset="0"/>
              </a:rPr>
              <a:t>dom</a:t>
            </a:r>
            <a:r>
              <a:rPr lang="en-US" sz="2200" dirty="0">
                <a:latin typeface="+mj-lt"/>
                <a:cs typeface="Courier New" panose="02070309020205020404" pitchFamily="49" charset="0"/>
              </a:rPr>
              <a:t> – allows switch among different content</a:t>
            </a:r>
            <a:endParaRPr lang="en-US" sz="1200" dirty="0">
              <a:latin typeface="+mj-lt"/>
              <a:cs typeface="Courier New" panose="02070309020205020404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const app = () =&gt; {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&lt;div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="App"&gt;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NavBar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&lt;div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MainContent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&lt;Route exact path={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appRoutes.home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HomePage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&lt;/Route&gt;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&lt;Route exact path={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appRoutes.characters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CharactersPage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&lt;/Route&gt;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&lt;Route exact path={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appRoutes.character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CharacterPage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&lt;/Route&gt;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&lt;Redirect to={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appRoutes.home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 /&gt;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&lt;/Switch&gt;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&lt;/div&gt;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&lt;Footer /&gt;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&lt;/div&gt;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);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export default app;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24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F1C2-A247-175D-8B86-42D9E755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ReactStrap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187F-ED5F-E323-1725-AE30076A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https://reactstrap.github.io/</a:t>
            </a:r>
            <a:r>
              <a:rPr lang="en-US" dirty="0"/>
              <a:t> </a:t>
            </a:r>
          </a:p>
          <a:p>
            <a:r>
              <a:rPr lang="en-US" dirty="0"/>
              <a:t>Containers for layout</a:t>
            </a:r>
          </a:p>
          <a:p>
            <a:pPr lvl="1"/>
            <a:r>
              <a:rPr lang="en-US" dirty="0"/>
              <a:t>&lt;Container&gt; …  &lt;/Container&gt;</a:t>
            </a:r>
          </a:p>
          <a:p>
            <a:pPr lvl="1"/>
            <a:r>
              <a:rPr lang="en-US" dirty="0"/>
              <a:t>Row</a:t>
            </a:r>
          </a:p>
          <a:p>
            <a:pPr lvl="1"/>
            <a:r>
              <a:rPr lang="en-US" dirty="0"/>
              <a:t>Col</a:t>
            </a:r>
          </a:p>
          <a:p>
            <a:r>
              <a:rPr lang="en-US" dirty="0"/>
              <a:t>Simple parameterizations to make Responsive to window sizes: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&lt;Col lg={4} md={6}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={12}&gt;</a:t>
            </a:r>
          </a:p>
          <a:p>
            <a:r>
              <a:rPr lang="en-US" dirty="0"/>
              <a:t>Navbar – </a:t>
            </a:r>
            <a:r>
              <a:rPr lang="en-US" dirty="0">
                <a:hlinkClick r:id="rId3"/>
              </a:rPr>
              <a:t>ref</a:t>
            </a:r>
            <a:endParaRPr lang="en-US" dirty="0"/>
          </a:p>
          <a:p>
            <a:pPr lvl="1"/>
            <a:r>
              <a:rPr lang="en-US" dirty="0"/>
              <a:t>Contains  &lt;</a:t>
            </a:r>
            <a:r>
              <a:rPr lang="en-US" dirty="0" err="1"/>
              <a:t>NavItem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Automatic collapse into a hamburger icon</a:t>
            </a:r>
          </a:p>
          <a:p>
            <a:r>
              <a:rPr lang="en-US" dirty="0"/>
              <a:t>… and </a:t>
            </a:r>
            <a:r>
              <a:rPr lang="en-US" dirty="0">
                <a:hlinkClick r:id="rId2"/>
              </a:rPr>
              <a:t>many others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20ED3C-C1FD-3A6A-6B44-B868AE337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41264-AA11-8C96-AFFE-A0C8D540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0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7543801" cy="4665748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https://reactjs.org/</a:t>
            </a:r>
            <a:endParaRPr lang="en-US" dirty="0"/>
          </a:p>
          <a:p>
            <a:r>
              <a:rPr lang="en-US" dirty="0"/>
              <a:t>“A JavaScript library for building user interfaces”</a:t>
            </a:r>
          </a:p>
          <a:p>
            <a:r>
              <a:rPr lang="en-US" dirty="0"/>
              <a:t>Created by Facebook and actively used and supported by them</a:t>
            </a:r>
          </a:p>
          <a:p>
            <a:r>
              <a:rPr lang="en-US" dirty="0"/>
              <a:t>Goal: be more declarative, like original html and CSS</a:t>
            </a:r>
          </a:p>
          <a:p>
            <a:pPr lvl="1"/>
            <a:r>
              <a:rPr lang="en-US" dirty="0"/>
              <a:t>As opposed to imperative like JavaScript</a:t>
            </a:r>
          </a:p>
          <a:p>
            <a:pPr lvl="1"/>
            <a:r>
              <a:rPr lang="en-US" dirty="0"/>
              <a:t>React handles updating and redrawing as data changes</a:t>
            </a:r>
          </a:p>
          <a:p>
            <a:pPr lvl="2"/>
            <a:r>
              <a:rPr lang="en-US" dirty="0"/>
              <a:t>Still need input handlers</a:t>
            </a:r>
          </a:p>
          <a:p>
            <a:pPr lvl="1"/>
            <a:r>
              <a:rPr lang="en-US" dirty="0"/>
              <a:t>New way to write html with computed parameters = JSX</a:t>
            </a:r>
          </a:p>
          <a:p>
            <a:r>
              <a:rPr lang="en-US" dirty="0"/>
              <a:t>Build reusable, encapsulated </a:t>
            </a:r>
            <a:r>
              <a:rPr lang="en-US" dirty="0">
                <a:solidFill>
                  <a:srgbClr val="C00000"/>
                </a:solidFill>
              </a:rPr>
              <a:t>components</a:t>
            </a:r>
          </a:p>
          <a:p>
            <a:pPr lvl="1"/>
            <a:r>
              <a:rPr lang="en-US" dirty="0"/>
              <a:t>E.g., header and footer</a:t>
            </a:r>
          </a:p>
          <a:p>
            <a:r>
              <a:rPr lang="en-US" dirty="0"/>
              <a:t>React can also be used “native” to make Android and iOS apps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67" y="1501067"/>
            <a:ext cx="1371529" cy="531467"/>
          </a:xfrm>
          <a:prstGeom prst="rect">
            <a:avLst/>
          </a:prstGeom>
        </p:spPr>
      </p:pic>
      <p:pic>
        <p:nvPicPr>
          <p:cNvPr id="9" name="Google Shape;121;p25"/>
          <p:cNvPicPr preferRelativeResize="0"/>
          <p:nvPr/>
        </p:nvPicPr>
        <p:blipFill rotWithShape="1">
          <a:blip r:embed="rId4">
            <a:alphaModFix/>
          </a:blip>
          <a:srcRect l="39169" t="13235" r="38720" b="15646"/>
          <a:stretch/>
        </p:blipFill>
        <p:spPr>
          <a:xfrm>
            <a:off x="4788751" y="529376"/>
            <a:ext cx="1231049" cy="1237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7527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6064"/>
            <a:ext cx="7200900" cy="439535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JSX</a:t>
            </a:r>
            <a:r>
              <a:rPr lang="en-US" dirty="0"/>
              <a:t> – yet another syntax for html</a:t>
            </a:r>
          </a:p>
          <a:p>
            <a:pPr lvl="1"/>
            <a:r>
              <a:rPr lang="en-US" dirty="0"/>
              <a:t>Almost like regular html, but</a:t>
            </a:r>
            <a:br>
              <a:rPr lang="en-US" dirty="0"/>
            </a:br>
            <a:r>
              <a:rPr lang="en-US" dirty="0"/>
              <a:t>some differences</a:t>
            </a:r>
          </a:p>
          <a:p>
            <a:pPr lvl="2"/>
            <a:r>
              <a:rPr lang="en-US" dirty="0"/>
              <a:t>Yet another syntax for</a:t>
            </a:r>
            <a:br>
              <a:rPr lang="en-US" dirty="0"/>
            </a:br>
            <a:r>
              <a:rPr lang="en-US" dirty="0"/>
              <a:t>comments: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{\* comment *\}</a:t>
            </a:r>
          </a:p>
          <a:p>
            <a:pPr lvl="1"/>
            <a:r>
              <a:rPr lang="en-US" dirty="0"/>
              <a:t>Compute elements based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props</a:t>
            </a:r>
          </a:p>
          <a:p>
            <a:pPr lvl="1"/>
            <a:r>
              <a:rPr lang="en-US" dirty="0"/>
              <a:t>Computed and returned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render()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/>
              <a:t>methods</a:t>
            </a:r>
          </a:p>
          <a:p>
            <a:pPr lvl="1"/>
            <a:r>
              <a:rPr lang="en-US" dirty="0"/>
              <a:t>CSS classes called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className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C00000"/>
                </a:solidFill>
              </a:rPr>
              <a:t>States</a:t>
            </a:r>
            <a:r>
              <a:rPr lang="en-US" dirty="0"/>
              <a:t> – dynamic data</a:t>
            </a:r>
          </a:p>
          <a:p>
            <a:pPr lvl="1"/>
            <a:r>
              <a:rPr lang="en-US" dirty="0"/>
              <a:t>Note: totally different from </a:t>
            </a:r>
            <a:r>
              <a:rPr lang="en-US" dirty="0">
                <a:solidFill>
                  <a:srgbClr val="C00000"/>
                </a:solidFill>
              </a:rPr>
              <a:t>state</a:t>
            </a:r>
            <a:r>
              <a:rPr lang="en-US" dirty="0"/>
              <a:t>-transition-diagrams</a:t>
            </a:r>
          </a:p>
          <a:p>
            <a:pPr lvl="1"/>
            <a:r>
              <a:rPr lang="en-US" dirty="0"/>
              <a:t>Store values as JS objects</a:t>
            </a:r>
          </a:p>
          <a:p>
            <a:pPr lvl="1"/>
            <a:r>
              <a:rPr lang="en-US" dirty="0"/>
              <a:t>DOM updated when state’s values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462" y="948928"/>
            <a:ext cx="3727644" cy="34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7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7569-1AC8-4752-84CC-70DCBC4D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5" y="362060"/>
            <a:ext cx="7543800" cy="680932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ABE97-A902-4AC9-97A4-B19209005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2" y="1042992"/>
            <a:ext cx="8686800" cy="41667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Download node.js and </a:t>
            </a:r>
            <a:r>
              <a:rPr lang="en-US" dirty="0" err="1"/>
              <a:t>npm</a:t>
            </a:r>
            <a:r>
              <a:rPr lang="en-US" dirty="0"/>
              <a:t>: </a:t>
            </a:r>
            <a:r>
              <a:rPr lang="da-DK" dirty="0">
                <a:hlinkClick r:id="rId3"/>
              </a:rPr>
              <a:t>https://nodejs.org/en/</a:t>
            </a:r>
            <a:r>
              <a:rPr lang="da-DK" dirty="0"/>
              <a:t> </a:t>
            </a:r>
          </a:p>
          <a:p>
            <a:r>
              <a:rPr lang="da-DK" dirty="0"/>
              <a:t>Now can bring up a console and type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da-DK" dirty="0"/>
              <a:t> or </a:t>
            </a:r>
            <a:r>
              <a:rPr lang="da-DK" dirty="0">
                <a:latin typeface="Courier New" panose="02070309020205020404" pitchFamily="49" charset="0"/>
                <a:cs typeface="Courier New" panose="02070309020205020404" pitchFamily="49" charset="0"/>
              </a:rPr>
              <a:t>npx</a:t>
            </a:r>
            <a:endParaRPr lang="da-DK" dirty="0"/>
          </a:p>
          <a:p>
            <a:r>
              <a:rPr lang="da-DK" dirty="0"/>
              <a:t>Follow these instructions for getting started with React</a:t>
            </a:r>
          </a:p>
          <a:p>
            <a:pPr lvl="1"/>
            <a:r>
              <a:rPr lang="da-DK" dirty="0">
                <a:hlinkClick r:id="rId4"/>
              </a:rPr>
              <a:t>https://create-react-app.dev/docs/getting-started#quick-start</a:t>
            </a:r>
            <a:r>
              <a:rPr lang="da-DK" dirty="0"/>
              <a:t> </a:t>
            </a:r>
          </a:p>
          <a:p>
            <a:r>
              <a:rPr lang="da-DK" dirty="0"/>
              <a:t>cd into the code folder </a:t>
            </a:r>
            <a:r>
              <a:rPr lang="da-DK" sz="2175" i="1" dirty="0"/>
              <a:t>(expert hint: use drag-and-drop – see below)</a:t>
            </a:r>
          </a:p>
          <a:p>
            <a:pPr marL="25836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75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C:\Users\bm1x\Documents&gt; </a:t>
            </a:r>
            <a: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  <a:t>cd C:\Users\bm1x\Documents\UICOURSE\05-631fall22\HW 4-solution</a:t>
            </a:r>
          </a:p>
          <a:p>
            <a:pPr marL="25836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75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C:\Users\bm1x\Documents\UICOURSE\05-631fall22\HW 4-solution&gt; </a:t>
            </a:r>
            <a:r>
              <a:rPr lang="en-US" sz="15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npx</a:t>
            </a:r>
            <a: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  <a:t> create-react-app my-app</a:t>
            </a:r>
            <a:b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575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C:\Users\bm1x\Documents\UICOURSE\05-631fall22\HW 4-solution&gt; </a:t>
            </a:r>
            <a: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  <a:t>cd my-app</a:t>
            </a:r>
          </a:p>
          <a:p>
            <a:pPr marL="258365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575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C:\Users\bm1x\Documents\UICOURSE\05-631fall22\HW 4-solution&gt; </a:t>
            </a:r>
            <a:r>
              <a:rPr lang="en-US" sz="1575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npm</a:t>
            </a:r>
            <a:r>
              <a:rPr lang="en-US" sz="1575" dirty="0">
                <a:latin typeface="Courier New" panose="02070309020205020404" pitchFamily="49" charset="0"/>
                <a:cs typeface="Courier New" panose="02070309020205020404" pitchFamily="49" charset="0"/>
              </a:rPr>
              <a:t> start</a:t>
            </a:r>
          </a:p>
          <a:p>
            <a:pPr lvl="1"/>
            <a:r>
              <a:rPr lang="da-DK" dirty="0"/>
              <a:t>Will open new tab in browser running the app. </a:t>
            </a:r>
          </a:p>
          <a:p>
            <a:pPr lvl="1"/>
            <a:r>
              <a:rPr lang="da-DK" dirty="0"/>
              <a:t>Can edit App.js and changes will be shown immediately on save</a:t>
            </a:r>
          </a:p>
          <a:p>
            <a:pPr lvl="1"/>
            <a:r>
              <a:rPr lang="da-DK" dirty="0"/>
              <a:t>Stop with ^C in cmd window, or close tab, or close cmd window</a:t>
            </a:r>
            <a:endParaRPr lang="da-DK" dirty="0">
              <a:hlinkClick r:id="rId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44343-E73B-425C-A42B-912BE6721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FE7B4-4198-4716-BD21-A6F49BBE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4C3E16-F1A1-4D48-8196-8C32A6760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345422"/>
            <a:ext cx="4072634" cy="1090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E1AEB-51EA-4518-A18B-A534DE96A0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470" y="5377934"/>
            <a:ext cx="3617460" cy="102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4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7A98-2A56-454E-8FA7-CE3D3D30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resources for 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0B35-CC4F-4302-BCCD-B037CAD9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6697"/>
            <a:ext cx="8553450" cy="3308747"/>
          </a:xfrm>
        </p:spPr>
        <p:txBody>
          <a:bodyPr>
            <a:normAutofit/>
          </a:bodyPr>
          <a:lstStyle/>
          <a:p>
            <a:r>
              <a:rPr lang="en-US" sz="2100" dirty="0">
                <a:hlinkClick r:id="rId2"/>
              </a:rPr>
              <a:t>https://reactjs.org/docs/create-a-new-react-app.html</a:t>
            </a:r>
            <a:r>
              <a:rPr lang="en-US" sz="2100" dirty="0"/>
              <a:t> </a:t>
            </a:r>
          </a:p>
          <a:p>
            <a:r>
              <a:rPr lang="en-US" sz="2100" dirty="0">
                <a:hlinkClick r:id="rId3"/>
              </a:rPr>
              <a:t>https://docs.npmjs.com/downloading-and-installing-node-js-and-npm</a:t>
            </a:r>
            <a:r>
              <a:rPr lang="en-US" sz="2100" dirty="0"/>
              <a:t> </a:t>
            </a:r>
          </a:p>
          <a:p>
            <a:r>
              <a:rPr lang="en-US" sz="2100" dirty="0"/>
              <a:t>W3Schools intro on how to get started with React dev: </a:t>
            </a:r>
            <a:r>
              <a:rPr lang="en-US" sz="2100" dirty="0">
                <a:hlinkClick r:id="rId4"/>
              </a:rPr>
              <a:t>https://www.w3schools.com/react/react_getstarted.asp</a:t>
            </a:r>
            <a:r>
              <a:rPr lang="en-US" sz="2100" dirty="0"/>
              <a:t> </a:t>
            </a:r>
          </a:p>
          <a:p>
            <a:endParaRPr lang="en-US" sz="2100" dirty="0"/>
          </a:p>
          <a:p>
            <a:r>
              <a:rPr lang="en-US" sz="2100" dirty="0"/>
              <a:t>Thanks to Michael Liu and Clara Cook and Alex Cabrera also for help with these slides!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0C08E-182D-4581-BB80-D55BAA3C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7640F-2A0A-46EB-A5D6-A0ED2BE1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889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235"/>
            <a:ext cx="7928264" cy="4031673"/>
          </a:xfrm>
        </p:spPr>
        <p:txBody>
          <a:bodyPr>
            <a:normAutofit/>
          </a:bodyPr>
          <a:lstStyle/>
          <a:p>
            <a:r>
              <a:rPr lang="en-US" dirty="0"/>
              <a:t>Can’t cover it all in two lectures &amp; two labs</a:t>
            </a:r>
          </a:p>
          <a:p>
            <a:r>
              <a:rPr lang="en-US" dirty="0"/>
              <a:t>Lots of great material out there to learn from</a:t>
            </a:r>
          </a:p>
          <a:p>
            <a:r>
              <a:rPr lang="en-US" dirty="0"/>
              <a:t>Lots of Stack Overflow answers that cover most problems</a:t>
            </a:r>
          </a:p>
          <a:p>
            <a:r>
              <a:rPr lang="en-US" dirty="0" err="1"/>
              <a:t>eCommerce</a:t>
            </a:r>
            <a:r>
              <a:rPr lang="en-US" dirty="0"/>
              <a:t> websites are exactly its target application</a:t>
            </a:r>
          </a:p>
          <a:p>
            <a:r>
              <a:rPr lang="en-US" dirty="0">
                <a:hlinkClick r:id="rId2"/>
              </a:rPr>
              <a:t>HW4</a:t>
            </a:r>
            <a:r>
              <a:rPr lang="en-US" dirty="0"/>
              <a:t> write up includes an example app from Michael Liu that is similar to HW4: </a:t>
            </a:r>
            <a:r>
              <a:rPr lang="en-US" dirty="0">
                <a:hlinkClick r:id="rId3"/>
              </a:rPr>
              <a:t>SSUI-Star-Wars</a:t>
            </a:r>
            <a:endParaRPr lang="en-US" dirty="0"/>
          </a:p>
          <a:p>
            <a:r>
              <a:rPr lang="en-US" dirty="0"/>
              <a:t>How to deploy </a:t>
            </a:r>
            <a:r>
              <a:rPr lang="en-US" dirty="0" err="1"/>
              <a:t>React+Router</a:t>
            </a:r>
            <a:r>
              <a:rPr lang="en-US" dirty="0"/>
              <a:t> app to Netlify from GitHub: </a:t>
            </a:r>
            <a:r>
              <a:rPr lang="en-US" sz="1425" u="sng" dirty="0">
                <a:hlinkClick r:id="rId4"/>
              </a:rPr>
              <a:t>https://dev.to/easybuoy/deploying-react-app-from-github-to-netlify-3a9j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75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813964" cy="1295400"/>
          </a:xfrm>
        </p:spPr>
        <p:txBody>
          <a:bodyPr/>
          <a:lstStyle/>
          <a:p>
            <a:r>
              <a:rPr lang="en-US" dirty="0"/>
              <a:t>JavaScript features heavily used by React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35282"/>
            <a:ext cx="7420970" cy="4135582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Might want to review these features!</a:t>
            </a:r>
          </a:p>
          <a:p>
            <a:r>
              <a:rPr lang="en-US" dirty="0">
                <a:solidFill>
                  <a:srgbClr val="C00000"/>
                </a:solidFill>
              </a:rPr>
              <a:t>export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import</a:t>
            </a:r>
          </a:p>
          <a:p>
            <a:pPr lvl="1"/>
            <a:r>
              <a:rPr lang="en-US" dirty="0"/>
              <a:t>React uses lots of files and need to control namespaces</a:t>
            </a:r>
          </a:p>
          <a:p>
            <a:r>
              <a:rPr lang="en-US" dirty="0">
                <a:solidFill>
                  <a:srgbClr val="C00000"/>
                </a:solidFill>
              </a:rPr>
              <a:t>spread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rest</a:t>
            </a:r>
            <a:r>
              <a:rPr lang="en-US" dirty="0"/>
              <a:t> operator:   </a:t>
            </a:r>
            <a:r>
              <a:rPr lang="en-US" dirty="0">
                <a:solidFill>
                  <a:srgbClr val="C00000"/>
                </a:solidFill>
              </a:rPr>
              <a:t>. . .</a:t>
            </a:r>
          </a:p>
          <a:p>
            <a:pPr lvl="1"/>
            <a:r>
              <a:rPr lang="en-US" dirty="0"/>
              <a:t>Flatten an array or object in place</a:t>
            </a:r>
          </a:p>
          <a:p>
            <a:pPr marL="261938" lvl="1" indent="0"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oldArray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= [4,5];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newArray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= [...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oldArray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, 1, 2, 3];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newArray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= [4,5,1,2,3] </a:t>
            </a:r>
            <a:r>
              <a:rPr lang="en-US" sz="1425" strike="sngStrike" dirty="0">
                <a:latin typeface="Consolas"/>
                <a:ea typeface="Consolas"/>
                <a:cs typeface="Consolas"/>
                <a:sym typeface="Consolas"/>
              </a:rPr>
              <a:t>instead of [ [4,5], 1,2,3]</a:t>
            </a:r>
          </a:p>
          <a:p>
            <a:pPr marL="261938" lvl="1" indent="0">
              <a:spcBef>
                <a:spcPts val="750"/>
              </a:spcBef>
              <a:spcAft>
                <a:spcPts val="0"/>
              </a:spcAft>
              <a:buNone/>
            </a:pP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const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newObject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 = {...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oldObject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425" dirty="0" err="1">
                <a:latin typeface="Consolas"/>
                <a:ea typeface="Consolas"/>
                <a:cs typeface="Consolas"/>
                <a:sym typeface="Consolas"/>
              </a:rPr>
              <a:t>newProp</a:t>
            </a:r>
            <a:r>
              <a:rPr lang="en-US" sz="1425" dirty="0">
                <a:latin typeface="Consolas"/>
                <a:ea typeface="Consolas"/>
                <a:cs typeface="Consolas"/>
                <a:sym typeface="Consolas"/>
              </a:rPr>
              <a:t>: 'Jason'}</a:t>
            </a:r>
            <a:br>
              <a:rPr lang="en-US" sz="1425" dirty="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425" dirty="0">
                <a:latin typeface="Consolas"/>
                <a:ea typeface="Consolas"/>
                <a:cs typeface="Consolas"/>
                <a:sym typeface="Consolas"/>
              </a:rPr>
              <a:t>function sortNumbers(...args) { </a:t>
            </a:r>
            <a:r>
              <a:rPr lang="en" sz="1125" dirty="0">
                <a:latin typeface="Consolas"/>
                <a:ea typeface="Consolas"/>
                <a:cs typeface="Consolas"/>
                <a:sym typeface="Consolas"/>
              </a:rPr>
              <a:t>}  //args is an array of the parameters</a:t>
            </a:r>
          </a:p>
          <a:p>
            <a:pPr>
              <a:spcBef>
                <a:spcPts val="750"/>
              </a:spcBef>
              <a:spcAft>
                <a:spcPts val="0"/>
              </a:spcAft>
            </a:pPr>
            <a:r>
              <a:rPr lang="en-US" dirty="0" err="1">
                <a:solidFill>
                  <a:srgbClr val="C00000"/>
                </a:solidFill>
              </a:rPr>
              <a:t>Destructuring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– assign variables using same name</a:t>
            </a:r>
            <a:br>
              <a:rPr lang="en-US" dirty="0"/>
            </a:br>
            <a:r>
              <a:rPr lang="en" sz="1425" dirty="0">
                <a:latin typeface="Consolas"/>
                <a:ea typeface="Consolas"/>
                <a:cs typeface="Consolas"/>
                <a:sym typeface="Consolas"/>
              </a:rPr>
              <a:t>let {name, loc} = func(); </a:t>
            </a:r>
            <a:r>
              <a:rPr lang="en" sz="1125" dirty="0">
                <a:latin typeface="Consolas"/>
                <a:ea typeface="Consolas"/>
                <a:cs typeface="Consolas"/>
                <a:sym typeface="Consolas"/>
              </a:rPr>
              <a:t>// returns object with name: and loc: fields</a:t>
            </a:r>
            <a:endParaRPr lang="en-US" sz="1050" dirty="0">
              <a:latin typeface="Consolas"/>
              <a:ea typeface="Consolas"/>
              <a:cs typeface="Consolas"/>
              <a:sym typeface="Averag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 2022 - Brad Myers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315BA-FF6E-4F83-822C-B6704CDD761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27818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63606</TotalTime>
  <Words>3059</Words>
  <Application>Microsoft Office PowerPoint</Application>
  <PresentationFormat>On-screen Show (4:3)</PresentationFormat>
  <Paragraphs>449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Average</vt:lpstr>
      <vt:lpstr>Consolas</vt:lpstr>
      <vt:lpstr>Courier New</vt:lpstr>
      <vt:lpstr>Helvetica Neue</vt:lpstr>
      <vt:lpstr>Tahoma</vt:lpstr>
      <vt:lpstr>Wingdings</vt:lpstr>
      <vt:lpstr>lecture template_polo</vt:lpstr>
      <vt:lpstr>Lectures 11 and 12: React for JavaScript</vt:lpstr>
      <vt:lpstr>Logistics (lecture 11)</vt:lpstr>
      <vt:lpstr>Logistics (lecture 12)</vt:lpstr>
      <vt:lpstr>What is React</vt:lpstr>
      <vt:lpstr>Key Concepts</vt:lpstr>
      <vt:lpstr>Getting Started</vt:lpstr>
      <vt:lpstr>Extra resources for getting started</vt:lpstr>
      <vt:lpstr>Learning React</vt:lpstr>
      <vt:lpstr>JavaScript features heavily used by React</vt:lpstr>
      <vt:lpstr>Useful JavaScript array functions</vt:lpstr>
      <vt:lpstr>Backquote (“backtick”) operator</vt:lpstr>
      <vt:lpstr>React is Client Side</vt:lpstr>
      <vt:lpstr>JSX</vt:lpstr>
      <vt:lpstr>React Components</vt:lpstr>
      <vt:lpstr>Structure of our React apps</vt:lpstr>
      <vt:lpstr>Create components</vt:lpstr>
      <vt:lpstr>Dynamic Contents: Props and State</vt:lpstr>
      <vt:lpstr>Dynamic Contents: Props and State</vt:lpstr>
      <vt:lpstr>this.setState or useState</vt:lpstr>
      <vt:lpstr>Conditional rendering</vt:lpstr>
      <vt:lpstr>Rendering Lists</vt:lpstr>
      <vt:lpstr>Two ways to use React</vt:lpstr>
      <vt:lpstr>Object Based</vt:lpstr>
      <vt:lpstr>Function Based</vt:lpstr>
      <vt:lpstr>React Hooks</vt:lpstr>
      <vt:lpstr>State Hook</vt:lpstr>
      <vt:lpstr>State Hook, cont.</vt:lpstr>
      <vt:lpstr>Effect Hook</vt:lpstr>
      <vt:lpstr>Effect Hook (another example)</vt:lpstr>
      <vt:lpstr>Props parameter</vt:lpstr>
      <vt:lpstr>Passing function as props</vt:lpstr>
      <vt:lpstr>Michael Liu’s sample app</vt:lpstr>
      <vt:lpstr>Extra Packages You Can Use</vt:lpstr>
      <vt:lpstr>React Router</vt:lpstr>
      <vt:lpstr>ReactStrap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05-830 Lecture 1</dc:title>
  <dc:creator>Brad Myers</dc:creator>
  <cp:lastModifiedBy>Brad Myers</cp:lastModifiedBy>
  <cp:revision>1030</cp:revision>
  <cp:lastPrinted>1601-01-01T00:00:00Z</cp:lastPrinted>
  <dcterms:created xsi:type="dcterms:W3CDTF">2001-06-15T20:03:27Z</dcterms:created>
  <dcterms:modified xsi:type="dcterms:W3CDTF">2022-10-10T19:08:35Z</dcterms:modified>
</cp:coreProperties>
</file>