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8"/>
  </p:notesMasterIdLst>
  <p:sldIdLst>
    <p:sldId id="282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82" r:id="rId11"/>
    <p:sldId id="363" r:id="rId12"/>
    <p:sldId id="364" r:id="rId13"/>
    <p:sldId id="381" r:id="rId14"/>
    <p:sldId id="383" r:id="rId15"/>
    <p:sldId id="372" r:id="rId16"/>
    <p:sldId id="373" r:id="rId17"/>
    <p:sldId id="374" r:id="rId18"/>
    <p:sldId id="375" r:id="rId19"/>
    <p:sldId id="379" r:id="rId20"/>
    <p:sldId id="384" r:id="rId21"/>
    <p:sldId id="367" r:id="rId22"/>
    <p:sldId id="370" r:id="rId23"/>
    <p:sldId id="380" r:id="rId24"/>
    <p:sldId id="365" r:id="rId25"/>
    <p:sldId id="366" r:id="rId26"/>
    <p:sldId id="3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86416" autoAdjust="0"/>
  </p:normalViewPr>
  <p:slideViewPr>
    <p:cSldViewPr snapToGrid="0">
      <p:cViewPr varScale="1">
        <p:scale>
          <a:sx n="97" d="100"/>
          <a:sy n="97" d="100"/>
        </p:scale>
        <p:origin x="18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3.xml"/><Relationship Id="rId7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5" Type="http://schemas.openxmlformats.org/officeDocument/2006/relationships/slide" Target="slides/slide9.xml"/><Relationship Id="rId4" Type="http://schemas.openxmlformats.org/officeDocument/2006/relationships/slide" Target="slides/slide4.xml"/><Relationship Id="rId9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8188.9820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ortal.acm.org/author_page.cfm?id=81100127241&amp;coll=GUIDE&amp;dl=GUIDE&amp;trk=0&amp;CFID=47228273&amp;CFTOKEN=53311889" TargetMode="External"/><Relationship Id="rId4" Type="http://schemas.openxmlformats.org/officeDocument/2006/relationships/hyperlink" Target="http://portal.acm.org/author_page.cfm?id=81328488846&amp;coll=GUIDE&amp;dl=GUIDE&amp;trk=0&amp;CFID=47228273&amp;CFTOKEN=533118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427BC-A196-4A17-B2F6-51CD06A46F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6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F6A6B-80C4-455A-B61D-69ED5A185B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4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E7F77-7A56-4A22-AD28-4F110D82E4F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8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E95A2-8999-4D04-9E61-FC47434BEC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73C2C-1075-4034-B67E-A12DCCBCF1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8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Also : </a:t>
            </a:r>
            <a:r>
              <a:rPr lang="en-US">
                <a:hlinkClick r:id="rId3"/>
              </a:rPr>
              <a:t>http://doi.acm.org/10.1145/98188.98201</a:t>
            </a:r>
            <a:endParaRPr lang="en-US"/>
          </a:p>
          <a:p>
            <a:r>
              <a:rPr lang="en-US" b="1"/>
              <a:t>Interactive specification of flexible user interface displays</a:t>
            </a:r>
          </a:p>
          <a:p>
            <a:r>
              <a:rPr lang="en-US">
                <a:hlinkClick r:id="rId4"/>
              </a:rPr>
              <a:t>Scott E. Hudson</a:t>
            </a:r>
            <a:r>
              <a:rPr lang="en-US"/>
              <a:t> &amp; </a:t>
            </a:r>
            <a:r>
              <a:rPr lang="en-US">
                <a:hlinkClick r:id="rId5"/>
              </a:rPr>
              <a:t>Shamim P. Mohamed</a:t>
            </a:r>
            <a:endParaRPr lang="en-US"/>
          </a:p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A926C-157F-4FF6-864F-84318DBC3B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37A33-DA9A-41D9-AAA5-BF0963AAA9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08F76-D9E2-4056-AB5E-54E9358CE7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694F-9256-415C-B4C7-A60DFCBC23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71DBC-1A7E-47C2-8452-F96CEB7FD3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3F8C6-CCED-46C0-B8F1-41F648FA77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6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DFEE0-EE1B-412A-856F-00A9BB36F4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25EE1-F741-40AB-8A02-D24B0467DC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E7F77-7A56-4A22-AD28-4F110D82E4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D86C3AA4-DF69-404B-B075-00877ACC7752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167062" y="3167064"/>
            <a:ext cx="6858000" cy="523874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4AED5781-59BD-4C66-B5E8-DA6F7B6012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255A9BB1-64AA-4467-9A0F-A1ED49B8A3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C70E25F7-2EBD-439A-857A-8597146CD4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419F1D4-E32C-429B-9B4F-9B87EBA38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" name="Picture 12" descr="red_hcii_logo">
            <a:extLst>
              <a:ext uri="{FF2B5EF4-FFF2-40B4-BE49-F238E27FC236}">
                <a16:creationId xmlns:a16="http://schemas.microsoft.com/office/drawing/2014/main" id="{DC4609AB-0D45-79E6-9282-D3A912F34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red_hcii_logo">
            <a:extLst>
              <a:ext uri="{FF2B5EF4-FFF2-40B4-BE49-F238E27FC236}">
                <a16:creationId xmlns:a16="http://schemas.microsoft.com/office/drawing/2014/main" id="{EA171638-6B34-B89B-A848-10D9E9FE3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angular/tryit.asp?filename=try_ng_databinding_two-wa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10/docs/api/index.html?javax/swing/package-tree.html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docs.oracle.com/en/java/javase/18/docs/api/index.html?javax/swing/package-tre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bootstrap/default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sINJ8mlD5A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doi.acm.org/10.1145/108844.1089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cs.cmu.edu/~amulet/videos/C32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s.cmu.edu/~garnet/p117-hashimoto-giltdem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DxPizVuXsD0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pple.com/library/content/documentation/UserExperience/Conceptual/AutolayoutP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docs/books/tutorial/uiswing/layout/using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UuLaxbFKAc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/>
              <a:t>Lecture 10:</a:t>
            </a:r>
            <a:br>
              <a:rPr lang="en-US" sz="2100" dirty="0"/>
            </a:br>
            <a:r>
              <a:rPr lang="en-US" b="0" dirty="0"/>
              <a:t>UI Implementation Concepts: Callbacks, Resources, Widget Hierarchies, Geometry Management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57" y="292107"/>
            <a:ext cx="7543800" cy="844493"/>
          </a:xfrm>
        </p:spPr>
        <p:txBody>
          <a:bodyPr/>
          <a:lstStyle/>
          <a:p>
            <a:r>
              <a:rPr lang="en-US" dirty="0"/>
              <a:t>HTML call-back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2" y="1294328"/>
            <a:ext cx="7074291" cy="4592124"/>
          </a:xfrm>
        </p:spPr>
        <p:txBody>
          <a:bodyPr>
            <a:normAutofit/>
          </a:bodyPr>
          <a:lstStyle/>
          <a:p>
            <a:r>
              <a:rPr lang="en-US" dirty="0"/>
              <a:t>Form controls (buttons, text field) have various events or “actions”</a:t>
            </a:r>
          </a:p>
          <a:p>
            <a:pPr lvl="1"/>
            <a:r>
              <a:rPr lang="en-US" dirty="0"/>
              <a:t>Built-in actions like “submit”</a:t>
            </a:r>
          </a:p>
          <a:p>
            <a:pPr lvl="1"/>
            <a:r>
              <a:rPr lang="en-US" dirty="0"/>
              <a:t>Attach script code to run when used</a:t>
            </a:r>
            <a:br>
              <a:rPr lang="en-US" dirty="0"/>
            </a:b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&lt;button type="submit" 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formaction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/>
              <a:t>ReactJS</a:t>
            </a:r>
            <a:r>
              <a:rPr lang="en-US" dirty="0"/>
              <a:t> – like regular JavaScript</a:t>
            </a:r>
          </a:p>
          <a:p>
            <a:pPr lvl="1"/>
            <a:r>
              <a:rPr lang="en-US" dirty="0"/>
              <a:t>Has “state” variables that are shared (“reactive”)</a:t>
            </a:r>
          </a:p>
          <a:p>
            <a:r>
              <a:rPr lang="en-US" dirty="0"/>
              <a:t>AngularJS supports “data bindings”</a:t>
            </a:r>
          </a:p>
          <a:p>
            <a:pPr lvl="1"/>
            <a:r>
              <a:rPr lang="en-US" dirty="0"/>
              <a:t>Like Amulet constraints</a:t>
            </a:r>
          </a:p>
          <a:p>
            <a:pPr lvl="1"/>
            <a:r>
              <a:rPr lang="en-US" dirty="0"/>
              <a:t>Connects JavaScript variable to html element</a:t>
            </a:r>
          </a:p>
          <a:p>
            <a:pPr lvl="1"/>
            <a:r>
              <a:rPr lang="en-US" dirty="0"/>
              <a:t>&lt;p ng-bind="</a:t>
            </a:r>
            <a:r>
              <a:rPr lang="en-US" dirty="0" err="1"/>
              <a:t>firstname</a:t>
            </a:r>
            <a:r>
              <a:rPr lang="en-US" dirty="0"/>
              <a:t>"&gt;&lt;/p&gt;</a:t>
            </a:r>
          </a:p>
          <a:p>
            <a:pPr lvl="1"/>
            <a:r>
              <a:rPr lang="en-US" dirty="0">
                <a:hlinkClick r:id="rId2"/>
              </a:rPr>
              <a:t>Can be two-way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5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Hierarchies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6384" y="1568450"/>
            <a:ext cx="6735651" cy="47132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Inheritance to give the right methods to widgets</a:t>
            </a:r>
          </a:p>
          <a:p>
            <a:pPr lvl="1"/>
            <a:r>
              <a:rPr lang="en-US" dirty="0"/>
              <a:t>Menu in option button should look and work the same as a pull-down menu</a:t>
            </a:r>
          </a:p>
          <a:p>
            <a:r>
              <a:rPr lang="en-US" dirty="0"/>
              <a:t>Not used in JavaScript</a:t>
            </a:r>
          </a:p>
          <a:p>
            <a:r>
              <a:rPr lang="en-US" dirty="0"/>
              <a:t>Functions down the parent or class hierarchy </a:t>
            </a:r>
          </a:p>
          <a:p>
            <a:r>
              <a:rPr lang="en-US" dirty="0"/>
              <a:t>Java swing hierarchy:</a:t>
            </a:r>
          </a:p>
          <a:p>
            <a:pPr lvl="1"/>
            <a:r>
              <a:rPr lang="en-US" sz="1300" dirty="0">
                <a:hlinkClick r:id="rId3"/>
              </a:rPr>
              <a:t>https://docs.oracle.com/javase/10/docs/api/index.html?javax/swing/package-tree.html</a:t>
            </a:r>
            <a:endParaRPr lang="en-US" sz="1300" dirty="0"/>
          </a:p>
          <a:p>
            <a:pPr lvl="1"/>
            <a:r>
              <a:rPr lang="en-US" dirty="0"/>
              <a:t>(similar for </a:t>
            </a:r>
            <a:r>
              <a:rPr lang="en-US" dirty="0">
                <a:hlinkClick r:id="rId4"/>
              </a:rPr>
              <a:t>Java v.18</a:t>
            </a:r>
            <a:r>
              <a:rPr lang="en-US" dirty="0"/>
              <a:t>, but reorganized)</a:t>
            </a:r>
          </a:p>
          <a:p>
            <a:pPr lvl="1"/>
            <a:r>
              <a:rPr lang="en-US" dirty="0"/>
              <a:t>6002 interfaces, classes, subclasses; up to 8 levels deep!</a:t>
            </a:r>
          </a:p>
          <a:p>
            <a:pPr lvl="1"/>
            <a:r>
              <a:rPr lang="en-US" dirty="0"/>
              <a:t>68 different classes and interfaces with the word “menu” as part of the name</a:t>
            </a:r>
          </a:p>
          <a:p>
            <a:pPr lvl="2"/>
            <a:r>
              <a:rPr lang="en-US" dirty="0"/>
              <a:t>Rarely use the simple one (2 with the name “menu”)</a:t>
            </a:r>
          </a:p>
          <a:p>
            <a:r>
              <a:rPr lang="en-US" dirty="0"/>
              <a:t>Separate hierarchies for internal look-and-feel classes</a:t>
            </a:r>
          </a:p>
          <a:p>
            <a:pPr lvl="1"/>
            <a:r>
              <a:rPr lang="en-US" dirty="0"/>
              <a:t>Visible when debugging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910BA-509C-48B0-B287-975EFAA3FF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35" y="1513284"/>
            <a:ext cx="1884001" cy="111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FB7BA3-8A55-4FB2-921C-F1AC3ADB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35" y="2786403"/>
            <a:ext cx="1884001" cy="116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D31F2E-5C74-4B2C-AB78-E5011866884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655806" y="4101729"/>
            <a:ext cx="1360229" cy="15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4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Geometry Management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1971" y="1719196"/>
            <a:ext cx="8229600" cy="44116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Simplest – fixed values for location and size of</a:t>
            </a:r>
            <a:br>
              <a:rPr lang="en-US" dirty="0"/>
            </a:br>
            <a:r>
              <a:rPr lang="en-US" dirty="0"/>
              <a:t>each widget</a:t>
            </a:r>
          </a:p>
          <a:p>
            <a:pPr lvl="1" eaLnBrk="1" hangingPunct="1"/>
            <a:r>
              <a:rPr lang="en-US" dirty="0"/>
              <a:t>Some widgets have </a:t>
            </a:r>
            <a:r>
              <a:rPr lang="en-US" i="1" dirty="0"/>
              <a:t>dynamically-</a:t>
            </a:r>
            <a:r>
              <a:rPr lang="en-US" dirty="0"/>
              <a:t>determined content</a:t>
            </a:r>
          </a:p>
          <a:p>
            <a:pPr lvl="2" eaLnBrk="1" hangingPunct="1"/>
            <a:r>
              <a:rPr lang="en-US" dirty="0"/>
              <a:t>E.g., fonts menu, width=widest font name</a:t>
            </a:r>
          </a:p>
          <a:p>
            <a:pPr lvl="1" eaLnBrk="1" hangingPunct="1"/>
            <a:r>
              <a:rPr lang="en-US" dirty="0"/>
              <a:t>Doesn’t work for changing languages; changing window size</a:t>
            </a:r>
          </a:p>
          <a:p>
            <a:pPr eaLnBrk="1" hangingPunct="1"/>
            <a:r>
              <a:rPr lang="en-US" dirty="0"/>
              <a:t>Widgets don't set their own location. </a:t>
            </a:r>
          </a:p>
          <a:p>
            <a:pPr lvl="1" eaLnBrk="1" hangingPunct="1"/>
            <a:r>
              <a:rPr lang="en-US" dirty="0"/>
              <a:t>Widgets put into special group objects called "geometry managers" that perform the layout by setting the component's positions and size </a:t>
            </a:r>
          </a:p>
          <a:p>
            <a:pPr eaLnBrk="1" hangingPunct="1"/>
            <a:r>
              <a:rPr lang="en-US" dirty="0"/>
              <a:t>Each widget negotiates with parent for more room when resize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DA6D7-50F1-455C-AFA7-EDE389D0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038" y="945357"/>
            <a:ext cx="2063923" cy="18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8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Html/CSS placements:</a:t>
            </a:r>
          </a:p>
          <a:p>
            <a:pPr lvl="1"/>
            <a:r>
              <a:rPr lang="en-US" dirty="0"/>
              <a:t>Default – flows with text – next position or next line</a:t>
            </a:r>
          </a:p>
          <a:p>
            <a:pPr lvl="1"/>
            <a:r>
              <a:rPr lang="en-US" dirty="0"/>
              <a:t>Also, fixed location, percent of the way across page, offset relative to previous item</a:t>
            </a:r>
          </a:p>
          <a:p>
            <a:r>
              <a:rPr lang="en-US" dirty="0"/>
              <a:t>CSS Layouts</a:t>
            </a:r>
          </a:p>
          <a:p>
            <a:pPr lvl="1"/>
            <a:r>
              <a:rPr lang="en-US" dirty="0"/>
              <a:t>CSS framework (library), like </a:t>
            </a:r>
            <a:r>
              <a:rPr lang="en-US" dirty="0">
                <a:hlinkClick r:id="rId2"/>
              </a:rPr>
              <a:t>Bootstrap</a:t>
            </a:r>
            <a:endParaRPr lang="en-US" dirty="0"/>
          </a:p>
          <a:p>
            <a:pPr lvl="1"/>
            <a:r>
              <a:rPr lang="en-US" dirty="0"/>
              <a:t>CSS float property – move to sides</a:t>
            </a:r>
          </a:p>
          <a:p>
            <a:pPr lvl="1"/>
            <a:r>
              <a:rPr lang="en-US" dirty="0"/>
              <a:t>CSS grid container – rows and columns</a:t>
            </a:r>
          </a:p>
          <a:p>
            <a:pPr lvl="1"/>
            <a:r>
              <a:rPr lang="en-US" dirty="0"/>
              <a:t>CSS flexbox container – deals with changing window size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12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97A3-CC17-497A-BFA1-461CE73F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E0D7E-8415-4E3A-883E-17668896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Programmer defines a set of </a:t>
            </a:r>
            <a:r>
              <a:rPr lang="en-US" b="1" dirty="0">
                <a:solidFill>
                  <a:schemeClr val="accent6"/>
                </a:solidFill>
              </a:rPr>
              <a:t>constraints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Mathematical relationships among the objects that compute the position, size, etc.</a:t>
            </a:r>
          </a:p>
          <a:p>
            <a:pPr lvl="1">
              <a:tabLst>
                <a:tab pos="1197769" algn="l"/>
              </a:tabLst>
            </a:pPr>
            <a:r>
              <a:rPr lang="en-US" dirty="0"/>
              <a:t>E.g.:	width of menu = width of its widest item</a:t>
            </a:r>
            <a:br>
              <a:rPr lang="en-US" dirty="0"/>
            </a:br>
            <a:r>
              <a:rPr lang="en-US" dirty="0"/>
              <a:t>	width of ribbon = width of window – 4</a:t>
            </a:r>
            <a:br>
              <a:rPr lang="en-US" dirty="0"/>
            </a:br>
            <a:r>
              <a:rPr lang="en-US" dirty="0"/>
              <a:t>	OK-Cancel buttons are centered at the bottom of the window</a:t>
            </a:r>
          </a:p>
          <a:p>
            <a:pPr>
              <a:tabLst>
                <a:tab pos="1197769" algn="l"/>
              </a:tabLst>
            </a:pPr>
            <a:r>
              <a:rPr lang="en-US" dirty="0"/>
              <a:t>Idea dates back to Sketchpad research system – 1963!</a:t>
            </a:r>
          </a:p>
          <a:p>
            <a:pPr>
              <a:tabLst>
                <a:tab pos="1197769" algn="l"/>
              </a:tabLst>
            </a:pPr>
            <a:r>
              <a:rPr lang="en-US" dirty="0"/>
              <a:t>Covered in depth in Lectures 16-18</a:t>
            </a:r>
          </a:p>
          <a:p>
            <a:pPr>
              <a:tabLst>
                <a:tab pos="1197769" algn="l"/>
              </a:tabLs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4AB49-3673-4FB7-ADA4-AB5CDAB4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09AC1-A326-4D33-A8B5-8000DDEF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63B7C2-C2DB-4C98-8922-1244AF3C3249}"/>
              </a:ext>
            </a:extLst>
          </p:cNvPr>
          <p:cNvGrpSpPr/>
          <p:nvPr/>
        </p:nvGrpSpPr>
        <p:grpSpPr>
          <a:xfrm>
            <a:off x="6392123" y="2473856"/>
            <a:ext cx="2613041" cy="875483"/>
            <a:chOff x="8531416" y="2670629"/>
            <a:chExt cx="3484054" cy="11673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7CAACE-C4FC-403A-86C5-76B554ABD42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31416" y="3309257"/>
              <a:ext cx="3484054" cy="52868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235FFF-87FC-4F2E-8DD8-93296ABF1630}"/>
                </a:ext>
              </a:extLst>
            </p:cNvPr>
            <p:cNvSpPr/>
            <p:nvPr/>
          </p:nvSpPr>
          <p:spPr bwMode="auto">
            <a:xfrm>
              <a:off x="8531416" y="2772229"/>
              <a:ext cx="3484054" cy="106571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AEFD48-1765-400A-BA76-E3264F3CC51F}"/>
                </a:ext>
              </a:extLst>
            </p:cNvPr>
            <p:cNvSpPr/>
            <p:nvPr/>
          </p:nvSpPr>
          <p:spPr bwMode="auto">
            <a:xfrm>
              <a:off x="8531416" y="2670629"/>
              <a:ext cx="3484054" cy="2177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3461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/>
              <a:t>Amulet geometry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Combination of arbitrary constraints and containers</a:t>
            </a:r>
          </a:p>
          <a:p>
            <a:pPr eaLnBrk="1" hangingPunct="1"/>
            <a:r>
              <a:rPr lang="en-US" dirty="0"/>
              <a:t>Group can have the </a:t>
            </a:r>
            <a:r>
              <a:rPr lang="en-US" dirty="0" err="1"/>
              <a:t>Am_LAYOUT</a:t>
            </a:r>
            <a:r>
              <a:rPr lang="en-US" dirty="0"/>
              <a:t> slot set with a constraint that depends on other slots </a:t>
            </a:r>
          </a:p>
          <a:p>
            <a:pPr lvl="1" eaLnBrk="1" hangingPunct="1"/>
            <a:r>
              <a:rPr lang="en-US" dirty="0"/>
              <a:t>Sets positions of parts by side effect </a:t>
            </a:r>
          </a:p>
          <a:p>
            <a:pPr lvl="1" eaLnBrk="1" hangingPunct="1"/>
            <a:r>
              <a:rPr lang="en-US" dirty="0"/>
              <a:t>Default layout routines: Horizontal and Vertical layout, for lists or tables. </a:t>
            </a:r>
          </a:p>
          <a:p>
            <a:pPr eaLnBrk="1" hangingPunct="1"/>
            <a:r>
              <a:rPr lang="en-US" dirty="0"/>
              <a:t>Rest done by arbitrary constraints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1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old research on layout: C32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Brad A. Myers. "Graphical Techniques in a Spreadsheet for Specifying User Interfaces," Proceedings SIGCHI'91: Human Factors in Computing Systems. New Orleans, LA. April 28-May 2, 1991. pp. 243-249. </a:t>
            </a:r>
            <a:r>
              <a:rPr lang="en-US" sz="1800" dirty="0">
                <a:hlinkClick r:id="rId2"/>
              </a:rPr>
              <a:t>ACM ref</a:t>
            </a:r>
            <a:r>
              <a:rPr lang="en-US" sz="1800" dirty="0"/>
              <a:t>. See also </a:t>
            </a:r>
            <a:r>
              <a:rPr lang="en-US" sz="1800" dirty="0">
                <a:hlinkClick r:id="rId3"/>
              </a:rPr>
              <a:t>YouTube video</a:t>
            </a:r>
            <a:r>
              <a:rPr lang="en-US" sz="1800" dirty="0"/>
              <a:t> or </a:t>
            </a:r>
            <a:r>
              <a:rPr lang="en-US" sz="1800" dirty="0">
                <a:hlinkClick r:id="rId4"/>
              </a:rPr>
              <a:t>video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68" y="2963885"/>
            <a:ext cx="6364286" cy="22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326218"/>
            <a:ext cx="1235714" cy="118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839" y="5269075"/>
            <a:ext cx="3535715" cy="1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33" y="217583"/>
            <a:ext cx="6743319" cy="758114"/>
          </a:xfrm>
        </p:spPr>
        <p:txBody>
          <a:bodyPr/>
          <a:lstStyle/>
          <a:p>
            <a:r>
              <a:rPr lang="en-US" dirty="0"/>
              <a:t>Our old research on layout: Gilt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60" y="1006016"/>
            <a:ext cx="7180211" cy="486389"/>
          </a:xfrm>
        </p:spPr>
        <p:txBody>
          <a:bodyPr>
            <a:normAutofit fontScale="92500"/>
          </a:bodyPr>
          <a:lstStyle/>
          <a:p>
            <a:r>
              <a:rPr lang="en-US" sz="1050" dirty="0"/>
              <a:t>Osamu Hashimoto and Brad A. Myers. "Graphical Styles For Building User Interfaces by Demonstration," </a:t>
            </a:r>
            <a:r>
              <a:rPr lang="en-US" sz="1050" i="1" dirty="0"/>
              <a:t>ACM Symposium on User Interface Software and Technology: UIST'92</a:t>
            </a:r>
            <a:r>
              <a:rPr lang="en-US" sz="1050" dirty="0"/>
              <a:t>, Monterey, CA, Nov. 16-18, 1992. pp. 117-124. </a:t>
            </a:r>
            <a:r>
              <a:rPr lang="en-US" sz="1050" dirty="0">
                <a:hlinkClick r:id="rId2"/>
              </a:rPr>
              <a:t>pdf</a:t>
            </a:r>
            <a:r>
              <a:rPr lang="en-US" sz="105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6" y="1599912"/>
            <a:ext cx="3668649" cy="4400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02" y="1899922"/>
            <a:ext cx="3813157" cy="3234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53CEF4-C78B-44D8-B9BE-FD25383BAE4B}"/>
              </a:ext>
            </a:extLst>
          </p:cNvPr>
          <p:cNvSpPr txBox="1"/>
          <p:nvPr/>
        </p:nvSpPr>
        <p:spPr>
          <a:xfrm>
            <a:off x="6553201" y="5404663"/>
            <a:ext cx="18743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5"/>
              </a:rPr>
              <a:t>YouTube video</a:t>
            </a:r>
            <a:r>
              <a:rPr lang="en-US" sz="1350" dirty="0"/>
              <a:t>. (</a:t>
            </a:r>
            <a:r>
              <a:rPr lang="en-US" sz="1350" i="1" dirty="0"/>
              <a:t>9:01)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1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3" y="533452"/>
            <a:ext cx="6852176" cy="713532"/>
          </a:xfrm>
        </p:spPr>
        <p:txBody>
          <a:bodyPr/>
          <a:lstStyle/>
          <a:p>
            <a:r>
              <a:rPr lang="en-US" dirty="0"/>
              <a:t>Our old research on layout: Lapidary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30" y="1264392"/>
            <a:ext cx="7169326" cy="486389"/>
          </a:xfrm>
        </p:spPr>
        <p:txBody>
          <a:bodyPr>
            <a:normAutofit fontScale="85000" lnSpcReduction="20000"/>
          </a:bodyPr>
          <a:lstStyle/>
          <a:p>
            <a:r>
              <a:rPr lang="en-US" sz="1200" dirty="0"/>
              <a:t>Brad Vander </a:t>
            </a:r>
            <a:r>
              <a:rPr lang="en-US" sz="1200" dirty="0" err="1"/>
              <a:t>Zanden</a:t>
            </a:r>
            <a:r>
              <a:rPr lang="en-US" sz="1200" dirty="0"/>
              <a:t> and Brad A. Myers. "Demonstrational and Constraint-Based Techniques for Pictorially Specifying Application Objects and Behaviors," </a:t>
            </a:r>
            <a:r>
              <a:rPr lang="en-US" sz="1200" i="1" dirty="0"/>
              <a:t>ACM Transactions on Computer-Human Interaction</a:t>
            </a:r>
            <a:r>
              <a:rPr lang="en-US" sz="1200" dirty="0"/>
              <a:t>. Vol. 2, no. 4, Dec, 1995. pp. 308-356.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04" y="1921345"/>
            <a:ext cx="5916308" cy="45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manually place elements of UI</a:t>
            </a:r>
          </a:p>
          <a:p>
            <a:r>
              <a:rPr lang="en-US" dirty="0"/>
              <a:t>“Auto Layout”</a:t>
            </a:r>
          </a:p>
          <a:p>
            <a:pPr lvl="1"/>
            <a:r>
              <a:rPr lang="en-US" dirty="0"/>
              <a:t>Constraint-based layout system</a:t>
            </a:r>
          </a:p>
          <a:p>
            <a:pPr lvl="1"/>
            <a:r>
              <a:rPr lang="en-US" dirty="0"/>
              <a:t>Helps with adaptive UI</a:t>
            </a:r>
          </a:p>
          <a:p>
            <a:r>
              <a:rPr lang="en-US" dirty="0"/>
              <a:t>Can set up constraints in the</a:t>
            </a:r>
            <a:br>
              <a:rPr lang="en-US" dirty="0"/>
            </a:br>
            <a:r>
              <a:rPr lang="en-US" dirty="0"/>
              <a:t>interface builder or </a:t>
            </a:r>
            <a:br>
              <a:rPr lang="en-US" dirty="0"/>
            </a:br>
            <a:r>
              <a:rPr lang="en-US" dirty="0"/>
              <a:t>programmatically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715" y="2571751"/>
            <a:ext cx="2078572" cy="26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7832" y="515424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3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 as objects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features of programming languages were added to support UI Toolkits</a:t>
            </a:r>
          </a:p>
          <a:p>
            <a:pPr lvl="1"/>
            <a:r>
              <a:rPr lang="en-US" dirty="0"/>
              <a:t>Even Object-Oriented itself – from Smalltalk – (previous lecture)</a:t>
            </a:r>
          </a:p>
          <a:p>
            <a:r>
              <a:rPr lang="en-US" dirty="0"/>
              <a:t>In Unix: Motif and Tk each widget is at least one </a:t>
            </a:r>
            <a:r>
              <a:rPr lang="en-US" dirty="0">
                <a:solidFill>
                  <a:schemeClr val="accent6"/>
                </a:solidFill>
              </a:rPr>
              <a:t>window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Since windows already have mechanisms for mouse enter/leave, etc.</a:t>
            </a:r>
          </a:p>
          <a:p>
            <a:pPr lvl="2"/>
            <a:r>
              <a:rPr lang="en-US" dirty="0"/>
              <a:t>But high overhead</a:t>
            </a:r>
          </a:p>
          <a:p>
            <a:pPr lvl="1"/>
            <a:r>
              <a:rPr lang="en-US" dirty="0"/>
              <a:t>In most other toolkits, widgets are not windows</a:t>
            </a:r>
          </a:p>
          <a:p>
            <a:r>
              <a:rPr lang="en-US" dirty="0"/>
              <a:t>Decorative lines, labels and boxes also are "widgets“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7ED1-B196-4D42-B75C-ED63C18A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7" y="493807"/>
            <a:ext cx="7543800" cy="648550"/>
          </a:xfrm>
        </p:spPr>
        <p:txBody>
          <a:bodyPr/>
          <a:lstStyle/>
          <a:p>
            <a:r>
              <a:rPr lang="en-US" dirty="0"/>
              <a:t>Special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DB8DF-939F-4C4B-AC77-551AEBAB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53" y="1142357"/>
            <a:ext cx="8567057" cy="38826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Put widgets in a container that will</a:t>
            </a:r>
            <a:br>
              <a:rPr lang="en-US" dirty="0"/>
            </a:br>
            <a:r>
              <a:rPr lang="en-US" dirty="0"/>
              <a:t>place them appropriately</a:t>
            </a:r>
          </a:p>
          <a:p>
            <a:r>
              <a:rPr lang="en-US" dirty="0"/>
              <a:t>Simple: Horizontal row or vertical column</a:t>
            </a:r>
          </a:p>
          <a:p>
            <a:pPr lvl="1"/>
            <a:r>
              <a:rPr lang="en-US" dirty="0"/>
              <a:t>OK for menus, but little else</a:t>
            </a:r>
          </a:p>
          <a:p>
            <a:r>
              <a:rPr lang="en-US" dirty="0"/>
              <a:t>Grid (table) – doesn’t cover much</a:t>
            </a:r>
          </a:p>
          <a:p>
            <a:r>
              <a:rPr lang="en-US" dirty="0"/>
              <a:t>Java </a:t>
            </a:r>
            <a:r>
              <a:rPr lang="en-US" dirty="0" err="1"/>
              <a:t>GridBagLayout</a:t>
            </a:r>
            <a:r>
              <a:rPr lang="en-US" dirty="0"/>
              <a:t> – more general but too hard to use</a:t>
            </a:r>
          </a:p>
          <a:p>
            <a:r>
              <a:rPr lang="en-US" dirty="0"/>
              <a:t>Doesn’t support multiple-pass calculations</a:t>
            </a:r>
          </a:p>
          <a:p>
            <a:pPr lvl="1"/>
            <a:r>
              <a:rPr lang="en-US" dirty="0"/>
              <a:t>E.g., items centered in a menu depend on menu width which depends on widest item</a:t>
            </a:r>
          </a:p>
          <a:p>
            <a:r>
              <a:rPr lang="en-US" dirty="0"/>
              <a:t>Allowed size might be different than desired size</a:t>
            </a:r>
          </a:p>
          <a:p>
            <a:pPr lvl="1"/>
            <a:r>
              <a:rPr lang="en-US" dirty="0"/>
              <a:t>E.g., Microsoft ribbon changes the widgets based on </a:t>
            </a:r>
            <a:r>
              <a:rPr lang="en-US" i="1" dirty="0"/>
              <a:t>allowed</a:t>
            </a:r>
            <a:r>
              <a:rPr lang="en-US" dirty="0"/>
              <a:t>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10F2-0E59-4C50-9AE2-24C87444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2AB1-F6FB-4987-B3EB-717ACB90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B0D002-44ED-4C75-BD73-97310332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7707"/>
            <a:ext cx="7746389" cy="934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36B81-985C-4E5C-8515-4A0A88D5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7088"/>
            <a:ext cx="4520182" cy="93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3B08D-07E4-4B9D-A5DF-CC4EC002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53" y="1258529"/>
            <a:ext cx="3502309" cy="13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 Geometry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Motif (the “winning” X toolkit)</a:t>
            </a:r>
          </a:p>
          <a:p>
            <a:pPr lvl="1"/>
            <a:r>
              <a:rPr lang="en-US" dirty="0" err="1"/>
              <a:t>RowColumn</a:t>
            </a:r>
            <a:r>
              <a:rPr lang="en-US" dirty="0"/>
              <a:t> - add widgets and it lays them out </a:t>
            </a:r>
          </a:p>
          <a:p>
            <a:pPr lvl="1"/>
            <a:r>
              <a:rPr lang="en-US" dirty="0"/>
              <a:t>Treats all children the same, so not for </a:t>
            </a:r>
            <a:r>
              <a:rPr lang="en-US" dirty="0" err="1"/>
              <a:t>ScrollBars</a:t>
            </a:r>
            <a:r>
              <a:rPr lang="en-US" dirty="0"/>
              <a:t> </a:t>
            </a:r>
          </a:p>
          <a:p>
            <a:r>
              <a:rPr lang="en-US" dirty="0"/>
              <a:t>Form - generic constrained layout </a:t>
            </a:r>
          </a:p>
          <a:p>
            <a:pPr lvl="1"/>
            <a:r>
              <a:rPr lang="en-US" dirty="0"/>
              <a:t>Put extra resources on the children widgets </a:t>
            </a:r>
          </a:p>
          <a:p>
            <a:pPr lvl="1"/>
            <a:r>
              <a:rPr lang="en-US" dirty="0"/>
              <a:t>"For details, see the Motif Reference Manual, because the complete behavior of Form is quite complicated." </a:t>
            </a:r>
          </a:p>
          <a:p>
            <a:pPr lvl="1"/>
            <a:r>
              <a:rPr lang="en-US" dirty="0"/>
              <a:t>Each edge can be constrained </a:t>
            </a:r>
          </a:p>
          <a:p>
            <a:pPr lvl="2"/>
            <a:r>
              <a:rPr lang="en-US" dirty="0"/>
              <a:t>at a position or offset from an edge of the Form </a:t>
            </a:r>
          </a:p>
          <a:p>
            <a:pPr lvl="2"/>
            <a:r>
              <a:rPr lang="en-US" dirty="0"/>
              <a:t>at an offset from an edge of another widget </a:t>
            </a:r>
          </a:p>
          <a:p>
            <a:pPr lvl="2"/>
            <a:r>
              <a:rPr lang="en-US" dirty="0"/>
              <a:t>percent of the way across the Form (edge, not center) </a:t>
            </a:r>
          </a:p>
          <a:p>
            <a:pPr lvl="2"/>
            <a:r>
              <a:rPr lang="en-US" dirty="0"/>
              <a:t>a percent calculated based on the initial position </a:t>
            </a:r>
          </a:p>
          <a:p>
            <a:pPr lvl="1"/>
            <a:r>
              <a:rPr lang="en-US" dirty="0"/>
              <a:t>If wrong, widgets are on top of each other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4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5522" y="303678"/>
            <a:ext cx="6616258" cy="765572"/>
          </a:xfrm>
        </p:spPr>
        <p:txBody>
          <a:bodyPr/>
          <a:lstStyle/>
          <a:p>
            <a:pPr eaLnBrk="1" hangingPunct="1"/>
            <a:r>
              <a:rPr lang="en-US" dirty="0"/>
              <a:t>Java Widget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6221"/>
            <a:ext cx="7353300" cy="39860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1800" dirty="0">
                <a:hlinkClick r:id="rId3"/>
              </a:rPr>
              <a:t>“</a:t>
            </a:r>
            <a:r>
              <a:rPr lang="en-US" sz="1800" b="1" dirty="0">
                <a:hlinkClick r:id="rId3"/>
              </a:rPr>
              <a:t>Using Layout Managers”</a:t>
            </a:r>
            <a:endParaRPr lang="en-US" sz="1800" b="1" dirty="0"/>
          </a:p>
          <a:p>
            <a:pPr eaLnBrk="1" hangingPunct="1">
              <a:defRPr/>
            </a:pPr>
            <a:r>
              <a:rPr lang="en-US" sz="1800" dirty="0" err="1"/>
              <a:t>BorderLayout</a:t>
            </a:r>
            <a:r>
              <a:rPr lang="en-US" sz="1800" dirty="0"/>
              <a:t> – layout around the edges, center gets extra space</a:t>
            </a:r>
          </a:p>
          <a:p>
            <a:pPr eaLnBrk="1" hangingPunct="1">
              <a:defRPr/>
            </a:pPr>
            <a:r>
              <a:rPr lang="en-US" sz="1800" dirty="0" err="1"/>
              <a:t>BoxLayout</a:t>
            </a:r>
            <a:r>
              <a:rPr lang="en-US" sz="1800" dirty="0"/>
              <a:t> – vertical or horizontal columns</a:t>
            </a:r>
          </a:p>
          <a:p>
            <a:pPr eaLnBrk="1" hangingPunct="1">
              <a:defRPr/>
            </a:pPr>
            <a:r>
              <a:rPr lang="en-US" sz="1800" dirty="0" err="1"/>
              <a:t>CardLayout</a:t>
            </a:r>
            <a:r>
              <a:rPr lang="en-US" sz="1800" dirty="0"/>
              <a:t> – overlapping </a:t>
            </a:r>
            <a:r>
              <a:rPr lang="en-US" sz="1800" dirty="0" err="1"/>
              <a:t>JPanels</a:t>
            </a:r>
            <a:endParaRPr lang="en-US" sz="1800" dirty="0"/>
          </a:p>
          <a:p>
            <a:pPr eaLnBrk="1" hangingPunct="1">
              <a:defRPr/>
            </a:pPr>
            <a:r>
              <a:rPr lang="en-US" sz="1800" dirty="0" err="1"/>
              <a:t>FlowLayout</a:t>
            </a:r>
            <a:r>
              <a:rPr lang="en-US" sz="1800" dirty="0"/>
              <a:t> – fills row, then goes to next row</a:t>
            </a:r>
          </a:p>
          <a:p>
            <a:pPr eaLnBrk="1" hangingPunct="1">
              <a:defRPr/>
            </a:pPr>
            <a:r>
              <a:rPr lang="en-US" sz="1800" dirty="0" err="1"/>
              <a:t>GridLayout</a:t>
            </a:r>
            <a:r>
              <a:rPr lang="en-US" sz="1800" dirty="0"/>
              <a:t> -- components in a grid of cells. Resizes children to fill cell</a:t>
            </a:r>
          </a:p>
          <a:p>
            <a:pPr eaLnBrk="1" hangingPunct="1">
              <a:defRPr/>
            </a:pPr>
            <a:r>
              <a:rPr lang="en-US" sz="1800" dirty="0" err="1"/>
              <a:t>GridBagLayout</a:t>
            </a:r>
            <a:r>
              <a:rPr lang="en-US" sz="1800" dirty="0"/>
              <a:t> – “one of the most flexible — and complex — layout managers the Java platform provides…. uses a grid of rows and columns, allowing specified components to span multiple rows or columns</a:t>
            </a:r>
          </a:p>
          <a:p>
            <a:pPr lvl="1" eaLnBrk="1" hangingPunct="1">
              <a:defRPr/>
            </a:pPr>
            <a:r>
              <a:rPr lang="en-US" sz="1600" dirty="0"/>
              <a:t>Funny </a:t>
            </a:r>
            <a:r>
              <a:rPr lang="en-US" sz="1600" dirty="0" err="1"/>
              <a:t>GridBagLayout</a:t>
            </a:r>
            <a:r>
              <a:rPr lang="en-US" sz="1600" dirty="0"/>
              <a:t> video “Totally </a:t>
            </a:r>
            <a:r>
              <a:rPr lang="en-US" sz="1600" dirty="0" err="1"/>
              <a:t>Gridbag</a:t>
            </a:r>
            <a:r>
              <a:rPr lang="en-US" sz="1600" dirty="0"/>
              <a:t>” by Matt Quail (July 2004) </a:t>
            </a:r>
            <a:r>
              <a:rPr lang="en-US" sz="1800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https://www.youtube.com/watch?v=UuLaxbFKAcc</a:t>
            </a:r>
            <a:r>
              <a:rPr lang="en-US" sz="1800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1600" dirty="0"/>
              <a:t>(</a:t>
            </a:r>
            <a:r>
              <a:rPr lang="en-US" sz="1600" i="1" dirty="0"/>
              <a:t>2:42</a:t>
            </a:r>
            <a:r>
              <a:rPr lang="en-US" sz="1600" dirty="0"/>
              <a:t>)</a:t>
            </a:r>
          </a:p>
          <a:p>
            <a:pPr eaLnBrk="1" hangingPunct="1">
              <a:defRPr/>
            </a:pPr>
            <a:r>
              <a:rPr lang="en-US" sz="1800" dirty="0" err="1"/>
              <a:t>GroupLayout</a:t>
            </a:r>
            <a:r>
              <a:rPr lang="en-US" sz="1800" dirty="0"/>
              <a:t> – new, designed for use by IBs</a:t>
            </a:r>
          </a:p>
          <a:p>
            <a:pPr eaLnBrk="1" hangingPunct="1">
              <a:defRPr/>
            </a:pPr>
            <a:r>
              <a:rPr lang="en-US" sz="1800" dirty="0" err="1"/>
              <a:t>SpringLayout</a:t>
            </a:r>
            <a:r>
              <a:rPr lang="en-US" sz="1800" dirty="0"/>
              <a:t>  -- also new for IBs, constraints for layouts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5743" y="5083129"/>
            <a:ext cx="661625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26A917-AFB2-4034-A209-62C213C88AEA}"/>
              </a:ext>
            </a:extLst>
          </p:cNvPr>
          <p:cNvSpPr txBox="1"/>
          <p:nvPr/>
        </p:nvSpPr>
        <p:spPr>
          <a:xfrm>
            <a:off x="7258985" y="38588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4"/>
              </a:rPr>
              <a:t>Funny video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200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Java Swing</a:t>
            </a:r>
          </a:p>
          <a:p>
            <a:r>
              <a:rPr lang="en-US" dirty="0"/>
              <a:t>Layout: Different kinds of containers that lay out children</a:t>
            </a:r>
          </a:p>
          <a:p>
            <a:pPr lvl="1"/>
            <a:r>
              <a:rPr lang="en-US" dirty="0"/>
              <a:t>Linear, grid, etc.</a:t>
            </a:r>
          </a:p>
          <a:p>
            <a:pPr lvl="1"/>
            <a:r>
              <a:rPr lang="en-US" dirty="0"/>
              <a:t>Attach layouts to “</a:t>
            </a:r>
            <a:r>
              <a:rPr lang="en-US" dirty="0" err="1"/>
              <a:t>view”s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82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Spacer model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History: </a:t>
            </a:r>
            <a:r>
              <a:rPr lang="en-US" dirty="0" err="1"/>
              <a:t>TeX</a:t>
            </a:r>
            <a:r>
              <a:rPr lang="en-US" dirty="0"/>
              <a:t> layout model</a:t>
            </a:r>
          </a:p>
          <a:p>
            <a:pPr eaLnBrk="1" hangingPunct="1"/>
            <a:r>
              <a:rPr lang="en-US" dirty="0"/>
              <a:t>Typesetting system designed and mostly written by Donald Knuth starting in 1978</a:t>
            </a:r>
          </a:p>
          <a:p>
            <a:pPr algn="just" eaLnBrk="1" hangingPunct="1"/>
            <a:r>
              <a:rPr lang="en-US" dirty="0"/>
              <a:t>Boxes (of text) connected by “glue”</a:t>
            </a:r>
          </a:p>
          <a:p>
            <a:pPr lvl="1" algn="just" eaLnBrk="1" hangingPunct="1"/>
            <a:r>
              <a:rPr lang="en-US" dirty="0"/>
              <a:t>\</a:t>
            </a:r>
            <a:r>
              <a:rPr lang="en-US" dirty="0" err="1"/>
              <a:t>vspace</a:t>
            </a:r>
            <a:r>
              <a:rPr lang="en-US" dirty="0"/>
              <a:t> also between characters, etc.</a:t>
            </a:r>
          </a:p>
          <a:p>
            <a:pPr algn="just" eaLnBrk="1" hangingPunct="1"/>
            <a:r>
              <a:rPr lang="en-US" dirty="0"/>
              <a:t>Can control the “stretchiness” of the glue</a:t>
            </a:r>
          </a:p>
          <a:p>
            <a:pPr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55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History: Interviews layout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“Interviews” – one of the first C++ toolkits</a:t>
            </a:r>
          </a:p>
          <a:p>
            <a:pPr lvl="1"/>
            <a:r>
              <a:rPr lang="en-US" sz="1400" dirty="0"/>
              <a:t>Linton, M.A., </a:t>
            </a:r>
            <a:r>
              <a:rPr lang="en-US" sz="1400" dirty="0" err="1"/>
              <a:t>Vlissides</a:t>
            </a:r>
            <a:r>
              <a:rPr lang="en-US" sz="1400" dirty="0"/>
              <a:t>, J.M., and Calder, P.R., “Composing user interfaces with </a:t>
            </a:r>
            <a:r>
              <a:rPr lang="en-US" sz="1400" dirty="0" err="1"/>
              <a:t>InterViews</a:t>
            </a:r>
            <a:r>
              <a:rPr lang="en-US" sz="1400" dirty="0"/>
              <a:t>.” </a:t>
            </a:r>
            <a:r>
              <a:rPr lang="en-US" sz="1400" i="1" dirty="0"/>
              <a:t>IEEE Computer</a:t>
            </a:r>
            <a:r>
              <a:rPr lang="en-US" sz="1400" dirty="0"/>
              <a:t>, Feb, 1989. 22(2): pp. 8-22. </a:t>
            </a:r>
          </a:p>
          <a:p>
            <a:r>
              <a:rPr lang="en-US" dirty="0"/>
              <a:t>Adopted the </a:t>
            </a:r>
            <a:r>
              <a:rPr lang="en-US" dirty="0" err="1"/>
              <a:t>TeX</a:t>
            </a:r>
            <a:r>
              <a:rPr lang="en-US" dirty="0"/>
              <a:t> boxes and glue metaphor</a:t>
            </a:r>
          </a:p>
          <a:p>
            <a:r>
              <a:rPr lang="en-US" dirty="0" err="1"/>
              <a:t>hbox</a:t>
            </a:r>
            <a:r>
              <a:rPr lang="en-US" dirty="0"/>
              <a:t> tiles its components horizontally</a:t>
            </a:r>
          </a:p>
          <a:p>
            <a:pPr lvl="1"/>
            <a:r>
              <a:rPr lang="en-US" dirty="0" err="1"/>
              <a:t>hglue</a:t>
            </a:r>
            <a:endParaRPr lang="en-US" dirty="0"/>
          </a:p>
          <a:p>
            <a:r>
              <a:rPr lang="en-US" dirty="0" err="1"/>
              <a:t>vbox</a:t>
            </a:r>
            <a:r>
              <a:rPr lang="en-US" dirty="0"/>
              <a:t> tiles them vertically</a:t>
            </a:r>
          </a:p>
          <a:p>
            <a:pPr lvl="1"/>
            <a:r>
              <a:rPr lang="en-US" dirty="0" err="1"/>
              <a:t>Vglue</a:t>
            </a:r>
            <a:endParaRPr lang="en-US" dirty="0"/>
          </a:p>
          <a:p>
            <a:r>
              <a:rPr lang="en-US" dirty="0"/>
              <a:t>Controls have a “natural” size</a:t>
            </a:r>
          </a:p>
          <a:p>
            <a:r>
              <a:rPr lang="en-US" dirty="0"/>
              <a:t>Different glues and controls</a:t>
            </a:r>
            <a:br>
              <a:rPr lang="en-US" dirty="0"/>
            </a:br>
            <a:r>
              <a:rPr lang="en-US" dirty="0"/>
              <a:t>have different stretchiness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895" y="3714750"/>
            <a:ext cx="275510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048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“Struts and Springs” layout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642258" y="1885951"/>
            <a:ext cx="7015843" cy="3308747"/>
          </a:xfrm>
        </p:spPr>
        <p:txBody>
          <a:bodyPr/>
          <a:lstStyle/>
          <a:p>
            <a:pPr eaLnBrk="1" hangingPunct="1"/>
            <a:r>
              <a:rPr lang="en-US" dirty="0"/>
              <a:t>For stretchy or rigid constraints</a:t>
            </a:r>
          </a:p>
          <a:p>
            <a:pPr eaLnBrk="1" hangingPunct="1"/>
            <a:r>
              <a:rPr lang="en-US" dirty="0"/>
              <a:t>Graphical interface layouts</a:t>
            </a:r>
          </a:p>
          <a:p>
            <a:pPr eaLnBrk="1" hangingPunct="1"/>
            <a:r>
              <a:rPr lang="en-US" dirty="0" err="1"/>
              <a:t>NeXTStep</a:t>
            </a:r>
            <a:r>
              <a:rPr lang="en-US" dirty="0"/>
              <a:t> (1989), </a:t>
            </a:r>
            <a:r>
              <a:rPr lang="en-US" dirty="0" err="1"/>
              <a:t>MacOS</a:t>
            </a:r>
            <a:r>
              <a:rPr lang="en-US" dirty="0"/>
              <a:t> &amp; Galaxy (~1992)</a:t>
            </a:r>
          </a:p>
          <a:p>
            <a:pPr eaLnBrk="1" hangingPunct="1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538" y="3538732"/>
            <a:ext cx="4231913" cy="28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1" y="3636876"/>
            <a:ext cx="4032260" cy="287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27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99" y="498169"/>
            <a:ext cx="7543800" cy="551460"/>
          </a:xfrm>
        </p:spPr>
        <p:txBody>
          <a:bodyPr/>
          <a:lstStyle/>
          <a:p>
            <a:pPr eaLnBrk="1" hangingPunct="1"/>
            <a:r>
              <a:rPr lang="en-US" dirty="0" err="1"/>
              <a:t>Intrinsics</a:t>
            </a:r>
            <a:r>
              <a:rPr lang="en-US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6943" y="1146220"/>
            <a:ext cx="8001000" cy="513867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How the widgets are implemented</a:t>
            </a:r>
          </a:p>
          <a:p>
            <a:pPr eaLnBrk="1" hangingPunct="1"/>
            <a:r>
              <a:rPr lang="en-US" dirty="0"/>
              <a:t>Original Mac toolbox (1984) - 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GetNewMBar</a:t>
            </a:r>
            <a:r>
              <a:rPr lang="en-US" dirty="0"/>
              <a:t> to create a menu, and then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SetMenuBar</a:t>
            </a:r>
            <a:r>
              <a:rPr lang="en-US" dirty="0"/>
              <a:t> to fill its items, followed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DrawMenuBar</a:t>
            </a:r>
            <a:r>
              <a:rPr lang="en-US" dirty="0"/>
              <a:t> to actually display it</a:t>
            </a:r>
          </a:p>
          <a:p>
            <a:pPr eaLnBrk="1" hangingPunct="1"/>
            <a:r>
              <a:rPr lang="en-US" dirty="0"/>
              <a:t>When “C” was the key language, people still wanted OO</a:t>
            </a:r>
          </a:p>
          <a:p>
            <a:pPr lvl="1" eaLnBrk="1" hangingPunct="1"/>
            <a:r>
              <a:rPr lang="en-US" dirty="0"/>
              <a:t>C++ (1982) had limitations and wasn’t available for free</a:t>
            </a:r>
          </a:p>
          <a:p>
            <a:pPr lvl="1" eaLnBrk="1" hangingPunct="1"/>
            <a:r>
              <a:rPr lang="en-US" dirty="0"/>
              <a:t>Unix Motif --  made a "fake" object system out of C, called </a:t>
            </a:r>
            <a:r>
              <a:rPr lang="en-US" dirty="0" err="1"/>
              <a:t>Xt</a:t>
            </a:r>
            <a:r>
              <a:rPr lang="en-US" dirty="0"/>
              <a:t> </a:t>
            </a:r>
            <a:r>
              <a:rPr lang="en-US" dirty="0" err="1"/>
              <a:t>intrinsics</a:t>
            </a:r>
            <a:endParaRPr lang="en-US" dirty="0"/>
          </a:p>
          <a:p>
            <a:pPr lvl="2" eaLnBrk="1" hangingPunct="1"/>
            <a:r>
              <a:rPr lang="en-US" dirty="0"/>
              <a:t>Same in Andrew toolkit</a:t>
            </a:r>
          </a:p>
          <a:p>
            <a:pPr lvl="1" eaLnBrk="1" hangingPunct="1"/>
            <a:r>
              <a:rPr lang="en-US" dirty="0"/>
              <a:t>Tk -- </a:t>
            </a:r>
            <a:r>
              <a:rPr lang="en-US" dirty="0" err="1"/>
              <a:t>Tcl</a:t>
            </a:r>
            <a:r>
              <a:rPr lang="en-US" dirty="0"/>
              <a:t> language, and descendants</a:t>
            </a:r>
          </a:p>
          <a:p>
            <a:pPr lvl="1" eaLnBrk="1" hangingPunct="1"/>
            <a:r>
              <a:rPr lang="en-US" dirty="0"/>
              <a:t>Amulet – we created a new Prototype-instance object system, constraints, Opal graphics model, Interactors input model, command objects</a:t>
            </a:r>
          </a:p>
          <a:p>
            <a:pPr eaLnBrk="1" hangingPunct="1"/>
            <a:r>
              <a:rPr lang="en-US" dirty="0"/>
              <a:t>Java (1996) – OO to fix some flaws in C++</a:t>
            </a:r>
          </a:p>
          <a:p>
            <a:pPr lvl="1" eaLnBrk="1" hangingPunct="1"/>
            <a:r>
              <a:rPr lang="en-US" dirty="0"/>
              <a:t>Make more reliable, also to be better for UIs</a:t>
            </a:r>
          </a:p>
          <a:p>
            <a:pPr eaLnBrk="1" hangingPunct="1"/>
            <a:r>
              <a:rPr lang="en-US" dirty="0"/>
              <a:t>Raw html – some widgets built-in</a:t>
            </a:r>
          </a:p>
          <a:p>
            <a:pPr lvl="1" eaLnBrk="1" hangingPunct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…&gt;</a:t>
            </a:r>
          </a:p>
          <a:p>
            <a:pPr lvl="1" eaLnBrk="1" hangingPunct="1"/>
            <a:r>
              <a:rPr lang="en-US" sz="2250" dirty="0">
                <a:ea typeface="+mn-ea"/>
                <a:cs typeface="+mn-cs"/>
              </a:rPr>
              <a:t>Buttons, menus, checkboxes, radio buttons, text input fields, …</a:t>
            </a:r>
          </a:p>
          <a:p>
            <a:pPr eaLnBrk="1" hangingPunct="1"/>
            <a:r>
              <a:rPr lang="en-US" dirty="0"/>
              <a:t>JavaScript object model</a:t>
            </a:r>
          </a:p>
          <a:p>
            <a:pPr lvl="1" eaLnBrk="1" hangingPunct="1"/>
            <a:r>
              <a:rPr lang="en-US" dirty="0"/>
              <a:t>Very dynamic</a:t>
            </a:r>
          </a:p>
          <a:p>
            <a:pPr lvl="1" eaLnBrk="1" hangingPunct="1"/>
            <a:r>
              <a:rPr lang="en-US" dirty="0"/>
              <a:t>Became more like Java with introduction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/>
              <a:t> in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2806" y="298545"/>
            <a:ext cx="6686550" cy="708422"/>
          </a:xfrm>
        </p:spPr>
        <p:txBody>
          <a:bodyPr/>
          <a:lstStyle/>
          <a:p>
            <a:r>
              <a:rPr lang="en-US" dirty="0"/>
              <a:t>“Resources”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6185" y="1133341"/>
            <a:ext cx="7955235" cy="50742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Starting from original Macintosh as “resource fork” – for language independence (&amp; better memory management)</a:t>
            </a:r>
          </a:p>
          <a:p>
            <a:pPr lvl="1"/>
            <a:r>
              <a:rPr lang="en-US" dirty="0"/>
              <a:t>All natural language strings and their positions in a separate file</a:t>
            </a:r>
          </a:p>
          <a:p>
            <a:r>
              <a:rPr lang="en-US" dirty="0"/>
              <a:t>Every parameter of widgets in Motif </a:t>
            </a:r>
          </a:p>
          <a:p>
            <a:pPr lvl="1"/>
            <a:r>
              <a:rPr lang="en-US" dirty="0"/>
              <a:t>Passed as a parameter to the create routine, set afterwards, or read from a configuration file </a:t>
            </a:r>
          </a:p>
          <a:p>
            <a:r>
              <a:rPr lang="en-US" dirty="0"/>
              <a:t>Called "options" by </a:t>
            </a:r>
            <a:r>
              <a:rPr lang="en-US" dirty="0" err="1"/>
              <a:t>Tk</a:t>
            </a:r>
            <a:r>
              <a:rPr lang="en-US" dirty="0"/>
              <a:t> </a:t>
            </a:r>
          </a:p>
          <a:p>
            <a:r>
              <a:rPr lang="en-US" dirty="0"/>
              <a:t>Each resource has a default value defined by the class </a:t>
            </a:r>
          </a:p>
          <a:p>
            <a:r>
              <a:rPr lang="en-US" dirty="0"/>
              <a:t>In an X file = </a:t>
            </a:r>
            <a:br>
              <a:rPr lang="en-US" dirty="0"/>
            </a:br>
            <a:r>
              <a:rPr lang="en-US" dirty="0"/>
              <a:t>appl.widget1.resource: value</a:t>
            </a:r>
            <a:br>
              <a:rPr lang="en-US" dirty="0"/>
            </a:br>
            <a:r>
              <a:rPr lang="en-US" dirty="0"/>
              <a:t>appl.widget1.widget2.resource: value</a:t>
            </a:r>
            <a:br>
              <a:rPr lang="en-US" dirty="0"/>
            </a:br>
            <a:r>
              <a:rPr lang="en-US" dirty="0"/>
              <a:t>*.resource: value</a:t>
            </a:r>
          </a:p>
          <a:p>
            <a:r>
              <a:rPr lang="en-US" dirty="0"/>
              <a:t>Many now use XML variants</a:t>
            </a:r>
          </a:p>
          <a:p>
            <a:pPr lvl="1"/>
            <a:r>
              <a:rPr lang="en-US" dirty="0"/>
              <a:t>XAML language from Microsoft for </a:t>
            </a:r>
            <a:r>
              <a:rPr lang="en-US" dirty="0" err="1"/>
              <a:t>.Net</a:t>
            </a:r>
            <a:r>
              <a:rPr lang="en-US" dirty="0"/>
              <a:t> resources</a:t>
            </a:r>
          </a:p>
          <a:p>
            <a:pPr lvl="2"/>
            <a:r>
              <a:rPr lang="en-US" dirty="0"/>
              <a:t>Extensible Application Markup Language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7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1678"/>
          </a:xfrm>
        </p:spPr>
        <p:txBody>
          <a:bodyPr/>
          <a:lstStyle/>
          <a:p>
            <a:r>
              <a:rPr lang="en-US" dirty="0"/>
              <a:t>Dialog Box Layouts: Print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750" y="941905"/>
            <a:ext cx="3706002" cy="2803791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718" y="941906"/>
            <a:ext cx="3554514" cy="2829367"/>
          </a:xfrm>
          <a:prstGeom prst="rect">
            <a:avLst/>
          </a:prstGeom>
          <a:noFill/>
        </p:spPr>
      </p:pic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49" y="3812397"/>
            <a:ext cx="4082003" cy="2485371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5566" y="3812395"/>
            <a:ext cx="4200537" cy="2485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53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92"/>
            <a:ext cx="1796969" cy="1236517"/>
          </a:xfrm>
        </p:spPr>
        <p:txBody>
          <a:bodyPr/>
          <a:lstStyle/>
          <a:p>
            <a:r>
              <a:rPr lang="en-US" sz="2400" dirty="0"/>
              <a:t>Dialog Box Layouts: Fonts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7" y="189098"/>
            <a:ext cx="3124742" cy="331158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356" y="189098"/>
            <a:ext cx="2759638" cy="3064058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4808220" y="4431030"/>
            <a:ext cx="480060" cy="4114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553200" y="324064"/>
            <a:ext cx="480060" cy="4114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310" y="3603879"/>
            <a:ext cx="3124742" cy="2883425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356" y="3561340"/>
            <a:ext cx="3152444" cy="294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87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34" y="414455"/>
            <a:ext cx="1796969" cy="1253879"/>
          </a:xfrm>
        </p:spPr>
        <p:txBody>
          <a:bodyPr/>
          <a:lstStyle/>
          <a:p>
            <a:r>
              <a:rPr lang="en-US" sz="2400" dirty="0"/>
              <a:t>Dialog Box Layouts: Paragraph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725" y="161696"/>
            <a:ext cx="2581299" cy="3529270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158" y="161696"/>
            <a:ext cx="3011929" cy="3117843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07" y="3120390"/>
            <a:ext cx="3027147" cy="3502484"/>
          </a:xfrm>
          <a:prstGeom prst="rect">
            <a:avLst/>
          </a:prstGeom>
          <a:noFill/>
        </p:spPr>
      </p:pic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482" y="3165236"/>
            <a:ext cx="3011929" cy="3566072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07DED-DD10-4AD4-8AE9-4412A582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E94836-90B3-5002-73AA-B6424F99C233}"/>
              </a:ext>
            </a:extLst>
          </p:cNvPr>
          <p:cNvCxnSpPr/>
          <p:nvPr/>
        </p:nvCxnSpPr>
        <p:spPr bwMode="auto">
          <a:xfrm>
            <a:off x="2548853" y="2007996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09FA6B-8CAA-937D-6B2F-F7E14C549FEF}"/>
              </a:ext>
            </a:extLst>
          </p:cNvPr>
          <p:cNvCxnSpPr/>
          <p:nvPr/>
        </p:nvCxnSpPr>
        <p:spPr bwMode="auto">
          <a:xfrm>
            <a:off x="2548852" y="1334251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9A7797-89EC-8A56-1797-4F493C751376}"/>
              </a:ext>
            </a:extLst>
          </p:cNvPr>
          <p:cNvCxnSpPr/>
          <p:nvPr/>
        </p:nvCxnSpPr>
        <p:spPr bwMode="auto">
          <a:xfrm>
            <a:off x="5306286" y="1093901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332334-7686-C253-484B-94AD9836836C}"/>
              </a:ext>
            </a:extLst>
          </p:cNvPr>
          <p:cNvCxnSpPr/>
          <p:nvPr/>
        </p:nvCxnSpPr>
        <p:spPr bwMode="auto">
          <a:xfrm>
            <a:off x="5266323" y="1621229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7F845A-0E1A-DD20-C1E1-05537AF4D613}"/>
              </a:ext>
            </a:extLst>
          </p:cNvPr>
          <p:cNvCxnSpPr/>
          <p:nvPr/>
        </p:nvCxnSpPr>
        <p:spPr bwMode="auto">
          <a:xfrm>
            <a:off x="239568" y="4227761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CA40F5-8ABA-D9B8-A1BF-FCCF458A4532}"/>
              </a:ext>
            </a:extLst>
          </p:cNvPr>
          <p:cNvCxnSpPr/>
          <p:nvPr/>
        </p:nvCxnSpPr>
        <p:spPr bwMode="auto">
          <a:xfrm>
            <a:off x="199605" y="4755089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327190-3098-A09B-D0F6-93B60B0A2249}"/>
              </a:ext>
            </a:extLst>
          </p:cNvPr>
          <p:cNvCxnSpPr/>
          <p:nvPr/>
        </p:nvCxnSpPr>
        <p:spPr bwMode="auto">
          <a:xfrm>
            <a:off x="4794769" y="4290624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C4D352-9C7F-1D82-BDE9-DFA193832C51}"/>
              </a:ext>
            </a:extLst>
          </p:cNvPr>
          <p:cNvCxnSpPr/>
          <p:nvPr/>
        </p:nvCxnSpPr>
        <p:spPr bwMode="auto">
          <a:xfrm>
            <a:off x="4754806" y="4817952"/>
            <a:ext cx="563611" cy="3863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5932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Easier to change languages</a:t>
            </a:r>
          </a:p>
          <a:p>
            <a:pPr lvl="1"/>
            <a:r>
              <a:rPr lang="en-US" dirty="0"/>
              <a:t>UI designer can do layout and wording</a:t>
            </a:r>
          </a:p>
          <a:p>
            <a:pPr lvl="1"/>
            <a:r>
              <a:rPr lang="en-US" dirty="0"/>
              <a:t>Can give appropriate names to the IDs</a:t>
            </a:r>
          </a:p>
          <a:p>
            <a:pPr lvl="1"/>
            <a:r>
              <a:rPr lang="en-US" dirty="0"/>
              <a:t>Easier for interactive editors to save to separate resource file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Not always a good separation</a:t>
            </a:r>
          </a:p>
          <a:p>
            <a:pPr lvl="2"/>
            <a:r>
              <a:rPr lang="en-US" dirty="0"/>
              <a:t>E.g., when need whole new commands</a:t>
            </a:r>
          </a:p>
          <a:p>
            <a:pPr lvl="2"/>
            <a:r>
              <a:rPr lang="en-US" dirty="0"/>
              <a:t>Right-to-left languages require code to be different</a:t>
            </a:r>
          </a:p>
          <a:p>
            <a:pPr lvl="1"/>
            <a:r>
              <a:rPr lang="en-US" dirty="0"/>
              <a:t>Code is harder to write</a:t>
            </a:r>
          </a:p>
          <a:p>
            <a:pPr lvl="2"/>
            <a:r>
              <a:rPr lang="en-US" dirty="0"/>
              <a:t>Have to keep looking up the IDs to use</a:t>
            </a:r>
          </a:p>
          <a:p>
            <a:pPr lvl="1"/>
            <a:r>
              <a:rPr lang="en-US" dirty="0"/>
              <a:t>Code is harder to debug and understand</a:t>
            </a:r>
          </a:p>
          <a:p>
            <a:pPr lvl="2"/>
            <a:r>
              <a:rPr lang="en-US" dirty="0"/>
              <a:t>Names don’t appear in the code, so hard to search for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JavaScript – event handler functions</a:t>
            </a:r>
          </a:p>
          <a:p>
            <a:r>
              <a:rPr lang="en-US" dirty="0"/>
              <a:t>In Motif, associate C procedures with widgets </a:t>
            </a:r>
          </a:p>
          <a:p>
            <a:pPr lvl="1"/>
            <a:r>
              <a:rPr lang="en-US" dirty="0"/>
              <a:t>Many different callbacks for the same widget </a:t>
            </a:r>
          </a:p>
          <a:p>
            <a:pPr lvl="2"/>
            <a:r>
              <a:rPr lang="en-US" dirty="0"/>
              <a:t>create, start, abort, finish, destroy, ... </a:t>
            </a:r>
          </a:p>
          <a:p>
            <a:pPr lvl="1"/>
            <a:r>
              <a:rPr lang="en-US" dirty="0"/>
              <a:t>Registered (set) at widget creation time, invoked at run time </a:t>
            </a:r>
          </a:p>
          <a:p>
            <a:pPr lvl="1"/>
            <a:r>
              <a:rPr lang="en-US" dirty="0"/>
              <a:t>Are "resources" </a:t>
            </a:r>
          </a:p>
          <a:p>
            <a:pPr lvl="1"/>
            <a:r>
              <a:rPr lang="en-US" dirty="0"/>
              <a:t>There are also "actions" which are internal to the widget and called by events</a:t>
            </a:r>
          </a:p>
          <a:p>
            <a:r>
              <a:rPr lang="en-US" dirty="0"/>
              <a:t>In VB, “event handlers”</a:t>
            </a:r>
          </a:p>
          <a:p>
            <a:pPr lvl="1"/>
            <a:r>
              <a:rPr lang="en-US" dirty="0"/>
              <a:t>Button: click, focus-in/out, change, etc.</a:t>
            </a:r>
          </a:p>
          <a:p>
            <a:r>
              <a:rPr lang="en-US" dirty="0"/>
              <a:t>In Amulet, invoke Command Objects on "interactors" or widget finish, and call-back is the DO method.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8547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51946</TotalTime>
  <Words>2012</Words>
  <Application>Microsoft Office PowerPoint</Application>
  <PresentationFormat>On-screen Show (4:3)</PresentationFormat>
  <Paragraphs>264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</vt:lpstr>
      <vt:lpstr>Courier New</vt:lpstr>
      <vt:lpstr>Tahoma</vt:lpstr>
      <vt:lpstr>Wingdings</vt:lpstr>
      <vt:lpstr>lecture template_polo</vt:lpstr>
      <vt:lpstr>Lecture 10: UI Implementation Concepts: Callbacks, Resources, Widget Hierarchies, Geometry Management</vt:lpstr>
      <vt:lpstr>Widgets as objects</vt:lpstr>
      <vt:lpstr>Intrinsics </vt:lpstr>
      <vt:lpstr>“Resources”</vt:lpstr>
      <vt:lpstr>Dialog Box Layouts: Print</vt:lpstr>
      <vt:lpstr>Dialog Box Layouts: Fonts</vt:lpstr>
      <vt:lpstr>Dialog Box Layouts: Paragraph</vt:lpstr>
      <vt:lpstr>Resources, cont.</vt:lpstr>
      <vt:lpstr>Callbacks</vt:lpstr>
      <vt:lpstr>HTML call-back model</vt:lpstr>
      <vt:lpstr>Widget Hierarchies</vt:lpstr>
      <vt:lpstr>Geometry Management </vt:lpstr>
      <vt:lpstr>JavaScript Layout</vt:lpstr>
      <vt:lpstr>Independent Constraints</vt:lpstr>
      <vt:lpstr>Amulet geometry management</vt:lpstr>
      <vt:lpstr>Our old research on layout: C32</vt:lpstr>
      <vt:lpstr>Our old research on layout: Gilt</vt:lpstr>
      <vt:lpstr>Our old research on layout: Lapidary</vt:lpstr>
      <vt:lpstr>iOS</vt:lpstr>
      <vt:lpstr>Special Containers</vt:lpstr>
      <vt:lpstr>Motif Geometry Management</vt:lpstr>
      <vt:lpstr>Java Widget Layout</vt:lpstr>
      <vt:lpstr>Android</vt:lpstr>
      <vt:lpstr>Spacer model</vt:lpstr>
      <vt:lpstr>History: Interviews layout model</vt:lpstr>
      <vt:lpstr>“Struts and Springs” layout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820</cp:revision>
  <cp:lastPrinted>1601-01-01T00:00:00Z</cp:lastPrinted>
  <dcterms:created xsi:type="dcterms:W3CDTF">2001-06-15T20:03:27Z</dcterms:created>
  <dcterms:modified xsi:type="dcterms:W3CDTF">2022-09-29T01:43:10Z</dcterms:modified>
</cp:coreProperties>
</file>