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7"/>
  </p:notesMasterIdLst>
  <p:sldIdLst>
    <p:sldId id="282" r:id="rId2"/>
    <p:sldId id="354" r:id="rId3"/>
    <p:sldId id="379" r:id="rId4"/>
    <p:sldId id="394" r:id="rId5"/>
    <p:sldId id="408" r:id="rId6"/>
    <p:sldId id="409" r:id="rId7"/>
    <p:sldId id="356" r:id="rId8"/>
    <p:sldId id="357" r:id="rId9"/>
    <p:sldId id="358" r:id="rId10"/>
    <p:sldId id="359" r:id="rId11"/>
    <p:sldId id="360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417" r:id="rId20"/>
    <p:sldId id="415" r:id="rId21"/>
    <p:sldId id="410" r:id="rId22"/>
    <p:sldId id="406" r:id="rId23"/>
    <p:sldId id="395" r:id="rId24"/>
    <p:sldId id="396" r:id="rId25"/>
    <p:sldId id="398" r:id="rId26"/>
    <p:sldId id="399" r:id="rId27"/>
    <p:sldId id="400" r:id="rId28"/>
    <p:sldId id="401" r:id="rId29"/>
    <p:sldId id="402" r:id="rId30"/>
    <p:sldId id="416" r:id="rId31"/>
    <p:sldId id="403" r:id="rId32"/>
    <p:sldId id="404" r:id="rId33"/>
    <p:sldId id="405" r:id="rId34"/>
    <p:sldId id="412" r:id="rId35"/>
    <p:sldId id="41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5352" autoAdjust="0"/>
  </p:normalViewPr>
  <p:slideViewPr>
    <p:cSldViewPr snapToGrid="0">
      <p:cViewPr varScale="1">
        <p:scale>
          <a:sx n="78" d="100"/>
          <a:sy n="78" d="100"/>
        </p:scale>
        <p:origin x="154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7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12" Type="http://schemas.openxmlformats.org/officeDocument/2006/relationships/slide" Target="slides/slide18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17.xml"/><Relationship Id="rId5" Type="http://schemas.openxmlformats.org/officeDocument/2006/relationships/slide" Target="slides/slide9.xml"/><Relationship Id="rId15" Type="http://schemas.openxmlformats.org/officeDocument/2006/relationships/slide" Target="slides/slide33.xml"/><Relationship Id="rId10" Type="http://schemas.openxmlformats.org/officeDocument/2006/relationships/slide" Target="slides/slide16.xml"/><Relationship Id="rId4" Type="http://schemas.openxmlformats.org/officeDocument/2006/relationships/slide" Target="slides/slide8.xml"/><Relationship Id="rId9" Type="http://schemas.openxmlformats.org/officeDocument/2006/relationships/slide" Target="slides/slide14.xml"/><Relationship Id="rId14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A71E6-F031-46F8-B588-7266C9589281}" type="slidenum">
              <a:rPr lang="en-US"/>
              <a:pPr/>
              <a:t>14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3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58D39-0B56-42C8-AA52-78EA63FCA539}" type="slidenum">
              <a:rPr lang="en-US"/>
              <a:pPr/>
              <a:t>15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2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B8789-3296-4E05-9A2B-E1645451E820}" type="slidenum">
              <a:rPr lang="en-US"/>
              <a:pPr/>
              <a:t>16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26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2B06F-A78E-4F09-8A29-CBCC6375F427}" type="slidenum">
              <a:rPr lang="en-US"/>
              <a:pPr/>
              <a:t>17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00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22635-CA10-41EF-B1AE-EDD6370F9115}" type="slidenum">
              <a:rPr lang="en-US"/>
              <a:pPr/>
              <a:t>18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57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0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11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3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BC0F4-3FF1-4C24-8B36-A3CBB7A09880}" type="slidenum">
              <a:rPr lang="en-US"/>
              <a:pPr/>
              <a:t>5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58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2B3F0-A198-47FE-975C-6AFCB0E76115}" type="slidenum">
              <a:rPr lang="en-US"/>
              <a:pPr/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4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8F792-398D-4488-AA8C-C222F7546213}" type="slidenum">
              <a:rPr lang="en-US"/>
              <a:pPr/>
              <a:t>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E11C-B643-4AB5-9D83-0115E2B23828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9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4C4E6-8737-4281-BD7C-26D0427F577A}" type="slidenum">
              <a:rPr lang="en-US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5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017D-5F07-497D-8392-050F2663B557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45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72F7F-AB4D-44AE-A731-ED46F65E2CA9}" type="slidenum">
              <a:rPr lang="en-US"/>
              <a:pPr/>
              <a:t>12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1" y="1443038"/>
            <a:ext cx="7767637" cy="2133600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4" y="4425956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0BC4917B-FEEB-4C8E-A508-5AC67A68D5FE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3167062" y="3167064"/>
            <a:ext cx="6858000" cy="523874"/>
            <a:chOff x="0" y="0"/>
            <a:chExt cx="5760" cy="128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2BB8577E-CEFC-40C9-8964-D175157E0C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0C3727EA-9C43-4FB4-AC0E-FCC1098174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07138290-F293-4C17-89C4-F864B37659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32B1F765-19A6-4467-831D-6EC4CF55D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" name="Picture 12" descr="red_hcii_logo">
            <a:extLst>
              <a:ext uri="{FF2B5EF4-FFF2-40B4-BE49-F238E27FC236}">
                <a16:creationId xmlns:a16="http://schemas.microsoft.com/office/drawing/2014/main" id="{60CD956B-516D-0E17-6E24-98EDFBF9BB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6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4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red_hcii_logo">
            <a:extLst>
              <a:ext uri="{FF2B5EF4-FFF2-40B4-BE49-F238E27FC236}">
                <a16:creationId xmlns:a16="http://schemas.microsoft.com/office/drawing/2014/main" id="{3D420656-90BB-754F-199D-D196A525D9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607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50">
          <a:solidFill>
            <a:schemeClr val="tx1"/>
          </a:solidFill>
          <a:latin typeface="+mn-lt"/>
        </a:defRPr>
      </a:lvl2pPr>
      <a:lvl3pPr marL="740569" indent="-2202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725">
          <a:solidFill>
            <a:schemeClr val="tx1"/>
          </a:solidFill>
          <a:latin typeface="+mn-lt"/>
        </a:defRPr>
      </a:lvl3pPr>
      <a:lvl4pPr marL="960835" indent="-2190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198960" indent="-2369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5418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8847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276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5705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el%E2%80%93view%E2%80%93controller" TargetMode="External"/><Relationship Id="rId2" Type="http://schemas.openxmlformats.org/officeDocument/2006/relationships/hyperlink" Target="https://www.ics.uci.edu/~redmiles/ics227-SQ04/papers/KrasnerPope8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Finite-state_mach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oi.acm.org/10.1145/1468075.14680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s.cmu.edu/~bam/uicourse/830spring09/lecture%2011%20-%20VAPS%20fig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ristopher_Alexander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en.wikipedia.org/wiki/Design_patter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esign_pattern#cite_note-Gang_of_Four-2" TargetMode="External"/><Relationship Id="rId5" Type="http://schemas.openxmlformats.org/officeDocument/2006/relationships/hyperlink" Target="https://en.wikipedia.org/wiki/Software_engineering" TargetMode="External"/><Relationship Id="rId4" Type="http://schemas.openxmlformats.org/officeDocument/2006/relationships/hyperlink" Target="https://en.wikipedia.org/wiki/Design_pattern#cite_note-Alexander,_A_Pattern_Language-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0167642387900359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100" dirty="0"/>
              <a:t>Lecture 9:</a:t>
            </a:r>
            <a:br>
              <a:rPr lang="en-US" sz="2100" dirty="0"/>
            </a:br>
            <a:r>
              <a:rPr lang="en-US" b="0" dirty="0"/>
              <a:t>UI Software Patterns:</a:t>
            </a:r>
            <a:br>
              <a:rPr lang="en-US" b="0" dirty="0"/>
            </a:br>
            <a:r>
              <a:rPr lang="en-US" b="0" dirty="0"/>
              <a:t>State Diagrams, MVC,</a:t>
            </a:r>
            <a:br>
              <a:rPr lang="en-US" b="0" dirty="0"/>
            </a:br>
            <a:r>
              <a:rPr lang="en-US" b="0" dirty="0"/>
              <a:t>Lexical-Syntax-Semantics</a:t>
            </a:r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05-431/631 Software Structures for User Interfaces (SSUI)</a:t>
            </a:r>
          </a:p>
          <a:p>
            <a:r>
              <a:rPr lang="en-US" dirty="0"/>
              <a:t>Fall, 2022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Conceptual-Semantic-Syntactic-Lexical-Pragmatic, cont.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Semantic</a:t>
            </a:r>
          </a:p>
          <a:p>
            <a:pPr lvl="1"/>
            <a:r>
              <a:rPr lang="en-US" dirty="0"/>
              <a:t>functionality of the system; what can be expressed</a:t>
            </a:r>
          </a:p>
          <a:p>
            <a:pPr lvl="1"/>
            <a:r>
              <a:rPr lang="en-US" dirty="0"/>
              <a:t>What information is needed for each operation on object</a:t>
            </a:r>
          </a:p>
          <a:p>
            <a:pPr lvl="1"/>
            <a:r>
              <a:rPr lang="en-US" dirty="0"/>
              <a:t>What errors can occur</a:t>
            </a:r>
          </a:p>
          <a:p>
            <a:pPr lvl="1"/>
            <a:r>
              <a:rPr lang="en-US" dirty="0"/>
              <a:t>Semantic vs. UI is key issue in UI tools</a:t>
            </a:r>
          </a:p>
          <a:p>
            <a:pPr lvl="2"/>
            <a:r>
              <a:rPr lang="en-US" dirty="0"/>
              <a:t>but "semantic" is different than meaning in compilers</a:t>
            </a:r>
          </a:p>
          <a:p>
            <a:pPr lvl="1"/>
            <a:r>
              <a:rPr lang="en-US" dirty="0"/>
              <a:t>"</a:t>
            </a:r>
            <a:r>
              <a:rPr lang="en-US" dirty="0">
                <a:solidFill>
                  <a:schemeClr val="accent6"/>
                </a:solidFill>
              </a:rPr>
              <a:t>Semantic Feedback</a:t>
            </a:r>
            <a:r>
              <a:rPr lang="en-US" dirty="0"/>
              <a:t>“</a:t>
            </a:r>
          </a:p>
          <a:p>
            <a:pPr lvl="2"/>
            <a:r>
              <a:rPr lang="en-US" dirty="0"/>
              <a:t>Depends on </a:t>
            </a:r>
            <a:r>
              <a:rPr lang="en-US" b="1" dirty="0"/>
              <a:t>meaning</a:t>
            </a:r>
            <a:r>
              <a:rPr lang="en-US" dirty="0"/>
              <a:t> of items</a:t>
            </a:r>
          </a:p>
          <a:p>
            <a:pPr lvl="2"/>
            <a:r>
              <a:rPr lang="en-US" dirty="0"/>
              <a:t>Example: only appropriate places where item can be dropped highlight during drag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2B78-0516-4820-A0B7-BC7EF1878FB3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03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Conceptual-Semantic-Syntactic-Lexical-Pragmatic, cont.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Conceptual</a:t>
            </a:r>
            <a:r>
              <a:rPr lang="en-US" dirty="0"/>
              <a:t> (definition from Foley &amp; Van Dam text, 1st edition)</a:t>
            </a:r>
          </a:p>
          <a:p>
            <a:pPr lvl="1"/>
            <a:r>
              <a:rPr lang="en-US" dirty="0"/>
              <a:t>Key application concepts that must be understood by user</a:t>
            </a:r>
          </a:p>
          <a:p>
            <a:pPr lvl="1"/>
            <a:r>
              <a:rPr lang="en-US" dirty="0"/>
              <a:t>User model</a:t>
            </a:r>
          </a:p>
          <a:p>
            <a:pPr lvl="2"/>
            <a:r>
              <a:rPr lang="en-US" dirty="0"/>
              <a:t>Objects and classes of objects</a:t>
            </a:r>
          </a:p>
          <a:p>
            <a:pPr lvl="2"/>
            <a:r>
              <a:rPr lang="en-US" dirty="0"/>
              <a:t>Relationships among them</a:t>
            </a:r>
          </a:p>
          <a:p>
            <a:pPr lvl="2"/>
            <a:r>
              <a:rPr lang="en-US" dirty="0"/>
              <a:t>Operations on them</a:t>
            </a:r>
          </a:p>
          <a:p>
            <a:pPr lvl="3"/>
            <a:r>
              <a:rPr lang="en-US" dirty="0"/>
              <a:t>Example: text editor</a:t>
            </a:r>
          </a:p>
          <a:p>
            <a:pPr lvl="4"/>
            <a:r>
              <a:rPr lang="en-US" dirty="0"/>
              <a:t>objects = characters, files, paragraphs</a:t>
            </a:r>
          </a:p>
          <a:p>
            <a:pPr lvl="4"/>
            <a:r>
              <a:rPr lang="en-US" dirty="0"/>
              <a:t>relationships = files contain paragraphs contain chars</a:t>
            </a:r>
          </a:p>
          <a:p>
            <a:pPr lvl="4"/>
            <a:r>
              <a:rPr lang="en-US" dirty="0"/>
              <a:t>operations = insert, delete, etc.</a:t>
            </a:r>
          </a:p>
          <a:p>
            <a:r>
              <a:rPr lang="en-US" dirty="0"/>
              <a:t>Overall evaluation of CSSLP model:</a:t>
            </a:r>
          </a:p>
          <a:p>
            <a:pPr lvl="1"/>
            <a:r>
              <a:rPr lang="en-US" dirty="0"/>
              <a:t>+ “</a:t>
            </a:r>
            <a:r>
              <a:rPr lang="en-US" i="1" dirty="0"/>
              <a:t>Separation of concerns</a:t>
            </a:r>
            <a:r>
              <a:rPr lang="en-US" dirty="0"/>
              <a:t>” for input handling</a:t>
            </a:r>
          </a:p>
          <a:p>
            <a:pPr lvl="1"/>
            <a:r>
              <a:rPr lang="en-US" dirty="0"/>
              <a:t>+ Helps to think about syntax &amp; lexical issues</a:t>
            </a:r>
          </a:p>
          <a:p>
            <a:pPr lvl="1"/>
            <a:r>
              <a:rPr lang="en-US" dirty="0"/>
              <a:t>-  Not useful for output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5ABC8-2E2D-4D76-AD67-D1CB14D920AE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05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Model-View-Controller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6892506" cy="4411662"/>
          </a:xfrm>
        </p:spPr>
        <p:txBody>
          <a:bodyPr>
            <a:normAutofit fontScale="92500"/>
          </a:bodyPr>
          <a:lstStyle/>
          <a:p>
            <a:r>
              <a:rPr lang="en-US" dirty="0"/>
              <a:t>Invented in Smalltalk, about 1980 </a:t>
            </a:r>
          </a:p>
          <a:p>
            <a:r>
              <a:rPr lang="en-US" dirty="0"/>
              <a:t>Idea: separate out presentation (View), user input handling (Controller) and "semantics" (Model)</a:t>
            </a:r>
            <a:br>
              <a:rPr lang="en-US" dirty="0"/>
            </a:br>
            <a:r>
              <a:rPr lang="en-US" dirty="0"/>
              <a:t>which does the work</a:t>
            </a:r>
          </a:p>
          <a:p>
            <a:r>
              <a:rPr lang="en-US" dirty="0"/>
              <a:t>Fairly straightforward in principle, hard to carry through </a:t>
            </a:r>
          </a:p>
          <a:p>
            <a:r>
              <a:rPr lang="en-US" dirty="0"/>
              <a:t>Never adequately explained (one article, hard to find) </a:t>
            </a:r>
          </a:p>
          <a:p>
            <a:r>
              <a:rPr lang="en-US" dirty="0"/>
              <a:t>Goals </a:t>
            </a:r>
          </a:p>
          <a:p>
            <a:pPr lvl="1"/>
            <a:r>
              <a:rPr lang="en-US" dirty="0"/>
              <a:t>Program a new model, and then re-use existing views and controllers </a:t>
            </a:r>
          </a:p>
          <a:p>
            <a:pPr lvl="2"/>
            <a:r>
              <a:rPr lang="en-US" dirty="0"/>
              <a:t>better modularization and separation of UI from application</a:t>
            </a:r>
          </a:p>
          <a:p>
            <a:pPr lvl="1"/>
            <a:r>
              <a:rPr lang="en-US" dirty="0"/>
              <a:t>Multiple, different kinds of views on same model</a:t>
            </a:r>
          </a:p>
          <a:p>
            <a:r>
              <a:rPr lang="en-US" dirty="0"/>
              <a:t>Lots of modern variants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A69A-1334-46A6-A30B-582FFAC6D7A7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6" name="Picture 4" descr="lect07multiview">
            <a:extLst>
              <a:ext uri="{FF2B5EF4-FFF2-40B4-BE49-F238E27FC236}">
                <a16:creationId xmlns:a16="http://schemas.microsoft.com/office/drawing/2014/main" id="{AE1105B7-0AA0-4CBE-9CFB-BFBFEFC9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2121" y="862013"/>
            <a:ext cx="2229929" cy="203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02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MVC</a:t>
            </a:r>
            <a:br>
              <a:rPr lang="en-US" dirty="0"/>
            </a:br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913854"/>
            <a:ext cx="3960248" cy="3801146"/>
          </a:xfrm>
        </p:spPr>
        <p:txBody>
          <a:bodyPr>
            <a:normAutofit/>
          </a:bodyPr>
          <a:lstStyle/>
          <a:p>
            <a:r>
              <a:rPr lang="en-US" sz="1200" dirty="0"/>
              <a:t>Glenn E. Krasner and Stephen T. Pope. “A Cookbook for Using the Model-View-Controller User Interface Paradigm in Smalltalk-80,” </a:t>
            </a:r>
            <a:r>
              <a:rPr lang="en-US" sz="1200" i="1" dirty="0"/>
              <a:t>Journal of Object Oriented Programming. Aug, 1988. vol. 1, no. 3. pp. 26-49. </a:t>
            </a:r>
            <a:endParaRPr lang="en-US" dirty="0"/>
          </a:p>
          <a:p>
            <a:r>
              <a:rPr lang="en-US" dirty="0"/>
              <a:t>Hard to find original journal</a:t>
            </a:r>
          </a:p>
          <a:p>
            <a:r>
              <a:rPr lang="en-US" dirty="0"/>
              <a:t>Luckily, lots of sources for pdf:</a:t>
            </a:r>
          </a:p>
          <a:p>
            <a:r>
              <a:rPr lang="en-US" sz="1200" dirty="0">
                <a:hlinkClick r:id="rId2"/>
              </a:rPr>
              <a:t>https://www.ics.uci.edu/~redmiles/ics227-SQ04/papers/KrasnerPope88.pdf</a:t>
            </a:r>
            <a:endParaRPr lang="en-US" sz="1200" dirty="0"/>
          </a:p>
          <a:p>
            <a:r>
              <a:rPr lang="en-US" dirty="0">
                <a:hlinkClick r:id="rId3"/>
              </a:rPr>
              <a:t>Wikipedia</a:t>
            </a:r>
            <a:r>
              <a:rPr lang="en-US" dirty="0"/>
              <a:t> says invented in 1979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FB47D-1E21-469F-B6EA-B1C51509F3F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114" y="1112715"/>
            <a:ext cx="3553736" cy="4602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1646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79562" y="285750"/>
            <a:ext cx="7543800" cy="914400"/>
          </a:xfrm>
        </p:spPr>
        <p:txBody>
          <a:bodyPr/>
          <a:lstStyle/>
          <a:p>
            <a:r>
              <a:rPr lang="en-US" dirty="0"/>
              <a:t>MVC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66491"/>
            <a:ext cx="5516121" cy="447710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Model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“the parts that represent the model of the underlying application domain”</a:t>
            </a:r>
          </a:p>
          <a:p>
            <a:pPr lvl="1"/>
            <a:r>
              <a:rPr lang="en-US" dirty="0"/>
              <a:t>Simple as an integer for a counter; string for an editor </a:t>
            </a:r>
          </a:p>
          <a:p>
            <a:pPr lvl="1"/>
            <a:r>
              <a:rPr lang="en-US" dirty="0"/>
              <a:t>Complex as a molecular simulator </a:t>
            </a:r>
          </a:p>
          <a:p>
            <a:r>
              <a:rPr lang="en-US" b="1" dirty="0">
                <a:solidFill>
                  <a:schemeClr val="accent6"/>
                </a:solidFill>
              </a:rPr>
              <a:t>View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“the way the model is presented to the user”</a:t>
            </a:r>
          </a:p>
          <a:p>
            <a:pPr lvl="1"/>
            <a:r>
              <a:rPr lang="en-US" dirty="0"/>
              <a:t>Everything graphical </a:t>
            </a:r>
          </a:p>
          <a:p>
            <a:pPr lvl="1"/>
            <a:r>
              <a:rPr lang="en-US" dirty="0"/>
              <a:t>Layout, </a:t>
            </a:r>
            <a:r>
              <a:rPr lang="en-US" dirty="0" err="1"/>
              <a:t>subviews</a:t>
            </a:r>
            <a:r>
              <a:rPr lang="en-US" dirty="0"/>
              <a:t>, composites </a:t>
            </a:r>
          </a:p>
          <a:p>
            <a:r>
              <a:rPr lang="en-US" b="1" dirty="0">
                <a:solidFill>
                  <a:schemeClr val="accent6"/>
                </a:solidFill>
              </a:rPr>
              <a:t>Controller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“the way the user interacts with it”</a:t>
            </a:r>
          </a:p>
          <a:p>
            <a:pPr lvl="1"/>
            <a:r>
              <a:rPr lang="en-US" dirty="0"/>
              <a:t>Schedule interactions with other VCs </a:t>
            </a:r>
          </a:p>
          <a:p>
            <a:pPr lvl="1"/>
            <a:r>
              <a:rPr lang="en-US" dirty="0"/>
              <a:t>A menu is a controller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FC1C-C145-46F1-9BF6-1658CAD63624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026" name="Picture 2" descr="https://upload.wikimedia.org/wikipedia/commons/thumb/a/a0/MVC-Process.svg/200px-MVC-Proces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38223"/>
            <a:ext cx="3074139" cy="33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1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6A7753-B48C-46E8-B450-144D72717BE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MVC</a:t>
            </a:r>
          </a:p>
        </p:txBody>
      </p:sp>
      <p:pic>
        <p:nvPicPr>
          <p:cNvPr id="13316" name="Picture 4" descr="lect07multi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00300"/>
            <a:ext cx="2949179" cy="269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lect7m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1" y="2400301"/>
            <a:ext cx="2974181" cy="268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105630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MVC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Views closely associated with controllers. </a:t>
            </a:r>
          </a:p>
          <a:p>
            <a:r>
              <a:rPr lang="en-US" dirty="0"/>
              <a:t>Each VC has one M; one M can have many VCs. </a:t>
            </a:r>
          </a:p>
          <a:p>
            <a:pPr lvl="1"/>
            <a:r>
              <a:rPr lang="en-US" dirty="0"/>
              <a:t>VCs know about their model explicitly, but M doesn't know about views </a:t>
            </a:r>
          </a:p>
          <a:p>
            <a:pPr lvl="1"/>
            <a:r>
              <a:rPr lang="en-US" dirty="0"/>
              <a:t>Changes in models broadcast to all "dependents" of a model using a standard protocol.</a:t>
            </a:r>
          </a:p>
          <a:p>
            <a:pPr lvl="1"/>
            <a:r>
              <a:rPr lang="en-US" dirty="0"/>
              <a:t>“Observer” pattern again</a:t>
            </a:r>
          </a:p>
          <a:p>
            <a:pPr lvl="2"/>
            <a:r>
              <a:rPr lang="en-US" dirty="0"/>
              <a:t>“register” the views with the model, so each is called when model changes</a:t>
            </a:r>
          </a:p>
          <a:p>
            <a:pPr lvl="3"/>
            <a:r>
              <a:rPr lang="en-US" dirty="0"/>
              <a:t>Like the event handlers when mouse down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6BF0-D51D-4831-BDA9-1CCC495C9327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3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MVC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Standard interaction cycle: </a:t>
            </a:r>
          </a:p>
          <a:p>
            <a:pPr lvl="1"/>
            <a:r>
              <a:rPr lang="en-US" dirty="0"/>
              <a:t>User operates input device, controller notifies model to change, model broadcasts change notification to its dependent views, views update the screen. </a:t>
            </a:r>
          </a:p>
          <a:p>
            <a:pPr lvl="1"/>
            <a:r>
              <a:rPr lang="en-US" dirty="0"/>
              <a:t>Views can query the model </a:t>
            </a:r>
          </a:p>
          <a:p>
            <a:r>
              <a:rPr lang="en-US" dirty="0">
                <a:solidFill>
                  <a:schemeClr val="accent6"/>
                </a:solidFill>
              </a:rPr>
              <a:t>Problems: </a:t>
            </a:r>
          </a:p>
          <a:p>
            <a:pPr lvl="1"/>
            <a:r>
              <a:rPr lang="en-US" dirty="0"/>
              <a:t>Views and controllers tightly coupled </a:t>
            </a:r>
          </a:p>
          <a:p>
            <a:pPr lvl="1"/>
            <a:r>
              <a:rPr lang="en-US" dirty="0"/>
              <a:t>What is in each part? </a:t>
            </a:r>
          </a:p>
          <a:p>
            <a:pPr lvl="1"/>
            <a:r>
              <a:rPr lang="en-US" dirty="0"/>
              <a:t>Complexities with views with parts, controllers with sub-controllers, models with sub-models...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F24D-D203-4AA0-807E-D1D4C92355B7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307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 (variant of MVC)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hard to separate view and controller </a:t>
            </a:r>
          </a:p>
          <a:p>
            <a:r>
              <a:rPr lang="en-US" dirty="0"/>
              <a:t>Primary goal: support multiple views of same data. </a:t>
            </a:r>
          </a:p>
          <a:p>
            <a:pPr lvl="1"/>
            <a:r>
              <a:rPr lang="en-US" dirty="0"/>
              <a:t>Simply switch views and see data differently </a:t>
            </a:r>
          </a:p>
          <a:p>
            <a:r>
              <a:rPr lang="en-US" dirty="0"/>
              <a:t>Put into Model "part that needs to be saved to a file" </a:t>
            </a:r>
          </a:p>
          <a:p>
            <a:pPr lvl="1"/>
            <a:r>
              <a:rPr lang="en-US" dirty="0"/>
              <a:t>but really need to save parts of the 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CD21-F1AE-4E77-9CCB-F87345248F89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753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E50B-19C3-468E-B240-9B1AE67E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and React / Angular / Vue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BA888-8EB3-4006-BF69-5ADFA109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AngularJS from Google (~2009) relied on the MVC paradigm</a:t>
            </a:r>
          </a:p>
          <a:p>
            <a:r>
              <a:rPr lang="en-US" dirty="0"/>
              <a:t>React from Facebook (~2011) explicitly rejected MVC due to requirement of copying values around</a:t>
            </a:r>
          </a:p>
          <a:p>
            <a:pPr lvl="1"/>
            <a:r>
              <a:rPr lang="en-US" dirty="0"/>
              <a:t>using constraints or the observer pattern</a:t>
            </a:r>
          </a:p>
          <a:p>
            <a:pPr lvl="1"/>
            <a:r>
              <a:rPr lang="en-US" dirty="0"/>
              <a:t>React instead uses shared data, which it calls “states”</a:t>
            </a:r>
          </a:p>
          <a:p>
            <a:r>
              <a:rPr lang="en-US" dirty="0"/>
              <a:t>New design of Angular (~2016) less use of MVC</a:t>
            </a:r>
          </a:p>
          <a:p>
            <a:r>
              <a:rPr lang="en-US" dirty="0"/>
              <a:t>But Vue tool does use MVC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56F41-C6F7-435A-9347-6AD81DA9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C4C76-6E6A-4E04-BF8C-4E098B95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88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79" y="2146697"/>
            <a:ext cx="7013122" cy="3456725"/>
          </a:xfrm>
        </p:spPr>
        <p:txBody>
          <a:bodyPr>
            <a:normAutofit/>
          </a:bodyPr>
          <a:lstStyle/>
          <a:p>
            <a:r>
              <a:rPr lang="en-US" dirty="0"/>
              <a:t>Homework 1 grading done – released</a:t>
            </a:r>
          </a:p>
          <a:p>
            <a:r>
              <a:rPr lang="en-US" dirty="0"/>
              <a:t>Homework 2 due today</a:t>
            </a:r>
          </a:p>
          <a:p>
            <a:r>
              <a:rPr lang="en-US" dirty="0"/>
              <a:t>Start on Homework 3</a:t>
            </a:r>
          </a:p>
          <a:p>
            <a:pPr lvl="1"/>
            <a:r>
              <a:rPr lang="en-US" dirty="0"/>
              <a:t>Instructions now available from the website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260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F103-1DE3-47B1-9736-F709AFCC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72" y="412693"/>
            <a:ext cx="7543800" cy="763645"/>
          </a:xfrm>
        </p:spPr>
        <p:txBody>
          <a:bodyPr/>
          <a:lstStyle/>
          <a:p>
            <a:r>
              <a:rPr lang="en-US" dirty="0"/>
              <a:t>Note about the word “Model”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A790-2960-4E6C-BF30-2FECE63CB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8853"/>
            <a:ext cx="8229600" cy="483941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“Model” used in many ways in HCI!</a:t>
            </a:r>
          </a:p>
          <a:p>
            <a:pPr lvl="1"/>
            <a:r>
              <a:rPr lang="en-US" sz="1600" b="1" dirty="0"/>
              <a:t>User model </a:t>
            </a:r>
            <a:r>
              <a:rPr lang="en-US" sz="1600" dirty="0"/>
              <a:t>- </a:t>
            </a:r>
            <a:r>
              <a:rPr lang="en-US" sz="1600" i="1" dirty="0"/>
              <a:t>the way a </a:t>
            </a:r>
            <a:r>
              <a:rPr lang="en-US" sz="1600" i="1" u="sng" dirty="0"/>
              <a:t>user</a:t>
            </a:r>
            <a:r>
              <a:rPr lang="en-US" sz="1600" i="1" dirty="0"/>
              <a:t> thinks about a system - </a:t>
            </a:r>
            <a:r>
              <a:rPr lang="en-US" sz="1400" dirty="0"/>
              <a:t>[Don Norman]</a:t>
            </a:r>
          </a:p>
          <a:p>
            <a:pPr lvl="1"/>
            <a:r>
              <a:rPr lang="en-US" sz="1600" b="1" dirty="0"/>
              <a:t>Color model, undo model </a:t>
            </a:r>
            <a:r>
              <a:rPr lang="en-US" sz="1600" dirty="0"/>
              <a:t>- </a:t>
            </a:r>
            <a:r>
              <a:rPr lang="en-US" sz="1600" i="1" dirty="0"/>
              <a:t>the way that feature is presented to the </a:t>
            </a:r>
            <a:r>
              <a:rPr lang="en-US" sz="1600" i="1" u="sng" dirty="0"/>
              <a:t>user</a:t>
            </a:r>
          </a:p>
          <a:p>
            <a:pPr lvl="1"/>
            <a:r>
              <a:rPr lang="en-US" sz="1600" b="1" dirty="0"/>
              <a:t>Software models </a:t>
            </a:r>
            <a:r>
              <a:rPr lang="en-US" sz="1600" dirty="0"/>
              <a:t>- </a:t>
            </a:r>
            <a:r>
              <a:rPr lang="en-US" sz="1600" i="1" dirty="0"/>
              <a:t>the way that a </a:t>
            </a:r>
            <a:r>
              <a:rPr lang="en-US" sz="1600" i="1" u="sng" dirty="0"/>
              <a:t>programmer</a:t>
            </a:r>
            <a:r>
              <a:rPr lang="en-US" sz="1600" i="1" dirty="0"/>
              <a:t> should think about the implementation</a:t>
            </a:r>
          </a:p>
          <a:p>
            <a:pPr lvl="2"/>
            <a:r>
              <a:rPr lang="en-US" sz="1400" dirty="0"/>
              <a:t>Examples: </a:t>
            </a:r>
            <a:r>
              <a:rPr lang="en-US" sz="1400" b="1" dirty="0"/>
              <a:t>imaging model</a:t>
            </a:r>
            <a:r>
              <a:rPr lang="en-US" sz="1400" dirty="0"/>
              <a:t>, </a:t>
            </a:r>
            <a:r>
              <a:rPr lang="en-US" sz="1400" b="1" dirty="0"/>
              <a:t>object model </a:t>
            </a:r>
            <a:r>
              <a:rPr lang="en-US" sz="1400" dirty="0"/>
              <a:t>(</a:t>
            </a:r>
            <a:r>
              <a:rPr lang="en-US" sz="1400" b="1" dirty="0"/>
              <a:t>class model </a:t>
            </a:r>
            <a:r>
              <a:rPr lang="en-US" sz="1400" dirty="0"/>
              <a:t>or </a:t>
            </a:r>
            <a:r>
              <a:rPr lang="en-US" sz="1400" b="1" dirty="0"/>
              <a:t>prototype-instance model </a:t>
            </a:r>
            <a:r>
              <a:rPr lang="en-US" sz="1400" dirty="0"/>
              <a:t>), </a:t>
            </a:r>
            <a:r>
              <a:rPr lang="en-US" sz="1400" b="1" dirty="0"/>
              <a:t>retained object model</a:t>
            </a:r>
            <a:r>
              <a:rPr lang="en-US" sz="1400" dirty="0"/>
              <a:t>, </a:t>
            </a:r>
            <a:r>
              <a:rPr lang="en-US" sz="1400" b="1" dirty="0"/>
              <a:t>document model</a:t>
            </a:r>
            <a:r>
              <a:rPr lang="en-US" sz="1400" dirty="0"/>
              <a:t>, </a:t>
            </a:r>
            <a:r>
              <a:rPr lang="en-US" sz="1400" b="1" dirty="0"/>
              <a:t>interactors model</a:t>
            </a:r>
            <a:r>
              <a:rPr lang="en-US" sz="1400" dirty="0"/>
              <a:t>, </a:t>
            </a:r>
            <a:r>
              <a:rPr lang="en-US" sz="1400" b="1" dirty="0"/>
              <a:t>event model</a:t>
            </a:r>
            <a:r>
              <a:rPr lang="en-US" sz="1400" dirty="0"/>
              <a:t>, and </a:t>
            </a:r>
            <a:r>
              <a:rPr lang="en-US" sz="1400" b="1" dirty="0"/>
              <a:t>model-view-controller (MVC) model </a:t>
            </a:r>
            <a:r>
              <a:rPr lang="en-US" sz="1400" dirty="0"/>
              <a:t>(lectures 6 &amp; 7)</a:t>
            </a:r>
            <a:endParaRPr lang="en-US" sz="1400" b="1" dirty="0"/>
          </a:p>
          <a:p>
            <a:pPr lvl="1"/>
            <a:r>
              <a:rPr lang="en-US" sz="1600" b="1" dirty="0"/>
              <a:t>Model</a:t>
            </a:r>
            <a:r>
              <a:rPr lang="en-US" sz="1600" dirty="0"/>
              <a:t> of </a:t>
            </a:r>
            <a:r>
              <a:rPr lang="en-US" sz="1600" b="1" dirty="0"/>
              <a:t>M</a:t>
            </a:r>
            <a:r>
              <a:rPr lang="en-US" sz="1600" dirty="0"/>
              <a:t>VC - </a:t>
            </a:r>
            <a:r>
              <a:rPr lang="en-US" sz="1600" i="1" dirty="0"/>
              <a:t>the data structure that the user interface is connected to</a:t>
            </a:r>
          </a:p>
          <a:p>
            <a:pPr lvl="1"/>
            <a:r>
              <a:rPr lang="en-US" sz="1600" b="1" dirty="0"/>
              <a:t>Model-based design</a:t>
            </a:r>
            <a:r>
              <a:rPr lang="en-US" sz="1600" dirty="0"/>
              <a:t> – (end of lecture 8) </a:t>
            </a:r>
            <a:r>
              <a:rPr lang="en-US" sz="1600" i="1" dirty="0"/>
              <a:t>high-level specification from which the </a:t>
            </a:r>
            <a:r>
              <a:rPr lang="en-US" sz="1600" dirty="0"/>
              <a:t>user</a:t>
            </a:r>
            <a:r>
              <a:rPr lang="en-US" sz="1600" i="1" dirty="0"/>
              <a:t> interface is automatically generated</a:t>
            </a:r>
            <a:endParaRPr lang="en-US" sz="1600" dirty="0"/>
          </a:p>
          <a:p>
            <a:pPr lvl="1"/>
            <a:r>
              <a:rPr lang="en-US" sz="1600" b="1" dirty="0"/>
              <a:t>Human Performance Model </a:t>
            </a:r>
            <a:r>
              <a:rPr lang="en-US" sz="1600" dirty="0"/>
              <a:t>and</a:t>
            </a:r>
            <a:r>
              <a:rPr lang="en-US" sz="1600" b="1" dirty="0"/>
              <a:t> </a:t>
            </a:r>
            <a:r>
              <a:rPr lang="en-US" sz="1600" b="1" dirty="0" err="1"/>
              <a:t>Fitt’s</a:t>
            </a:r>
            <a:r>
              <a:rPr lang="en-US" sz="1600" b="1" dirty="0"/>
              <a:t> Law Model</a:t>
            </a:r>
            <a:r>
              <a:rPr lang="en-US" sz="1600" dirty="0"/>
              <a:t> – </a:t>
            </a:r>
            <a:r>
              <a:rPr lang="en-US" sz="1600" i="1" dirty="0"/>
              <a:t>mathematical representations from which predictions of human performance can be calculated</a:t>
            </a:r>
          </a:p>
          <a:p>
            <a:pPr lvl="1"/>
            <a:r>
              <a:rPr lang="en-US" sz="1600" b="1" dirty="0"/>
              <a:t>Language models </a:t>
            </a:r>
            <a:r>
              <a:rPr lang="en-US" sz="1600" i="1" dirty="0"/>
              <a:t>- representations of how words are used in a natural language</a:t>
            </a:r>
            <a:r>
              <a:rPr lang="en-US" sz="1600" dirty="0"/>
              <a:t> (lecture 23)</a:t>
            </a:r>
          </a:p>
          <a:p>
            <a:pPr lvl="1"/>
            <a:r>
              <a:rPr lang="en-US" sz="1600" b="1" dirty="0"/>
              <a:t>3D models </a:t>
            </a:r>
            <a:r>
              <a:rPr lang="en-US" sz="1600" i="1" dirty="0"/>
              <a:t>- computer representations of three-dimensional objects </a:t>
            </a:r>
            <a:r>
              <a:rPr lang="en-US" sz="1600" dirty="0"/>
              <a:t>(lecture 25)</a:t>
            </a:r>
          </a:p>
          <a:p>
            <a:pPr lvl="1"/>
            <a:r>
              <a:rPr lang="en-US" sz="1600" b="1" dirty="0"/>
              <a:t>AI/ML models </a:t>
            </a:r>
            <a:r>
              <a:rPr lang="en-US" sz="1600" dirty="0"/>
              <a:t>– the code that implements the pattern matching (or all of the AI)</a:t>
            </a:r>
          </a:p>
          <a:p>
            <a:pPr lvl="1"/>
            <a:r>
              <a:rPr lang="en-US" sz="1600" b="1" dirty="0"/>
              <a:t>Fashion models -</a:t>
            </a:r>
            <a:r>
              <a:rPr lang="en-US" sz="1600" i="1" dirty="0"/>
              <a:t> people who show off clothing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9DFEF-573A-482C-AD5B-CFDC656E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DDFF0-B19B-43CD-B215-7A2DA406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563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2" y="1417638"/>
            <a:ext cx="8229600" cy="4411662"/>
          </a:xfrm>
        </p:spPr>
        <p:txBody>
          <a:bodyPr/>
          <a:lstStyle/>
          <a:p>
            <a:r>
              <a:rPr lang="en-US" dirty="0"/>
              <a:t>Also called: state diagrams, finite-state machines (FSM), finite automata</a:t>
            </a:r>
          </a:p>
          <a:p>
            <a:pPr lvl="1"/>
            <a:r>
              <a:rPr lang="en-US" dirty="0"/>
              <a:t>Is also a kind of “model”</a:t>
            </a:r>
          </a:p>
          <a:p>
            <a:r>
              <a:rPr lang="en-US" dirty="0"/>
              <a:t>Set of states and set of arcs</a:t>
            </a:r>
          </a:p>
          <a:p>
            <a:r>
              <a:rPr lang="en-US" dirty="0"/>
              <a:t>States: mode that the system can be in</a:t>
            </a:r>
          </a:p>
          <a:p>
            <a:r>
              <a:rPr lang="en-US" dirty="0"/>
              <a:t>Transition: how system can change states</a:t>
            </a:r>
          </a:p>
          <a:p>
            <a:r>
              <a:rPr lang="en-US" dirty="0"/>
              <a:t>Can be abstracted away from UI or code</a:t>
            </a:r>
          </a:p>
          <a:p>
            <a:r>
              <a:rPr lang="en-US" dirty="0">
                <a:hlinkClick r:id="rId2"/>
              </a:rPr>
              <a:t>Wikipedia example</a:t>
            </a:r>
            <a:r>
              <a:rPr lang="en-US" dirty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206" y="4517381"/>
            <a:ext cx="3639368" cy="1374623"/>
          </a:xfrm>
          <a:prstGeom prst="rect">
            <a:avLst/>
          </a:prstGeom>
        </p:spPr>
      </p:pic>
      <p:pic>
        <p:nvPicPr>
          <p:cNvPr id="3074" name="Picture 2" descr="https://upload.wikimedia.org/wikipedia/commons/9/97/Torniqueterevolu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9" y="4132335"/>
            <a:ext cx="1235869" cy="18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82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Diagrams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61686"/>
            <a:ext cx="6934116" cy="3308747"/>
          </a:xfrm>
        </p:spPr>
        <p:txBody>
          <a:bodyPr/>
          <a:lstStyle/>
          <a:p>
            <a:r>
              <a:rPr lang="en-US" dirty="0"/>
              <a:t>Probably the earliest tool to help build UIs: </a:t>
            </a:r>
          </a:p>
          <a:p>
            <a:pPr lvl="1"/>
            <a:r>
              <a:rPr lang="en-US" dirty="0"/>
              <a:t>William Newman's "Reaction Handler" in 1968 </a:t>
            </a:r>
            <a:r>
              <a:rPr lang="en-US" sz="1350" dirty="0">
                <a:hlinkClick r:id="rId2"/>
              </a:rPr>
              <a:t>http://doi.acm.org/10.1145/1468075.1468083</a:t>
            </a:r>
            <a:r>
              <a:rPr lang="en-US" sz="1350" dirty="0"/>
              <a:t>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319-8982-4F3C-9910-2F6892C78F8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84" y="2967965"/>
            <a:ext cx="4692770" cy="34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5411" y="3003550"/>
            <a:ext cx="358858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537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Diagrams, cont.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8188" y="1529482"/>
            <a:ext cx="8229600" cy="4411662"/>
          </a:xfrm>
        </p:spPr>
        <p:txBody>
          <a:bodyPr/>
          <a:lstStyle/>
          <a:p>
            <a:r>
              <a:rPr lang="en-US" dirty="0"/>
              <a:t>Simplest form, arcs are user input events. </a:t>
            </a:r>
          </a:p>
          <a:p>
            <a:pPr lvl="1"/>
            <a:r>
              <a:rPr lang="en-US" dirty="0"/>
              <a:t>arcs can be extended by listing feedback (output) and semantic actions on the arcs </a:t>
            </a:r>
          </a:p>
          <a:p>
            <a:pPr lvl="1"/>
            <a:r>
              <a:rPr lang="en-US" dirty="0"/>
              <a:t>actions usually written in a conventional language (e.g., C) </a:t>
            </a:r>
          </a:p>
          <a:p>
            <a:pPr lvl="1"/>
            <a:r>
              <a:rPr lang="en-US" dirty="0"/>
              <a:t>picture, Olsen, p. 37 (Fig 3:1)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319-8982-4F3C-9910-2F6892C78F8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253" y="3522048"/>
            <a:ext cx="7578767" cy="279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01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07" y="1730375"/>
            <a:ext cx="2755106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Diagrams, cont.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Often, represented textually: </a:t>
            </a:r>
          </a:p>
          <a:p>
            <a:pPr lvl="1"/>
            <a:r>
              <a:rPr lang="en-US"/>
              <a:t>picture, Olsen p. 38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319-8982-4F3C-9910-2F6892C78F8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06" y="3124919"/>
            <a:ext cx="5012884" cy="184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15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Diagrams, cont.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62309" y="1538685"/>
            <a:ext cx="8229600" cy="2423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"Pervasive states" to handle help, abort, undo, etc. </a:t>
            </a:r>
          </a:p>
          <a:p>
            <a:pPr lvl="1"/>
            <a:r>
              <a:rPr lang="en-US" dirty="0"/>
              <a:t>"Escape" transitions to abort (permanently leave) a dialog </a:t>
            </a:r>
          </a:p>
          <a:p>
            <a:pPr lvl="2"/>
            <a:r>
              <a:rPr lang="en-US" dirty="0"/>
              <a:t>picture, Olsen p. 53 (Fig 3:11) </a:t>
            </a:r>
          </a:p>
          <a:p>
            <a:pPr lvl="1"/>
            <a:r>
              <a:rPr lang="en-US" dirty="0"/>
              <a:t>"Re-enter" sub-dialogs for temporary excursions that return to same place. E.g., help, use calculator, etc. </a:t>
            </a:r>
          </a:p>
          <a:p>
            <a:pPr lvl="2"/>
            <a:r>
              <a:rPr lang="en-US" dirty="0"/>
              <a:t>picture, Olsen p. 55 (Fig 3:12) </a:t>
            </a:r>
          </a:p>
          <a:p>
            <a:pPr lvl="1"/>
            <a:r>
              <a:rPr lang="en-US" dirty="0"/>
              <a:t>Transitions are taken if no specific arcs from node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319-8982-4F3C-9910-2F6892C78F8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155" y="3962399"/>
            <a:ext cx="56102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8705" y="4926806"/>
            <a:ext cx="4743450" cy="17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589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8041"/>
          </a:xfrm>
        </p:spPr>
        <p:txBody>
          <a:bodyPr/>
          <a:lstStyle/>
          <a:p>
            <a:r>
              <a:rPr lang="en-US" dirty="0"/>
              <a:t>Transition Diagrams, cont.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62309" y="1064024"/>
            <a:ext cx="8229600" cy="4411662"/>
          </a:xfrm>
        </p:spPr>
        <p:txBody>
          <a:bodyPr/>
          <a:lstStyle/>
          <a:p>
            <a:r>
              <a:rPr lang="en-US" dirty="0"/>
              <a:t>"</a:t>
            </a:r>
            <a:r>
              <a:rPr lang="en-US" dirty="0">
                <a:solidFill>
                  <a:schemeClr val="accent6"/>
                </a:solidFill>
              </a:rPr>
              <a:t>Augmented</a:t>
            </a:r>
            <a:r>
              <a:rPr lang="en-US" dirty="0"/>
              <a:t> transition networks" </a:t>
            </a:r>
          </a:p>
          <a:p>
            <a:pPr lvl="1"/>
            <a:r>
              <a:rPr lang="en-US" dirty="0"/>
              <a:t>local variables </a:t>
            </a:r>
          </a:p>
          <a:p>
            <a:pPr lvl="1"/>
            <a:r>
              <a:rPr lang="en-US" dirty="0"/>
              <a:t>function on arcs can determine transitions </a:t>
            </a:r>
          </a:p>
          <a:p>
            <a:pPr lvl="1"/>
            <a:r>
              <a:rPr lang="en-US" dirty="0"/>
              <a:t>"guards" determine whether transition is legal </a:t>
            </a:r>
          </a:p>
          <a:p>
            <a:pPr lvl="1"/>
            <a:r>
              <a:rPr lang="en-US" dirty="0"/>
              <a:t>"conditional transitions" calculate where to go </a:t>
            </a:r>
          </a:p>
          <a:p>
            <a:pPr lvl="2"/>
            <a:r>
              <a:rPr lang="en-US" dirty="0"/>
              <a:t>picture, Olsen p. 57 (Fig 3:14) </a:t>
            </a:r>
          </a:p>
          <a:p>
            <a:pPr lvl="1"/>
            <a:r>
              <a:rPr lang="en-US" dirty="0"/>
              <a:t>upgrades the power to context-free-grammar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319-8982-4F3C-9910-2F6892C78F8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59647"/>
            <a:ext cx="6858000" cy="227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966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Diagrams, cont.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Networks, in general, used in various tools: </a:t>
            </a:r>
          </a:p>
          <a:p>
            <a:pPr lvl="1"/>
            <a:r>
              <a:rPr lang="en-US" dirty="0"/>
              <a:t>Research: Newman's "reaction handler", Jacob's RTN, Olsen's "Interactive Pushdown Automata", Stephen </a:t>
            </a:r>
            <a:r>
              <a:rPr lang="en-US" dirty="0" err="1"/>
              <a:t>Oney’s</a:t>
            </a:r>
            <a:r>
              <a:rPr lang="en-US" dirty="0"/>
              <a:t> </a:t>
            </a:r>
            <a:r>
              <a:rPr lang="en-US" dirty="0" err="1"/>
              <a:t>Euclase</a:t>
            </a:r>
            <a:r>
              <a:rPr lang="en-US" dirty="0"/>
              <a:t>, etc. </a:t>
            </a:r>
          </a:p>
          <a:p>
            <a:pPr lvl="1"/>
            <a:r>
              <a:rPr lang="en-US" dirty="0"/>
              <a:t>Commercial: IDE's RAPID/USE,</a:t>
            </a:r>
            <a:br>
              <a:rPr lang="en-US" dirty="0"/>
            </a:br>
            <a:r>
              <a:rPr lang="en-US" dirty="0"/>
              <a:t>Virtual </a:t>
            </a:r>
            <a:r>
              <a:rPr lang="en-US" dirty="0" err="1"/>
              <a:t>Prototypes's</a:t>
            </a:r>
            <a:r>
              <a:rPr lang="en-US" dirty="0"/>
              <a:t> VAPS </a:t>
            </a:r>
          </a:p>
          <a:p>
            <a:pPr lvl="1"/>
            <a:r>
              <a:rPr lang="en-US" dirty="0"/>
              <a:t>VAPS used spreadsheet interface to the ATN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319-8982-4F3C-9910-2F6892C78F8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67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VAPS pictures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Pictures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441" y="1045503"/>
            <a:ext cx="4379177" cy="2310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02" y="2845722"/>
            <a:ext cx="4408098" cy="3798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595" y="4029845"/>
            <a:ext cx="2887550" cy="19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48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Diagrams for Widget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96045"/>
            <a:ext cx="7200900" cy="3465909"/>
          </a:xfrm>
        </p:spPr>
        <p:txBody>
          <a:bodyPr/>
          <a:lstStyle/>
          <a:p>
            <a:r>
              <a:rPr lang="en-US" dirty="0"/>
              <a:t>Used internally for Garnet / Amulet “Interactors” (lecture 5)</a:t>
            </a:r>
          </a:p>
          <a:p>
            <a:pPr lvl="1"/>
            <a:r>
              <a:rPr lang="en-US" dirty="0"/>
              <a:t>Note: no “hover”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-124" charset="2"/>
              <a:buNone/>
              <a:defRPr/>
            </a:pPr>
            <a:fld id="{10FC1319-8982-4F3C-9910-2F6892C78F80}" type="slidenum">
              <a:rPr lang="en-US" smtClean="0"/>
              <a:pPr>
                <a:buFont typeface="Wingdings" pitchFamily="-124" charset="2"/>
                <a:buNone/>
                <a:defRPr/>
              </a:pPr>
              <a:t>29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811" y="3103166"/>
            <a:ext cx="6654546" cy="34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163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Design Patterns?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5" y="1582451"/>
            <a:ext cx="6943725" cy="369309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Wikipedia</a:t>
            </a:r>
            <a:r>
              <a:rPr lang="en-US" dirty="0"/>
              <a:t>: A </a:t>
            </a:r>
            <a:r>
              <a:rPr lang="en-US" b="1" dirty="0"/>
              <a:t>design pattern</a:t>
            </a:r>
            <a:r>
              <a:rPr lang="en-US" dirty="0"/>
              <a:t> is the re-usable form of a solution to a design problem. The idea was introduced by the architect </a:t>
            </a:r>
            <a:r>
              <a:rPr lang="en-US" dirty="0">
                <a:hlinkClick r:id="rId3" tooltip="Christopher Alexander"/>
              </a:rPr>
              <a:t>Christopher Alexander</a:t>
            </a:r>
            <a:r>
              <a:rPr lang="en-US" baseline="30000" dirty="0">
                <a:hlinkClick r:id="rId4"/>
              </a:rPr>
              <a:t>[1]</a:t>
            </a:r>
            <a:r>
              <a:rPr lang="en-US" dirty="0"/>
              <a:t> and has been adapted for various other disciplines, notably </a:t>
            </a:r>
            <a:r>
              <a:rPr lang="en-US" dirty="0">
                <a:hlinkClick r:id="rId5" tooltip="Software engineering"/>
              </a:rPr>
              <a:t>software engineering</a:t>
            </a:r>
            <a:r>
              <a:rPr lang="en-US" dirty="0"/>
              <a:t>.</a:t>
            </a:r>
            <a:r>
              <a:rPr lang="en-US" baseline="30000" dirty="0">
                <a:hlinkClick r:id="rId6"/>
              </a:rPr>
              <a:t>[2]</a:t>
            </a:r>
            <a:endParaRPr lang="en-US" baseline="30000" dirty="0"/>
          </a:p>
          <a:p>
            <a:r>
              <a:rPr lang="en-US" dirty="0"/>
              <a:t>Design Patterns book  (1994)</a:t>
            </a:r>
          </a:p>
          <a:p>
            <a:pPr lvl="1"/>
            <a:r>
              <a:rPr lang="en-US" dirty="0"/>
              <a:t>By “Gang of 4”:  Erich Gamma, Richard</a:t>
            </a:r>
            <a:br>
              <a:rPr lang="en-US" dirty="0"/>
            </a:br>
            <a:r>
              <a:rPr lang="en-US" dirty="0"/>
              <a:t>Helm, Ralph Johnson, and John </a:t>
            </a:r>
            <a:r>
              <a:rPr lang="en-US" dirty="0" err="1"/>
              <a:t>Vlissides</a:t>
            </a:r>
            <a:endParaRPr lang="en-US" dirty="0"/>
          </a:p>
          <a:p>
            <a:pPr lvl="1"/>
            <a:r>
              <a:rPr lang="en-US" dirty="0"/>
              <a:t>Patterns for object-oriented systems (originally, Java)</a:t>
            </a:r>
          </a:p>
          <a:p>
            <a:r>
              <a:rPr lang="en-US" dirty="0"/>
              <a:t>Now, there are LOTS more</a:t>
            </a:r>
          </a:p>
          <a:p>
            <a:pPr marL="0" indent="0">
              <a:buNone/>
            </a:pPr>
            <a:endParaRPr lang="en-US" baseline="30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2" descr="C:\Users\bam\AppData\Local\Temp\SNAGHTML5f9def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81" y="3911953"/>
            <a:ext cx="1805347" cy="238064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60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84F8-3B13-4B5C-A68F-A27591A0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example, with hover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D359A-8290-433A-A2C0-D1FE703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9E7B2-18BF-473F-8349-F2874E9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9D496-6444-4E8D-899E-199D05C009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1571"/>
            <a:ext cx="7669329" cy="308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932A2-15C7-4130-8635-2C1D5710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684" y="1570062"/>
            <a:ext cx="1500027" cy="7008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9824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994" y="3098939"/>
            <a:ext cx="3267171" cy="2578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StateCharts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5" y="1439940"/>
            <a:ext cx="6763109" cy="40378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Invented by David Harel</a:t>
            </a:r>
            <a:br>
              <a:rPr lang="en-US" dirty="0"/>
            </a:br>
            <a:r>
              <a:rPr lang="en-US" sz="1700" dirty="0"/>
              <a:t>David Harel, “</a:t>
            </a:r>
            <a:r>
              <a:rPr lang="en-US" sz="1700" dirty="0" err="1"/>
              <a:t>Statecharts</a:t>
            </a:r>
            <a:r>
              <a:rPr lang="en-US" sz="1700" dirty="0"/>
              <a:t>: a visual formalism for complex systems”, Science of Computer Programming, Volume 8, Issue 3, (Elsevier) June 1987, Pages 231-274, </a:t>
            </a:r>
            <a:r>
              <a:rPr lang="en-US" sz="1700" dirty="0">
                <a:hlinkClick r:id="rId3"/>
              </a:rPr>
              <a:t>online</a:t>
            </a:r>
            <a:endParaRPr lang="en-US" sz="1700" dirty="0"/>
          </a:p>
          <a:p>
            <a:r>
              <a:rPr lang="en-US" dirty="0"/>
              <a:t>Generalization of state diagrams</a:t>
            </a:r>
          </a:p>
          <a:p>
            <a:pPr lvl="1"/>
            <a:r>
              <a:rPr lang="en-US" dirty="0"/>
              <a:t>Reduce state explosion and other problems</a:t>
            </a:r>
          </a:p>
          <a:p>
            <a:r>
              <a:rPr lang="en-US" dirty="0"/>
              <a:t>Cluster (nested) states for abstractions and identical behaviors</a:t>
            </a:r>
          </a:p>
          <a:p>
            <a:r>
              <a:rPr lang="en-US" dirty="0"/>
              <a:t>“AND” states – system is in both A and D</a:t>
            </a:r>
          </a:p>
          <a:p>
            <a:pPr lvl="1"/>
            <a:r>
              <a:rPr lang="en-US" dirty="0"/>
              <a:t>E.g., watch light is always on or off, may be</a:t>
            </a:r>
            <a:br>
              <a:rPr lang="en-US" dirty="0"/>
            </a:br>
            <a:r>
              <a:rPr lang="en-US" dirty="0"/>
              <a:t> independent of other modes</a:t>
            </a:r>
          </a:p>
          <a:p>
            <a:r>
              <a:rPr lang="en-US" dirty="0"/>
              <a:t>Concurrent charts – can operate</a:t>
            </a:r>
            <a:br>
              <a:rPr lang="en-US" dirty="0"/>
            </a:br>
            <a:r>
              <a:rPr lang="en-US" dirty="0"/>
              <a:t>independently</a:t>
            </a:r>
          </a:p>
          <a:p>
            <a:r>
              <a:rPr lang="en-US" dirty="0"/>
              <a:t>Many other features</a:t>
            </a:r>
          </a:p>
          <a:p>
            <a:r>
              <a:rPr lang="en-US" dirty="0"/>
              <a:t>Used by Stephen </a:t>
            </a:r>
            <a:r>
              <a:rPr lang="en-US" dirty="0" err="1"/>
              <a:t>Oney’s</a:t>
            </a:r>
            <a:r>
              <a:rPr lang="en-US" dirty="0"/>
              <a:t> </a:t>
            </a:r>
            <a:r>
              <a:rPr lang="en-US" dirty="0" err="1"/>
              <a:t>InterState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319-8982-4F3C-9910-2F6892C78F8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834" y="877112"/>
            <a:ext cx="1852331" cy="1889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24" y="5851602"/>
            <a:ext cx="5940676" cy="10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46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Diagrams, evaluation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Good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Make explicit the interpretation of all events in each state </a:t>
            </a:r>
          </a:p>
          <a:p>
            <a:pPr lvl="1"/>
            <a:r>
              <a:rPr lang="en-US" dirty="0"/>
              <a:t>Emphasize the temporal sequence of user and system actions</a:t>
            </a:r>
          </a:p>
          <a:p>
            <a:pPr lvl="1"/>
            <a:r>
              <a:rPr lang="en-US" dirty="0"/>
              <a:t>Natural and easily understood if small </a:t>
            </a:r>
          </a:p>
          <a:p>
            <a:pPr lvl="2"/>
            <a:r>
              <a:rPr lang="en-US" dirty="0"/>
              <a:t>easy to teach, learn, and read </a:t>
            </a:r>
          </a:p>
          <a:p>
            <a:pPr lvl="1"/>
            <a:r>
              <a:rPr lang="en-US" dirty="0"/>
              <a:t>Appropriate for some parts of GUIs: widget behaviors, dialog box transitions, etc. </a:t>
            </a:r>
          </a:p>
          <a:p>
            <a:pPr lvl="1"/>
            <a:r>
              <a:rPr lang="en-US" dirty="0"/>
              <a:t>May be appropriate to model transitions around web sites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319-8982-4F3C-9910-2F6892C78F8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93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956">
            <a:off x="5192277" y="1866407"/>
            <a:ext cx="39147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Diagrams, evaluation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27804" y="1563987"/>
            <a:ext cx="8229600" cy="44116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Bad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not scale:</a:t>
            </a:r>
            <a:br>
              <a:rPr lang="en-US" dirty="0"/>
            </a:br>
            <a:r>
              <a:rPr lang="en-US" dirty="0"/>
              <a:t>150 commands with 3 or 4 states each </a:t>
            </a:r>
          </a:p>
          <a:p>
            <a:pPr lvl="2"/>
            <a:r>
              <a:rPr lang="en-US" dirty="0"/>
              <a:t>explosion of lines and states for normal</a:t>
            </a:r>
            <a:br>
              <a:rPr lang="en-US" dirty="0"/>
            </a:br>
            <a:r>
              <a:rPr lang="en-US" dirty="0"/>
              <a:t>interfaces: "maze of wires" </a:t>
            </a:r>
          </a:p>
          <a:p>
            <a:pPr lvl="1"/>
            <a:r>
              <a:rPr lang="en-US" dirty="0"/>
              <a:t>unordered inputs </a:t>
            </a:r>
          </a:p>
          <a:p>
            <a:pPr lvl="2"/>
            <a:r>
              <a:rPr lang="en-US" dirty="0"/>
              <a:t>picture, Olsen p. 91 (Fig 6:1) </a:t>
            </a:r>
          </a:p>
          <a:p>
            <a:pPr lvl="1"/>
            <a:r>
              <a:rPr lang="en-US" dirty="0"/>
              <a:t>Textual form is like GOTO-based assembly language </a:t>
            </a:r>
          </a:p>
          <a:p>
            <a:pPr lvl="1"/>
            <a:r>
              <a:rPr lang="en-US" dirty="0"/>
              <a:t>Communication through global variables </a:t>
            </a:r>
          </a:p>
          <a:p>
            <a:pPr lvl="1"/>
            <a:r>
              <a:rPr lang="en-US" dirty="0"/>
              <a:t>Doesn't handle GUI mode-free style well </a:t>
            </a:r>
          </a:p>
          <a:p>
            <a:pPr lvl="1"/>
            <a:r>
              <a:rPr lang="en-US" dirty="0"/>
              <a:t>What to do with un-specified input? crash, ignore input </a:t>
            </a:r>
          </a:p>
          <a:p>
            <a:pPr lvl="1"/>
            <a:r>
              <a:rPr lang="en-US" dirty="0"/>
              <a:t>Doesn't address output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C1319-8982-4F3C-9910-2F6892C78F8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60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624743"/>
            <a:ext cx="5657850" cy="556544"/>
          </a:xfrm>
        </p:spPr>
        <p:txBody>
          <a:bodyPr/>
          <a:lstStyle/>
          <a:p>
            <a:r>
              <a:rPr lang="en-US" dirty="0"/>
              <a:t>Let’s Design one for HW2,</a:t>
            </a:r>
            <a:br>
              <a:rPr lang="en-US" dirty="0"/>
            </a:br>
            <a:r>
              <a:rPr lang="en-US" dirty="0"/>
              <a:t>mouse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6" name="Oval 5"/>
          <p:cNvSpPr/>
          <p:nvPr/>
        </p:nvSpPr>
        <p:spPr bwMode="auto">
          <a:xfrm>
            <a:off x="857268" y="3469770"/>
            <a:ext cx="522959" cy="38951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Idle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34" y="951989"/>
            <a:ext cx="2019121" cy="199529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881488" y="2322194"/>
            <a:ext cx="573206" cy="46673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" name="Curved Connector 14"/>
          <p:cNvCxnSpPr>
            <a:stCxn id="6" idx="0"/>
            <a:endCxn id="8" idx="2"/>
          </p:cNvCxnSpPr>
          <p:nvPr/>
        </p:nvCxnSpPr>
        <p:spPr bwMode="auto">
          <a:xfrm rot="5400000" flipH="1" flipV="1">
            <a:off x="1043013" y="2631295"/>
            <a:ext cx="914211" cy="76274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6" name="Curved Connector 15"/>
          <p:cNvCxnSpPr>
            <a:stCxn id="8" idx="4"/>
            <a:endCxn id="6" idx="6"/>
          </p:cNvCxnSpPr>
          <p:nvPr/>
        </p:nvCxnSpPr>
        <p:spPr bwMode="auto">
          <a:xfrm rot="5400000">
            <a:off x="1336358" y="2832793"/>
            <a:ext cx="875603" cy="78786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36351" y="2887642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Mousedown</a:t>
            </a:r>
            <a:br>
              <a:rPr lang="en-US" dirty="0"/>
            </a:br>
            <a:r>
              <a:rPr lang="en-US" dirty="0"/>
              <a:t>on div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00912" y="3186626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-</a:t>
            </a:r>
            <a:br>
              <a:rPr lang="en-US" dirty="0"/>
            </a:br>
            <a:r>
              <a:rPr lang="en-US" i="1" dirty="0"/>
              <a:t>select that div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5219BE-4B11-6DAE-6795-019A2C7633BE}"/>
              </a:ext>
            </a:extLst>
          </p:cNvPr>
          <p:cNvSpPr/>
          <p:nvPr/>
        </p:nvSpPr>
        <p:spPr bwMode="auto">
          <a:xfrm>
            <a:off x="2894974" y="1949637"/>
            <a:ext cx="1045430" cy="44596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moving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1AD1BC3-2640-EC98-BCF7-14F01C0648BE}"/>
              </a:ext>
            </a:extLst>
          </p:cNvPr>
          <p:cNvCxnSpPr>
            <a:cxnSpLocks/>
            <a:stCxn id="8" idx="7"/>
            <a:endCxn id="9" idx="2"/>
          </p:cNvCxnSpPr>
          <p:nvPr/>
        </p:nvCxnSpPr>
        <p:spPr bwMode="auto">
          <a:xfrm rot="5400000" flipH="1" flipV="1">
            <a:off x="2523899" y="2019470"/>
            <a:ext cx="217926" cy="52422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9624885-BE88-6E51-0B62-8472B1D8CD58}"/>
              </a:ext>
            </a:extLst>
          </p:cNvPr>
          <p:cNvSpPr txBox="1"/>
          <p:nvPr/>
        </p:nvSpPr>
        <p:spPr>
          <a:xfrm>
            <a:off x="1415321" y="1749269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Mouse move</a:t>
            </a:r>
          </a:p>
          <a:p>
            <a:r>
              <a:rPr lang="en-US" i="1" dirty="0"/>
              <a:t>Move div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5E4F6916-1055-C07B-C341-0754CB0D70D2}"/>
              </a:ext>
            </a:extLst>
          </p:cNvPr>
          <p:cNvCxnSpPr>
            <a:stCxn id="9" idx="0"/>
            <a:endCxn id="9" idx="7"/>
          </p:cNvCxnSpPr>
          <p:nvPr/>
        </p:nvCxnSpPr>
        <p:spPr bwMode="auto">
          <a:xfrm rot="16200000" flipH="1">
            <a:off x="3569841" y="1797485"/>
            <a:ext cx="65310" cy="369615"/>
          </a:xfrm>
          <a:prstGeom prst="curvedConnector3">
            <a:avLst>
              <a:gd name="adj1" fmla="val -3500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25832B3-7566-18D9-F061-E4481AE8553C}"/>
              </a:ext>
            </a:extLst>
          </p:cNvPr>
          <p:cNvSpPr txBox="1"/>
          <p:nvPr/>
        </p:nvSpPr>
        <p:spPr>
          <a:xfrm>
            <a:off x="3602496" y="1337134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Mouse move</a:t>
            </a:r>
          </a:p>
          <a:p>
            <a:r>
              <a:rPr lang="en-US" i="1" dirty="0"/>
              <a:t>Move div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1098C7C-60A2-1CF5-B57F-46A6F76F9703}"/>
              </a:ext>
            </a:extLst>
          </p:cNvPr>
          <p:cNvCxnSpPr>
            <a:stCxn id="9" idx="4"/>
            <a:endCxn id="6" idx="4"/>
          </p:cNvCxnSpPr>
          <p:nvPr/>
        </p:nvCxnSpPr>
        <p:spPr bwMode="auto">
          <a:xfrm rot="5400000">
            <a:off x="1536378" y="1977971"/>
            <a:ext cx="1463683" cy="2298941"/>
          </a:xfrm>
          <a:prstGeom prst="bentConnector3">
            <a:avLst>
              <a:gd name="adj1" fmla="val 1156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5119F1C-2EFD-FA09-34F2-96ED2296F7E6}"/>
              </a:ext>
            </a:extLst>
          </p:cNvPr>
          <p:cNvSpPr txBox="1"/>
          <p:nvPr/>
        </p:nvSpPr>
        <p:spPr>
          <a:xfrm>
            <a:off x="2615011" y="2627451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Mouse Up</a:t>
            </a:r>
          </a:p>
          <a:p>
            <a:r>
              <a:rPr lang="en-US" i="1" dirty="0"/>
              <a:t>Stop moving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17B942F6-6BC9-63CA-8D1B-1BDED0411808}"/>
              </a:ext>
            </a:extLst>
          </p:cNvPr>
          <p:cNvCxnSpPr>
            <a:stCxn id="9" idx="6"/>
            <a:endCxn id="6" idx="4"/>
          </p:cNvCxnSpPr>
          <p:nvPr/>
        </p:nvCxnSpPr>
        <p:spPr bwMode="auto">
          <a:xfrm flipH="1">
            <a:off x="1118748" y="2172619"/>
            <a:ext cx="2821656" cy="1686664"/>
          </a:xfrm>
          <a:prstGeom prst="bentConnector4">
            <a:avLst>
              <a:gd name="adj1" fmla="val -8102"/>
              <a:gd name="adj2" fmla="val 1543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DCAC82B-9024-9846-9D4F-466632475533}"/>
              </a:ext>
            </a:extLst>
          </p:cNvPr>
          <p:cNvSpPr txBox="1"/>
          <p:nvPr/>
        </p:nvSpPr>
        <p:spPr>
          <a:xfrm>
            <a:off x="3976426" y="3753980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Esc</a:t>
            </a:r>
          </a:p>
          <a:p>
            <a:r>
              <a:rPr lang="en-US" i="1" dirty="0"/>
              <a:t>Return to original position &amp; stop moving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A8FD93-3652-BFD2-2CA6-BE3FB18304BE}"/>
              </a:ext>
            </a:extLst>
          </p:cNvPr>
          <p:cNvSpPr/>
          <p:nvPr/>
        </p:nvSpPr>
        <p:spPr bwMode="auto">
          <a:xfrm>
            <a:off x="695386" y="5147900"/>
            <a:ext cx="1045430" cy="44596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Move lock state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1FA62067-934F-76F3-B415-87EF60A10298}"/>
              </a:ext>
            </a:extLst>
          </p:cNvPr>
          <p:cNvCxnSpPr>
            <a:stCxn id="6" idx="2"/>
            <a:endCxn id="33" idx="1"/>
          </p:cNvCxnSpPr>
          <p:nvPr/>
        </p:nvCxnSpPr>
        <p:spPr bwMode="auto">
          <a:xfrm rot="10800000" flipV="1">
            <a:off x="848486" y="3664526"/>
            <a:ext cx="8782" cy="154868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E614A51-AC97-F011-DBDD-E796B5EC4FA5}"/>
              </a:ext>
            </a:extLst>
          </p:cNvPr>
          <p:cNvSpPr txBox="1"/>
          <p:nvPr/>
        </p:nvSpPr>
        <p:spPr>
          <a:xfrm>
            <a:off x="107214" y="438756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click</a:t>
            </a:r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C8CD7F3B-6C24-4368-5700-9AB57104D010}"/>
              </a:ext>
            </a:extLst>
          </p:cNvPr>
          <p:cNvCxnSpPr/>
          <p:nvPr/>
        </p:nvCxnSpPr>
        <p:spPr bwMode="auto">
          <a:xfrm rot="16200000" flipH="1">
            <a:off x="1492891" y="5019563"/>
            <a:ext cx="65310" cy="369615"/>
          </a:xfrm>
          <a:prstGeom prst="curvedConnector3">
            <a:avLst>
              <a:gd name="adj1" fmla="val -3500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7CCAA30-18F1-D662-E3A6-0BFE9C30BF2E}"/>
              </a:ext>
            </a:extLst>
          </p:cNvPr>
          <p:cNvSpPr txBox="1"/>
          <p:nvPr/>
        </p:nvSpPr>
        <p:spPr>
          <a:xfrm>
            <a:off x="1525546" y="455921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Mouse move</a:t>
            </a:r>
          </a:p>
          <a:p>
            <a:r>
              <a:rPr lang="en-US" i="1" dirty="0"/>
              <a:t>Move div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35CD8B15-9C6B-9965-9F35-7999F51285C9}"/>
              </a:ext>
            </a:extLst>
          </p:cNvPr>
          <p:cNvCxnSpPr/>
          <p:nvPr/>
        </p:nvCxnSpPr>
        <p:spPr bwMode="auto">
          <a:xfrm rot="5400000">
            <a:off x="1500356" y="4313296"/>
            <a:ext cx="1463683" cy="2298941"/>
          </a:xfrm>
          <a:prstGeom prst="bentConnector3">
            <a:avLst>
              <a:gd name="adj1" fmla="val 1156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473E7F0-4C00-CD3D-84C6-38040349CF9D}"/>
              </a:ext>
            </a:extLst>
          </p:cNvPr>
          <p:cNvSpPr txBox="1"/>
          <p:nvPr/>
        </p:nvSpPr>
        <p:spPr>
          <a:xfrm>
            <a:off x="2578989" y="4962776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Mouse Up</a:t>
            </a:r>
          </a:p>
          <a:p>
            <a:r>
              <a:rPr lang="en-US" i="1" dirty="0"/>
              <a:t>Stop moving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F932D59E-9A0C-DECB-4D72-BCC3F021ED6B}"/>
              </a:ext>
            </a:extLst>
          </p:cNvPr>
          <p:cNvCxnSpPr/>
          <p:nvPr/>
        </p:nvCxnSpPr>
        <p:spPr bwMode="auto">
          <a:xfrm flipH="1">
            <a:off x="1082726" y="4507944"/>
            <a:ext cx="2821656" cy="1686664"/>
          </a:xfrm>
          <a:prstGeom prst="bentConnector4">
            <a:avLst>
              <a:gd name="adj1" fmla="val -8102"/>
              <a:gd name="adj2" fmla="val 1543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7916644-C324-8001-9C32-822DFD58F80E}"/>
              </a:ext>
            </a:extLst>
          </p:cNvPr>
          <p:cNvSpPr txBox="1"/>
          <p:nvPr/>
        </p:nvSpPr>
        <p:spPr>
          <a:xfrm>
            <a:off x="3940404" y="6089305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Esc</a:t>
            </a:r>
          </a:p>
          <a:p>
            <a:r>
              <a:rPr lang="en-US" i="1" dirty="0"/>
              <a:t>Return to original position &amp; stop moving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A987B68E-88F4-190A-3F0E-478E0674E8D5}"/>
              </a:ext>
            </a:extLst>
          </p:cNvPr>
          <p:cNvCxnSpPr>
            <a:stCxn id="8" idx="3"/>
            <a:endCxn id="6" idx="7"/>
          </p:cNvCxnSpPr>
          <p:nvPr/>
        </p:nvCxnSpPr>
        <p:spPr bwMode="auto">
          <a:xfrm rot="5400000">
            <a:off x="1231417" y="2792798"/>
            <a:ext cx="806240" cy="66179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C04DB0B-1E5C-67B3-2966-13D89E853CA6}"/>
              </a:ext>
            </a:extLst>
          </p:cNvPr>
          <p:cNvSpPr txBox="1"/>
          <p:nvPr/>
        </p:nvSpPr>
        <p:spPr>
          <a:xfrm>
            <a:off x="1795002" y="2760512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Esc</a:t>
            </a:r>
          </a:p>
          <a:p>
            <a:r>
              <a:rPr lang="en-US" i="1" dirty="0"/>
              <a:t>Return to original position &amp; stop moving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C18036-76FE-8F3D-9B97-2783CD14537F}"/>
              </a:ext>
            </a:extLst>
          </p:cNvPr>
          <p:cNvSpPr txBox="1"/>
          <p:nvPr/>
        </p:nvSpPr>
        <p:spPr>
          <a:xfrm>
            <a:off x="155767" y="1185151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Done in class – see next slide</a:t>
            </a:r>
          </a:p>
        </p:txBody>
      </p:sp>
    </p:spTree>
    <p:extLst>
      <p:ext uri="{BB962C8B-B14F-4D97-AF65-F5344CB8AC3E}">
        <p14:creationId xmlns:p14="http://schemas.microsoft.com/office/powerpoint/2010/main" val="3532113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91" y="-409650"/>
            <a:ext cx="7543800" cy="1295400"/>
          </a:xfrm>
        </p:spPr>
        <p:txBody>
          <a:bodyPr/>
          <a:lstStyle/>
          <a:p>
            <a:r>
              <a:rPr lang="en-US" dirty="0"/>
              <a:t>Let’s Design one for HW2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386" y="884409"/>
            <a:ext cx="1540701" cy="152252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9EBCFA9-2A5A-D598-4503-99EF99ECB57F}"/>
              </a:ext>
            </a:extLst>
          </p:cNvPr>
          <p:cNvSpPr/>
          <p:nvPr/>
        </p:nvSpPr>
        <p:spPr bwMode="auto">
          <a:xfrm>
            <a:off x="577558" y="3362653"/>
            <a:ext cx="522957" cy="38951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Idle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0FB30B-796E-382D-D1F3-9820AAA4F538}"/>
              </a:ext>
            </a:extLst>
          </p:cNvPr>
          <p:cNvSpPr/>
          <p:nvPr/>
        </p:nvSpPr>
        <p:spPr bwMode="auto">
          <a:xfrm>
            <a:off x="1784939" y="1974737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Mouse-</a:t>
            </a:r>
            <a:br>
              <a:rPr lang="en-US" dirty="0"/>
            </a:br>
            <a:r>
              <a:rPr lang="en-US" dirty="0"/>
              <a:t>down</a:t>
            </a:r>
          </a:p>
        </p:txBody>
      </p:sp>
      <p:cxnSp>
        <p:nvCxnSpPr>
          <p:cNvPr id="5" name="Curved Connector 14">
            <a:extLst>
              <a:ext uri="{FF2B5EF4-FFF2-40B4-BE49-F238E27FC236}">
                <a16:creationId xmlns:a16="http://schemas.microsoft.com/office/drawing/2014/main" id="{2E3B829C-95FD-9EBE-968A-08EEDEACBC8D}"/>
              </a:ext>
            </a:extLst>
          </p:cNvPr>
          <p:cNvCxnSpPr>
            <a:stCxn id="3" idx="0"/>
            <a:endCxn id="4" idx="2"/>
          </p:cNvCxnSpPr>
          <p:nvPr/>
        </p:nvCxnSpPr>
        <p:spPr bwMode="auto">
          <a:xfrm rot="5400000" flipH="1" flipV="1">
            <a:off x="773606" y="2351321"/>
            <a:ext cx="1076762" cy="945903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6" name="Curved Connector 15">
            <a:extLst>
              <a:ext uri="{FF2B5EF4-FFF2-40B4-BE49-F238E27FC236}">
                <a16:creationId xmlns:a16="http://schemas.microsoft.com/office/drawing/2014/main" id="{334CEFBA-2968-5A69-AE16-E855BA3B1B39}"/>
              </a:ext>
            </a:extLst>
          </p:cNvPr>
          <p:cNvCxnSpPr>
            <a:stCxn id="4" idx="4"/>
            <a:endCxn id="3" idx="6"/>
          </p:cNvCxnSpPr>
          <p:nvPr/>
        </p:nvCxnSpPr>
        <p:spPr bwMode="auto">
          <a:xfrm rot="5400000">
            <a:off x="1153612" y="2543945"/>
            <a:ext cx="960366" cy="106656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8C6F20E-3B4D-BB7F-B7B4-F6AEE0037257}"/>
              </a:ext>
            </a:extLst>
          </p:cNvPr>
          <p:cNvSpPr txBox="1"/>
          <p:nvPr/>
        </p:nvSpPr>
        <p:spPr>
          <a:xfrm>
            <a:off x="195842" y="2521564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Mousedown</a:t>
            </a:r>
            <a:br>
              <a:rPr lang="en-US" dirty="0"/>
            </a:br>
            <a:r>
              <a:rPr lang="en-US" dirty="0"/>
              <a:t>on div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04993-FBB1-4D3B-1378-212FA32D6BD6}"/>
              </a:ext>
            </a:extLst>
          </p:cNvPr>
          <p:cNvSpPr txBox="1"/>
          <p:nvPr/>
        </p:nvSpPr>
        <p:spPr>
          <a:xfrm>
            <a:off x="1348589" y="2920209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-</a:t>
            </a:r>
            <a:br>
              <a:rPr lang="en-US" dirty="0"/>
            </a:br>
            <a:r>
              <a:rPr lang="en-US" i="1" dirty="0"/>
              <a:t>select that div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70B343-C867-81F8-8102-7B53E2E91153}"/>
              </a:ext>
            </a:extLst>
          </p:cNvPr>
          <p:cNvSpPr/>
          <p:nvPr/>
        </p:nvSpPr>
        <p:spPr bwMode="auto">
          <a:xfrm>
            <a:off x="3419618" y="1264335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moving</a:t>
            </a:r>
          </a:p>
        </p:txBody>
      </p:sp>
      <p:cxnSp>
        <p:nvCxnSpPr>
          <p:cNvPr id="12" name="Curved Connector 32">
            <a:extLst>
              <a:ext uri="{FF2B5EF4-FFF2-40B4-BE49-F238E27FC236}">
                <a16:creationId xmlns:a16="http://schemas.microsoft.com/office/drawing/2014/main" id="{A3DCB5C5-AC19-A216-4C5E-63CD5E8A2FCA}"/>
              </a:ext>
            </a:extLst>
          </p:cNvPr>
          <p:cNvCxnSpPr/>
          <p:nvPr/>
        </p:nvCxnSpPr>
        <p:spPr bwMode="auto">
          <a:xfrm rot="5400000">
            <a:off x="3660112" y="1464925"/>
            <a:ext cx="557930" cy="243674"/>
          </a:xfrm>
          <a:prstGeom prst="curvedConnector3">
            <a:avLst>
              <a:gd name="adj1" fmla="val 1780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A31352-32AD-E9A3-339C-8C2DB18892EB}"/>
              </a:ext>
            </a:extLst>
          </p:cNvPr>
          <p:cNvSpPr txBox="1"/>
          <p:nvPr/>
        </p:nvSpPr>
        <p:spPr>
          <a:xfrm>
            <a:off x="2995378" y="2187934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 event</a:t>
            </a:r>
          </a:p>
          <a:p>
            <a:r>
              <a:rPr lang="en-US" i="1" dirty="0"/>
              <a:t>Move div</a:t>
            </a:r>
          </a:p>
        </p:txBody>
      </p:sp>
      <p:cxnSp>
        <p:nvCxnSpPr>
          <p:cNvPr id="14" name="Curved Connector 36">
            <a:extLst>
              <a:ext uri="{FF2B5EF4-FFF2-40B4-BE49-F238E27FC236}">
                <a16:creationId xmlns:a16="http://schemas.microsoft.com/office/drawing/2014/main" id="{C7425FF1-613B-3A60-B0AE-5D0395D42A20}"/>
              </a:ext>
            </a:extLst>
          </p:cNvPr>
          <p:cNvCxnSpPr>
            <a:endCxn id="11" idx="1"/>
          </p:cNvCxnSpPr>
          <p:nvPr/>
        </p:nvCxnSpPr>
        <p:spPr bwMode="auto">
          <a:xfrm flipV="1">
            <a:off x="2122545" y="1355471"/>
            <a:ext cx="1408999" cy="610137"/>
          </a:xfrm>
          <a:prstGeom prst="curvedConnector4">
            <a:avLst>
              <a:gd name="adj1" fmla="val 19760"/>
              <a:gd name="adj2" fmla="val 1524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956152B-4932-90BF-CBE4-05C7C43C86DA}"/>
              </a:ext>
            </a:extLst>
          </p:cNvPr>
          <p:cNvSpPr txBox="1"/>
          <p:nvPr/>
        </p:nvSpPr>
        <p:spPr>
          <a:xfrm>
            <a:off x="1084968" y="117080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move event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2AB85F-7DF2-0426-6FEA-82FD99200E24}"/>
              </a:ext>
            </a:extLst>
          </p:cNvPr>
          <p:cNvSpPr txBox="1"/>
          <p:nvPr/>
        </p:nvSpPr>
        <p:spPr>
          <a:xfrm>
            <a:off x="1082684" y="139308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Div</a:t>
            </a:r>
            <a:r>
              <a:rPr lang="en-US" i="1" dirty="0"/>
              <a:t> moves</a:t>
            </a:r>
          </a:p>
        </p:txBody>
      </p:sp>
      <p:cxnSp>
        <p:nvCxnSpPr>
          <p:cNvPr id="17" name="Curved Connector 20">
            <a:extLst>
              <a:ext uri="{FF2B5EF4-FFF2-40B4-BE49-F238E27FC236}">
                <a16:creationId xmlns:a16="http://schemas.microsoft.com/office/drawing/2014/main" id="{3420C9CC-023A-D0E8-D035-4D46F5B10F3C}"/>
              </a:ext>
            </a:extLst>
          </p:cNvPr>
          <p:cNvCxnSpPr>
            <a:endCxn id="3" idx="5"/>
          </p:cNvCxnSpPr>
          <p:nvPr/>
        </p:nvCxnSpPr>
        <p:spPr bwMode="auto">
          <a:xfrm rot="10800000" flipV="1">
            <a:off x="1023931" y="1527146"/>
            <a:ext cx="3157679" cy="2167976"/>
          </a:xfrm>
          <a:prstGeom prst="curvedConnector4">
            <a:avLst>
              <a:gd name="adj1" fmla="val -4992"/>
              <a:gd name="adj2" fmla="val 1131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FC30AC3-2CDD-0EDC-C917-99633E00C269}"/>
              </a:ext>
            </a:extLst>
          </p:cNvPr>
          <p:cNvSpPr txBox="1"/>
          <p:nvPr/>
        </p:nvSpPr>
        <p:spPr>
          <a:xfrm>
            <a:off x="4152452" y="2592172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Mouse up anywhere</a:t>
            </a:r>
          </a:p>
          <a:p>
            <a:r>
              <a:rPr lang="en-US" i="1" dirty="0"/>
              <a:t>Move finished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E1483E-B938-350B-B94C-529104AAB845}"/>
              </a:ext>
            </a:extLst>
          </p:cNvPr>
          <p:cNvSpPr/>
          <p:nvPr/>
        </p:nvSpPr>
        <p:spPr bwMode="auto">
          <a:xfrm>
            <a:off x="1402802" y="4880980"/>
            <a:ext cx="764274" cy="62230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/>
              <a:t>Dbl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moving</a:t>
            </a:r>
          </a:p>
        </p:txBody>
      </p:sp>
      <p:cxnSp>
        <p:nvCxnSpPr>
          <p:cNvPr id="20" name="Curved Connector 29">
            <a:extLst>
              <a:ext uri="{FF2B5EF4-FFF2-40B4-BE49-F238E27FC236}">
                <a16:creationId xmlns:a16="http://schemas.microsoft.com/office/drawing/2014/main" id="{35382964-0DB0-66AE-308E-58E6E39D8833}"/>
              </a:ext>
            </a:extLst>
          </p:cNvPr>
          <p:cNvCxnSpPr>
            <a:stCxn id="11" idx="6"/>
            <a:endCxn id="3" idx="4"/>
          </p:cNvCxnSpPr>
          <p:nvPr/>
        </p:nvCxnSpPr>
        <p:spPr bwMode="auto">
          <a:xfrm flipH="1">
            <a:off x="839036" y="1575489"/>
            <a:ext cx="3344856" cy="2176677"/>
          </a:xfrm>
          <a:prstGeom prst="curvedConnector4">
            <a:avLst>
              <a:gd name="adj1" fmla="val -54349"/>
              <a:gd name="adj2" fmla="val 1245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8D806F-A557-AD29-DC4F-A633C801E717}"/>
              </a:ext>
            </a:extLst>
          </p:cNvPr>
          <p:cNvSpPr txBox="1"/>
          <p:nvPr/>
        </p:nvSpPr>
        <p:spPr>
          <a:xfrm>
            <a:off x="5374120" y="3429000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ESC key</a:t>
            </a:r>
          </a:p>
          <a:p>
            <a:r>
              <a:rPr lang="en-US" i="1" dirty="0"/>
              <a:t>Aborting – restore to original place</a:t>
            </a:r>
          </a:p>
        </p:txBody>
      </p:sp>
      <p:cxnSp>
        <p:nvCxnSpPr>
          <p:cNvPr id="22" name="Curved Connector 37">
            <a:extLst>
              <a:ext uri="{FF2B5EF4-FFF2-40B4-BE49-F238E27FC236}">
                <a16:creationId xmlns:a16="http://schemas.microsoft.com/office/drawing/2014/main" id="{2FC471F9-26B3-E1AF-F4AD-14877575E383}"/>
              </a:ext>
            </a:extLst>
          </p:cNvPr>
          <p:cNvCxnSpPr>
            <a:stCxn id="3" idx="3"/>
            <a:endCxn id="19" idx="0"/>
          </p:cNvCxnSpPr>
          <p:nvPr/>
        </p:nvCxnSpPr>
        <p:spPr bwMode="auto">
          <a:xfrm rot="16200000" flipH="1">
            <a:off x="626611" y="3722653"/>
            <a:ext cx="1185858" cy="113079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6A51C15-B86D-4EEB-E106-20D539135354}"/>
              </a:ext>
            </a:extLst>
          </p:cNvPr>
          <p:cNvSpPr txBox="1"/>
          <p:nvPr/>
        </p:nvSpPr>
        <p:spPr>
          <a:xfrm>
            <a:off x="1681750" y="450155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Dblclick</a:t>
            </a:r>
            <a:r>
              <a:rPr lang="en-US" dirty="0"/>
              <a:t> on div</a:t>
            </a:r>
          </a:p>
        </p:txBody>
      </p:sp>
      <p:cxnSp>
        <p:nvCxnSpPr>
          <p:cNvPr id="24" name="Curved Connector 40">
            <a:extLst>
              <a:ext uri="{FF2B5EF4-FFF2-40B4-BE49-F238E27FC236}">
                <a16:creationId xmlns:a16="http://schemas.microsoft.com/office/drawing/2014/main" id="{7C9A2204-F635-D1EF-E7A5-A37F0FB792AE}"/>
              </a:ext>
            </a:extLst>
          </p:cNvPr>
          <p:cNvCxnSpPr>
            <a:stCxn id="3" idx="2"/>
            <a:endCxn id="3" idx="3"/>
          </p:cNvCxnSpPr>
          <p:nvPr/>
        </p:nvCxnSpPr>
        <p:spPr bwMode="auto">
          <a:xfrm rot="10800000" flipH="1" flipV="1">
            <a:off x="577557" y="3557409"/>
            <a:ext cx="76585" cy="137713"/>
          </a:xfrm>
          <a:prstGeom prst="curvedConnector4">
            <a:avLst>
              <a:gd name="adj1" fmla="val -298492"/>
              <a:gd name="adj2" fmla="val 14140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72EEAB3-2692-EE2F-6D37-D4567AE051BC}"/>
              </a:ext>
            </a:extLst>
          </p:cNvPr>
          <p:cNvSpPr txBox="1"/>
          <p:nvPr/>
        </p:nvSpPr>
        <p:spPr>
          <a:xfrm>
            <a:off x="111913" y="4239158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err="1"/>
              <a:t>workarea</a:t>
            </a:r>
            <a:endParaRPr lang="en-US" dirty="0"/>
          </a:p>
          <a:p>
            <a:r>
              <a:rPr lang="en-US" i="1" dirty="0"/>
              <a:t>deselect</a:t>
            </a:r>
          </a:p>
        </p:txBody>
      </p:sp>
      <p:cxnSp>
        <p:nvCxnSpPr>
          <p:cNvPr id="26" name="Curved Connector 47">
            <a:extLst>
              <a:ext uri="{FF2B5EF4-FFF2-40B4-BE49-F238E27FC236}">
                <a16:creationId xmlns:a16="http://schemas.microsoft.com/office/drawing/2014/main" id="{CF9457BE-0C01-1C64-2B6F-AA305C1F0687}"/>
              </a:ext>
            </a:extLst>
          </p:cNvPr>
          <p:cNvCxnSpPr>
            <a:endCxn id="19" idx="4"/>
          </p:cNvCxnSpPr>
          <p:nvPr/>
        </p:nvCxnSpPr>
        <p:spPr bwMode="auto">
          <a:xfrm rot="10800000" flipV="1">
            <a:off x="1784941" y="5309049"/>
            <a:ext cx="337605" cy="194237"/>
          </a:xfrm>
          <a:prstGeom prst="curvedConnector4">
            <a:avLst>
              <a:gd name="adj1" fmla="val 280903"/>
              <a:gd name="adj2" fmla="val 2176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494FAEA-0395-3A84-BEC6-8E0003328B79}"/>
              </a:ext>
            </a:extLst>
          </p:cNvPr>
          <p:cNvSpPr txBox="1"/>
          <p:nvPr/>
        </p:nvSpPr>
        <p:spPr>
          <a:xfrm>
            <a:off x="427276" y="5773772"/>
            <a:ext cx="137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event</a:t>
            </a:r>
          </a:p>
          <a:p>
            <a:r>
              <a:rPr lang="en-US" i="1" dirty="0"/>
              <a:t>Move div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00625C-D9C5-CF32-C5B1-47C7425F6240}"/>
              </a:ext>
            </a:extLst>
          </p:cNvPr>
          <p:cNvSpPr txBox="1"/>
          <p:nvPr/>
        </p:nvSpPr>
        <p:spPr>
          <a:xfrm>
            <a:off x="2097137" y="5390082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ESC key</a:t>
            </a:r>
          </a:p>
          <a:p>
            <a:r>
              <a:rPr lang="en-US" i="1" dirty="0"/>
              <a:t>Aborting – restore to original place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D65CA5-CB18-3593-BF7A-30817FEF1EC2}"/>
              </a:ext>
            </a:extLst>
          </p:cNvPr>
          <p:cNvSpPr txBox="1"/>
          <p:nvPr/>
        </p:nvSpPr>
        <p:spPr>
          <a:xfrm>
            <a:off x="2201230" y="480079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anywhere</a:t>
            </a:r>
          </a:p>
          <a:p>
            <a:r>
              <a:rPr lang="en-US" i="1" dirty="0"/>
              <a:t>Move finished</a:t>
            </a:r>
          </a:p>
        </p:txBody>
      </p:sp>
      <p:cxnSp>
        <p:nvCxnSpPr>
          <p:cNvPr id="30" name="Curved Connector 53">
            <a:extLst>
              <a:ext uri="{FF2B5EF4-FFF2-40B4-BE49-F238E27FC236}">
                <a16:creationId xmlns:a16="http://schemas.microsoft.com/office/drawing/2014/main" id="{F2BB398E-0E35-3D06-9CA2-395446AA6B62}"/>
              </a:ext>
            </a:extLst>
          </p:cNvPr>
          <p:cNvCxnSpPr>
            <a:endCxn id="3" idx="4"/>
          </p:cNvCxnSpPr>
          <p:nvPr/>
        </p:nvCxnSpPr>
        <p:spPr bwMode="auto">
          <a:xfrm rot="16200000" flipV="1">
            <a:off x="835265" y="3755937"/>
            <a:ext cx="1314750" cy="1307207"/>
          </a:xfrm>
          <a:prstGeom prst="curvedConnector3">
            <a:avLst>
              <a:gd name="adj1" fmla="val 5827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7202747-6623-8254-FA89-F69B3D236737}"/>
              </a:ext>
            </a:extLst>
          </p:cNvPr>
          <p:cNvSpPr txBox="1"/>
          <p:nvPr/>
        </p:nvSpPr>
        <p:spPr>
          <a:xfrm>
            <a:off x="4960110" y="899402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Prepared in advance</a:t>
            </a:r>
          </a:p>
        </p:txBody>
      </p:sp>
    </p:spTree>
    <p:extLst>
      <p:ext uri="{BB962C8B-B14F-4D97-AF65-F5344CB8AC3E}">
        <p14:creationId xmlns:p14="http://schemas.microsoft.com/office/powerpoint/2010/main" val="93317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25840"/>
            <a:ext cx="6629400" cy="773485"/>
          </a:xfrm>
        </p:spPr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80226"/>
            <a:ext cx="7974041" cy="4753155"/>
          </a:xfrm>
        </p:spPr>
        <p:txBody>
          <a:bodyPr>
            <a:normAutofit fontScale="92500"/>
          </a:bodyPr>
          <a:lstStyle/>
          <a:p>
            <a:r>
              <a:rPr lang="en-US" dirty="0"/>
              <a:t>Generally, a way to organize code to achieve certain outcomes</a:t>
            </a:r>
          </a:p>
          <a:p>
            <a:pPr lvl="1"/>
            <a:r>
              <a:rPr lang="en-US" dirty="0"/>
              <a:t>Small pieces of the overall design</a:t>
            </a:r>
          </a:p>
          <a:p>
            <a:pPr lvl="1"/>
            <a:r>
              <a:rPr lang="en-US" dirty="0"/>
              <a:t>Both “functional” = what it does</a:t>
            </a:r>
          </a:p>
          <a:p>
            <a:pPr lvl="1"/>
            <a:r>
              <a:rPr lang="en-US" dirty="0"/>
              <a:t>And “non-functional” = how it does it, e.g., efficiency, reusability</a:t>
            </a:r>
          </a:p>
          <a:p>
            <a:pPr lvl="1"/>
            <a:r>
              <a:rPr lang="en-US" dirty="0"/>
              <a:t>Language independent</a:t>
            </a:r>
          </a:p>
          <a:p>
            <a:r>
              <a:rPr lang="en-US" dirty="0"/>
              <a:t>We have been using the “</a:t>
            </a:r>
            <a:r>
              <a:rPr lang="en-US" dirty="0">
                <a:solidFill>
                  <a:srgbClr val="C00000"/>
                </a:solidFill>
              </a:rPr>
              <a:t>Listener Pattern</a:t>
            </a:r>
            <a:r>
              <a:rPr lang="en-US" dirty="0"/>
              <a:t>” all along!</a:t>
            </a:r>
          </a:p>
          <a:p>
            <a:pPr lvl="1"/>
            <a:r>
              <a:rPr lang="en-US" dirty="0"/>
              <a:t>Also called the “</a:t>
            </a:r>
            <a:r>
              <a:rPr lang="en-US" dirty="0">
                <a:solidFill>
                  <a:srgbClr val="C00000"/>
                </a:solidFill>
              </a:rPr>
              <a:t>Observer Pattern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Attach an observer (call-back function) to events or other data changing</a:t>
            </a:r>
          </a:p>
          <a:p>
            <a:r>
              <a:rPr lang="en-US" dirty="0"/>
              <a:t>We will use the “Command” pattern for undo in Homework 5</a:t>
            </a:r>
          </a:p>
          <a:p>
            <a:r>
              <a:rPr lang="en-US" dirty="0"/>
              <a:t>Sometimes called “</a:t>
            </a:r>
            <a:r>
              <a:rPr lang="en-US" dirty="0">
                <a:solidFill>
                  <a:srgbClr val="C00000"/>
                </a:solidFill>
              </a:rPr>
              <a:t>Models</a:t>
            </a:r>
            <a:r>
              <a:rPr lang="en-US" dirty="0"/>
              <a:t>” but that has too many meanings!</a:t>
            </a:r>
          </a:p>
          <a:p>
            <a:r>
              <a:rPr lang="en-US" dirty="0">
                <a:solidFill>
                  <a:srgbClr val="C00000"/>
                </a:solidFill>
              </a:rPr>
              <a:t>Software Architectures </a:t>
            </a:r>
            <a:r>
              <a:rPr lang="en-US" dirty="0"/>
              <a:t>– whole system design; pattern is just one piece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00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5916" y="396838"/>
            <a:ext cx="6548438" cy="676418"/>
          </a:xfrm>
        </p:spPr>
        <p:txBody>
          <a:bodyPr/>
          <a:lstStyle/>
          <a:p>
            <a:r>
              <a:rPr lang="en-US" sz="3000" dirty="0"/>
              <a:t>“Factory” Pattern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115" y="1199072"/>
            <a:ext cx="7233217" cy="4942936"/>
          </a:xfrm>
        </p:spPr>
        <p:txBody>
          <a:bodyPr>
            <a:normAutofit/>
          </a:bodyPr>
          <a:lstStyle/>
          <a:p>
            <a:r>
              <a:rPr lang="en-US" sz="2100" dirty="0"/>
              <a:t>Instead of “normal” creation: </a:t>
            </a:r>
            <a:r>
              <a:rPr lang="en-US" sz="1500" b="1" dirty="0">
                <a:latin typeface="Courier New" pitchFamily="49" charset="0"/>
              </a:rPr>
              <a:t>Widget w </a:t>
            </a:r>
            <a:r>
              <a:rPr lang="en-US" sz="1500" b="1" dirty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= new Widget();</a:t>
            </a:r>
            <a:endParaRPr lang="en-US" sz="1500" dirty="0"/>
          </a:p>
          <a:p>
            <a:r>
              <a:rPr lang="en-US" sz="2100" dirty="0"/>
              <a:t>Objects must be created by </a:t>
            </a:r>
            <a:r>
              <a:rPr lang="en-US" sz="2100" i="1" dirty="0"/>
              <a:t>another</a:t>
            </a:r>
            <a:r>
              <a:rPr lang="en-US" sz="2100" dirty="0"/>
              <a:t> class:</a:t>
            </a:r>
            <a:br>
              <a:rPr lang="en-US" sz="2100" dirty="0"/>
            </a:br>
            <a:r>
              <a:rPr lang="en-US" sz="1500" b="1" dirty="0" err="1">
                <a:latin typeface="Courier New" pitchFamily="49" charset="0"/>
              </a:rPr>
              <a:t>AbstractFactory</a:t>
            </a:r>
            <a:r>
              <a:rPr lang="en-US" sz="1500" b="1" dirty="0">
                <a:latin typeface="Courier New" pitchFamily="49" charset="0"/>
              </a:rPr>
              <a:t> f =  </a:t>
            </a:r>
            <a:r>
              <a:rPr lang="en-US" sz="1500" b="1" dirty="0" err="1">
                <a:latin typeface="Courier New" pitchFamily="49" charset="0"/>
              </a:rPr>
              <a:t>AbstractFactory.getDefault</a:t>
            </a:r>
            <a:r>
              <a:rPr lang="en-US" sz="1500" b="1" dirty="0">
                <a:latin typeface="Courier New" pitchFamily="49" charset="0"/>
              </a:rPr>
              <a:t>();</a:t>
            </a:r>
            <a:br>
              <a:rPr lang="en-US" sz="1500" b="1" dirty="0">
                <a:latin typeface="Courier New" pitchFamily="49" charset="0"/>
              </a:rPr>
            </a:br>
            <a:r>
              <a:rPr lang="en-US" sz="1500" b="1" dirty="0">
                <a:latin typeface="Courier New" pitchFamily="49" charset="0"/>
              </a:rPr>
              <a:t>Widget w = </a:t>
            </a:r>
            <a:r>
              <a:rPr lang="en-US" sz="1500" b="1" dirty="0" err="1">
                <a:latin typeface="Courier New" pitchFamily="49" charset="0"/>
              </a:rPr>
              <a:t>f.createWidget</a:t>
            </a:r>
            <a:r>
              <a:rPr lang="en-US" sz="1500" b="1" dirty="0">
                <a:latin typeface="Courier New" pitchFamily="49" charset="0"/>
              </a:rPr>
              <a:t>();</a:t>
            </a:r>
          </a:p>
          <a:p>
            <a:r>
              <a:rPr lang="en-US" sz="2100" dirty="0"/>
              <a:t>Used frequently in Java (&gt;61) and </a:t>
            </a:r>
            <a:r>
              <a:rPr lang="en-US" sz="2100" dirty="0" err="1"/>
              <a:t>.Net</a:t>
            </a:r>
            <a:r>
              <a:rPr lang="en-US" sz="2100" dirty="0"/>
              <a:t> (&gt;13) and SAP</a:t>
            </a:r>
          </a:p>
          <a:p>
            <a:r>
              <a:rPr lang="en-US" sz="2100" dirty="0"/>
              <a:t>Advantages?</a:t>
            </a:r>
          </a:p>
          <a:p>
            <a:pPr lvl="1"/>
            <a:r>
              <a:rPr lang="en-US" sz="1800" dirty="0"/>
              <a:t>Don’t need to allocate any memory (new not called)</a:t>
            </a:r>
          </a:p>
          <a:p>
            <a:pPr lvl="1"/>
            <a:r>
              <a:rPr lang="en-US" sz="1800" dirty="0"/>
              <a:t>Can return a different subtype from what user is aware of</a:t>
            </a:r>
          </a:p>
          <a:p>
            <a:r>
              <a:rPr lang="en-US" sz="2100" dirty="0"/>
              <a:t>Our research showed that the “factory pattern” made APIs harder to learn and use (lower “API Usability”):</a:t>
            </a:r>
          </a:p>
          <a:p>
            <a:pPr lvl="1"/>
            <a:r>
              <a:rPr lang="en-US" sz="1800" dirty="0"/>
              <a:t>When asked to design on “blank paper”, </a:t>
            </a:r>
            <a:r>
              <a:rPr lang="en-US" sz="1800" dirty="0">
                <a:solidFill>
                  <a:schemeClr val="accent2"/>
                </a:solidFill>
              </a:rPr>
              <a:t>no one</a:t>
            </a:r>
            <a:r>
              <a:rPr lang="en-US" sz="1800" dirty="0"/>
              <a:t> designed a factory</a:t>
            </a:r>
          </a:p>
          <a:p>
            <a:pPr lvl="1"/>
            <a:r>
              <a:rPr lang="en-US" sz="1800" dirty="0"/>
              <a:t>Time to develop using factories took </a:t>
            </a:r>
            <a:r>
              <a:rPr lang="en-US" sz="1800" dirty="0">
                <a:solidFill>
                  <a:schemeClr val="accent2"/>
                </a:solidFill>
              </a:rPr>
              <a:t>2.1 to 5.3 times longer</a:t>
            </a:r>
            <a:r>
              <a:rPr lang="en-US" sz="1800" dirty="0"/>
              <a:t> compared to regular constructors (20:05 v 9:31, 7:10 v 1:20)</a:t>
            </a:r>
          </a:p>
          <a:p>
            <a:pPr lvl="1"/>
            <a:r>
              <a:rPr lang="en-US" sz="1800" dirty="0"/>
              <a:t>All subjects had difficulties getting using factories in APIs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FB47D-1E21-469F-B6EA-B1C51509F3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8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84" y="442726"/>
            <a:ext cx="6474278" cy="765572"/>
          </a:xfrm>
        </p:spPr>
        <p:txBody>
          <a:bodyPr/>
          <a:lstStyle/>
          <a:p>
            <a:r>
              <a:rPr lang="en-US" dirty="0"/>
              <a:t>Design Patterns for UI </a:t>
            </a:r>
            <a:r>
              <a:rPr lang="en-US" i="1" dirty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472" y="1714501"/>
            <a:ext cx="7732656" cy="4462012"/>
          </a:xfrm>
        </p:spPr>
        <p:txBody>
          <a:bodyPr/>
          <a:lstStyle/>
          <a:p>
            <a:r>
              <a:rPr lang="en-US" sz="2100" dirty="0"/>
              <a:t>E.g.,:</a:t>
            </a:r>
            <a:br>
              <a:rPr lang="en-US" sz="2100" dirty="0"/>
            </a:br>
            <a:r>
              <a:rPr lang="en-US" sz="2100" dirty="0"/>
              <a:t>van Duyne, D.K., James A. Landay, and </a:t>
            </a:r>
            <a:r>
              <a:rPr lang="en-US" sz="2100" b="1" dirty="0"/>
              <a:t>Jason I. Hong</a:t>
            </a:r>
            <a:r>
              <a:rPr lang="en-US" sz="2100" dirty="0"/>
              <a:t>, </a:t>
            </a:r>
            <a:r>
              <a:rPr lang="en-US" sz="2100" i="1" dirty="0"/>
              <a:t>The Design of Sites: Patterns, Principles, and Processes for Crafting a Customer-Centered Web Experience</a:t>
            </a:r>
            <a:r>
              <a:rPr lang="en-US" sz="2100" dirty="0"/>
              <a:t>. Reading, MA: Addison-Wesley, </a:t>
            </a:r>
            <a:r>
              <a:rPr lang="en-US" sz="2100" b="1" dirty="0"/>
              <a:t>2002</a:t>
            </a:r>
            <a:r>
              <a:rPr lang="en-US" sz="2100" dirty="0"/>
              <a:t>.</a:t>
            </a:r>
          </a:p>
          <a:p>
            <a:r>
              <a:rPr lang="en-US" dirty="0"/>
              <a:t>Mainly for UI design patterns,</a:t>
            </a:r>
            <a:br>
              <a:rPr lang="en-US" dirty="0"/>
            </a:br>
            <a:r>
              <a:rPr lang="en-US" dirty="0"/>
              <a:t>for UI </a:t>
            </a:r>
            <a:r>
              <a:rPr lang="en-US" i="1" dirty="0"/>
              <a:t>designers</a:t>
            </a:r>
            <a:r>
              <a:rPr lang="en-US" dirty="0"/>
              <a:t>, not for UI </a:t>
            </a:r>
            <a:br>
              <a:rPr lang="en-US" dirty="0"/>
            </a:br>
            <a:r>
              <a:rPr lang="en-US" dirty="0"/>
              <a:t>software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FB47D-1E21-469F-B6EA-B1C51509F3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279184"/>
            <a:ext cx="2484947" cy="31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5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Conceptual-Semantic-Syntactic-Lexical-Pragmatic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to look at the design of software</a:t>
            </a:r>
          </a:p>
          <a:p>
            <a:r>
              <a:rPr lang="en-US" dirty="0"/>
              <a:t>Derived from compiler theory and language work. </a:t>
            </a:r>
          </a:p>
          <a:p>
            <a:r>
              <a:rPr lang="en-US" dirty="0"/>
              <a:t>Mostly relevant to older, non-interactive interfaces </a:t>
            </a:r>
          </a:p>
          <a:p>
            <a:r>
              <a:rPr lang="en-US" dirty="0">
                <a:solidFill>
                  <a:schemeClr val="accent6"/>
                </a:solidFill>
              </a:rPr>
              <a:t>Pragmatic </a:t>
            </a:r>
          </a:p>
          <a:p>
            <a:pPr lvl="1"/>
            <a:r>
              <a:rPr lang="en-US" dirty="0"/>
              <a:t>How the physical input devices work </a:t>
            </a:r>
          </a:p>
          <a:p>
            <a:pPr lvl="1"/>
            <a:r>
              <a:rPr lang="en-US" dirty="0"/>
              <a:t>required "gestures" to make the input. </a:t>
            </a:r>
          </a:p>
          <a:p>
            <a:pPr lvl="1"/>
            <a:r>
              <a:rPr lang="en-US" dirty="0"/>
              <a:t>Ergonomics </a:t>
            </a:r>
          </a:p>
          <a:p>
            <a:pPr lvl="1"/>
            <a:r>
              <a:rPr lang="en-US" dirty="0"/>
              <a:t>skilled performance: "muscle memory" </a:t>
            </a:r>
          </a:p>
          <a:p>
            <a:pPr lvl="1"/>
            <a:r>
              <a:rPr lang="en-US" dirty="0"/>
              <a:t>press down and hold, vs. click-click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344D-3C7A-452B-AC47-D40A1BD9AE62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9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Conceptual-Semantic-Syntactic-Lexical-Pragmatic, cont.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Lexical</a:t>
            </a:r>
          </a:p>
          <a:p>
            <a:pPr lvl="1"/>
            <a:r>
              <a:rPr lang="en-US" dirty="0"/>
              <a:t>spelling and composition of tokens </a:t>
            </a:r>
          </a:p>
          <a:p>
            <a:pPr lvl="2"/>
            <a:r>
              <a:rPr lang="en-US" dirty="0"/>
              <a:t>“add” vs. “append” vs. “^a” vs.   </a:t>
            </a:r>
          </a:p>
          <a:p>
            <a:pPr lvl="1"/>
            <a:r>
              <a:rPr lang="en-US" dirty="0"/>
              <a:t>Where items are placed on the display </a:t>
            </a:r>
          </a:p>
          <a:p>
            <a:pPr lvl="1"/>
            <a:r>
              <a:rPr lang="en-US" dirty="0"/>
              <a:t>“Key-stroke” level analysis </a:t>
            </a:r>
          </a:p>
          <a:p>
            <a:pPr lvl="1"/>
            <a:r>
              <a:rPr lang="en-US" dirty="0"/>
              <a:t>For input, is the design of the interaction techniques:</a:t>
            </a:r>
          </a:p>
          <a:p>
            <a:pPr lvl="2"/>
            <a:r>
              <a:rPr lang="en-US" dirty="0"/>
              <a:t>how mouse and keyboard combined into menu, button, string, pick, etc.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34F4-CC5A-4E5F-8055-34467CB3FB50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6149" name="Picture 4" descr="lect07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726" y="2452059"/>
            <a:ext cx="39290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5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Conceptual-Semantic-Syntactic-Lexical-Pragmatic, cont.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Syntactic </a:t>
            </a:r>
          </a:p>
          <a:p>
            <a:pPr lvl="1"/>
            <a:r>
              <a:rPr lang="en-US" dirty="0"/>
              <a:t>sequence of inputs and outputs. </a:t>
            </a:r>
          </a:p>
          <a:p>
            <a:pPr lvl="1"/>
            <a:r>
              <a:rPr lang="en-US" dirty="0"/>
              <a:t>For input, the sequence may be represented as a grammar: </a:t>
            </a:r>
          </a:p>
          <a:p>
            <a:pPr lvl="2"/>
            <a:r>
              <a:rPr lang="en-US" dirty="0"/>
              <a:t>rules for combining tokens into a legal sentence </a:t>
            </a:r>
          </a:p>
          <a:p>
            <a:pPr lvl="1"/>
            <a:r>
              <a:rPr lang="en-US" dirty="0"/>
              <a:t>For output, includes spatial and temporal factors 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solidFill>
                  <a:schemeClr val="accent6"/>
                </a:solidFill>
              </a:rPr>
              <a:t>prefix</a:t>
            </a:r>
            <a:r>
              <a:rPr lang="en-US" dirty="0"/>
              <a:t> vs. </a:t>
            </a:r>
            <a:r>
              <a:rPr lang="en-US" dirty="0">
                <a:solidFill>
                  <a:schemeClr val="accent6"/>
                </a:solidFill>
              </a:rPr>
              <a:t>postfix</a:t>
            </a:r>
          </a:p>
          <a:p>
            <a:pPr lvl="2"/>
            <a:r>
              <a:rPr lang="en-US" dirty="0"/>
              <a:t>Postfix: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Prefix: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Infix: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2EE9-8F70-4292-8E4B-6C723DAC52B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FB444-FEEB-425B-B25A-ADA586B77418}"/>
              </a:ext>
            </a:extLst>
          </p:cNvPr>
          <p:cNvSpPr txBox="1"/>
          <p:nvPr/>
        </p:nvSpPr>
        <p:spPr>
          <a:xfrm>
            <a:off x="4229100" y="30861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8746E-2AF6-4AC1-84E9-B1421C32434D}"/>
              </a:ext>
            </a:extLst>
          </p:cNvPr>
          <p:cNvSpPr txBox="1"/>
          <p:nvPr/>
        </p:nvSpPr>
        <p:spPr>
          <a:xfrm>
            <a:off x="2144661" y="3850746"/>
            <a:ext cx="6576645" cy="170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1725" dirty="0">
                <a:latin typeface="+mn-lt"/>
              </a:rPr>
              <a:t>&lt;select obj&gt; delete</a:t>
            </a:r>
            <a:br>
              <a:rPr lang="en-US" sz="1725" dirty="0">
                <a:latin typeface="+mn-lt"/>
              </a:rPr>
            </a:br>
            <a:endParaRPr lang="en-US" sz="1725" dirty="0">
              <a:latin typeface="+mn-lt"/>
            </a:endParaRPr>
          </a:p>
          <a:p>
            <a:pPr marL="0" lvl="2">
              <a:spcBef>
                <a:spcPts val="1125"/>
              </a:spcBef>
              <a:buClr>
                <a:schemeClr val="folHlink"/>
              </a:buClr>
              <a:buSzPct val="60000"/>
            </a:pPr>
            <a:r>
              <a:rPr lang="en-US" sz="1725" dirty="0">
                <a:latin typeface="+mn-lt"/>
              </a:rPr>
              <a:t>del * </a:t>
            </a:r>
          </a:p>
          <a:p>
            <a:pPr marL="0" lvl="2">
              <a:spcBef>
                <a:spcPts val="0"/>
              </a:spcBef>
              <a:buClr>
                <a:schemeClr val="folHlink"/>
              </a:buClr>
              <a:buSzPct val="60000"/>
            </a:pPr>
            <a:r>
              <a:rPr lang="en-US" sz="1725" dirty="0">
                <a:latin typeface="+mn-lt"/>
              </a:rPr>
              <a:t>&lt;select rectangle tool&gt; &lt;select where new rectangle goes&gt;</a:t>
            </a:r>
          </a:p>
          <a:p>
            <a:pPr marL="0" lvl="2">
              <a:spcBef>
                <a:spcPts val="1125"/>
              </a:spcBef>
              <a:buClr>
                <a:schemeClr val="folHlink"/>
              </a:buClr>
              <a:buSzPct val="60000"/>
            </a:pPr>
            <a:r>
              <a:rPr lang="en-US" sz="1725" dirty="0">
                <a:latin typeface="+mn-lt"/>
              </a:rPr>
              <a:t>drag-and-drop</a:t>
            </a:r>
          </a:p>
        </p:txBody>
      </p:sp>
    </p:spTree>
    <p:extLst>
      <p:ext uri="{BB962C8B-B14F-4D97-AF65-F5344CB8AC3E}">
        <p14:creationId xmlns:p14="http://schemas.microsoft.com/office/powerpoint/2010/main" val="4957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57266</TotalTime>
  <Words>2541</Words>
  <Application>Microsoft Office PowerPoint</Application>
  <PresentationFormat>On-screen Show (4:3)</PresentationFormat>
  <Paragraphs>381</Paragraphs>
  <Slides>35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Courier New</vt:lpstr>
      <vt:lpstr>Tahoma</vt:lpstr>
      <vt:lpstr>Wingdings</vt:lpstr>
      <vt:lpstr>lecture template_polo</vt:lpstr>
      <vt:lpstr>Lecture 9: UI Software Patterns: State Diagrams, MVC, Lexical-Syntax-Semantics</vt:lpstr>
      <vt:lpstr>Logistics</vt:lpstr>
      <vt:lpstr>What are Design Patterns?</vt:lpstr>
      <vt:lpstr>Design Patterns</vt:lpstr>
      <vt:lpstr>“Factory” Pattern</vt:lpstr>
      <vt:lpstr>Design Patterns for UI Design</vt:lpstr>
      <vt:lpstr>Conceptual-Semantic-Syntactic-Lexical-Pragmatic</vt:lpstr>
      <vt:lpstr>Conceptual-Semantic-Syntactic-Lexical-Pragmatic, cont.</vt:lpstr>
      <vt:lpstr>Conceptual-Semantic-Syntactic-Lexical-Pragmatic, cont.</vt:lpstr>
      <vt:lpstr>Conceptual-Semantic-Syntactic-Lexical-Pragmatic, cont.</vt:lpstr>
      <vt:lpstr>Conceptual-Semantic-Syntactic-Lexical-Pragmatic, cont.</vt:lpstr>
      <vt:lpstr>Model-View-Controller </vt:lpstr>
      <vt:lpstr>Classic MVC reference</vt:lpstr>
      <vt:lpstr>MVC</vt:lpstr>
      <vt:lpstr>MVC</vt:lpstr>
      <vt:lpstr>MVC</vt:lpstr>
      <vt:lpstr>MVC</vt:lpstr>
      <vt:lpstr>Model-View (variant of MVC)</vt:lpstr>
      <vt:lpstr>MVC and React / Angular / Vue</vt:lpstr>
      <vt:lpstr>Note about the word “Model”</vt:lpstr>
      <vt:lpstr>Transition Diagrams</vt:lpstr>
      <vt:lpstr>Transition Diagrams</vt:lpstr>
      <vt:lpstr>Transition Diagrams, cont.</vt:lpstr>
      <vt:lpstr>Transition Diagrams, cont.</vt:lpstr>
      <vt:lpstr>Transition Diagrams, cont.</vt:lpstr>
      <vt:lpstr>Transition Diagrams, cont.</vt:lpstr>
      <vt:lpstr>Transition Diagrams, cont.</vt:lpstr>
      <vt:lpstr>VAPS pictures</vt:lpstr>
      <vt:lpstr>Transition Diagrams for Widget Behavior</vt:lpstr>
      <vt:lpstr>Another example, with hover</vt:lpstr>
      <vt:lpstr>StateCharts</vt:lpstr>
      <vt:lpstr>Transition Diagrams, evaluation</vt:lpstr>
      <vt:lpstr>Transition Diagrams, evaluation</vt:lpstr>
      <vt:lpstr>Let’s Design one for HW2, mouse behavior</vt:lpstr>
      <vt:lpstr>Let’s Design one for HW2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908</cp:revision>
  <cp:lastPrinted>1601-01-01T00:00:00Z</cp:lastPrinted>
  <dcterms:created xsi:type="dcterms:W3CDTF">2001-06-15T20:03:27Z</dcterms:created>
  <dcterms:modified xsi:type="dcterms:W3CDTF">2022-09-30T01:10:36Z</dcterms:modified>
</cp:coreProperties>
</file>