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8"/>
  </p:notesMasterIdLst>
  <p:sldIdLst>
    <p:sldId id="282" r:id="rId2"/>
    <p:sldId id="284" r:id="rId3"/>
    <p:sldId id="285" r:id="rId4"/>
    <p:sldId id="286" r:id="rId5"/>
    <p:sldId id="287" r:id="rId6"/>
    <p:sldId id="376" r:id="rId7"/>
    <p:sldId id="289" r:id="rId8"/>
    <p:sldId id="290" r:id="rId9"/>
    <p:sldId id="291" r:id="rId10"/>
    <p:sldId id="292" r:id="rId11"/>
    <p:sldId id="294" r:id="rId12"/>
    <p:sldId id="295" r:id="rId13"/>
    <p:sldId id="311" r:id="rId14"/>
    <p:sldId id="312" r:id="rId15"/>
    <p:sldId id="297" r:id="rId16"/>
    <p:sldId id="300" r:id="rId17"/>
    <p:sldId id="308" r:id="rId18"/>
    <p:sldId id="313" r:id="rId19"/>
    <p:sldId id="355" r:id="rId20"/>
    <p:sldId id="358" r:id="rId21"/>
    <p:sldId id="359" r:id="rId22"/>
    <p:sldId id="360" r:id="rId23"/>
    <p:sldId id="361" r:id="rId24"/>
    <p:sldId id="362" r:id="rId25"/>
    <p:sldId id="363" r:id="rId26"/>
    <p:sldId id="364" r:id="rId27"/>
    <p:sldId id="365" r:id="rId28"/>
    <p:sldId id="367" r:id="rId29"/>
    <p:sldId id="368" r:id="rId30"/>
    <p:sldId id="369" r:id="rId31"/>
    <p:sldId id="370" r:id="rId32"/>
    <p:sldId id="371" r:id="rId33"/>
    <p:sldId id="372" r:id="rId34"/>
    <p:sldId id="374" r:id="rId35"/>
    <p:sldId id="373" r:id="rId36"/>
    <p:sldId id="375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86416" autoAdjust="0"/>
  </p:normalViewPr>
  <p:slideViewPr>
    <p:cSldViewPr>
      <p:cViewPr varScale="1">
        <p:scale>
          <a:sx n="67" d="100"/>
          <a:sy n="67" d="100"/>
        </p:scale>
        <p:origin x="181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9.xml"/><Relationship Id="rId18" Type="http://schemas.openxmlformats.org/officeDocument/2006/relationships/slide" Target="slides/slide26.xml"/><Relationship Id="rId3" Type="http://schemas.openxmlformats.org/officeDocument/2006/relationships/slide" Target="slides/slide3.xml"/><Relationship Id="rId21" Type="http://schemas.openxmlformats.org/officeDocument/2006/relationships/slide" Target="slides/slide30.xml"/><Relationship Id="rId7" Type="http://schemas.openxmlformats.org/officeDocument/2006/relationships/slide" Target="slides/slide11.xml"/><Relationship Id="rId12" Type="http://schemas.openxmlformats.org/officeDocument/2006/relationships/slide" Target="slides/slide18.xml"/><Relationship Id="rId17" Type="http://schemas.openxmlformats.org/officeDocument/2006/relationships/slide" Target="slides/slide25.xml"/><Relationship Id="rId25" Type="http://schemas.openxmlformats.org/officeDocument/2006/relationships/slide" Target="slides/slide34.xml"/><Relationship Id="rId2" Type="http://schemas.openxmlformats.org/officeDocument/2006/relationships/slide" Target="slides/slide2.xml"/><Relationship Id="rId16" Type="http://schemas.openxmlformats.org/officeDocument/2006/relationships/slide" Target="slides/slide22.xml"/><Relationship Id="rId20" Type="http://schemas.openxmlformats.org/officeDocument/2006/relationships/slide" Target="slides/slide29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7.xml"/><Relationship Id="rId24" Type="http://schemas.openxmlformats.org/officeDocument/2006/relationships/slide" Target="slides/slide33.xml"/><Relationship Id="rId5" Type="http://schemas.openxmlformats.org/officeDocument/2006/relationships/slide" Target="slides/slide8.xml"/><Relationship Id="rId15" Type="http://schemas.openxmlformats.org/officeDocument/2006/relationships/slide" Target="slides/slide21.xml"/><Relationship Id="rId23" Type="http://schemas.openxmlformats.org/officeDocument/2006/relationships/slide" Target="slides/slide32.xml"/><Relationship Id="rId10" Type="http://schemas.openxmlformats.org/officeDocument/2006/relationships/slide" Target="slides/slide16.xml"/><Relationship Id="rId19" Type="http://schemas.openxmlformats.org/officeDocument/2006/relationships/slide" Target="slides/slide28.xml"/><Relationship Id="rId4" Type="http://schemas.openxmlformats.org/officeDocument/2006/relationships/slide" Target="slides/slide4.xml"/><Relationship Id="rId9" Type="http://schemas.openxmlformats.org/officeDocument/2006/relationships/slide" Target="slides/slide15.xml"/><Relationship Id="rId14" Type="http://schemas.openxmlformats.org/officeDocument/2006/relationships/slide" Target="slides/slide20.xml"/><Relationship Id="rId22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D7CB2-EF91-4DC5-80F6-25AC1CB706D0}" type="slidenum">
              <a:rPr lang="en-US"/>
              <a:pPr/>
              <a:t>12</a:t>
            </a:fld>
            <a:endParaRPr lang="en-US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54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A8FFB-17B4-4A4C-AC56-7E2B7AF360E1}" type="slidenum">
              <a:rPr lang="en-US"/>
              <a:pPr/>
              <a:t>15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31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A2FF8-2999-4527-8664-94E408977608}" type="slidenum">
              <a:rPr lang="en-US"/>
              <a:pPr/>
              <a:t>16</a:t>
            </a:fld>
            <a:endParaRPr lang="en-US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66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8EE2B-4C50-4889-AC26-844A58FB276E}" type="slidenum">
              <a:rPr lang="en-US"/>
              <a:pPr/>
              <a:t>17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395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FA5911-A888-4A19-8257-422ACA68C081}" type="slidenum">
              <a:rPr lang="en-US"/>
              <a:pPr/>
              <a:t>19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825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63F3F-C88A-474B-B398-FE681F367AA0}" type="slidenum">
              <a:rPr lang="en-US"/>
              <a:pPr/>
              <a:t>20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009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AACD2-877D-4716-A036-A3843880CAEC}" type="slidenum">
              <a:rPr lang="en-US"/>
              <a:pPr/>
              <a:t>21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884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1D7919-F578-4DFA-9D5B-3CCBCECCF2D5}" type="slidenum">
              <a:rPr lang="en-US"/>
              <a:pPr/>
              <a:t>22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532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6C6D9A-73AD-4249-8B62-C83DC13128B3}" type="slidenum">
              <a:rPr lang="en-US"/>
              <a:pPr/>
              <a:t>25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64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A71CDC-EB7E-45AF-AB3C-7CBB63D71A27}" type="slidenum">
              <a:rPr lang="en-US"/>
              <a:pPr/>
              <a:t>2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</p:txBody>
      </p:sp>
    </p:spTree>
    <p:extLst>
      <p:ext uri="{BB962C8B-B14F-4D97-AF65-F5344CB8AC3E}">
        <p14:creationId xmlns:p14="http://schemas.microsoft.com/office/powerpoint/2010/main" val="34298631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4C313-709C-4F75-B18E-BD4B903C4AAA}" type="slidenum">
              <a:rPr lang="en-US"/>
              <a:pPr/>
              <a:t>26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978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654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A70C4-D026-4B09-A168-7093253DC7F6}" type="slidenum">
              <a:rPr lang="en-US"/>
              <a:pPr/>
              <a:t>28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67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3B4C3-5487-4F67-BAE5-2915FE88F285}" type="slidenum">
              <a:rPr lang="en-US"/>
              <a:pPr/>
              <a:t>29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224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C3301-2C8A-460A-AC40-65E09BDF881C}" type="slidenum">
              <a:rPr lang="en-US"/>
              <a:pPr/>
              <a:t>30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488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57499E-875C-496A-8830-FF66F3563C04}" type="slidenum">
              <a:rPr lang="en-US"/>
              <a:pPr/>
              <a:t>31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986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6C8CC-EFA7-419E-8CBC-DE0E60D76178}" type="slidenum">
              <a:rPr lang="en-US"/>
              <a:pPr/>
              <a:t>32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385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2F50A-C61F-40CD-A381-DC611E2D18A5}" type="slidenum">
              <a:rPr lang="en-US"/>
              <a:pPr/>
              <a:t>33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108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CAF11B-418D-487C-B171-18B92DC01B3C}" type="slidenum">
              <a:rPr lang="en-US"/>
              <a:pPr/>
              <a:t>34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579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0ABE0-0221-4FA1-99DA-7F5B790C3E52}" type="slidenum">
              <a:rPr lang="en-US"/>
              <a:pPr/>
              <a:t>35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35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F736C8-BBB5-45BD-BDF9-F03C35256530}" type="slidenum">
              <a:rPr lang="en-US"/>
              <a:pPr/>
              <a:t>3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95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624DD6-0819-4A21-8483-FDEC350E549E}" type="slidenum">
              <a:rPr lang="en-US"/>
              <a:pPr/>
              <a:t>4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57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F386C6-87E9-4720-9B37-69988720418B}" type="slidenum">
              <a:rPr lang="en-US"/>
              <a:pPr/>
              <a:t>5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22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C928EF-2966-45F8-BFB4-DB4202E1208D}" type="slidenum">
              <a:rPr lang="en-US"/>
              <a:pPr/>
              <a:t>8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28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5C626-B0F7-4261-803B-74BAD8BAF545}" type="slidenum">
              <a:rPr lang="en-US"/>
              <a:pPr/>
              <a:t>9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62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9792D-E184-4705-B896-765AECFAF5EE}" type="slidenum">
              <a:rPr lang="en-US"/>
              <a:pPr/>
              <a:t>10</a:t>
            </a:fld>
            <a:endParaRPr lang="en-US"/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59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649EA-88B6-44B4-A7E2-23BE04513934}" type="slidenum">
              <a:rPr lang="en-US"/>
              <a:pPr/>
              <a:t>11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26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1" y="1443038"/>
            <a:ext cx="7767637" cy="2133600"/>
          </a:xfrm>
        </p:spPr>
        <p:txBody>
          <a:bodyPr/>
          <a:lstStyle>
            <a:lvl1pPr>
              <a:defRPr sz="27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4" y="4425956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5" name="Group 7">
            <a:extLst>
              <a:ext uri="{FF2B5EF4-FFF2-40B4-BE49-F238E27FC236}">
                <a16:creationId xmlns:a16="http://schemas.microsoft.com/office/drawing/2014/main" id="{0A413D71-8D6B-48C2-8A66-AE8AA6D57E7B}"/>
              </a:ext>
            </a:extLst>
          </p:cNvPr>
          <p:cNvGrpSpPr>
            <a:grpSpLocks/>
          </p:cNvGrpSpPr>
          <p:nvPr userDrawn="1"/>
        </p:nvGrpSpPr>
        <p:grpSpPr bwMode="auto">
          <a:xfrm rot="5400000">
            <a:off x="-3167062" y="3167064"/>
            <a:ext cx="6858000" cy="523874"/>
            <a:chOff x="0" y="0"/>
            <a:chExt cx="5760" cy="12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2297A070-63E7-4DB6-B3DA-CA008FAF98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E5D4C484-3FD2-4C91-BC50-7BB9E566E9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82AF79B8-BD60-4CE0-A596-70B9EB5C5C9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9169B128-3554-4AF5-94E3-519AE11495B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2" name="Picture 12" descr="red_hcii_logo">
            <a:extLst>
              <a:ext uri="{FF2B5EF4-FFF2-40B4-BE49-F238E27FC236}">
                <a16:creationId xmlns:a16="http://schemas.microsoft.com/office/drawing/2014/main" id="{66AE6BBD-543A-499B-4CD9-1A4BA1C0F9A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4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6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red_hcii_logo">
            <a:extLst>
              <a:ext uri="{FF2B5EF4-FFF2-40B4-BE49-F238E27FC236}">
                <a16:creationId xmlns:a16="http://schemas.microsoft.com/office/drawing/2014/main" id="{84314DCB-2A4D-A919-8241-6C75CCC7805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250">
          <a:solidFill>
            <a:schemeClr val="tx1"/>
          </a:solidFill>
          <a:latin typeface="+mn-lt"/>
          <a:ea typeface="+mn-ea"/>
          <a:cs typeface="+mn-cs"/>
        </a:defRPr>
      </a:lvl1pPr>
      <a:lvl2pPr marL="519113" indent="-260747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50">
          <a:solidFill>
            <a:schemeClr val="tx1"/>
          </a:solidFill>
          <a:latin typeface="+mn-lt"/>
        </a:defRPr>
      </a:lvl2pPr>
      <a:lvl3pPr marL="740569" indent="-220266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1725">
          <a:solidFill>
            <a:schemeClr val="tx1"/>
          </a:solidFill>
          <a:latin typeface="+mn-lt"/>
        </a:defRPr>
      </a:lvl3pPr>
      <a:lvl4pPr marL="960835" indent="-2190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4pPr>
      <a:lvl5pPr marL="1198960" indent="-23693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5pPr>
      <a:lvl6pPr marL="15418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18847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2276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5705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afs/cs/project/amulet/amulet3/manual/Amulet_ManualTOC.doc.html" TargetMode="External"/><Relationship Id="rId7" Type="http://schemas.openxmlformats.org/officeDocument/2006/relationships/image" Target="../media/image5.gif"/><Relationship Id="rId2" Type="http://schemas.openxmlformats.org/officeDocument/2006/relationships/hyperlink" Target="http://www.cs.cmu.edu/afs/cs.cmu.edu/project/garnet/www/garnet-hom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hyperlink" Target="http://www-2.cs.cmu.edu/afs/cs/project/amulet/amulet3/manual/interactors.html" TargetMode="External"/><Relationship Id="rId4" Type="http://schemas.openxmlformats.org/officeDocument/2006/relationships/hyperlink" Target="http://www-2.cs.cmu.edu/afs/cs/project/amulet/amulet3/manual/tutorial_chapter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100" dirty="0"/>
              <a:t>Lecture 8a:</a:t>
            </a:r>
            <a:br>
              <a:rPr lang="en-US" sz="2100" dirty="0"/>
            </a:br>
            <a:r>
              <a:rPr lang="en-US" b="0" dirty="0"/>
              <a:t>Input 2: Declarative input models; “Interactor” (Behavior) Objects in Garnet and Amulet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Behavior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454327"/>
            <a:ext cx="8229600" cy="4411662"/>
          </a:xfrm>
        </p:spPr>
        <p:txBody>
          <a:bodyPr/>
          <a:lstStyle/>
          <a:p>
            <a:r>
              <a:rPr lang="en-US" dirty="0"/>
              <a:t>(“state diagrams” covered in lecture 9)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66EE-A951-46BF-99AC-6818E1727083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274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" y="2071378"/>
            <a:ext cx="7829550" cy="407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11508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standard parameters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Multiple groups </a:t>
            </a:r>
          </a:p>
          <a:p>
            <a:pPr lvl="1"/>
            <a:r>
              <a:rPr lang="en-US"/>
              <a:t>interactor can span multiple windows </a:t>
            </a:r>
          </a:p>
          <a:p>
            <a:r>
              <a:rPr lang="en-US"/>
              <a:t>start, stop and abort events </a:t>
            </a:r>
          </a:p>
          <a:p>
            <a:pPr lvl="1"/>
            <a:r>
              <a:rPr lang="en-US"/>
              <a:t>single key, mousebutton, "any" mousebutton, modifiers, (shift, meta...), double click, click vs. drag, etc. </a:t>
            </a:r>
          </a:p>
          <a:p>
            <a:r>
              <a:rPr lang="en-US"/>
              <a:t>active? </a:t>
            </a:r>
          </a:p>
          <a:p>
            <a:r>
              <a:rPr lang="en-US"/>
              <a:t>priority levels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68C8C-8E72-4F09-B289-4AB5D71E3C91}" type="slidenum">
              <a:rPr lang="en-US" altLang="en-US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1384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 for specific types of Interactors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buttons (Choice Interactors) </a:t>
            </a:r>
          </a:p>
          <a:p>
            <a:pPr lvl="1"/>
            <a:r>
              <a:rPr lang="en-US" dirty="0"/>
              <a:t>how many objects to select: set, toggle, list-toggle </a:t>
            </a:r>
          </a:p>
          <a:p>
            <a:r>
              <a:rPr lang="en-US" dirty="0"/>
              <a:t>For move-grow: </a:t>
            </a:r>
          </a:p>
          <a:p>
            <a:pPr lvl="1"/>
            <a:r>
              <a:rPr lang="en-US" dirty="0"/>
              <a:t>interim feedback object (while the mouse moves) </a:t>
            </a:r>
          </a:p>
          <a:p>
            <a:pPr lvl="2"/>
            <a:r>
              <a:rPr lang="en-US" dirty="0"/>
              <a:t>if missing then object itself is modified</a:t>
            </a:r>
          </a:p>
          <a:p>
            <a:pPr lvl="1"/>
            <a:r>
              <a:rPr lang="en-US" dirty="0"/>
              <a:t>gridding </a:t>
            </a:r>
          </a:p>
          <a:p>
            <a:pPr lvl="1"/>
            <a:r>
              <a:rPr lang="en-US" dirty="0"/>
              <a:t>move or grow </a:t>
            </a:r>
          </a:p>
          <a:p>
            <a:r>
              <a:rPr lang="en-US" dirty="0"/>
              <a:t>flip if change sides </a:t>
            </a:r>
          </a:p>
          <a:p>
            <a:r>
              <a:rPr lang="en-US" dirty="0"/>
              <a:t>minimum size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0E10-238A-4B7F-BFB4-098F032AF8AA}" type="slidenum">
              <a:rPr lang="en-US" altLang="en-US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136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53AB5-A8D5-46EE-9A45-C7914189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Gridding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8081E-C846-42F8-BFE1-5BA06CEC7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Surprisingly complicated</a:t>
            </a:r>
          </a:p>
          <a:p>
            <a:pPr lvl="1"/>
            <a:r>
              <a:rPr lang="en-US" dirty="0"/>
              <a:t>E.g., grid of 4 – where is </a:t>
            </a:r>
            <a:r>
              <a:rPr lang="en-US" dirty="0">
                <a:solidFill>
                  <a:srgbClr val="C00000"/>
                </a:solidFill>
              </a:rPr>
              <a:t>first point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(X+2 mod 4)*4 = 4</a:t>
            </a:r>
          </a:p>
          <a:p>
            <a:pPr lvl="1"/>
            <a:r>
              <a:rPr lang="en-US" dirty="0"/>
              <a:t>Should </a:t>
            </a:r>
            <a:r>
              <a:rPr lang="en-US" dirty="0">
                <a:solidFill>
                  <a:srgbClr val="C00000"/>
                </a:solidFill>
              </a:rPr>
              <a:t>width</a:t>
            </a:r>
            <a:r>
              <a:rPr lang="en-US" dirty="0"/>
              <a:t> be a multiple of 4 or right side?</a:t>
            </a:r>
          </a:p>
          <a:p>
            <a:pPr lvl="2"/>
            <a:r>
              <a:rPr lang="en-US" dirty="0"/>
              <a:t>Width = right side at 7</a:t>
            </a:r>
          </a:p>
          <a:p>
            <a:pPr lvl="2"/>
            <a:r>
              <a:rPr lang="en-US" dirty="0"/>
              <a:t>Right side = 8</a:t>
            </a:r>
          </a:p>
          <a:p>
            <a:r>
              <a:rPr lang="en-US" dirty="0"/>
              <a:t>Origin of grid – with window or container?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22703A-14EF-4A0B-A481-6FE537007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9EC6CA-BC71-42D4-A748-9A5CEB9B6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6E0DFE-4A04-4ED6-A0D8-DE7AD5AFD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1" y="1193026"/>
            <a:ext cx="2114549" cy="20957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2444C2-AB43-41B9-A049-9D1F2A78C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3288805"/>
            <a:ext cx="1986628" cy="196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073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2D9D35A5-32B5-499F-924E-0722B7864548}"/>
              </a:ext>
            </a:extLst>
          </p:cNvPr>
          <p:cNvSpPr txBox="1"/>
          <p:nvPr/>
        </p:nvSpPr>
        <p:spPr>
          <a:xfrm>
            <a:off x="7112496" y="1841310"/>
            <a:ext cx="616151" cy="2031325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TEXT</a:t>
            </a:r>
            <a:br>
              <a:rPr lang="en-US" dirty="0"/>
            </a:br>
            <a:r>
              <a:rPr lang="en-US" dirty="0"/>
              <a:t>BOX</a:t>
            </a:r>
            <a:br>
              <a:rPr lang="en-US" dirty="0"/>
            </a:br>
            <a:r>
              <a:rPr lang="en-US" dirty="0"/>
              <a:t>IN PPT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E254FF-C801-45FC-A8AF-0765D48BB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Flip if change sides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2F109-98BA-4530-BB43-924A2893A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when move towards upper left?</a:t>
            </a:r>
          </a:p>
          <a:p>
            <a:pPr lvl="1"/>
            <a:r>
              <a:rPr lang="en-US" dirty="0"/>
              <a:t>Pegs at minimum size?</a:t>
            </a:r>
          </a:p>
          <a:p>
            <a:pPr lvl="2"/>
            <a:r>
              <a:rPr lang="en-US" dirty="0"/>
              <a:t>Most window managers do this</a:t>
            </a:r>
          </a:p>
          <a:p>
            <a:pPr lvl="2"/>
            <a:r>
              <a:rPr lang="en-US" dirty="0"/>
              <a:t>Might be zero – shape disappears?</a:t>
            </a:r>
          </a:p>
          <a:p>
            <a:pPr lvl="1"/>
            <a:r>
              <a:rPr lang="en-US" dirty="0"/>
              <a:t>Object flips over?</a:t>
            </a:r>
          </a:p>
          <a:p>
            <a:pPr lvl="2"/>
            <a:r>
              <a:rPr lang="en-US" dirty="0"/>
              <a:t>PowerPoint does this</a:t>
            </a:r>
          </a:p>
          <a:p>
            <a:pPr lvl="2"/>
            <a:r>
              <a:rPr lang="en-US" dirty="0"/>
              <a:t>Text becomes upside down and/or backwards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A162B2-26B5-4F1D-A5FB-A36B09A73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2022 - Brad Myers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4FF23-F224-44B3-9AF0-BC953F233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BF1E83-512A-492F-A9FF-92CA35A9F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2393" y="2621350"/>
            <a:ext cx="332179" cy="536594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7D86E5-724F-4AC3-838F-05097DC779A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034806" y="1716964"/>
            <a:ext cx="771530" cy="958243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D30C1AE-72A1-4E5B-878E-42EFF1CB6718}"/>
              </a:ext>
            </a:extLst>
          </p:cNvPr>
          <p:cNvGrpSpPr/>
          <p:nvPr/>
        </p:nvGrpSpPr>
        <p:grpSpPr>
          <a:xfrm>
            <a:off x="6262093" y="4000499"/>
            <a:ext cx="911125" cy="1200329"/>
            <a:chOff x="9483328" y="3675928"/>
            <a:chExt cx="1214833" cy="1600438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1BFEC7A-56C1-46B7-A361-C3CF8D0376E2}"/>
                </a:ext>
              </a:extLst>
            </p:cNvPr>
            <p:cNvSpPr txBox="1"/>
            <p:nvPr/>
          </p:nvSpPr>
          <p:spPr>
            <a:xfrm flipH="1" flipV="1">
              <a:off x="9483328" y="3675928"/>
              <a:ext cx="1214833" cy="1600438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TEXT</a:t>
              </a:r>
              <a:br>
                <a:rPr lang="en-US" dirty="0"/>
              </a:br>
              <a:r>
                <a:rPr lang="en-US" dirty="0"/>
                <a:t>BOX</a:t>
              </a:r>
              <a:br>
                <a:rPr lang="en-US" dirty="0"/>
              </a:br>
              <a:r>
                <a:rPr lang="en-US" dirty="0"/>
                <a:t>IN PPT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4F1097-6B21-4331-8103-79C89F553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483328" y="3710219"/>
              <a:ext cx="442905" cy="715459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A51CCC51-AAD1-D926-1E52-A6F0BD54B41E}"/>
              </a:ext>
            </a:extLst>
          </p:cNvPr>
          <p:cNvSpPr txBox="1"/>
          <p:nvPr/>
        </p:nvSpPr>
        <p:spPr>
          <a:xfrm>
            <a:off x="3619500" y="4877663"/>
            <a:ext cx="7239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Test</a:t>
            </a:r>
            <a:br>
              <a:rPr lang="en-US" dirty="0"/>
            </a:br>
            <a:r>
              <a:rPr lang="en-US" dirty="0"/>
              <a:t>Me</a:t>
            </a:r>
          </a:p>
        </p:txBody>
      </p:sp>
    </p:spTree>
    <p:extLst>
      <p:ext uri="{BB962C8B-B14F-4D97-AF65-F5344CB8AC3E}">
        <p14:creationId xmlns:p14="http://schemas.microsoft.com/office/powerpoint/2010/main" val="235900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Parameters for New_Point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interim feedback object (while the mouse moves) </a:t>
            </a:r>
          </a:p>
          <a:p>
            <a:r>
              <a:rPr lang="en-US" dirty="0"/>
              <a:t>gridding </a:t>
            </a:r>
          </a:p>
          <a:p>
            <a:r>
              <a:rPr lang="en-US" dirty="0"/>
              <a:t>minimum size </a:t>
            </a:r>
          </a:p>
          <a:p>
            <a:r>
              <a:rPr lang="en-US" dirty="0">
                <a:solidFill>
                  <a:schemeClr val="accent6"/>
                </a:solidFill>
              </a:rPr>
              <a:t>abort if too small</a:t>
            </a:r>
          </a:p>
          <a:p>
            <a:pPr lvl="1"/>
            <a:r>
              <a:rPr lang="en-US" dirty="0"/>
              <a:t>Avoid creating tiny or invisible objects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7E2E-7171-48AB-BD0D-F764945CF2E6}" type="slidenum">
              <a:rPr lang="en-US" altLang="en-US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167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A7A6-68B1-466F-A3EB-FFB1F96F0010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Example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make an object movable with the mouse: </a:t>
            </a:r>
          </a:p>
          <a:p>
            <a:pPr>
              <a:buFont typeface="Wingdings" pitchFamily="2" charset="2"/>
              <a:buNone/>
            </a:pPr>
            <a:r>
              <a:rPr lang="en-US" sz="1575" dirty="0">
                <a:latin typeface="Courier New" pitchFamily="49" charset="0"/>
              </a:rPr>
              <a:t>	</a:t>
            </a:r>
            <a:r>
              <a:rPr lang="en-US" sz="1575" dirty="0" err="1">
                <a:latin typeface="Courier New" pitchFamily="49" charset="0"/>
              </a:rPr>
              <a:t>Am_Object</a:t>
            </a:r>
            <a:r>
              <a:rPr lang="en-US" sz="1575" dirty="0">
                <a:latin typeface="Courier New" pitchFamily="49" charset="0"/>
              </a:rPr>
              <a:t> </a:t>
            </a:r>
            <a:r>
              <a:rPr lang="en-US" sz="1575" dirty="0" err="1">
                <a:latin typeface="Courier New" pitchFamily="49" charset="0"/>
              </a:rPr>
              <a:t>rect</a:t>
            </a:r>
            <a:r>
              <a:rPr lang="en-US" sz="1575" dirty="0">
                <a:latin typeface="Courier New" pitchFamily="49" charset="0"/>
              </a:rPr>
              <a:t> = </a:t>
            </a:r>
            <a:r>
              <a:rPr lang="en-US" sz="1575" dirty="0" err="1">
                <a:latin typeface="Courier New" pitchFamily="49" charset="0"/>
              </a:rPr>
              <a:t>Am_Rectangle.Create</a:t>
            </a:r>
            <a:r>
              <a:rPr lang="en-US" sz="1575" dirty="0">
                <a:latin typeface="Courier New" pitchFamily="49" charset="0"/>
              </a:rPr>
              <a:t>() .Set(</a:t>
            </a:r>
            <a:r>
              <a:rPr lang="en-US" sz="1575" dirty="0" err="1">
                <a:latin typeface="Courier New" pitchFamily="49" charset="0"/>
              </a:rPr>
              <a:t>Am_LEFT</a:t>
            </a:r>
            <a:r>
              <a:rPr lang="en-US" sz="1575" dirty="0">
                <a:latin typeface="Courier New" pitchFamily="49" charset="0"/>
              </a:rPr>
              <a:t>, 40) .Set(</a:t>
            </a:r>
            <a:r>
              <a:rPr lang="en-US" sz="1575" dirty="0" err="1">
                <a:latin typeface="Courier New" pitchFamily="49" charset="0"/>
              </a:rPr>
              <a:t>Am_TOP</a:t>
            </a:r>
            <a:r>
              <a:rPr lang="en-US" sz="1575" dirty="0">
                <a:latin typeface="Courier New" pitchFamily="49" charset="0"/>
              </a:rPr>
              <a:t>, 50) .Set(</a:t>
            </a:r>
            <a:r>
              <a:rPr lang="en-US" sz="1575" dirty="0" err="1">
                <a:latin typeface="Courier New" pitchFamily="49" charset="0"/>
              </a:rPr>
              <a:t>Am_FILL_STYLE</a:t>
            </a:r>
            <a:r>
              <a:rPr lang="en-US" sz="1575" dirty="0">
                <a:latin typeface="Courier New" pitchFamily="49" charset="0"/>
              </a:rPr>
              <a:t>, </a:t>
            </a:r>
            <a:r>
              <a:rPr lang="en-US" sz="1575" dirty="0" err="1">
                <a:latin typeface="Courier New" pitchFamily="49" charset="0"/>
              </a:rPr>
              <a:t>Am_Red</a:t>
            </a:r>
            <a:r>
              <a:rPr lang="en-US" sz="1575" dirty="0">
                <a:latin typeface="Courier New" pitchFamily="49" charset="0"/>
              </a:rPr>
              <a:t>) .</a:t>
            </a:r>
            <a:r>
              <a:rPr lang="en-US" sz="1575" dirty="0" err="1">
                <a:latin typeface="Courier New" pitchFamily="49" charset="0"/>
              </a:rPr>
              <a:t>Add_Part</a:t>
            </a:r>
            <a:r>
              <a:rPr lang="en-US" sz="1575" dirty="0">
                <a:latin typeface="Courier New" pitchFamily="49" charset="0"/>
              </a:rPr>
              <a:t>(</a:t>
            </a:r>
            <a:r>
              <a:rPr lang="en-US" sz="1575" dirty="0" err="1">
                <a:latin typeface="Courier New" pitchFamily="49" charset="0"/>
              </a:rPr>
              <a:t>Am_Move_Grow_Interactor.Create</a:t>
            </a:r>
            <a:r>
              <a:rPr lang="en-US" sz="1575" dirty="0">
                <a:latin typeface="Courier New" pitchFamily="49" charset="0"/>
              </a:rPr>
              <a:t>());</a:t>
            </a:r>
          </a:p>
          <a:p>
            <a:pPr>
              <a:buFont typeface="Wingdings" pitchFamily="2" charset="2"/>
              <a:buNone/>
            </a:pPr>
            <a:endParaRPr lang="en-US" sz="1575" dirty="0">
              <a:latin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</p:spTree>
    <p:extLst>
      <p:ext uri="{BB962C8B-B14F-4D97-AF65-F5344CB8AC3E}">
        <p14:creationId xmlns:p14="http://schemas.microsoft.com/office/powerpoint/2010/main" val="1730948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A9C2-078A-45AA-B6AA-81776D1ED7A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Advanced Feature: Priorities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two interactors want to run, priorities used to determine which </a:t>
            </a:r>
          </a:p>
          <a:p>
            <a:r>
              <a:rPr lang="en-US" dirty="0" err="1"/>
              <a:t>Am_PRIORITY</a:t>
            </a:r>
            <a:r>
              <a:rPr lang="en-US" dirty="0"/>
              <a:t> slot contains a number. Default = 1 </a:t>
            </a:r>
          </a:p>
          <a:p>
            <a:r>
              <a:rPr lang="en-US" dirty="0"/>
              <a:t>When running, 100 added to it </a:t>
            </a:r>
          </a:p>
          <a:p>
            <a:r>
              <a:rPr lang="en-US" dirty="0"/>
              <a:t>Inspector interactors use 300.0 </a:t>
            </a:r>
          </a:p>
          <a:p>
            <a:r>
              <a:rPr lang="en-US" dirty="0"/>
              <a:t>If multiple with same priority, runs the one attached closer to the leaf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</p:spTree>
    <p:extLst>
      <p:ext uri="{BB962C8B-B14F-4D97-AF65-F5344CB8AC3E}">
        <p14:creationId xmlns:p14="http://schemas.microsoft.com/office/powerpoint/2010/main" val="4274347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100" dirty="0"/>
              <a:t>Lecture 8b:</a:t>
            </a:r>
            <a:br>
              <a:rPr lang="en-US" sz="2100" dirty="0"/>
            </a:br>
            <a:r>
              <a:rPr lang="en-US" b="0" dirty="0"/>
              <a:t>Output 2:</a:t>
            </a:r>
            <a:br>
              <a:rPr lang="en-US" b="0" dirty="0"/>
            </a:br>
            <a:r>
              <a:rPr lang="en-US" b="0" dirty="0"/>
              <a:t>Basic 2D Computer Graphics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</a:t>
            </a:r>
            <a:r>
              <a:rPr lang="en-US"/>
              <a:t>, 2022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48929"/>
            <a:ext cx="7543800" cy="971550"/>
          </a:xfrm>
        </p:spPr>
        <p:txBody>
          <a:bodyPr/>
          <a:lstStyle/>
          <a:p>
            <a:r>
              <a:rPr lang="en-US" dirty="0"/>
              <a:t>DOM is an Example of: Structured Graphics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6697"/>
            <a:ext cx="8229600" cy="330874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Saves a list of all the graphical objects </a:t>
            </a:r>
          </a:p>
          <a:p>
            <a:pPr lvl="1"/>
            <a:r>
              <a:rPr lang="en-US" dirty="0"/>
              <a:t>Edit the screen by editing the saved list </a:t>
            </a:r>
          </a:p>
          <a:p>
            <a:r>
              <a:rPr lang="en-US" dirty="0"/>
              <a:t>Also called "display list" or "retained object model" </a:t>
            </a:r>
          </a:p>
          <a:p>
            <a:r>
              <a:rPr lang="en-US" dirty="0"/>
              <a:t>Provided by many toolkits and graphics packages early vector displays </a:t>
            </a:r>
          </a:p>
          <a:p>
            <a:pPr lvl="1"/>
            <a:r>
              <a:rPr lang="en-US" dirty="0"/>
              <a:t>CORE (~1977), GKS (1985), PHIGS (1988) </a:t>
            </a:r>
          </a:p>
          <a:p>
            <a:pPr lvl="1"/>
            <a:r>
              <a:rPr lang="en-US" dirty="0"/>
              <a:t>Optional in </a:t>
            </a:r>
            <a:r>
              <a:rPr lang="en-US" dirty="0" err="1"/>
              <a:t>InterViews</a:t>
            </a:r>
            <a:r>
              <a:rPr lang="en-US" dirty="0"/>
              <a:t>, CLIM, etc. </a:t>
            </a:r>
          </a:p>
          <a:p>
            <a:pPr lvl="1"/>
            <a:r>
              <a:rPr lang="en-US" dirty="0"/>
              <a:t>Required in Amulet, Garnet, Rendezvous, etc.</a:t>
            </a:r>
          </a:p>
          <a:p>
            <a:r>
              <a:rPr lang="en-US" dirty="0"/>
              <a:t>Also SVG that is part of DOM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681662"/>
            <a:ext cx="2895600" cy="204788"/>
          </a:xfrm>
        </p:spPr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681662"/>
            <a:ext cx="2133600" cy="204788"/>
          </a:xfrm>
        </p:spPr>
        <p:txBody>
          <a:bodyPr/>
          <a:lstStyle/>
          <a:p>
            <a:fld id="{34228F48-82DF-4D75-A620-3329787583B2}" type="slidenum">
              <a:rPr lang="en-US" altLang="en-US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5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“Interactor” Input Model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01491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Try to provide more support so input handling isn't so difficult </a:t>
            </a:r>
          </a:p>
          <a:p>
            <a:r>
              <a:rPr lang="en-US" dirty="0"/>
              <a:t>Make easy things simple and complex things possible </a:t>
            </a:r>
          </a:p>
          <a:p>
            <a:r>
              <a:rPr lang="en-US" dirty="0"/>
              <a:t>Based on the "Model-View-Controller" architecture from Smalltalk</a:t>
            </a:r>
          </a:p>
          <a:p>
            <a:pPr lvl="2"/>
            <a:r>
              <a:rPr lang="en-US" dirty="0"/>
              <a:t>(Lecture 9) </a:t>
            </a:r>
          </a:p>
          <a:p>
            <a:r>
              <a:rPr lang="en-US" dirty="0"/>
              <a:t>True separation of graphics (view) and input handling (controller) </a:t>
            </a:r>
          </a:p>
          <a:p>
            <a:r>
              <a:rPr lang="en-US" dirty="0"/>
              <a:t>Also uses idea from [</a:t>
            </a:r>
            <a:r>
              <a:rPr lang="en-US" dirty="0" err="1"/>
              <a:t>Foley&amp;Wallace</a:t>
            </a:r>
            <a:r>
              <a:rPr lang="en-US" dirty="0"/>
              <a:t> 1974] of identifying types of input handlers: </a:t>
            </a:r>
          </a:p>
          <a:p>
            <a:pPr lvl="1"/>
            <a:r>
              <a:rPr lang="en-US" dirty="0"/>
              <a:t>move </a:t>
            </a:r>
          </a:p>
          <a:p>
            <a:pPr lvl="1"/>
            <a:r>
              <a:rPr lang="en-US" dirty="0"/>
              <a:t>grow </a:t>
            </a:r>
          </a:p>
          <a:p>
            <a:pPr lvl="1"/>
            <a:r>
              <a:rPr lang="en-US" dirty="0"/>
              <a:t>rotate </a:t>
            </a:r>
          </a:p>
          <a:p>
            <a:pPr lvl="1"/>
            <a:r>
              <a:rPr lang="en-US" dirty="0"/>
              <a:t>text edit </a:t>
            </a:r>
          </a:p>
          <a:p>
            <a:pPr lvl="1"/>
            <a:r>
              <a:rPr lang="en-US" dirty="0"/>
              <a:t>gesture </a:t>
            </a:r>
          </a:p>
          <a:p>
            <a:pPr lvl="1"/>
            <a:r>
              <a:rPr lang="en-US" dirty="0"/>
              <a:t>select (pick)</a:t>
            </a:r>
          </a:p>
          <a:p>
            <a:pPr lvl="1"/>
            <a:endParaRPr lang="en-US" dirty="0"/>
          </a:p>
          <a:p>
            <a:pPr marL="258366" lvl="1" indent="0">
              <a:buNone/>
            </a:pPr>
            <a:r>
              <a:rPr lang="en-US" dirty="0"/>
              <a:t>[James D. Foley and Victor L. Wallace. “The Art of Natural Graphic Man-Machine Conversation,” </a:t>
            </a:r>
            <a:r>
              <a:rPr lang="en-US" i="1" dirty="0"/>
              <a:t>Proceedings of the IEEE</a:t>
            </a:r>
            <a:r>
              <a:rPr lang="en-US" dirty="0"/>
              <a:t>. Apr, 1974. vol. 62, no. 4. pp. 462-471.]</a:t>
            </a:r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6F4-460F-4EA2-9987-C292B8D4E9D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9623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24D2-484F-4E54-ADD6-D7FA06606E7F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1010246"/>
            <a:ext cx="5657850" cy="651272"/>
          </a:xfrm>
        </p:spPr>
        <p:txBody>
          <a:bodyPr/>
          <a:lstStyle/>
          <a:p>
            <a:r>
              <a:rPr lang="en-US" dirty="0"/>
              <a:t>Structured Graphics, cont.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5275" y="1707360"/>
            <a:ext cx="7248525" cy="3308747"/>
          </a:xfrm>
        </p:spPr>
        <p:txBody>
          <a:bodyPr/>
          <a:lstStyle/>
          <a:p>
            <a:r>
              <a:rPr lang="en-US" dirty="0"/>
              <a:t>Advantages: </a:t>
            </a:r>
          </a:p>
          <a:p>
            <a:pPr lvl="1"/>
            <a:r>
              <a:rPr lang="en-US" dirty="0"/>
              <a:t>Simpler to program with: don't call "draw" and "erase" </a:t>
            </a:r>
          </a:p>
          <a:p>
            <a:pPr lvl="2"/>
            <a:r>
              <a:rPr lang="en-US" dirty="0"/>
              <a:t>Just add and remove objects</a:t>
            </a:r>
          </a:p>
          <a:p>
            <a:pPr lvl="1"/>
            <a:r>
              <a:rPr lang="en-US" dirty="0"/>
              <a:t>Automatic refresh of windows when uncovered, etc. </a:t>
            </a:r>
          </a:p>
          <a:p>
            <a:pPr lvl="1"/>
            <a:r>
              <a:rPr lang="en-US" dirty="0"/>
              <a:t>Automatic redisplay of objects when change and also of other overlapping objects</a:t>
            </a:r>
          </a:p>
        </p:txBody>
      </p:sp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5657850" y="4363640"/>
            <a:ext cx="685800" cy="5143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5829300" y="4192190"/>
            <a:ext cx="74295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6858000" y="4363640"/>
            <a:ext cx="685800" cy="5143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5" name="Rectangle 9"/>
          <p:cNvSpPr>
            <a:spLocks noChangeArrowheads="1"/>
          </p:cNvSpPr>
          <p:nvPr/>
        </p:nvSpPr>
        <p:spPr bwMode="auto">
          <a:xfrm>
            <a:off x="7029450" y="4192190"/>
            <a:ext cx="74295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6" name="Text Box 10"/>
          <p:cNvSpPr txBox="1">
            <a:spLocks noChangeArrowheads="1"/>
          </p:cNvSpPr>
          <p:nvPr/>
        </p:nvSpPr>
        <p:spPr bwMode="auto">
          <a:xfrm>
            <a:off x="5531644" y="4877991"/>
            <a:ext cx="8643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Before</a:t>
            </a:r>
          </a:p>
        </p:txBody>
      </p:sp>
      <p:sp>
        <p:nvSpPr>
          <p:cNvPr id="208907" name="Text Box 11"/>
          <p:cNvSpPr txBox="1">
            <a:spLocks noChangeArrowheads="1"/>
          </p:cNvSpPr>
          <p:nvPr/>
        </p:nvSpPr>
        <p:spPr bwMode="auto">
          <a:xfrm>
            <a:off x="6800850" y="4877991"/>
            <a:ext cx="6719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After</a:t>
            </a:r>
          </a:p>
        </p:txBody>
      </p:sp>
      <p:pic>
        <p:nvPicPr>
          <p:cNvPr id="208901" name="Picture 5" descr="lect11overl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7142" y="4420792"/>
            <a:ext cx="2912269" cy="13918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2774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Structured Graphics Can Support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Ability to support: </a:t>
            </a:r>
          </a:p>
          <a:p>
            <a:pPr lvl="1"/>
            <a:r>
              <a:rPr lang="en-US" dirty="0"/>
              <a:t>high-level behaviors like move, grow, cut/copy/paste, etc. </a:t>
            </a:r>
          </a:p>
          <a:p>
            <a:pPr lvl="1"/>
            <a:r>
              <a:rPr lang="en-US" dirty="0"/>
              <a:t>high-level widgets like selection handles </a:t>
            </a:r>
          </a:p>
          <a:p>
            <a:pPr lvl="1"/>
            <a:r>
              <a:rPr lang="en-US" dirty="0"/>
              <a:t>constraints among objects </a:t>
            </a:r>
          </a:p>
          <a:p>
            <a:pPr lvl="1"/>
            <a:r>
              <a:rPr lang="en-US" dirty="0"/>
              <a:t>automatic layout </a:t>
            </a:r>
          </a:p>
          <a:p>
            <a:pPr lvl="1"/>
            <a:r>
              <a:rPr lang="en-US" dirty="0"/>
              <a:t>grouping: "Groups" in Garnet </a:t>
            </a:r>
          </a:p>
          <a:p>
            <a:pPr lvl="1"/>
            <a:r>
              <a:rPr lang="en-US" dirty="0"/>
              <a:t>automatic printing </a:t>
            </a:r>
          </a:p>
          <a:p>
            <a:pPr lvl="1"/>
            <a:r>
              <a:rPr lang="en-US" dirty="0"/>
              <a:t>external scripting, ... </a:t>
            </a:r>
          </a:p>
          <a:p>
            <a:pPr lvl="1"/>
            <a:r>
              <a:rPr lang="en-US" dirty="0"/>
              <a:t>accessibility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32A9-7E76-4F51-86B1-BEF38E43E701}" type="slidenum">
              <a:rPr lang="en-US" altLang="en-US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468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Structured Graphics Disadvantages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Disadvantages: </a:t>
            </a:r>
          </a:p>
          <a:p>
            <a:pPr lvl="1"/>
            <a:r>
              <a:rPr lang="en-US" dirty="0"/>
              <a:t>Significant space penalties </a:t>
            </a:r>
          </a:p>
          <a:p>
            <a:pPr lvl="2"/>
            <a:r>
              <a:rPr lang="en-US" dirty="0"/>
              <a:t>objects take up to 1000 bytes each </a:t>
            </a:r>
          </a:p>
          <a:p>
            <a:pPr lvl="2"/>
            <a:r>
              <a:rPr lang="en-US" dirty="0"/>
              <a:t>imagine a scene with 40,000 dots (200x200 fat bits) </a:t>
            </a:r>
          </a:p>
          <a:p>
            <a:pPr lvl="1"/>
            <a:r>
              <a:rPr lang="en-US" dirty="0"/>
              <a:t>Time penalties </a:t>
            </a:r>
          </a:p>
          <a:p>
            <a:pPr lvl="2"/>
            <a:r>
              <a:rPr lang="en-US" dirty="0"/>
              <a:t>Redisplay doesn't take advantage of special properties of data: </a:t>
            </a:r>
          </a:p>
          <a:p>
            <a:pPr lvl="3"/>
            <a:r>
              <a:rPr lang="en-US" dirty="0"/>
              <a:t>regularity </a:t>
            </a:r>
          </a:p>
          <a:p>
            <a:pPr lvl="3"/>
            <a:r>
              <a:rPr lang="en-US" dirty="0"/>
              <a:t>non-overlapping</a:t>
            </a:r>
          </a:p>
          <a:p>
            <a:pPr lvl="2"/>
            <a:r>
              <a:rPr lang="en-US" dirty="0"/>
              <a:t>Reason for special parameters in lists in React (see future lecture!)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90B3-139A-431E-9B82-5AB756142924}" type="slidenum">
              <a:rPr lang="en-US" altLang="en-US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7117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Idea: Graphical objects retained in a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Primitives: text, rectangles, circles, …</a:t>
            </a:r>
          </a:p>
          <a:p>
            <a:r>
              <a:rPr lang="en-US" dirty="0">
                <a:solidFill>
                  <a:schemeClr val="accent6"/>
                </a:solidFill>
              </a:rPr>
              <a:t>Groups</a:t>
            </a:r>
          </a:p>
          <a:p>
            <a:pPr lvl="1"/>
            <a:r>
              <a:rPr lang="en-US" dirty="0"/>
              <a:t>Also called “</a:t>
            </a:r>
            <a:r>
              <a:rPr lang="en-US" dirty="0">
                <a:solidFill>
                  <a:schemeClr val="accent6"/>
                </a:solidFill>
              </a:rPr>
              <a:t>aggregates</a:t>
            </a:r>
            <a:r>
              <a:rPr lang="en-US" dirty="0"/>
              <a:t>”, “</a:t>
            </a:r>
            <a:r>
              <a:rPr lang="en-US" dirty="0">
                <a:solidFill>
                  <a:schemeClr val="accent6"/>
                </a:solidFill>
              </a:rPr>
              <a:t>collections</a:t>
            </a:r>
            <a:r>
              <a:rPr lang="en-US" dirty="0"/>
              <a:t>”, …</a:t>
            </a:r>
          </a:p>
          <a:p>
            <a:pPr lvl="1"/>
            <a:r>
              <a:rPr lang="en-US" dirty="0"/>
              <a:t>In HTML: &lt;div&gt;, &lt;</a:t>
            </a:r>
            <a:r>
              <a:rPr lang="en-US" dirty="0" err="1"/>
              <a:t>ux</a:t>
            </a:r>
            <a:r>
              <a:rPr lang="en-US" dirty="0"/>
              <a:t>&gt;, …</a:t>
            </a:r>
          </a:p>
          <a:p>
            <a:pPr lvl="1"/>
            <a:r>
              <a:rPr lang="en-US" dirty="0"/>
              <a:t>SVG: “</a:t>
            </a:r>
            <a:r>
              <a:rPr lang="en-US" dirty="0">
                <a:solidFill>
                  <a:schemeClr val="accent6"/>
                </a:solidFill>
              </a:rPr>
              <a:t>Group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The size of a group includes all of its “</a:t>
            </a:r>
            <a:r>
              <a:rPr lang="en-US" dirty="0">
                <a:solidFill>
                  <a:schemeClr val="accent6"/>
                </a:solidFill>
              </a:rPr>
              <a:t>children</a:t>
            </a:r>
            <a:r>
              <a:rPr lang="en-US" dirty="0"/>
              <a:t>” objects.</a:t>
            </a:r>
          </a:p>
          <a:p>
            <a:pPr lvl="2"/>
            <a:r>
              <a:rPr lang="en-US" dirty="0"/>
              <a:t>Also called “</a:t>
            </a:r>
            <a:r>
              <a:rPr lang="en-US" dirty="0">
                <a:solidFill>
                  <a:schemeClr val="accent6"/>
                </a:solidFill>
              </a:rPr>
              <a:t>components</a:t>
            </a:r>
            <a:r>
              <a:rPr lang="en-US" dirty="0"/>
              <a:t>”</a:t>
            </a:r>
          </a:p>
          <a:p>
            <a:pPr lvl="2"/>
            <a:r>
              <a:rPr lang="en-US" dirty="0"/>
              <a:t>Bounding box of group</a:t>
            </a:r>
          </a:p>
          <a:p>
            <a:pPr lvl="1"/>
            <a:r>
              <a:rPr lang="en-US" dirty="0"/>
              <a:t>Group is “</a:t>
            </a:r>
            <a:r>
              <a:rPr lang="en-US" dirty="0">
                <a:solidFill>
                  <a:schemeClr val="accent6"/>
                </a:solidFill>
              </a:rPr>
              <a:t>parent</a:t>
            </a:r>
            <a:r>
              <a:rPr lang="en-US" dirty="0"/>
              <a:t>”, elements are “</a:t>
            </a:r>
            <a:r>
              <a:rPr lang="en-US" dirty="0">
                <a:solidFill>
                  <a:schemeClr val="accent6"/>
                </a:solidFill>
              </a:rPr>
              <a:t>children</a:t>
            </a:r>
            <a:r>
              <a:rPr lang="en-US" dirty="0"/>
              <a:t>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23</a:t>
            </a:fld>
            <a:endParaRPr lang="en-US" alt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D536450-66C0-4063-923B-EE7CFA2E1840}"/>
              </a:ext>
            </a:extLst>
          </p:cNvPr>
          <p:cNvGrpSpPr/>
          <p:nvPr/>
        </p:nvGrpSpPr>
        <p:grpSpPr>
          <a:xfrm>
            <a:off x="6271840" y="5105400"/>
            <a:ext cx="1348160" cy="844652"/>
            <a:chOff x="7630884" y="4499428"/>
            <a:chExt cx="1347195" cy="838200"/>
          </a:xfrm>
        </p:grpSpPr>
        <p:sp>
          <p:nvSpPr>
            <p:cNvPr id="6" name="Oval 5"/>
            <p:cNvSpPr/>
            <p:nvPr/>
          </p:nvSpPr>
          <p:spPr bwMode="auto">
            <a:xfrm>
              <a:off x="7630884" y="4499428"/>
              <a:ext cx="609600" cy="6096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8090836" y="4869160"/>
              <a:ext cx="685800" cy="457200"/>
            </a:xfrm>
            <a:prstGeom prst="round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395868" y="449942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Foo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630885" y="4499428"/>
              <a:ext cx="1145751" cy="838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dash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43885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Issues: Hierarchies &amp;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hierarchies for OO graphics systems?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Inheritance</a:t>
            </a:r>
            <a:r>
              <a:rPr lang="en-US" dirty="0"/>
              <a:t> (class-instance or prototype-instance)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Components / Groups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Style hierarchies</a:t>
            </a:r>
            <a:r>
              <a:rPr lang="en-US" dirty="0"/>
              <a:t>, like from CSS classes or Windows themes</a:t>
            </a:r>
          </a:p>
          <a:p>
            <a:r>
              <a:rPr lang="en-US" dirty="0"/>
              <a:t>Where do properties come from?</a:t>
            </a:r>
          </a:p>
          <a:p>
            <a:pPr lvl="1"/>
            <a:r>
              <a:rPr lang="en-US" dirty="0"/>
              <a:t>Color, size, shape</a:t>
            </a:r>
          </a:p>
          <a:p>
            <a:pPr lvl="2"/>
            <a:r>
              <a:rPr lang="en-US" dirty="0"/>
              <a:t>From aggregate or inheritance hierarchy?</a:t>
            </a:r>
          </a:p>
          <a:p>
            <a:pPr lvl="1"/>
            <a:r>
              <a:rPr lang="en-US" dirty="0"/>
              <a:t>Issue: changing type of object – rectangle </a:t>
            </a:r>
            <a:r>
              <a:rPr lang="en-US" dirty="0">
                <a:sym typeface="Wingdings" pitchFamily="2" charset="2"/>
              </a:rPr>
              <a:t> polygon</a:t>
            </a:r>
            <a:endParaRPr lang="en-US" dirty="0"/>
          </a:p>
          <a:p>
            <a:pPr lvl="1"/>
            <a:r>
              <a:rPr lang="en-US" dirty="0"/>
              <a:t>Windows widget</a:t>
            </a:r>
            <a:br>
              <a:rPr lang="en-US" dirty="0"/>
            </a:br>
            <a:r>
              <a:rPr lang="en-US" dirty="0"/>
              <a:t>properties</a:t>
            </a:r>
          </a:p>
          <a:p>
            <a:pPr lvl="2"/>
            <a:r>
              <a:rPr lang="en-US" dirty="0"/>
              <a:t>Size, color scheme, </a:t>
            </a:r>
            <a:br>
              <a:rPr lang="en-US" dirty="0"/>
            </a:br>
            <a:r>
              <a:rPr lang="en-US" dirty="0"/>
              <a:t>transparency,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24</a:t>
            </a:fld>
            <a:endParaRPr lang="en-US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4681538"/>
            <a:ext cx="4080978" cy="160020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78926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Redisplay Algorithms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Redisplay everything each time </a:t>
            </a:r>
          </a:p>
          <a:p>
            <a:pPr lvl="1"/>
            <a:r>
              <a:rPr lang="en-US" dirty="0"/>
              <a:t>Most appropriate for small numbers of objects, and if drawing is really quick compared to computation </a:t>
            </a:r>
          </a:p>
          <a:p>
            <a:pPr lvl="1"/>
            <a:r>
              <a:rPr lang="en-US" dirty="0"/>
              <a:t>Used on the Macintosh and many others </a:t>
            </a:r>
          </a:p>
          <a:p>
            <a:pPr lvl="1"/>
            <a:r>
              <a:rPr lang="en-US" dirty="0"/>
              <a:t>Used by Amulet</a:t>
            </a:r>
          </a:p>
          <a:p>
            <a:pPr lvl="1"/>
            <a:r>
              <a:rPr lang="en-US" dirty="0"/>
              <a:t>I don’t know what browsers do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60FF-159F-47C9-81D6-78E19CA3F1EB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281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Redisplay only the affected areas of the screen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Requires computing what areas are affected </a:t>
            </a:r>
          </a:p>
          <a:p>
            <a:r>
              <a:rPr lang="en-US" dirty="0"/>
              <a:t>Garnet: </a:t>
            </a:r>
          </a:p>
          <a:p>
            <a:pPr lvl="1"/>
            <a:r>
              <a:rPr lang="en-US" dirty="0"/>
              <a:t>keep track of objects that change any "interesting" slot </a:t>
            </a:r>
          </a:p>
          <a:p>
            <a:pPr lvl="1"/>
            <a:r>
              <a:rPr lang="en-US" dirty="0"/>
              <a:t>compute the bounding box of all these changed objects in their old and new locations </a:t>
            </a:r>
          </a:p>
          <a:p>
            <a:pPr lvl="1"/>
            <a:r>
              <a:rPr lang="en-US" dirty="0"/>
              <a:t>assert this as the clipping region (must not self-intersect; Garnet uses 2 regions) </a:t>
            </a:r>
          </a:p>
          <a:p>
            <a:pPr lvl="1"/>
            <a:r>
              <a:rPr lang="en-US" dirty="0"/>
              <a:t>erase the area </a:t>
            </a:r>
          </a:p>
          <a:p>
            <a:pPr lvl="1"/>
            <a:r>
              <a:rPr lang="en-US" dirty="0"/>
              <a:t>go through objects from top-to-bottom, back to front draw those which overlap the bounding box </a:t>
            </a:r>
          </a:p>
          <a:p>
            <a:pPr lvl="1"/>
            <a:r>
              <a:rPr lang="en-US" dirty="0"/>
              <a:t>goes through all top level aggregates, and any children of the aggregates that intersect (recursively) </a:t>
            </a:r>
          </a:p>
          <a:p>
            <a:r>
              <a:rPr lang="en-US" dirty="0"/>
              <a:t>Other techniques: quad trees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8B8-C0F0-4B39-9ECD-32E65A83A990}" type="slidenum">
              <a:rPr lang="en-US" altLang="en-US" smtClean="0"/>
              <a:pPr/>
              <a:t>26</a:t>
            </a:fld>
            <a:endParaRPr lang="en-US" alt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7557868" y="1619740"/>
            <a:ext cx="443132" cy="335225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5576668" y="5700585"/>
            <a:ext cx="443132" cy="33522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7064199" y="5574372"/>
            <a:ext cx="443132" cy="335225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7398434" y="5725184"/>
            <a:ext cx="443132" cy="33522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082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Redisplay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Simplest algorithm: draw all objects from back to front</a:t>
            </a:r>
          </a:p>
          <a:p>
            <a:r>
              <a:rPr lang="en-US" dirty="0"/>
              <a:t>More sophisticated: Can </a:t>
            </a:r>
            <a:r>
              <a:rPr lang="en-US" dirty="0">
                <a:solidFill>
                  <a:schemeClr val="accent6"/>
                </a:solidFill>
              </a:rPr>
              <a:t>clip</a:t>
            </a:r>
            <a:r>
              <a:rPr lang="en-US" dirty="0"/>
              <a:t> to boundary of changed objects</a:t>
            </a:r>
          </a:p>
          <a:p>
            <a:pPr lvl="1"/>
            <a:r>
              <a:rPr lang="en-US" dirty="0"/>
              <a:t>1st pass – collect all the objects which have changed</a:t>
            </a:r>
          </a:p>
          <a:p>
            <a:pPr lvl="2"/>
            <a:r>
              <a:rPr lang="en-US" dirty="0"/>
              <a:t>Combine into one or more </a:t>
            </a:r>
            <a:r>
              <a:rPr lang="en-US" dirty="0">
                <a:solidFill>
                  <a:schemeClr val="accent6"/>
                </a:solidFill>
              </a:rPr>
              <a:t>clipping</a:t>
            </a:r>
            <a:r>
              <a:rPr lang="en-US" dirty="0"/>
              <a:t> rectangles</a:t>
            </a:r>
          </a:p>
          <a:p>
            <a:pPr lvl="1"/>
            <a:r>
              <a:rPr lang="en-US" dirty="0"/>
              <a:t>2nd pass – go through all objects from back to</a:t>
            </a:r>
            <a:br>
              <a:rPr lang="en-US" dirty="0"/>
            </a:br>
            <a:r>
              <a:rPr lang="en-US" dirty="0"/>
              <a:t>front and redraw them</a:t>
            </a:r>
          </a:p>
          <a:p>
            <a:pPr lvl="2"/>
            <a:r>
              <a:rPr lang="en-US" dirty="0"/>
              <a:t>Will be clipped to affected regions</a:t>
            </a:r>
          </a:p>
          <a:p>
            <a:pPr lvl="2"/>
            <a:r>
              <a:rPr lang="en-US" dirty="0"/>
              <a:t>Optimization – only do components if group intersects changed area</a:t>
            </a:r>
          </a:p>
          <a:p>
            <a:pPr lvl="1"/>
            <a:r>
              <a:rPr lang="en-US" dirty="0"/>
              <a:t>Issue: complexities determining bounding boxes due to anti-aliasing, miter for polygons, etc.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27</a:t>
            </a:fld>
            <a:endParaRPr lang="en-US" alt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67309FB-0940-A425-C9AD-5588A1A99014}"/>
              </a:ext>
            </a:extLst>
          </p:cNvPr>
          <p:cNvGrpSpPr/>
          <p:nvPr/>
        </p:nvGrpSpPr>
        <p:grpSpPr>
          <a:xfrm>
            <a:off x="7036992" y="2909956"/>
            <a:ext cx="1928016" cy="1038087"/>
            <a:chOff x="7543800" y="2771913"/>
            <a:chExt cx="1394616" cy="657087"/>
          </a:xfrm>
        </p:grpSpPr>
        <p:sp>
          <p:nvSpPr>
            <p:cNvPr id="6" name="Oval 5"/>
            <p:cNvSpPr/>
            <p:nvPr/>
          </p:nvSpPr>
          <p:spPr bwMode="auto">
            <a:xfrm>
              <a:off x="7543800" y="280035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7829550" y="3086100"/>
              <a:ext cx="514350" cy="342900"/>
            </a:xfrm>
            <a:prstGeom prst="round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117539" y="280035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Foo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543801" y="2800350"/>
              <a:ext cx="800100" cy="6286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dash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5-Point Star 9"/>
            <p:cNvSpPr/>
            <p:nvPr/>
          </p:nvSpPr>
          <p:spPr bwMode="auto">
            <a:xfrm>
              <a:off x="8571196" y="2771913"/>
              <a:ext cx="367220" cy="357940"/>
            </a:xfrm>
            <a:prstGeom prst="star5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551904" y="2798492"/>
              <a:ext cx="794489" cy="628650"/>
              <a:chOff x="7089383" y="3659134"/>
              <a:chExt cx="1059319" cy="838200"/>
            </a:xfrm>
          </p:grpSpPr>
          <p:sp>
            <p:nvSpPr>
              <p:cNvPr id="12" name="Oval 11"/>
              <p:cNvSpPr/>
              <p:nvPr/>
            </p:nvSpPr>
            <p:spPr bwMode="auto">
              <a:xfrm>
                <a:off x="7089383" y="3659134"/>
                <a:ext cx="609600" cy="60960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none" lIns="68580" tIns="34290" rIns="68580" bIns="3429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ounded Rectangle 12"/>
              <p:cNvSpPr/>
              <p:nvPr/>
            </p:nvSpPr>
            <p:spPr bwMode="auto">
              <a:xfrm>
                <a:off x="7462902" y="4040134"/>
                <a:ext cx="685800" cy="457200"/>
              </a:xfrm>
              <a:prstGeom prst="roundRect">
                <a:avLst/>
              </a:prstGeom>
              <a:solidFill>
                <a:srgbClr val="0070C0"/>
              </a:solidFill>
              <a:ln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none" lIns="68580" tIns="34290" rIns="68580" bIns="3429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853623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Object-Oriented Techniques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Motivation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Became popular along with GUIs, Direct Manipulation </a:t>
            </a:r>
          </a:p>
          <a:p>
            <a:pPr lvl="1"/>
            <a:r>
              <a:rPr lang="en-US" dirty="0"/>
              <a:t>Icons, graphics seem like objects: </a:t>
            </a:r>
          </a:p>
          <a:p>
            <a:pPr lvl="2"/>
            <a:r>
              <a:rPr lang="en-US" dirty="0"/>
              <a:t>have internal state, </a:t>
            </a:r>
            <a:r>
              <a:rPr lang="en-US" dirty="0" err="1"/>
              <a:t>persistance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OO was originally developed (</a:t>
            </a:r>
            <a:r>
              <a:rPr lang="en-US" dirty="0" err="1"/>
              <a:t>SmallTalk</a:t>
            </a:r>
            <a:r>
              <a:rPr lang="en-US" dirty="0"/>
              <a:t>) and became popular (C++) mostly due to GUIs. </a:t>
            </a:r>
          </a:p>
          <a:p>
            <a:pPr lvl="1"/>
            <a:r>
              <a:rPr lang="en-US" dirty="0"/>
              <a:t>C++ became popular with Windows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421F-6282-4E5C-A9AB-C65BE35F2E2D}" type="slidenum">
              <a:rPr lang="en-US" altLang="en-US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8923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Oriented 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 a UI technique: </a:t>
            </a:r>
          </a:p>
          <a:p>
            <a:pPr lvl="1"/>
            <a:r>
              <a:rPr lang="en-US"/>
              <a:t>Same as GUI, Direct Manipulation = icons, graphical objects, widgets </a:t>
            </a:r>
          </a:p>
          <a:p>
            <a:r>
              <a:rPr lang="en-US"/>
              <a:t>Here, as a programming paradigm (often in a language) </a:t>
            </a:r>
          </a:p>
          <a:p>
            <a:r>
              <a:rPr lang="en-US"/>
              <a:t>A form of "data abstraction" </a:t>
            </a:r>
          </a:p>
          <a:p>
            <a:r>
              <a:rPr lang="en-US"/>
              <a:t>"Classes" describe the basic structure of the data </a:t>
            </a:r>
          </a:p>
          <a:p>
            <a:r>
              <a:rPr lang="en-US"/>
              <a:t>Also, the methods that can be called </a:t>
            </a:r>
          </a:p>
          <a:p>
            <a:r>
              <a:rPr lang="en-US"/>
              <a:t>Usually no direct access to the data, only the 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D483-744D-4B2C-9A9D-A106E42CEE0C}" type="slidenum">
              <a:rPr lang="en-US" altLang="en-US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215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Innovations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Identifying primitive "Interactor" objects and correct parameterizations so most direct manipulation UIs can be constructed by re-using built-in objects. </a:t>
            </a:r>
          </a:p>
          <a:p>
            <a:pPr lvl="1"/>
            <a:r>
              <a:rPr lang="en-US" dirty="0"/>
              <a:t>Better name might be “Behavior” objects</a:t>
            </a:r>
          </a:p>
          <a:p>
            <a:r>
              <a:rPr lang="en-US" dirty="0"/>
              <a:t>Only a few kinds of behaviors, and standard parameters </a:t>
            </a:r>
          </a:p>
          <a:p>
            <a:r>
              <a:rPr lang="en-US" dirty="0"/>
              <a:t>Real separation between input and output handling </a:t>
            </a:r>
          </a:p>
          <a:p>
            <a:r>
              <a:rPr lang="en-US" dirty="0"/>
              <a:t>Handles all input </a:t>
            </a:r>
          </a:p>
          <a:p>
            <a:pPr lvl="1"/>
            <a:r>
              <a:rPr lang="en-US" dirty="0"/>
              <a:t>insides of widgets </a:t>
            </a:r>
          </a:p>
          <a:p>
            <a:pPr lvl="1"/>
            <a:r>
              <a:rPr lang="en-US" dirty="0"/>
              <a:t>and for application programs </a:t>
            </a:r>
          </a:p>
          <a:p>
            <a:r>
              <a:rPr lang="en-US" dirty="0"/>
              <a:t>+ First successful separation of View from Controller in Smalltalk MVC </a:t>
            </a:r>
          </a:p>
          <a:p>
            <a:r>
              <a:rPr lang="en-US" dirty="0"/>
              <a:t>+ Integration of gestures with conventional interaction. </a:t>
            </a:r>
          </a:p>
          <a:p>
            <a:r>
              <a:rPr lang="en-US" dirty="0"/>
              <a:t>+ Easier to code because substantial re-use </a:t>
            </a:r>
          </a:p>
          <a:p>
            <a:r>
              <a:rPr lang="en-US" dirty="0"/>
              <a:t>+ Built-in support for multi-window dragging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3BD2-641C-453F-8D38-58D0F20E6C0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7188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OO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"instances" of the classes </a:t>
            </a:r>
          </a:p>
          <a:p>
            <a:pPr lvl="1"/>
            <a:r>
              <a:rPr lang="en-US" dirty="0"/>
              <a:t>local copy of data </a:t>
            </a:r>
          </a:p>
          <a:p>
            <a:pPr lvl="1"/>
            <a:r>
              <a:rPr lang="en-US" dirty="0"/>
              <a:t>may also be class data  -- all instances share the same value</a:t>
            </a:r>
          </a:p>
          <a:p>
            <a:pPr lvl="1"/>
            <a:r>
              <a:rPr lang="en-US" dirty="0"/>
              <a:t>shares all methods </a:t>
            </a:r>
          </a:p>
          <a:p>
            <a:r>
              <a:rPr lang="en-US" dirty="0"/>
              <a:t>"Inheritance": create a new class "like" the </a:t>
            </a:r>
            <a:r>
              <a:rPr lang="en-US" dirty="0" err="1"/>
              <a:t>superclass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by default has all the same methods and data </a:t>
            </a:r>
          </a:p>
          <a:p>
            <a:pPr lvl="1"/>
            <a:r>
              <a:rPr lang="en-US" dirty="0"/>
              <a:t>can add new data and methods and re-program inherited methods </a:t>
            </a:r>
          </a:p>
          <a:p>
            <a:r>
              <a:rPr lang="en-US" dirty="0"/>
              <a:t>Example: </a:t>
            </a:r>
            <a:r>
              <a:rPr lang="en-US" dirty="0" err="1"/>
              <a:t>graphical_object.draw</a:t>
            </a:r>
            <a:r>
              <a:rPr lang="en-US" dirty="0"/>
              <a:t> ... </a:t>
            </a:r>
            <a:r>
              <a:rPr lang="en-US" dirty="0" err="1"/>
              <a:t>circle.draw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E394-C8FD-4090-8071-8CC5BDD1A6DA}" type="slidenum">
              <a:rPr lang="en-US" altLang="en-US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8008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style of programming; thinking about the problem </a:t>
            </a:r>
          </a:p>
          <a:p>
            <a:pPr lvl="1"/>
            <a:r>
              <a:rPr lang="en-US" dirty="0"/>
              <a:t>Many books about how to do it right. </a:t>
            </a:r>
          </a:p>
          <a:p>
            <a:pPr lvl="1"/>
            <a:r>
              <a:rPr lang="en-US" dirty="0"/>
              <a:t>OO design; getting the classes and protocols right </a:t>
            </a:r>
          </a:p>
          <a:p>
            <a:pPr lvl="2"/>
            <a:r>
              <a:rPr lang="en-US" dirty="0"/>
              <a:t>So subclasses don't have extra, wasted data space </a:t>
            </a:r>
          </a:p>
          <a:p>
            <a:pPr lvl="2"/>
            <a:r>
              <a:rPr lang="en-US" dirty="0"/>
              <a:t>Methods make sense to all sub-classes </a:t>
            </a:r>
          </a:p>
          <a:p>
            <a:pPr lvl="2"/>
            <a:r>
              <a:rPr lang="en-US" dirty="0"/>
              <a:t>So external classes don't need to know inside description. </a:t>
            </a:r>
          </a:p>
          <a:p>
            <a:pPr lvl="1"/>
            <a:r>
              <a:rPr lang="en-US" dirty="0"/>
              <a:t>Also OO databases, etc. </a:t>
            </a:r>
          </a:p>
          <a:p>
            <a:r>
              <a:rPr lang="en-US" dirty="0"/>
              <a:t>Implementation: </a:t>
            </a:r>
          </a:p>
          <a:p>
            <a:pPr lvl="1"/>
            <a:r>
              <a:rPr lang="en-US" dirty="0"/>
              <a:t>object in memory, starts with pointer to table of methods, etc. </a:t>
            </a:r>
          </a:p>
          <a:p>
            <a:pPr lvl="1"/>
            <a:r>
              <a:rPr lang="en-US" dirty="0"/>
              <a:t>lots of tricks and extra declarations in C++, Java etc. to avoid overhead of lookups at run-time ("virtual", "pure virtual")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7E3F-8F9E-4807-BC34-771C46EEFA16}" type="slidenum">
              <a:rPr lang="en-US" altLang="en-US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2107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inheritance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Class has multiple parent classes </a:t>
            </a:r>
          </a:p>
          <a:p>
            <a:r>
              <a:rPr lang="en-US" dirty="0"/>
              <a:t>Combine all the methods and data of all </a:t>
            </a:r>
          </a:p>
          <a:p>
            <a:r>
              <a:rPr lang="en-US" dirty="0"/>
              <a:t>Special rules for when conflict (same method, same name of data with different types, etc.) </a:t>
            </a:r>
          </a:p>
          <a:p>
            <a:r>
              <a:rPr lang="en-US" dirty="0"/>
              <a:t>Example: circle inherits from graphical-object and moveable-object </a:t>
            </a:r>
          </a:p>
          <a:p>
            <a:r>
              <a:rPr lang="en-US" dirty="0"/>
              <a:t>Complex so often not used even when available </a:t>
            </a:r>
          </a:p>
          <a:p>
            <a:pPr lvl="1"/>
            <a:r>
              <a:rPr lang="en-US" dirty="0"/>
              <a:t>“Diamond problem”</a:t>
            </a:r>
          </a:p>
          <a:p>
            <a:r>
              <a:rPr lang="en-US" dirty="0"/>
              <a:t>Amulet uses constraints to provide flexible copying of</a:t>
            </a:r>
            <a:br>
              <a:rPr lang="en-US" dirty="0"/>
            </a:br>
            <a:r>
              <a:rPr lang="en-US" dirty="0"/>
              <a:t>values instead</a:t>
            </a:r>
          </a:p>
          <a:p>
            <a:r>
              <a:rPr lang="en-US" dirty="0"/>
              <a:t>Java, etc. use “interfaces”</a:t>
            </a:r>
          </a:p>
          <a:p>
            <a:pPr lvl="1"/>
            <a:r>
              <a:rPr lang="en-US" dirty="0"/>
              <a:t>No inheritance of implementations, but ability to have arbitrary “mix-ins”</a:t>
            </a:r>
          </a:p>
          <a:p>
            <a:pPr lvl="1"/>
            <a:r>
              <a:rPr lang="en-US" dirty="0"/>
              <a:t>No confusion about which </a:t>
            </a:r>
            <a:r>
              <a:rPr lang="en-US" dirty="0" err="1"/>
              <a:t>superclass</a:t>
            </a:r>
            <a:r>
              <a:rPr lang="en-US" dirty="0"/>
              <a:t> to inherit from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E50E-79D9-424D-8348-A3A4EDBAF19F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E819593-2F36-468D-8DBB-70CEB4A7FE29}"/>
              </a:ext>
            </a:extLst>
          </p:cNvPr>
          <p:cNvSpPr/>
          <p:nvPr/>
        </p:nvSpPr>
        <p:spPr bwMode="auto">
          <a:xfrm>
            <a:off x="7690248" y="3759994"/>
            <a:ext cx="996553" cy="1203127"/>
          </a:xfrm>
          <a:custGeom>
            <a:avLst/>
            <a:gdLst>
              <a:gd name="connsiteX0" fmla="*/ 585788 w 1285875"/>
              <a:gd name="connsiteY0" fmla="*/ 0 h 1800225"/>
              <a:gd name="connsiteX1" fmla="*/ 0 w 1285875"/>
              <a:gd name="connsiteY1" fmla="*/ 985838 h 1800225"/>
              <a:gd name="connsiteX2" fmla="*/ 771525 w 1285875"/>
              <a:gd name="connsiteY2" fmla="*/ 1800225 h 1800225"/>
              <a:gd name="connsiteX3" fmla="*/ 1285875 w 1285875"/>
              <a:gd name="connsiteY3" fmla="*/ 900113 h 1800225"/>
              <a:gd name="connsiteX4" fmla="*/ 585788 w 1285875"/>
              <a:gd name="connsiteY4" fmla="*/ 0 h 1800225"/>
              <a:gd name="connsiteX0" fmla="*/ 585788 w 1285875"/>
              <a:gd name="connsiteY0" fmla="*/ 0 h 1814513"/>
              <a:gd name="connsiteX1" fmla="*/ 0 w 1285875"/>
              <a:gd name="connsiteY1" fmla="*/ 985838 h 1814513"/>
              <a:gd name="connsiteX2" fmla="*/ 642937 w 1285875"/>
              <a:gd name="connsiteY2" fmla="*/ 1814513 h 1814513"/>
              <a:gd name="connsiteX3" fmla="*/ 1285875 w 1285875"/>
              <a:gd name="connsiteY3" fmla="*/ 900113 h 1814513"/>
              <a:gd name="connsiteX4" fmla="*/ 585788 w 1285875"/>
              <a:gd name="connsiteY4" fmla="*/ 0 h 1814513"/>
              <a:gd name="connsiteX0" fmla="*/ 600075 w 1285875"/>
              <a:gd name="connsiteY0" fmla="*/ 0 h 1814513"/>
              <a:gd name="connsiteX1" fmla="*/ 0 w 1285875"/>
              <a:gd name="connsiteY1" fmla="*/ 985838 h 1814513"/>
              <a:gd name="connsiteX2" fmla="*/ 642937 w 1285875"/>
              <a:gd name="connsiteY2" fmla="*/ 1814513 h 1814513"/>
              <a:gd name="connsiteX3" fmla="*/ 1285875 w 1285875"/>
              <a:gd name="connsiteY3" fmla="*/ 900113 h 1814513"/>
              <a:gd name="connsiteX4" fmla="*/ 600075 w 1285875"/>
              <a:gd name="connsiteY4" fmla="*/ 0 h 1814513"/>
              <a:gd name="connsiteX0" fmla="*/ 600075 w 1285875"/>
              <a:gd name="connsiteY0" fmla="*/ 0 h 1814513"/>
              <a:gd name="connsiteX1" fmla="*/ 0 w 1285875"/>
              <a:gd name="connsiteY1" fmla="*/ 985838 h 1814513"/>
              <a:gd name="connsiteX2" fmla="*/ 642937 w 1285875"/>
              <a:gd name="connsiteY2" fmla="*/ 1814513 h 1814513"/>
              <a:gd name="connsiteX3" fmla="*/ 1285875 w 1285875"/>
              <a:gd name="connsiteY3" fmla="*/ 1000126 h 1814513"/>
              <a:gd name="connsiteX4" fmla="*/ 600075 w 1285875"/>
              <a:gd name="connsiteY4" fmla="*/ 0 h 1814513"/>
              <a:gd name="connsiteX0" fmla="*/ 600075 w 1314450"/>
              <a:gd name="connsiteY0" fmla="*/ 0 h 1814513"/>
              <a:gd name="connsiteX1" fmla="*/ 0 w 1314450"/>
              <a:gd name="connsiteY1" fmla="*/ 985838 h 1814513"/>
              <a:gd name="connsiteX2" fmla="*/ 642937 w 1314450"/>
              <a:gd name="connsiteY2" fmla="*/ 1814513 h 1814513"/>
              <a:gd name="connsiteX3" fmla="*/ 1314450 w 1314450"/>
              <a:gd name="connsiteY3" fmla="*/ 857251 h 1814513"/>
              <a:gd name="connsiteX4" fmla="*/ 600075 w 1314450"/>
              <a:gd name="connsiteY4" fmla="*/ 0 h 1814513"/>
              <a:gd name="connsiteX0" fmla="*/ 614362 w 1328737"/>
              <a:gd name="connsiteY0" fmla="*/ 0 h 1814513"/>
              <a:gd name="connsiteX1" fmla="*/ 0 w 1328737"/>
              <a:gd name="connsiteY1" fmla="*/ 900113 h 1814513"/>
              <a:gd name="connsiteX2" fmla="*/ 657224 w 1328737"/>
              <a:gd name="connsiteY2" fmla="*/ 1814513 h 1814513"/>
              <a:gd name="connsiteX3" fmla="*/ 1328737 w 1328737"/>
              <a:gd name="connsiteY3" fmla="*/ 857251 h 1814513"/>
              <a:gd name="connsiteX4" fmla="*/ 614362 w 1328737"/>
              <a:gd name="connsiteY4" fmla="*/ 0 h 1814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8737" h="1814513">
                <a:moveTo>
                  <a:pt x="614362" y="0"/>
                </a:moveTo>
                <a:lnTo>
                  <a:pt x="0" y="900113"/>
                </a:lnTo>
                <a:lnTo>
                  <a:pt x="657224" y="1814513"/>
                </a:lnTo>
                <a:lnTo>
                  <a:pt x="1328737" y="857251"/>
                </a:lnTo>
                <a:lnTo>
                  <a:pt x="614362" y="0"/>
                </a:lnTo>
                <a:close/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378075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Instead of the class-instance model </a:t>
            </a:r>
          </a:p>
          <a:p>
            <a:r>
              <a:rPr lang="en-US" dirty="0"/>
              <a:t>All objects are instances </a:t>
            </a:r>
          </a:p>
          <a:p>
            <a:r>
              <a:rPr lang="en-US" dirty="0"/>
              <a:t>Can use any object as a prototype for other objects </a:t>
            </a:r>
          </a:p>
          <a:p>
            <a:pPr lvl="1"/>
            <a:r>
              <a:rPr lang="en-US" dirty="0"/>
              <a:t>Inherits all slots it doesn't override (= instance variables, member variables, fields, attributes). </a:t>
            </a:r>
          </a:p>
          <a:p>
            <a:pPr lvl="1"/>
            <a:r>
              <a:rPr lang="en-US" dirty="0"/>
              <a:t>Methods are just a value in a slot </a:t>
            </a:r>
          </a:p>
          <a:p>
            <a:pPr lvl="1"/>
            <a:r>
              <a:rPr lang="en-US" dirty="0"/>
              <a:t>Dynamic changing of methods </a:t>
            </a:r>
          </a:p>
          <a:p>
            <a:r>
              <a:rPr lang="en-US" dirty="0"/>
              <a:t>Easy to implement using structures. </a:t>
            </a:r>
          </a:p>
          <a:p>
            <a:r>
              <a:rPr lang="en-US" dirty="0"/>
              <a:t>Usually, changing prototype data also changes all instances that do not override it. </a:t>
            </a:r>
          </a:p>
          <a:p>
            <a:r>
              <a:rPr lang="en-US" dirty="0"/>
              <a:t>Now used by JavaScript</a:t>
            </a:r>
          </a:p>
          <a:p>
            <a:pPr lvl="1"/>
            <a:r>
              <a:rPr lang="en-US" dirty="0"/>
              <a:t>Older uses: ActionScript (Flash), SELF, </a:t>
            </a:r>
            <a:r>
              <a:rPr lang="en-US" dirty="0" err="1"/>
              <a:t>NewtonScript</a:t>
            </a:r>
            <a:r>
              <a:rPr lang="en-US" dirty="0"/>
              <a:t>,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5B52-50C0-4122-ADB1-E51AFAD8AEAC}" type="slidenum">
              <a:rPr lang="en-US" altLang="en-US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5425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Prototype-Instance model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Adding and removing of slots </a:t>
            </a:r>
            <a:r>
              <a:rPr lang="en-US" dirty="0">
                <a:solidFill>
                  <a:schemeClr val="accent6"/>
                </a:solidFill>
              </a:rPr>
              <a:t>dynamically</a:t>
            </a:r>
            <a:r>
              <a:rPr lang="en-US" dirty="0"/>
              <a:t> to any instance </a:t>
            </a:r>
          </a:p>
          <a:p>
            <a:r>
              <a:rPr lang="en-US" dirty="0"/>
              <a:t>Simpler model, easy to implement</a:t>
            </a:r>
          </a:p>
          <a:p>
            <a:r>
              <a:rPr lang="en-US" dirty="0"/>
              <a:t>More dynamic </a:t>
            </a:r>
          </a:p>
          <a:p>
            <a:r>
              <a:rPr lang="en-US" dirty="0"/>
              <a:t>But much less efficient </a:t>
            </a:r>
          </a:p>
          <a:p>
            <a:pPr lvl="1"/>
            <a:r>
              <a:rPr lang="en-US" dirty="0"/>
              <a:t>Can't usually compile slot accesses into structure access; may need a search </a:t>
            </a:r>
          </a:p>
          <a:p>
            <a:pPr lvl="1"/>
            <a:r>
              <a:rPr lang="en-US" dirty="0"/>
              <a:t>No type checking on slots </a:t>
            </a:r>
          </a:p>
          <a:p>
            <a:pPr lvl="1"/>
            <a:r>
              <a:rPr lang="en-US" dirty="0"/>
              <a:t>Methods looked up at run-time </a:t>
            </a:r>
          </a:p>
          <a:p>
            <a:pPr lvl="1"/>
            <a:r>
              <a:rPr lang="en-US" dirty="0"/>
              <a:t>Space for names of slots, extra pointers,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B93C-3DD1-4675-8D86-1787F7EA62EA}" type="slidenum">
              <a:rPr lang="en-US" altLang="en-US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6541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Prototype-Instance model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Available, but not frequently used in</a:t>
            </a:r>
            <a:br>
              <a:rPr lang="en-US" dirty="0"/>
            </a:br>
            <a:r>
              <a:rPr lang="en-US" dirty="0"/>
              <a:t>JavaScript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EAC6-E723-4EA8-8296-03370DCFAAB5}" type="slidenum">
              <a:rPr lang="en-US" altLang="en-US" smtClean="0"/>
              <a:pPr/>
              <a:t>35</a:t>
            </a:fld>
            <a:endParaRPr lang="en-US" altLang="en-US"/>
          </a:p>
        </p:txBody>
      </p:sp>
      <p:pic>
        <p:nvPicPr>
          <p:cNvPr id="259075" name="Picture 3" descr="lect07protoinher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143000"/>
            <a:ext cx="3214687" cy="48654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035989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700" dirty="0"/>
              <a:t>JavaScript class and superclass, and dynamic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387" y="2146698"/>
            <a:ext cx="8024813" cy="4177902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x extends y 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constructor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{ //class constructor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super(a);	// call constructor of y (required)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b;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//other set up stuff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doSomething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(a) { //overrides this method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super(a); // call y’s version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doSomething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// local stuff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Dynamic creating of new field:</a:t>
            </a:r>
          </a:p>
          <a:p>
            <a:pPr marL="258365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new x(4, 5);</a:t>
            </a:r>
          </a:p>
          <a:p>
            <a:pPr marL="258365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myx.newthing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6; 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//creates and sets a new field in 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myx</a:t>
            </a:r>
            <a:endParaRPr lang="en-US" sz="1725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58365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258365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p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myx.newthing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+ 12; 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//somewhere else can use it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652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idea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692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Attach </a:t>
            </a:r>
            <a:r>
              <a:rPr lang="en-US" b="1" dirty="0">
                <a:solidFill>
                  <a:schemeClr val="accent6"/>
                </a:solidFill>
              </a:rPr>
              <a:t>Interactor objects</a:t>
            </a:r>
            <a:r>
              <a:rPr lang="en-US" dirty="0"/>
              <a:t> to a set of graphical objects to handle their input. </a:t>
            </a:r>
          </a:p>
          <a:p>
            <a:r>
              <a:rPr lang="en-US" dirty="0"/>
              <a:t>Graphical objects don't handle input </a:t>
            </a:r>
          </a:p>
          <a:p>
            <a:pPr lvl="1"/>
            <a:r>
              <a:rPr lang="en-US" dirty="0"/>
              <a:t>No "event methods" in objects </a:t>
            </a:r>
          </a:p>
          <a:p>
            <a:r>
              <a:rPr lang="en-US" dirty="0"/>
              <a:t>Instead, define invisible "Interactor" objects and attach them to graphics </a:t>
            </a:r>
          </a:p>
          <a:p>
            <a:r>
              <a:rPr lang="en-US" dirty="0"/>
              <a:t>Interactors can operate on multiple objects </a:t>
            </a:r>
          </a:p>
          <a:p>
            <a:r>
              <a:rPr lang="en-US" dirty="0"/>
              <a:t>Strategy: pick the right type of Interactor, attach to the objects to be affected, fill in necessary slots of interactor </a:t>
            </a:r>
          </a:p>
          <a:p>
            <a:r>
              <a:rPr lang="en-US" dirty="0"/>
              <a:t>Widgets use interactors internally </a:t>
            </a:r>
          </a:p>
          <a:p>
            <a:r>
              <a:rPr lang="en-US" dirty="0"/>
              <a:t>Can have multiple interactors on an object (e.g., different mouse buttons) </a:t>
            </a:r>
          </a:p>
          <a:p>
            <a:r>
              <a:rPr lang="en-US" dirty="0"/>
              <a:t>Interactors directly set slots of objects using a standard protocol </a:t>
            </a:r>
          </a:p>
          <a:p>
            <a:pPr lvl="1"/>
            <a:r>
              <a:rPr lang="en-US" dirty="0"/>
              <a:t>constraints can be used to map those slots into behaviors: </a:t>
            </a:r>
          </a:p>
          <a:p>
            <a:r>
              <a:rPr lang="en-US" dirty="0"/>
              <a:t>Details of input events and event processing is hidden </a:t>
            </a:r>
          </a:p>
          <a:p>
            <a:r>
              <a:rPr lang="en-US" dirty="0"/>
              <a:t>Used first in Garnet, refined in Amulet.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048D-4339-431F-9DC3-D748637E9C7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26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420D-B5EA-43E9-A9C4-E3CB430CE9F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Catalyst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14551"/>
            <a:ext cx="7200900" cy="3340894"/>
          </a:xfrm>
        </p:spPr>
        <p:txBody>
          <a:bodyPr/>
          <a:lstStyle/>
          <a:p>
            <a:r>
              <a:rPr lang="en-US" dirty="0"/>
              <a:t>Previous product from Adobe</a:t>
            </a:r>
          </a:p>
          <a:p>
            <a:pPr lvl="1"/>
            <a:r>
              <a:rPr lang="en-US" dirty="0"/>
              <a:t>Only in CS 5.5</a:t>
            </a:r>
          </a:p>
          <a:p>
            <a:r>
              <a:rPr lang="en-US" dirty="0"/>
              <a:t>Also had behaviors</a:t>
            </a:r>
            <a:br>
              <a:rPr lang="en-US" dirty="0"/>
            </a:br>
            <a:r>
              <a:rPr lang="en-US" dirty="0"/>
              <a:t>that can be attached</a:t>
            </a:r>
            <a:br>
              <a:rPr lang="en-US" dirty="0"/>
            </a:br>
            <a:r>
              <a:rPr lang="en-US" dirty="0"/>
              <a:t>to graphics and</a:t>
            </a:r>
            <a:br>
              <a:rPr lang="en-US" dirty="0"/>
            </a:br>
            <a:r>
              <a:rPr lang="en-US" dirty="0"/>
              <a:t>parameterized</a:t>
            </a:r>
          </a:p>
        </p:txBody>
      </p:sp>
      <p:pic>
        <p:nvPicPr>
          <p:cNvPr id="338948" name="Picture 4" descr="Thermo-Convert-To-Men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91425" y="1683544"/>
            <a:ext cx="3981125" cy="3860006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</p:spTree>
    <p:extLst>
      <p:ext uri="{BB962C8B-B14F-4D97-AF65-F5344CB8AC3E}">
        <p14:creationId xmlns:p14="http://schemas.microsoft.com/office/powerpoint/2010/main" val="1675714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Garnet and Amulet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311664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Garnet</a:t>
            </a:r>
            <a:r>
              <a:rPr lang="en-US" dirty="0"/>
              <a:t>: (</a:t>
            </a:r>
            <a:r>
              <a:rPr lang="en-US" dirty="0">
                <a:hlinkClick r:id="rId2"/>
              </a:rPr>
              <a:t>link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1987 to 1994</a:t>
            </a:r>
          </a:p>
          <a:p>
            <a:pPr lvl="1"/>
            <a:r>
              <a:rPr lang="en-US" dirty="0"/>
              <a:t>Common Lisp and X11 or Macintosh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US" dirty="0"/>
              <a:t>enerating an </a:t>
            </a: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/>
              <a:t>malgam of </a:t>
            </a:r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dirty="0"/>
              <a:t>eal-time, </a:t>
            </a:r>
            <a:r>
              <a:rPr lang="en-US" b="1" dirty="0">
                <a:solidFill>
                  <a:srgbClr val="FF0000"/>
                </a:solidFill>
              </a:rPr>
              <a:t>N</a:t>
            </a:r>
            <a:r>
              <a:rPr lang="en-US" dirty="0"/>
              <a:t>ovel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dirty="0"/>
              <a:t>ditors and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dirty="0"/>
              <a:t>oolkits</a:t>
            </a:r>
          </a:p>
          <a:p>
            <a:r>
              <a:rPr lang="en-US" dirty="0">
                <a:solidFill>
                  <a:srgbClr val="FF0000"/>
                </a:solidFill>
              </a:rPr>
              <a:t>Amulet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1994 to 1997</a:t>
            </a:r>
          </a:p>
          <a:p>
            <a:pPr lvl="1"/>
            <a:r>
              <a:rPr lang="en-US" dirty="0"/>
              <a:t>C++ and X11, Windows or Macintosh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/>
              <a:t>utomatic </a:t>
            </a:r>
            <a:r>
              <a:rPr lang="en-US" b="1" dirty="0">
                <a:solidFill>
                  <a:srgbClr val="FF0000"/>
                </a:solidFill>
              </a:rPr>
              <a:t>M</a:t>
            </a:r>
            <a:r>
              <a:rPr lang="en-US" dirty="0"/>
              <a:t>anufacture of </a:t>
            </a:r>
            <a:r>
              <a:rPr lang="en-US" b="1" dirty="0">
                <a:solidFill>
                  <a:srgbClr val="FF0000"/>
                </a:solidFill>
              </a:rPr>
              <a:t>U</a:t>
            </a:r>
            <a:r>
              <a:rPr lang="en-US" dirty="0"/>
              <a:t>sable and </a:t>
            </a:r>
            <a:r>
              <a:rPr lang="en-US" b="1" dirty="0">
                <a:solidFill>
                  <a:srgbClr val="FF0000"/>
                </a:solidFill>
              </a:rPr>
              <a:t>L</a:t>
            </a:r>
            <a:r>
              <a:rPr lang="en-US" dirty="0"/>
              <a:t>earnable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dirty="0"/>
              <a:t>ditors and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dirty="0"/>
              <a:t>oolkits</a:t>
            </a:r>
          </a:p>
          <a:p>
            <a:pPr lvl="1"/>
            <a:r>
              <a:rPr lang="en-US" dirty="0"/>
              <a:t>Full Amulet Manual:</a:t>
            </a:r>
          </a:p>
          <a:p>
            <a:pPr lvl="2"/>
            <a:r>
              <a:rPr lang="en-US" sz="1175" dirty="0">
                <a:hlinkClick r:id="rId3"/>
              </a:rPr>
              <a:t>http://www.cs.cmu.edu/afs/cs/project/amulet/amulet3/manual/Amulet_ManualTOC.doc.html</a:t>
            </a:r>
            <a:endParaRPr lang="en-US" sz="1175" dirty="0"/>
          </a:p>
          <a:p>
            <a:pPr lvl="2"/>
            <a:r>
              <a:rPr lang="en-US" dirty="0">
                <a:hlinkClick r:id="rId4"/>
              </a:rPr>
              <a:t>Tutorial</a:t>
            </a:r>
            <a:endParaRPr lang="en-US" dirty="0"/>
          </a:p>
          <a:p>
            <a:pPr lvl="2"/>
            <a:r>
              <a:rPr lang="en-US" dirty="0">
                <a:hlinkClick r:id="rId5"/>
              </a:rPr>
              <a:t>Interactors and Command Objects</a:t>
            </a:r>
            <a:endParaRPr lang="en-US" dirty="0"/>
          </a:p>
          <a:p>
            <a:r>
              <a:rPr lang="en-US" dirty="0"/>
              <a:t>Novel object, graphics, constraint, input, output, undo, command, and animation models</a:t>
            </a:r>
          </a:p>
          <a:p>
            <a:r>
              <a:rPr lang="en-US" dirty="0"/>
              <a:t>Were widely used for a while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1026" name="Picture 2" descr="http://www.cs.cmu.edu/afs/cs/project/garnet/www/pictures/garnet-logo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8864" y="905908"/>
            <a:ext cx="1212160" cy="1362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cs.cmu.edu/afs/cs/project/amulet/www/newlogo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289" y="2565348"/>
            <a:ext cx="1487311" cy="3359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111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Garnet, Amulet Design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Invented our own object system</a:t>
            </a:r>
          </a:p>
          <a:p>
            <a:pPr lvl="1"/>
            <a:r>
              <a:rPr lang="en-US" dirty="0"/>
              <a:t>Prototype-instance instead of class-instance</a:t>
            </a:r>
          </a:p>
          <a:p>
            <a:pPr lvl="1"/>
            <a:r>
              <a:rPr lang="en-US" dirty="0"/>
              <a:t>Syntax: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prototype.Create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(“name”) </a:t>
            </a:r>
          </a:p>
          <a:p>
            <a:r>
              <a:rPr lang="en-US" dirty="0"/>
              <a:t>Uses </a:t>
            </a:r>
            <a:r>
              <a:rPr lang="en-US" sz="19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obj.set</a:t>
            </a:r>
            <a:r>
              <a:rPr lang="en-US" sz="1950" dirty="0">
                <a:latin typeface="Courier New" panose="02070309020205020404" pitchFamily="49" charset="0"/>
                <a:cs typeface="Courier New" panose="02070309020205020404" pitchFamily="49" charset="0"/>
              </a:rPr>
              <a:t> ( instance-variable, value )</a:t>
            </a:r>
          </a:p>
          <a:p>
            <a:r>
              <a:rPr lang="en-US" dirty="0"/>
              <a:t>Uses what is now called </a:t>
            </a:r>
            <a:r>
              <a:rPr lang="en-US" dirty="0">
                <a:solidFill>
                  <a:schemeClr val="accent6"/>
                </a:solidFill>
              </a:rPr>
              <a:t>method cascading </a:t>
            </a:r>
            <a:r>
              <a:rPr lang="en-US" dirty="0"/>
              <a:t>or </a:t>
            </a:r>
            <a:r>
              <a:rPr lang="en-US" dirty="0">
                <a:solidFill>
                  <a:schemeClr val="accent6"/>
                </a:solidFill>
              </a:rPr>
              <a:t>fluent interface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.set </a:t>
            </a:r>
            <a:r>
              <a:rPr lang="en-US" dirty="0"/>
              <a:t>and other methods return the original object, so can be chained together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Obj.set</a:t>
            </a: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Am_X</a:t>
            </a: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4).set(</a:t>
            </a:r>
            <a:r>
              <a:rPr lang="en-US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Am_Y</a:t>
            </a: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6).</a:t>
            </a:r>
            <a:r>
              <a:rPr lang="en-US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add_part</a:t>
            </a: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…</a:t>
            </a:r>
          </a:p>
          <a:p>
            <a:r>
              <a:rPr lang="en-US" dirty="0"/>
              <a:t>C++ didn’t have name spaces, so started all Amulet words with Am_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6B4F-F122-4053-A110-8588A2C9B1BD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3387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Interactors 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Am_Choice_Interactor</a:t>
            </a:r>
            <a:r>
              <a:rPr lang="en-US" dirty="0"/>
              <a:t> : select one or more of a set of objects </a:t>
            </a:r>
          </a:p>
          <a:p>
            <a:r>
              <a:rPr lang="en-US" dirty="0" err="1"/>
              <a:t>Am_Move_Grow_Interactor</a:t>
            </a:r>
            <a:r>
              <a:rPr lang="en-US" dirty="0"/>
              <a:t> : move or grow objects with the mouse </a:t>
            </a:r>
          </a:p>
          <a:p>
            <a:r>
              <a:rPr lang="en-US" dirty="0" err="1"/>
              <a:t>Am_New_Points_Interactor</a:t>
            </a:r>
            <a:r>
              <a:rPr lang="en-US" dirty="0"/>
              <a:t>: to create new objects by entering points while getting feedback "rubber band" objects </a:t>
            </a:r>
          </a:p>
          <a:p>
            <a:r>
              <a:rPr lang="en-US" dirty="0" err="1"/>
              <a:t>Am_Text_Edit_Interactor</a:t>
            </a:r>
            <a:r>
              <a:rPr lang="en-US" dirty="0"/>
              <a:t> : mouse and keyboard edit of text </a:t>
            </a:r>
          </a:p>
          <a:p>
            <a:r>
              <a:rPr lang="en-US" dirty="0" err="1"/>
              <a:t>Am_Gesture_Interactor</a:t>
            </a:r>
            <a:r>
              <a:rPr lang="en-US" dirty="0"/>
              <a:t>: interpret freehand gestures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ADE7-A480-4299-BBE7-3701AAD24389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900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Affected Graphical Objects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of objects to operate on: </a:t>
            </a:r>
          </a:p>
          <a:p>
            <a:pPr lvl="1"/>
            <a:r>
              <a:rPr lang="en-US" dirty="0"/>
              <a:t>To be active, Interactor must be attached to an object which is (recursively) attached to the screen </a:t>
            </a:r>
          </a:p>
          <a:p>
            <a:pPr lvl="1"/>
            <a:r>
              <a:rPr lang="en-US" dirty="0"/>
              <a:t>Equivalent to visibility of graphical objects </a:t>
            </a:r>
          </a:p>
          <a:p>
            <a:pPr lvl="1"/>
            <a:r>
              <a:rPr lang="en-US" dirty="0"/>
              <a:t>Unlike graphical objects which can only be added as parts of windows or groups, interactors can be added as parts of any object: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rect.Add_Part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my_inter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lvl="1"/>
            <a:r>
              <a:rPr lang="en-US" dirty="0"/>
              <a:t>Default: operates on the object attached to </a:t>
            </a:r>
          </a:p>
          <a:p>
            <a:pPr lvl="1"/>
            <a:r>
              <a:rPr lang="en-US" dirty="0"/>
              <a:t>But also common to operate on any member of a group. </a:t>
            </a:r>
          </a:p>
          <a:p>
            <a:pPr lvl="1"/>
            <a:r>
              <a:rPr lang="en-US" dirty="0"/>
              <a:t>Controlled by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Am_Start_Where_Test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slot, which should contain a method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A42E-F2A7-4B29-B5F0-CE0B741C2EFF}" type="slidenum">
              <a:rPr lang="en-US" altLang="en-US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818672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38249</TotalTime>
  <Words>2717</Words>
  <Application>Microsoft Office PowerPoint</Application>
  <PresentationFormat>On-screen Show (4:3)</PresentationFormat>
  <Paragraphs>403</Paragraphs>
  <Slides>36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Courier New</vt:lpstr>
      <vt:lpstr>Tahoma</vt:lpstr>
      <vt:lpstr>Wingdings</vt:lpstr>
      <vt:lpstr>lecture template_polo</vt:lpstr>
      <vt:lpstr>Lecture 8a: Input 2: Declarative input models; “Interactor” (Behavior) Objects in Garnet and Amulet</vt:lpstr>
      <vt:lpstr>Overview of the “Interactor” Input Model</vt:lpstr>
      <vt:lpstr>Innovations</vt:lpstr>
      <vt:lpstr>General idea</vt:lpstr>
      <vt:lpstr>Flash Catalyst</vt:lpstr>
      <vt:lpstr>Aside: Garnet and Amulet</vt:lpstr>
      <vt:lpstr>Garnet, Amulet Design Overview</vt:lpstr>
      <vt:lpstr>Types of Interactors </vt:lpstr>
      <vt:lpstr>Affected Graphical Objects</vt:lpstr>
      <vt:lpstr>Standard Behavior</vt:lpstr>
      <vt:lpstr>Other standard parameters</vt:lpstr>
      <vt:lpstr>Parameters for specific types of Interactors</vt:lpstr>
      <vt:lpstr>Gridding</vt:lpstr>
      <vt:lpstr>Flip if change sides</vt:lpstr>
      <vt:lpstr>Parameters for New_Point</vt:lpstr>
      <vt:lpstr>Simple Example</vt:lpstr>
      <vt:lpstr>Advanced Feature: Priorities</vt:lpstr>
      <vt:lpstr>Lecture 8b: Output 2: Basic 2D Computer Graphics</vt:lpstr>
      <vt:lpstr>DOM is an Example of: Structured Graphics</vt:lpstr>
      <vt:lpstr>Structured Graphics, cont.</vt:lpstr>
      <vt:lpstr>Structured Graphics Can Support</vt:lpstr>
      <vt:lpstr>Structured Graphics Disadvantages</vt:lpstr>
      <vt:lpstr>Basic Idea: Graphical objects retained in a hierarchy</vt:lpstr>
      <vt:lpstr>Design Issues: Hierarchies &amp; Inheritance</vt:lpstr>
      <vt:lpstr>Redisplay Algorithms</vt:lpstr>
      <vt:lpstr>Redisplay only the affected areas of the screen</vt:lpstr>
      <vt:lpstr>Overview of Redisplay Algorithm</vt:lpstr>
      <vt:lpstr>Object-Oriented Techniques</vt:lpstr>
      <vt:lpstr>Object Oriented </vt:lpstr>
      <vt:lpstr>OO</vt:lpstr>
      <vt:lpstr>OO</vt:lpstr>
      <vt:lpstr>Multiple inheritance</vt:lpstr>
      <vt:lpstr>Prototype-Instance model</vt:lpstr>
      <vt:lpstr>Prototype-Instance model</vt:lpstr>
      <vt:lpstr>Prototype-Instance model</vt:lpstr>
      <vt:lpstr>JavaScript class and superclass, and dynamic setting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692</cp:revision>
  <cp:lastPrinted>1601-01-01T00:00:00Z</cp:lastPrinted>
  <dcterms:created xsi:type="dcterms:W3CDTF">2001-06-15T20:03:27Z</dcterms:created>
  <dcterms:modified xsi:type="dcterms:W3CDTF">2022-09-21T22:15:38Z</dcterms:modified>
</cp:coreProperties>
</file>