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73"/>
  </p:notesMasterIdLst>
  <p:sldIdLst>
    <p:sldId id="282" r:id="rId2"/>
    <p:sldId id="354" r:id="rId3"/>
    <p:sldId id="368" r:id="rId4"/>
    <p:sldId id="339" r:id="rId5"/>
    <p:sldId id="285" r:id="rId6"/>
    <p:sldId id="343" r:id="rId7"/>
    <p:sldId id="347" r:id="rId8"/>
    <p:sldId id="344" r:id="rId9"/>
    <p:sldId id="345" r:id="rId10"/>
    <p:sldId id="346" r:id="rId11"/>
    <p:sldId id="348" r:id="rId12"/>
    <p:sldId id="349" r:id="rId13"/>
    <p:sldId id="341" r:id="rId14"/>
    <p:sldId id="361" r:id="rId15"/>
    <p:sldId id="286" r:id="rId16"/>
    <p:sldId id="287" r:id="rId17"/>
    <p:sldId id="288" r:id="rId18"/>
    <p:sldId id="289" r:id="rId19"/>
    <p:sldId id="355" r:id="rId20"/>
    <p:sldId id="356" r:id="rId21"/>
    <p:sldId id="357" r:id="rId22"/>
    <p:sldId id="358" r:id="rId23"/>
    <p:sldId id="290" r:id="rId24"/>
    <p:sldId id="298" r:id="rId25"/>
    <p:sldId id="291" r:id="rId26"/>
    <p:sldId id="292" r:id="rId27"/>
    <p:sldId id="293" r:id="rId28"/>
    <p:sldId id="294" r:id="rId29"/>
    <p:sldId id="367" r:id="rId30"/>
    <p:sldId id="296" r:id="rId31"/>
    <p:sldId id="297" r:id="rId32"/>
    <p:sldId id="302" r:id="rId33"/>
    <p:sldId id="303" r:id="rId34"/>
    <p:sldId id="304" r:id="rId35"/>
    <p:sldId id="305" r:id="rId36"/>
    <p:sldId id="306" r:id="rId37"/>
    <p:sldId id="307" r:id="rId38"/>
    <p:sldId id="309" r:id="rId39"/>
    <p:sldId id="310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4" r:id="rId59"/>
    <p:sldId id="335" r:id="rId60"/>
    <p:sldId id="336" r:id="rId61"/>
    <p:sldId id="337" r:id="rId62"/>
    <p:sldId id="338" r:id="rId63"/>
    <p:sldId id="350" r:id="rId64"/>
    <p:sldId id="351" r:id="rId65"/>
    <p:sldId id="352" r:id="rId66"/>
    <p:sldId id="353" r:id="rId67"/>
    <p:sldId id="359" r:id="rId68"/>
    <p:sldId id="366" r:id="rId69"/>
    <p:sldId id="360" r:id="rId70"/>
    <p:sldId id="363" r:id="rId71"/>
    <p:sldId id="365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 Myers" initials="BM" lastIdx="1" clrIdx="0">
    <p:extLst>
      <p:ext uri="{19B8F6BF-5375-455C-9EA6-DF929625EA0E}">
        <p15:presenceInfo xmlns:p15="http://schemas.microsoft.com/office/powerpoint/2012/main" userId="S-1-5-21-2091603964-771116794-2015980265-1035" providerId="AD"/>
      </p:ext>
    </p:extLst>
  </p:cmAuthor>
  <p:cmAuthor id="2" name="Brad A Myers" initials="BAM" lastIdx="1" clrIdx="1">
    <p:extLst>
      <p:ext uri="{19B8F6BF-5375-455C-9EA6-DF929625EA0E}">
        <p15:presenceInfo xmlns:p15="http://schemas.microsoft.com/office/powerpoint/2012/main" userId="S::bm1x@andrew.cmu.edu::939cc604-5d59-418e-9497-19b79aee90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3399FF"/>
    <a:srgbClr val="CC9900"/>
    <a:srgbClr val="6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86416" autoAdjust="0"/>
  </p:normalViewPr>
  <p:slideViewPr>
    <p:cSldViewPr snapToGrid="0">
      <p:cViewPr varScale="1">
        <p:scale>
          <a:sx n="127" d="100"/>
          <a:sy n="127" d="100"/>
        </p:scale>
        <p:origin x="1000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9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34.xml"/><Relationship Id="rId18" Type="http://schemas.openxmlformats.org/officeDocument/2006/relationships/slide" Target="slides/slide40.xml"/><Relationship Id="rId26" Type="http://schemas.openxmlformats.org/officeDocument/2006/relationships/slide" Target="slides/slide49.xml"/><Relationship Id="rId39" Type="http://schemas.openxmlformats.org/officeDocument/2006/relationships/slide" Target="slides/slide62.xml"/><Relationship Id="rId21" Type="http://schemas.openxmlformats.org/officeDocument/2006/relationships/slide" Target="slides/slide44.xml"/><Relationship Id="rId34" Type="http://schemas.openxmlformats.org/officeDocument/2006/relationships/slide" Target="slides/slide57.xml"/><Relationship Id="rId42" Type="http://schemas.openxmlformats.org/officeDocument/2006/relationships/slide" Target="slides/slide66.xml"/><Relationship Id="rId7" Type="http://schemas.openxmlformats.org/officeDocument/2006/relationships/slide" Target="slides/slide21.xml"/><Relationship Id="rId2" Type="http://schemas.openxmlformats.org/officeDocument/2006/relationships/slide" Target="slides/slide5.xml"/><Relationship Id="rId16" Type="http://schemas.openxmlformats.org/officeDocument/2006/relationships/slide" Target="slides/slide37.xml"/><Relationship Id="rId20" Type="http://schemas.openxmlformats.org/officeDocument/2006/relationships/slide" Target="slides/slide43.xml"/><Relationship Id="rId29" Type="http://schemas.openxmlformats.org/officeDocument/2006/relationships/slide" Target="slides/slide52.xml"/><Relationship Id="rId41" Type="http://schemas.openxmlformats.org/officeDocument/2006/relationships/slide" Target="slides/slide65.xml"/><Relationship Id="rId1" Type="http://schemas.openxmlformats.org/officeDocument/2006/relationships/slide" Target="slides/slide1.xml"/><Relationship Id="rId6" Type="http://schemas.openxmlformats.org/officeDocument/2006/relationships/slide" Target="slides/slide18.xml"/><Relationship Id="rId11" Type="http://schemas.openxmlformats.org/officeDocument/2006/relationships/slide" Target="slides/slide32.xml"/><Relationship Id="rId24" Type="http://schemas.openxmlformats.org/officeDocument/2006/relationships/slide" Target="slides/slide47.xml"/><Relationship Id="rId32" Type="http://schemas.openxmlformats.org/officeDocument/2006/relationships/slide" Target="slides/slide55.xml"/><Relationship Id="rId37" Type="http://schemas.openxmlformats.org/officeDocument/2006/relationships/slide" Target="slides/slide60.xml"/><Relationship Id="rId40" Type="http://schemas.openxmlformats.org/officeDocument/2006/relationships/slide" Target="slides/slide64.xml"/><Relationship Id="rId5" Type="http://schemas.openxmlformats.org/officeDocument/2006/relationships/slide" Target="slides/slide17.xml"/><Relationship Id="rId15" Type="http://schemas.openxmlformats.org/officeDocument/2006/relationships/slide" Target="slides/slide36.xml"/><Relationship Id="rId23" Type="http://schemas.openxmlformats.org/officeDocument/2006/relationships/slide" Target="slides/slide46.xml"/><Relationship Id="rId28" Type="http://schemas.openxmlformats.org/officeDocument/2006/relationships/slide" Target="slides/slide51.xml"/><Relationship Id="rId36" Type="http://schemas.openxmlformats.org/officeDocument/2006/relationships/slide" Target="slides/slide59.xml"/><Relationship Id="rId10" Type="http://schemas.openxmlformats.org/officeDocument/2006/relationships/slide" Target="slides/slide25.xml"/><Relationship Id="rId19" Type="http://schemas.openxmlformats.org/officeDocument/2006/relationships/slide" Target="slides/slide41.xml"/><Relationship Id="rId31" Type="http://schemas.openxmlformats.org/officeDocument/2006/relationships/slide" Target="slides/slide54.xml"/><Relationship Id="rId4" Type="http://schemas.openxmlformats.org/officeDocument/2006/relationships/slide" Target="slides/slide16.xml"/><Relationship Id="rId9" Type="http://schemas.openxmlformats.org/officeDocument/2006/relationships/slide" Target="slides/slide23.xml"/><Relationship Id="rId14" Type="http://schemas.openxmlformats.org/officeDocument/2006/relationships/slide" Target="slides/slide35.xml"/><Relationship Id="rId22" Type="http://schemas.openxmlformats.org/officeDocument/2006/relationships/slide" Target="slides/slide45.xml"/><Relationship Id="rId27" Type="http://schemas.openxmlformats.org/officeDocument/2006/relationships/slide" Target="slides/slide50.xml"/><Relationship Id="rId30" Type="http://schemas.openxmlformats.org/officeDocument/2006/relationships/slide" Target="slides/slide53.xml"/><Relationship Id="rId35" Type="http://schemas.openxmlformats.org/officeDocument/2006/relationships/slide" Target="slides/slide58.xml"/><Relationship Id="rId8" Type="http://schemas.openxmlformats.org/officeDocument/2006/relationships/slide" Target="slides/slide22.xml"/><Relationship Id="rId3" Type="http://schemas.openxmlformats.org/officeDocument/2006/relationships/slide" Target="slides/slide15.xml"/><Relationship Id="rId12" Type="http://schemas.openxmlformats.org/officeDocument/2006/relationships/slide" Target="slides/slide33.xml"/><Relationship Id="rId17" Type="http://schemas.openxmlformats.org/officeDocument/2006/relationships/slide" Target="slides/slide38.xml"/><Relationship Id="rId25" Type="http://schemas.openxmlformats.org/officeDocument/2006/relationships/slide" Target="slides/slide48.xml"/><Relationship Id="rId33" Type="http://schemas.openxmlformats.org/officeDocument/2006/relationships/slide" Target="slides/slide56.xml"/><Relationship Id="rId38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7D520D-48F3-46FA-8AB2-D63839DB6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C2139-C5B0-4ECC-8FA1-30116DFB129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21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701B0-6E46-4EAC-8B9A-0D6AD0C101A5}" type="slidenum">
              <a:rPr lang="en-US"/>
              <a:pPr/>
              <a:t>21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70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9EE62F-9B76-41FE-8705-62F51023D522}" type="slidenum">
              <a:rPr lang="en-US"/>
              <a:pPr/>
              <a:t>22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74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D465B7-481E-4041-AEF5-80356A594AC0}" type="slidenum">
              <a:rPr lang="en-US"/>
              <a:pPr/>
              <a:t>23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35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3B2DF-CB6A-4DA9-AE29-10BC2C2B574B}" type="slidenum">
              <a:rPr lang="en-US"/>
              <a:pPr/>
              <a:t>25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34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3C38E-AC54-4686-8136-D7A43365669F}" type="slidenum">
              <a:rPr lang="en-US"/>
              <a:pPr/>
              <a:t>32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20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37C06-3D69-4E0E-9ABC-CF88F6FB1913}" type="slidenum">
              <a:rPr lang="en-US"/>
              <a:pPr/>
              <a:t>33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53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675DE-EB62-4226-B5C9-85AFF4344502}" type="slidenum">
              <a:rPr lang="en-US"/>
              <a:pPr/>
              <a:t>34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Stopped here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68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56816-1F07-43A1-A1BD-DE36477792C6}" type="slidenum">
              <a:rPr lang="en-US"/>
              <a:pPr/>
              <a:t>35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91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1DD5C-2816-45C9-87DC-48A1FD373E8D}" type="slidenum">
              <a:rPr lang="en-US"/>
              <a:pPr/>
              <a:t>36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42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CE1221-55FB-47F2-B148-D34A2BCBA7C9}" type="slidenum">
              <a:rPr lang="en-US"/>
              <a:pPr/>
              <a:t>37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90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21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91CB3-1181-48C4-A116-F82FE9DAB3DC}" type="slidenum">
              <a:rPr lang="en-US"/>
              <a:pPr/>
              <a:t>38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09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F85279-A5ED-4077-9A9C-C2BA1D762E4E}" type="slidenum">
              <a:rPr lang="en-US"/>
              <a:pPr/>
              <a:t>40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97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255948-88B7-4778-B53E-0BCFF09E0BC5}" type="slidenum">
              <a:rPr lang="en-US"/>
              <a:pPr/>
              <a:t>41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85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B8C2F-EF20-491B-915A-0B599281C351}" type="slidenum">
              <a:rPr lang="en-US"/>
              <a:pPr/>
              <a:t>42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357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FFE0B0-C9DB-415A-96A5-A62594AE6944}" type="slidenum">
              <a:rPr lang="en-US"/>
              <a:pPr/>
              <a:t>43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536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C3EE4-233C-402D-B5ED-CC08ADC5F4AD}" type="slidenum">
              <a:rPr lang="en-US"/>
              <a:pPr/>
              <a:t>44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07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10B28-ED65-4A9C-BE17-F666717670E8}" type="slidenum">
              <a:rPr lang="en-US"/>
              <a:pPr/>
              <a:t>45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01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D22A0-3C8A-465D-B47D-AF43E3EFC47D}" type="slidenum">
              <a:rPr lang="en-US"/>
              <a:pPr/>
              <a:t>46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938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B9AF3B-CDC4-49E0-B17F-324B4BD74C09}" type="slidenum">
              <a:rPr lang="en-US"/>
              <a:pPr/>
              <a:t>47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22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12920F-FB2C-4D50-882B-0D2A1CF55DF5}" type="slidenum">
              <a:rPr lang="en-US"/>
              <a:pPr/>
              <a:t>48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40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06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2D735C-AF9A-43AB-A4C4-6FD164F13DFC}" type="slidenum">
              <a:rPr lang="en-US"/>
              <a:pPr/>
              <a:t>49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570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97863-4A30-42FC-8712-09760AA0737F}" type="slidenum">
              <a:rPr lang="en-US"/>
              <a:pPr/>
              <a:t>50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128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7877B-B540-4850-B873-512A81A4F4EA}" type="slidenum">
              <a:rPr lang="en-US"/>
              <a:pPr/>
              <a:t>51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07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AA71BF-17D0-4705-997B-8A720F92D1E4}" type="slidenum">
              <a:rPr lang="en-US"/>
              <a:pPr/>
              <a:t>52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422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631D9-1041-4903-A8E6-CC1DC4484D98}" type="slidenum">
              <a:rPr lang="en-US"/>
              <a:pPr/>
              <a:t>53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845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F933E-E092-4E0D-AE79-A7DC963221A0}" type="slidenum">
              <a:rPr lang="en-US"/>
              <a:pPr/>
              <a:t>54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14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24103-A925-4FE7-A623-D46C3B67E754}" type="slidenum">
              <a:rPr lang="en-US"/>
              <a:pPr/>
              <a:t>55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32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54846-1E54-40E6-BCE9-14023E80CBA0}" type="slidenum">
              <a:rPr lang="en-US"/>
              <a:pPr/>
              <a:t>56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892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1942E-96D1-4DDA-8065-35CA01EEF7C8}" type="slidenum">
              <a:rPr lang="en-US"/>
              <a:pPr/>
              <a:t>57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738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0C985E-C7DF-4F51-B74B-AF94C3DEA84D}" type="slidenum">
              <a:rPr lang="en-US"/>
              <a:pPr/>
              <a:t>58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9D86D5-6A98-4A2A-AEA3-BEC905ABFED8}" type="slidenum">
              <a:rPr lang="en-US"/>
              <a:pPr/>
              <a:t>5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399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7DF887-EF30-4557-B4FD-CAFF620EAABB}" type="slidenum">
              <a:rPr lang="en-US"/>
              <a:pPr/>
              <a:t>59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912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DBDF5-E575-478A-95AE-50F07A96C727}" type="slidenum">
              <a:rPr lang="en-US"/>
              <a:pPr/>
              <a:t>60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86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A0776-A155-40C0-8E43-749D81ECA217}" type="slidenum">
              <a:rPr lang="en-US"/>
              <a:pPr/>
              <a:t>61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092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3BA0C-2979-4EE9-A556-F028B43F11EA}" type="slidenum">
              <a:rPr lang="en-US"/>
              <a:pPr/>
              <a:t>62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50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176ECE-5D1C-4D64-B6B7-DAF349E215F9}" type="slidenum">
              <a:rPr lang="en-US"/>
              <a:pPr/>
              <a:t>64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364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24412-20AE-42A5-AFFE-50F78F49489D}" type="slidenum">
              <a:rPr lang="en-US"/>
              <a:pPr/>
              <a:t>65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178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33762-905F-47B1-A8FB-63775D6F407C}" type="slidenum">
              <a:rPr lang="en-US"/>
              <a:pPr/>
              <a:t>66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98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AA695-59F8-4A60-9D49-8F144F03C113}" type="slidenum">
              <a:rPr lang="en-US"/>
              <a:pPr/>
              <a:t>15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90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98011-78C0-4F83-9C74-6F66ECFC7395}" type="slidenum">
              <a:rPr lang="en-US"/>
              <a:pPr/>
              <a:t>16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71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47AC1-5C72-47B6-9DD2-558FEDE00BF7}" type="slidenum">
              <a:rPr lang="en-US"/>
              <a:pPr/>
              <a:t>17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38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0CE40-5EBB-449A-BE28-8557ABDD7C19}" type="slidenum">
              <a:rPr lang="en-US"/>
              <a:pPr/>
              <a:t>18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94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42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41" y="1443038"/>
            <a:ext cx="7767637" cy="2133600"/>
          </a:xfrm>
        </p:spPr>
        <p:txBody>
          <a:bodyPr/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83594" y="4425956"/>
            <a:ext cx="6750847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0806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084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B77B1-CE06-4CD1-893A-1C072024A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5" name="Group 7">
            <a:extLst>
              <a:ext uri="{FF2B5EF4-FFF2-40B4-BE49-F238E27FC236}">
                <a16:creationId xmlns:a16="http://schemas.microsoft.com/office/drawing/2014/main" id="{7D2DA19C-D624-4BB5-9EA9-F21FFEE557C6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-3167062" y="3167064"/>
            <a:ext cx="6858000" cy="523874"/>
            <a:chOff x="0" y="0"/>
            <a:chExt cx="5760" cy="128"/>
          </a:xfrm>
        </p:grpSpPr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1D6D7904-C02F-4F7A-BA1F-907399F9E7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BB8190B6-9C70-4232-8BD2-93D1F4A9CE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1065C9F3-F2DC-4D75-9F11-8209D9EE2F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4CB8B063-97DC-4A92-A70A-52A770725C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3" name="Picture 12" descr="red_hcii_logo">
            <a:extLst>
              <a:ext uri="{FF2B5EF4-FFF2-40B4-BE49-F238E27FC236}">
                <a16:creationId xmlns:a16="http://schemas.microsoft.com/office/drawing/2014/main" id="{9546A9BE-0299-21E1-D1D4-6004D66B5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505" y="3910016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2550"/>
            <a:ext cx="2895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15BA-FF6E-4F83-822C-B6704CDD7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5974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5974"/>
            <a:ext cx="2895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5974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91B7-A729-4FFA-B190-1C9571A8B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2550"/>
            <a:ext cx="2895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C468-BDEB-4F01-A96B-B287F5A27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B6F1-B5F8-417B-BD46-793343459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1138"/>
            <a:ext cx="2895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51DB-4E15-430C-8042-4DCA33BBD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66FD-D079-4A62-A952-B281EB6BC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6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>
              <a:defRPr/>
            </a:pPr>
            <a:fld id="{C798F90B-E41F-482D-9849-38A262FB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" name="Picture 2" descr="red_hcii_logo">
            <a:extLst>
              <a:ext uri="{FF2B5EF4-FFF2-40B4-BE49-F238E27FC236}">
                <a16:creationId xmlns:a16="http://schemas.microsoft.com/office/drawing/2014/main" id="{7235EC53-2A07-CE63-8BA5-9F59996BB0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250">
          <a:solidFill>
            <a:schemeClr val="tx1"/>
          </a:solidFill>
          <a:latin typeface="+mn-lt"/>
          <a:ea typeface="+mn-ea"/>
          <a:cs typeface="+mn-cs"/>
        </a:defRPr>
      </a:lvl1pPr>
      <a:lvl2pPr marL="519113" indent="-26074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50">
          <a:solidFill>
            <a:schemeClr val="tx1"/>
          </a:solidFill>
          <a:latin typeface="+mn-lt"/>
        </a:defRPr>
      </a:lvl2pPr>
      <a:lvl3pPr marL="740569" indent="-22026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725">
          <a:solidFill>
            <a:schemeClr val="tx1"/>
          </a:solidFill>
          <a:latin typeface="+mn-lt"/>
        </a:defRPr>
      </a:lvl3pPr>
      <a:lvl4pPr marL="960835" indent="-2190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198960" indent="-23693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5pPr>
      <a:lvl6pPr marL="15418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18847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2276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5705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tags/canvas_arc.asp" TargetMode="External"/><Relationship Id="rId2" Type="http://schemas.openxmlformats.org/officeDocument/2006/relationships/hyperlink" Target="https://www.w3schools.com/graphics/svg_circle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8/docs/api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developer.mozilla.org/en-US/docs/Web/SVG/Attribute/paint-order" TargetMode="External"/><Relationship Id="rId4" Type="http://schemas.openxmlformats.org/officeDocument/2006/relationships/hyperlink" Target="http://docs.oracle.com/javase/8/docs/api/java/awt/Graphics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8/docs/api/java/awt/Graphic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30751/files/folder/Special%20Course%20Reading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nvas.cmu.edu/courses/30751/files/folder/Special%20Course%20Readings?preview=833139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developer.mozilla.org/en-US/docs/Web/API/CanvasRenderingContext2D/miterLimi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developer.mozilla.org/en-US/docs/Web/API/Canvas_API/Tutorial/Applying_styles_and_colo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developer.mozilla.org/en-US/docs/Web/API/Canvas_API/Tutorial/Drawing_shapes#drawing_path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30751/external_tools/836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s://developer.mozilla.org/en-US/docs/Web/API/Canvas_API/Tutorial/Drawing_shapes#drawing_paths" TargetMode="External"/><Relationship Id="rId4" Type="http://schemas.openxmlformats.org/officeDocument/2006/relationships/hyperlink" Target="https://developer.mozilla.org/en-US/docs/Web/SVG/Tutorial/Paths#curve_command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3schools.com/tags/tryit.asp?filename=tryhtml5_canvas_beziercurveto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7" Type="http://schemas.openxmlformats.org/officeDocument/2006/relationships/hyperlink" Target="https://blogs.mathworks.com/cleve/2016/12/12/my-first-matrix-rgb-yiq-and-color-cube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hyperlink" Target="https://www.w3schools.com/colors/colors_picker.asp?colorhex=F0FFFF" TargetMode="External"/><Relationship Id="rId4" Type="http://schemas.openxmlformats.org/officeDocument/2006/relationships/hyperlink" Target="https://colorizer.org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code.org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SVG/Element/clipPath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hyperlink" Target="https://developer.mozilla.org/en-US/docs/Web/API/CanvasRenderingContext2D/clip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hyperlink" Target="http://docs.oracle.com/javase/8/docs/api/java/awt/Graphics.html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8/docs/api/java/awt/Graphics.htm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tags/canvas_drawimage.asp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.cmu.edu/~bam/uicourse/05631fall2020/HW3/HW3-example-canvas-flood-fill.png" TargetMode="External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hyperlink" Target="https://www.cs.cmu.edu/~bam/uicourse/05631fall2021/HW3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JSREF/prop_style_display.asp" TargetMode="External"/><Relationship Id="rId2" Type="http://schemas.openxmlformats.org/officeDocument/2006/relationships/hyperlink" Target="https://en.wikipedia.org/wiki/Finite-state_machine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https://www.w3schools.com/jsref/prop_radio_name.as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100" dirty="0"/>
              <a:t>Lectures 6 and 7:</a:t>
            </a:r>
            <a:br>
              <a:rPr lang="en-US" sz="2100" dirty="0"/>
            </a:br>
            <a:r>
              <a:rPr lang="en-US" b="0" dirty="0"/>
              <a:t>Output 1:</a:t>
            </a:r>
            <a:br>
              <a:rPr lang="en-US" b="0" dirty="0"/>
            </a:br>
            <a:r>
              <a:rPr lang="en-US" b="0" dirty="0"/>
              <a:t>Basic 2D Computer Graphics</a:t>
            </a:r>
            <a:endParaRPr lang="en-US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05-431/631 Software Structures for User Interfaces (SSUI)</a:t>
            </a:r>
          </a:p>
          <a:p>
            <a:r>
              <a:rPr lang="en-US" dirty="0"/>
              <a:t>Fall, 2022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77B1-CE06-4CD1-893A-1C072024AD65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vs. Painting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0157"/>
            <a:ext cx="3654137" cy="3854053"/>
          </a:xfrm>
        </p:spPr>
        <p:txBody>
          <a:bodyPr>
            <a:normAutofit/>
          </a:bodyPr>
          <a:lstStyle/>
          <a:p>
            <a:r>
              <a:rPr lang="en-US" dirty="0"/>
              <a:t>Drawing</a:t>
            </a:r>
          </a:p>
          <a:p>
            <a:pPr lvl="1"/>
            <a:r>
              <a:rPr lang="en-US" dirty="0"/>
              <a:t>Graphical objects maintain their integrity </a:t>
            </a:r>
            <a:r>
              <a:rPr lang="en-US" i="1" dirty="0"/>
              <a:t>after </a:t>
            </a:r>
            <a:r>
              <a:rPr lang="en-US" dirty="0"/>
              <a:t>being drawn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Shapes are reinterpreted as mathematical entities</a:t>
            </a:r>
            <a:endParaRPr lang="en-US" dirty="0"/>
          </a:p>
          <a:p>
            <a:pPr lvl="1"/>
            <a:r>
              <a:rPr lang="en-US" dirty="0"/>
              <a:t>Can move, change properties of all objects at any time</a:t>
            </a:r>
          </a:p>
          <a:p>
            <a:pPr lvl="1"/>
            <a:r>
              <a:rPr lang="en-US" dirty="0"/>
              <a:t>Rotation, change overlapping</a:t>
            </a:r>
          </a:p>
          <a:p>
            <a:pPr lvl="1"/>
            <a:r>
              <a:rPr lang="en-US" dirty="0"/>
              <a:t>Can zoom in continuously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737" y="1714080"/>
            <a:ext cx="4029941" cy="3854054"/>
          </a:xfrm>
        </p:spPr>
        <p:txBody>
          <a:bodyPr>
            <a:normAutofit/>
          </a:bodyPr>
          <a:lstStyle/>
          <a:p>
            <a:r>
              <a:rPr lang="en-US" dirty="0"/>
              <a:t>Painting</a:t>
            </a:r>
          </a:p>
          <a:p>
            <a:pPr lvl="1"/>
            <a:r>
              <a:rPr lang="en-US" dirty="0"/>
              <a:t>Objects just become pixels </a:t>
            </a:r>
            <a:r>
              <a:rPr lang="en-US" i="1" dirty="0"/>
              <a:t>after</a:t>
            </a:r>
            <a:r>
              <a:rPr lang="en-US" dirty="0"/>
              <a:t> being drawn</a:t>
            </a:r>
          </a:p>
          <a:p>
            <a:pPr lvl="1"/>
            <a:r>
              <a:rPr lang="en-US" dirty="0"/>
              <a:t>Can draw arbitrary shapes</a:t>
            </a:r>
          </a:p>
          <a:p>
            <a:pPr lvl="1"/>
            <a:r>
              <a:rPr lang="en-US" dirty="0"/>
              <a:t>Can touch up and individually edit the pixels anywhere</a:t>
            </a:r>
          </a:p>
          <a:p>
            <a:pPr lvl="1"/>
            <a:r>
              <a:rPr lang="en-US" dirty="0"/>
              <a:t>Supports “flood fill” (paint can)</a:t>
            </a:r>
          </a:p>
          <a:p>
            <a:pPr lvl="1"/>
            <a:r>
              <a:rPr lang="en-US" dirty="0"/>
              <a:t>Lose “resolution” and see pixels when zoom 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233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396" y="4497062"/>
            <a:ext cx="3329144" cy="1857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vs. Painting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Drawing</a:t>
            </a:r>
          </a:p>
          <a:p>
            <a:pPr lvl="1"/>
            <a:r>
              <a:rPr lang="en-US" dirty="0"/>
              <a:t>Graphical objects maintain their integrity </a:t>
            </a:r>
            <a:r>
              <a:rPr lang="en-US" i="1" dirty="0"/>
              <a:t>after </a:t>
            </a:r>
            <a:r>
              <a:rPr lang="en-US" dirty="0"/>
              <a:t>being drawn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Painting</a:t>
            </a:r>
          </a:p>
          <a:p>
            <a:pPr lvl="1"/>
            <a:r>
              <a:rPr lang="en-US" dirty="0"/>
              <a:t>Objects just become pixels </a:t>
            </a:r>
            <a:r>
              <a:rPr lang="en-US" i="1" dirty="0"/>
              <a:t>after</a:t>
            </a:r>
            <a:r>
              <a:rPr lang="en-US" dirty="0"/>
              <a:t> being drawn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1371600" y="3572045"/>
            <a:ext cx="1208315" cy="957943"/>
          </a:xfrm>
          <a:custGeom>
            <a:avLst/>
            <a:gdLst>
              <a:gd name="connsiteX0" fmla="*/ 0 w 1611086"/>
              <a:gd name="connsiteY0" fmla="*/ 174172 h 1277257"/>
              <a:gd name="connsiteX1" fmla="*/ 1248229 w 1611086"/>
              <a:gd name="connsiteY1" fmla="*/ 522514 h 1277257"/>
              <a:gd name="connsiteX2" fmla="*/ 566057 w 1611086"/>
              <a:gd name="connsiteY2" fmla="*/ 1277257 h 1277257"/>
              <a:gd name="connsiteX3" fmla="*/ 653143 w 1611086"/>
              <a:gd name="connsiteY3" fmla="*/ 0 h 1277257"/>
              <a:gd name="connsiteX4" fmla="*/ 87086 w 1611086"/>
              <a:gd name="connsiteY4" fmla="*/ 841829 h 1277257"/>
              <a:gd name="connsiteX5" fmla="*/ 1611086 w 1611086"/>
              <a:gd name="connsiteY5" fmla="*/ 972457 h 1277257"/>
              <a:gd name="connsiteX6" fmla="*/ 0 w 1611086"/>
              <a:gd name="connsiteY6" fmla="*/ 174172 h 127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1086" h="1277257">
                <a:moveTo>
                  <a:pt x="0" y="174172"/>
                </a:moveTo>
                <a:lnTo>
                  <a:pt x="1248229" y="522514"/>
                </a:lnTo>
                <a:lnTo>
                  <a:pt x="566057" y="1277257"/>
                </a:lnTo>
                <a:lnTo>
                  <a:pt x="653143" y="0"/>
                </a:lnTo>
                <a:lnTo>
                  <a:pt x="87086" y="841829"/>
                </a:lnTo>
                <a:lnTo>
                  <a:pt x="1611086" y="972457"/>
                </a:lnTo>
                <a:lnTo>
                  <a:pt x="0" y="174172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/>
          <p:nvPr/>
        </p:nvSpPr>
        <p:spPr bwMode="auto">
          <a:xfrm rot="2560413">
            <a:off x="2764955" y="3837190"/>
            <a:ext cx="1208315" cy="957943"/>
          </a:xfrm>
          <a:custGeom>
            <a:avLst/>
            <a:gdLst>
              <a:gd name="connsiteX0" fmla="*/ 0 w 1611086"/>
              <a:gd name="connsiteY0" fmla="*/ 174172 h 1277257"/>
              <a:gd name="connsiteX1" fmla="*/ 1248229 w 1611086"/>
              <a:gd name="connsiteY1" fmla="*/ 522514 h 1277257"/>
              <a:gd name="connsiteX2" fmla="*/ 566057 w 1611086"/>
              <a:gd name="connsiteY2" fmla="*/ 1277257 h 1277257"/>
              <a:gd name="connsiteX3" fmla="*/ 653143 w 1611086"/>
              <a:gd name="connsiteY3" fmla="*/ 0 h 1277257"/>
              <a:gd name="connsiteX4" fmla="*/ 87086 w 1611086"/>
              <a:gd name="connsiteY4" fmla="*/ 841829 h 1277257"/>
              <a:gd name="connsiteX5" fmla="*/ 1611086 w 1611086"/>
              <a:gd name="connsiteY5" fmla="*/ 972457 h 1277257"/>
              <a:gd name="connsiteX6" fmla="*/ 0 w 1611086"/>
              <a:gd name="connsiteY6" fmla="*/ 174172 h 127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1086" h="1277257">
                <a:moveTo>
                  <a:pt x="0" y="174172"/>
                </a:moveTo>
                <a:lnTo>
                  <a:pt x="1248229" y="522514"/>
                </a:lnTo>
                <a:lnTo>
                  <a:pt x="566057" y="1277257"/>
                </a:lnTo>
                <a:lnTo>
                  <a:pt x="653143" y="0"/>
                </a:lnTo>
                <a:lnTo>
                  <a:pt x="87086" y="841829"/>
                </a:lnTo>
                <a:lnTo>
                  <a:pt x="1611086" y="972457"/>
                </a:lnTo>
                <a:lnTo>
                  <a:pt x="0" y="174172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98536" y="3788081"/>
            <a:ext cx="603455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pic>
        <p:nvPicPr>
          <p:cNvPr id="4098" name="Picture 2" descr="C:\Users\bam\AppData\Local\Temp\SNAGHTML20eb337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27" y="3626473"/>
            <a:ext cx="1214027" cy="95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/>
          <p:nvPr/>
        </p:nvSpPr>
        <p:spPr bwMode="auto">
          <a:xfrm>
            <a:off x="4882483" y="3626474"/>
            <a:ext cx="1208315" cy="957943"/>
          </a:xfrm>
          <a:custGeom>
            <a:avLst/>
            <a:gdLst>
              <a:gd name="connsiteX0" fmla="*/ 0 w 1611086"/>
              <a:gd name="connsiteY0" fmla="*/ 174172 h 1277257"/>
              <a:gd name="connsiteX1" fmla="*/ 1248229 w 1611086"/>
              <a:gd name="connsiteY1" fmla="*/ 522514 h 1277257"/>
              <a:gd name="connsiteX2" fmla="*/ 566057 w 1611086"/>
              <a:gd name="connsiteY2" fmla="*/ 1277257 h 1277257"/>
              <a:gd name="connsiteX3" fmla="*/ 653143 w 1611086"/>
              <a:gd name="connsiteY3" fmla="*/ 0 h 1277257"/>
              <a:gd name="connsiteX4" fmla="*/ 87086 w 1611086"/>
              <a:gd name="connsiteY4" fmla="*/ 841829 h 1277257"/>
              <a:gd name="connsiteX5" fmla="*/ 1611086 w 1611086"/>
              <a:gd name="connsiteY5" fmla="*/ 972457 h 1277257"/>
              <a:gd name="connsiteX6" fmla="*/ 0 w 1611086"/>
              <a:gd name="connsiteY6" fmla="*/ 174172 h 127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1086" h="1277257">
                <a:moveTo>
                  <a:pt x="0" y="174172"/>
                </a:moveTo>
                <a:lnTo>
                  <a:pt x="1248229" y="522514"/>
                </a:lnTo>
                <a:lnTo>
                  <a:pt x="566057" y="1277257"/>
                </a:lnTo>
                <a:lnTo>
                  <a:pt x="653143" y="0"/>
                </a:lnTo>
                <a:lnTo>
                  <a:pt x="87086" y="841829"/>
                </a:lnTo>
                <a:lnTo>
                  <a:pt x="1611086" y="972457"/>
                </a:lnTo>
                <a:lnTo>
                  <a:pt x="0" y="174172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5"/>
          <p:cNvSpPr/>
          <p:nvPr/>
        </p:nvSpPr>
        <p:spPr bwMode="auto">
          <a:xfrm>
            <a:off x="1329897" y="4701088"/>
            <a:ext cx="6328203" cy="5016953"/>
          </a:xfrm>
          <a:custGeom>
            <a:avLst/>
            <a:gdLst>
              <a:gd name="connsiteX0" fmla="*/ 0 w 1611086"/>
              <a:gd name="connsiteY0" fmla="*/ 174172 h 1277257"/>
              <a:gd name="connsiteX1" fmla="*/ 1248229 w 1611086"/>
              <a:gd name="connsiteY1" fmla="*/ 522514 h 1277257"/>
              <a:gd name="connsiteX2" fmla="*/ 566057 w 1611086"/>
              <a:gd name="connsiteY2" fmla="*/ 1277257 h 1277257"/>
              <a:gd name="connsiteX3" fmla="*/ 653143 w 1611086"/>
              <a:gd name="connsiteY3" fmla="*/ 0 h 1277257"/>
              <a:gd name="connsiteX4" fmla="*/ 87086 w 1611086"/>
              <a:gd name="connsiteY4" fmla="*/ 841829 h 1277257"/>
              <a:gd name="connsiteX5" fmla="*/ 1611086 w 1611086"/>
              <a:gd name="connsiteY5" fmla="*/ 972457 h 1277257"/>
              <a:gd name="connsiteX6" fmla="*/ 0 w 1611086"/>
              <a:gd name="connsiteY6" fmla="*/ 174172 h 127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1086" h="1277257">
                <a:moveTo>
                  <a:pt x="0" y="174172"/>
                </a:moveTo>
                <a:lnTo>
                  <a:pt x="1248229" y="522514"/>
                </a:lnTo>
                <a:lnTo>
                  <a:pt x="566057" y="1277257"/>
                </a:lnTo>
                <a:lnTo>
                  <a:pt x="653143" y="0"/>
                </a:lnTo>
                <a:lnTo>
                  <a:pt x="87086" y="841829"/>
                </a:lnTo>
                <a:lnTo>
                  <a:pt x="1611086" y="972457"/>
                </a:lnTo>
                <a:lnTo>
                  <a:pt x="0" y="174172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5573057" y="3801071"/>
            <a:ext cx="603455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1996807" y="4517125"/>
            <a:ext cx="416610" cy="93832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867791" y="4559103"/>
            <a:ext cx="416610" cy="93832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68956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vs. Painting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3 – you will make a hybrid system</a:t>
            </a:r>
          </a:p>
          <a:p>
            <a:pPr lvl="1"/>
            <a:r>
              <a:rPr lang="en-US" dirty="0"/>
              <a:t>(Full specification still in progress)</a:t>
            </a:r>
          </a:p>
          <a:p>
            <a:r>
              <a:rPr lang="en-US" dirty="0"/>
              <a:t>Draw on one “layer”</a:t>
            </a:r>
          </a:p>
          <a:p>
            <a:r>
              <a:rPr lang="en-US" dirty="0"/>
              <a:t>Paint on another “layer”</a:t>
            </a:r>
          </a:p>
          <a:p>
            <a:pPr lvl="1"/>
            <a:r>
              <a:rPr lang="en-US" dirty="0"/>
              <a:t>“Layer” = collection of graphical objects that are treated separately from graphics on other layers</a:t>
            </a:r>
          </a:p>
          <a:p>
            <a:r>
              <a:rPr lang="en-US" dirty="0"/>
              <a:t>Super-simplified version of Photoshop or other hybrid editing programs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5BA-FF6E-4F83-822C-B6704CDD7611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514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88807"/>
          </a:xfrm>
        </p:spPr>
        <p:txBody>
          <a:bodyPr/>
          <a:lstStyle/>
          <a:p>
            <a:r>
              <a:rPr lang="en-US" dirty="0"/>
              <a:t>Drawing each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766" y="1307690"/>
            <a:ext cx="7962033" cy="494562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Drawing an object can be done in either model</a:t>
            </a:r>
          </a:p>
          <a:p>
            <a:r>
              <a:rPr lang="en-US" dirty="0"/>
              <a:t>“</a:t>
            </a:r>
            <a:r>
              <a:rPr lang="en-US" dirty="0" err="1"/>
              <a:t>objectness</a:t>
            </a:r>
            <a:r>
              <a:rPr lang="en-US" dirty="0"/>
              <a:t>” disappears after drawing is complete for painting programs</a:t>
            </a:r>
          </a:p>
          <a:p>
            <a:r>
              <a:rPr lang="en-US" dirty="0"/>
              <a:t>Completely different models!</a:t>
            </a:r>
          </a:p>
          <a:p>
            <a:pPr lvl="1"/>
            <a:r>
              <a:rPr lang="en-US" dirty="0"/>
              <a:t>Note: different border size, both are “3”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svg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height="100" width="100"&gt;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 &lt;circle cx="50" cy="50" r="40"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stroke="black" 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strokewidth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8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fill="red" /&gt;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svg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2"/>
            <a:r>
              <a:rPr lang="en-US" dirty="0">
                <a:hlinkClick r:id="rId2"/>
              </a:rPr>
              <a:t>https://www.w3schools.com/graphics/svg_circle.asp</a:t>
            </a:r>
            <a:endParaRPr lang="en-US" dirty="0"/>
          </a:p>
          <a:p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let c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</a:t>
            </a:r>
            <a:r>
              <a:rPr lang="en-US" sz="18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Canvas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let 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c.getContext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("2d");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ctx.beginPath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ctx.lineWidth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ctx.arc(50, 50, 40, 0, 2 *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Math.PI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ctx.fillStyle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"red";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ctx.fill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dirty="0">
                <a:hlinkClick r:id="rId3"/>
              </a:rPr>
              <a:t>https://www.w3schools.com/tags/canvas_arc.asp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210" y="2449919"/>
            <a:ext cx="1474673" cy="1360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958" y="3937134"/>
            <a:ext cx="1174012" cy="123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06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4872F31-7A68-42FB-A476-75D0347FC388}"/>
              </a:ext>
            </a:extLst>
          </p:cNvPr>
          <p:cNvGrpSpPr/>
          <p:nvPr/>
        </p:nvGrpSpPr>
        <p:grpSpPr>
          <a:xfrm>
            <a:off x="5475072" y="2099257"/>
            <a:ext cx="1146090" cy="1018177"/>
            <a:chOff x="9992498" y="3341387"/>
            <a:chExt cx="1528120" cy="135756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B0EA49-93DD-4DBF-84C1-A8D9690B40AA}"/>
                </a:ext>
              </a:extLst>
            </p:cNvPr>
            <p:cNvSpPr/>
            <p:nvPr/>
          </p:nvSpPr>
          <p:spPr bwMode="auto">
            <a:xfrm>
              <a:off x="9992498" y="3636275"/>
              <a:ext cx="753763" cy="75376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102853-83A1-4449-8CD9-BFD2C6215C39}"/>
                </a:ext>
              </a:extLst>
            </p:cNvPr>
            <p:cNvSpPr/>
            <p:nvPr/>
          </p:nvSpPr>
          <p:spPr bwMode="auto">
            <a:xfrm>
              <a:off x="10338488" y="3945194"/>
              <a:ext cx="963827" cy="753762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4D74D16-64B6-4F12-AED7-785C427D4ACF}"/>
                </a:ext>
              </a:extLst>
            </p:cNvPr>
            <p:cNvSpPr/>
            <p:nvPr/>
          </p:nvSpPr>
          <p:spPr bwMode="auto">
            <a:xfrm>
              <a:off x="10556790" y="3348681"/>
              <a:ext cx="963827" cy="963827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CE498D-8C8D-4440-9AF7-84BC7F19DEB2}"/>
                </a:ext>
              </a:extLst>
            </p:cNvPr>
            <p:cNvSpPr/>
            <p:nvPr/>
          </p:nvSpPr>
          <p:spPr bwMode="auto">
            <a:xfrm>
              <a:off x="9992498" y="3341387"/>
              <a:ext cx="1528120" cy="13575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70BAB9-B07C-40C1-9CC4-93463A78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3054"/>
            <a:ext cx="7543800" cy="722870"/>
          </a:xfrm>
        </p:spPr>
        <p:txBody>
          <a:bodyPr/>
          <a:lstStyle/>
          <a:p>
            <a:r>
              <a:rPr lang="en-US" dirty="0"/>
              <a:t>2D and covering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E3ADB-C2D5-471B-87AE-E09D612F6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70" y="1223003"/>
            <a:ext cx="6189987" cy="4823836"/>
          </a:xfrm>
        </p:spPr>
        <p:txBody>
          <a:bodyPr>
            <a:normAutofit fontScale="92500"/>
          </a:bodyPr>
          <a:lstStyle/>
          <a:p>
            <a:r>
              <a:rPr lang="en-US" dirty="0"/>
              <a:t>Objects are drawn in order, back to front</a:t>
            </a:r>
          </a:p>
          <a:p>
            <a:pPr lvl="1"/>
            <a:r>
              <a:rPr lang="en-US" dirty="0"/>
              <a:t>Same as a drawing program like PowerPoint</a:t>
            </a:r>
          </a:p>
          <a:p>
            <a:r>
              <a:rPr lang="en-US" dirty="0"/>
              <a:t>Containers – recursive</a:t>
            </a:r>
          </a:p>
          <a:p>
            <a:pPr lvl="1"/>
            <a:r>
              <a:rPr lang="en-US" dirty="0"/>
              <a:t>E.g., for DOM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Groups</a:t>
            </a:r>
            <a:r>
              <a:rPr lang="en-US" dirty="0"/>
              <a:t> in many systems</a:t>
            </a:r>
          </a:p>
          <a:p>
            <a:pPr lvl="2"/>
            <a:r>
              <a:rPr lang="en-US" dirty="0" err="1">
                <a:solidFill>
                  <a:srgbClr val="FF0000"/>
                </a:solidFill>
              </a:rPr>
              <a:t>Div</a:t>
            </a:r>
            <a:r>
              <a:rPr lang="en-US" dirty="0" err="1"/>
              <a:t>s</a:t>
            </a:r>
            <a:r>
              <a:rPr lang="en-US" dirty="0"/>
              <a:t> and other elements can </a:t>
            </a:r>
            <a:r>
              <a:rPr lang="en-US" i="1" dirty="0"/>
              <a:t>contain</a:t>
            </a:r>
            <a:r>
              <a:rPr lang="en-US" dirty="0"/>
              <a:t> others</a:t>
            </a:r>
          </a:p>
          <a:p>
            <a:pPr lvl="1"/>
            <a:r>
              <a:rPr lang="en-US" dirty="0"/>
              <a:t>All items in a container are above/below other containers</a:t>
            </a:r>
          </a:p>
          <a:p>
            <a:pPr lvl="1"/>
            <a:r>
              <a:rPr lang="en-US" dirty="0"/>
              <a:t>Group itself is usually see-through</a:t>
            </a:r>
          </a:p>
          <a:p>
            <a:r>
              <a:rPr lang="en-US" dirty="0"/>
              <a:t>Commands to change the order for java, SVG</a:t>
            </a:r>
          </a:p>
          <a:p>
            <a:pPr lvl="1"/>
            <a:r>
              <a:rPr lang="en-US" dirty="0"/>
              <a:t>Java: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setComponentZOrder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325" dirty="0">
                <a:ea typeface="+mn-ea"/>
                <a:cs typeface="+mn-cs"/>
              </a:rPr>
              <a:t> on any container</a:t>
            </a:r>
          </a:p>
          <a:p>
            <a:pPr lvl="1"/>
            <a:r>
              <a:rPr lang="en-US" dirty="0"/>
              <a:t>SVG: remove from DOM and re-add at the desired z-order</a:t>
            </a:r>
          </a:p>
          <a:p>
            <a:pPr lvl="1"/>
            <a:r>
              <a:rPr lang="en-US" dirty="0"/>
              <a:t>Not canvas!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2DBC3-679D-4F94-8FAA-B46011330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580E8-4E2D-4DD3-89DE-9BD9431B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3B193-9A60-4CF2-9BD9-4CA201FA5131}"/>
              </a:ext>
            </a:extLst>
          </p:cNvPr>
          <p:cNvSpPr/>
          <p:nvPr/>
        </p:nvSpPr>
        <p:spPr bwMode="auto">
          <a:xfrm>
            <a:off x="6129981" y="1132260"/>
            <a:ext cx="565322" cy="565322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332E88-59F7-4CF6-BBEE-A49216EC1050}"/>
              </a:ext>
            </a:extLst>
          </p:cNvPr>
          <p:cNvSpPr/>
          <p:nvPr/>
        </p:nvSpPr>
        <p:spPr bwMode="auto">
          <a:xfrm>
            <a:off x="6389473" y="1363949"/>
            <a:ext cx="722870" cy="565322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6022D9-1C65-4075-B9BB-0D1FA161B07B}"/>
              </a:ext>
            </a:extLst>
          </p:cNvPr>
          <p:cNvSpPr/>
          <p:nvPr/>
        </p:nvSpPr>
        <p:spPr bwMode="auto">
          <a:xfrm>
            <a:off x="6553200" y="916565"/>
            <a:ext cx="722870" cy="72287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B36B81F-FA09-489B-AFE5-7122347CF34E}"/>
              </a:ext>
            </a:extLst>
          </p:cNvPr>
          <p:cNvGrpSpPr/>
          <p:nvPr/>
        </p:nvGrpSpPr>
        <p:grpSpPr>
          <a:xfrm>
            <a:off x="6105971" y="2736475"/>
            <a:ext cx="1146089" cy="1012706"/>
            <a:chOff x="10181968" y="4852340"/>
            <a:chExt cx="1528119" cy="135027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81A5DC-F1F1-4317-BBF5-E46AE24D4B3B}"/>
                </a:ext>
              </a:extLst>
            </p:cNvPr>
            <p:cNvSpPr/>
            <p:nvPr/>
          </p:nvSpPr>
          <p:spPr bwMode="auto">
            <a:xfrm>
              <a:off x="10181968" y="5139934"/>
              <a:ext cx="753763" cy="75376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452B49F-6046-4152-8D1A-1B0250637397}"/>
                </a:ext>
              </a:extLst>
            </p:cNvPr>
            <p:cNvSpPr/>
            <p:nvPr/>
          </p:nvSpPr>
          <p:spPr bwMode="auto">
            <a:xfrm>
              <a:off x="10527958" y="5448853"/>
              <a:ext cx="963827" cy="75376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4A4277D-3F24-45AB-8C7E-40603FF8D06D}"/>
                </a:ext>
              </a:extLst>
            </p:cNvPr>
            <p:cNvSpPr/>
            <p:nvPr/>
          </p:nvSpPr>
          <p:spPr bwMode="auto">
            <a:xfrm>
              <a:off x="10746260" y="4852340"/>
              <a:ext cx="963827" cy="963827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FE4C3D-8BAF-482C-B3EF-F13EFE6A4843}"/>
                </a:ext>
              </a:extLst>
            </p:cNvPr>
            <p:cNvSpPr/>
            <p:nvPr/>
          </p:nvSpPr>
          <p:spPr bwMode="auto">
            <a:xfrm>
              <a:off x="10181968" y="4852340"/>
              <a:ext cx="1528119" cy="135027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8B7596FF-10F7-483A-80EC-D3210A82F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728" y="869059"/>
            <a:ext cx="1653044" cy="489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17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7585" y="3494486"/>
            <a:ext cx="2414588" cy="239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2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Coordinates for Drawing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Origin</a:t>
            </a:r>
          </a:p>
          <a:p>
            <a:pPr lvl="1"/>
            <a:r>
              <a:rPr lang="en-US" dirty="0"/>
              <a:t>Typically 0,0 in </a:t>
            </a:r>
            <a:r>
              <a:rPr lang="en-US" dirty="0">
                <a:solidFill>
                  <a:schemeClr val="accent6"/>
                </a:solidFill>
              </a:rPr>
              <a:t>top left</a:t>
            </a:r>
          </a:p>
          <a:p>
            <a:pPr lvl="1"/>
            <a:r>
              <a:rPr lang="en-US" dirty="0"/>
              <a:t>Comes from text handling and raster scan</a:t>
            </a:r>
          </a:p>
          <a:p>
            <a:pPr lvl="1"/>
            <a:r>
              <a:rPr lang="en-US" dirty="0"/>
              <a:t>Java 2D allows customization</a:t>
            </a:r>
          </a:p>
          <a:p>
            <a:r>
              <a:rPr lang="en-US" dirty="0"/>
              <a:t>Different from conventional axes</a:t>
            </a:r>
          </a:p>
          <a:p>
            <a:r>
              <a:rPr lang="en-US" dirty="0"/>
              <a:t>Coordinates of pixels:</a:t>
            </a:r>
          </a:p>
          <a:p>
            <a:pPr lvl="1"/>
            <a:r>
              <a:rPr lang="en-US" dirty="0"/>
              <a:t>Center of pixel?</a:t>
            </a:r>
          </a:p>
          <a:p>
            <a:pPr lvl="1"/>
            <a:r>
              <a:rPr lang="en-US" dirty="0"/>
              <a:t>Corner of pixel?</a:t>
            </a:r>
          </a:p>
          <a:p>
            <a:r>
              <a:rPr lang="en-US" dirty="0"/>
              <a:t>Matters for lines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B3E1-960D-4FC2-8540-12E8E04AF1CE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412669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BBAD-7044-4653-8296-6A3D839E28F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Issue: Window Coordinates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is 0,0 with respect to the window’s </a:t>
            </a:r>
            <a:r>
              <a:rPr lang="en-US" i="1" dirty="0"/>
              <a:t>inside</a:t>
            </a:r>
            <a:r>
              <a:rPr lang="en-US" dirty="0"/>
              <a:t> or </a:t>
            </a:r>
            <a:r>
              <a:rPr lang="en-US" i="1" dirty="0"/>
              <a:t>outside</a:t>
            </a:r>
            <a:r>
              <a:rPr lang="en-US" dirty="0"/>
              <a:t> border?</a:t>
            </a:r>
          </a:p>
          <a:p>
            <a:r>
              <a:rPr lang="en-US" dirty="0" err="1"/>
              <a:t>CreateWindow</a:t>
            </a:r>
            <a:r>
              <a:rPr lang="en-US" dirty="0"/>
              <a:t> (10, 10, 100, 100)</a:t>
            </a:r>
          </a:p>
          <a:p>
            <a:pPr lvl="1"/>
            <a:r>
              <a:rPr lang="en-US" dirty="0"/>
              <a:t>Inside or outside?</a:t>
            </a:r>
          </a:p>
          <a:p>
            <a:pPr lvl="1"/>
            <a:r>
              <a:rPr lang="en-US" dirty="0"/>
              <a:t>Different for point vs. W/H?</a:t>
            </a:r>
          </a:p>
          <a:p>
            <a:pPr lvl="1"/>
            <a:r>
              <a:rPr lang="en-US" dirty="0"/>
              <a:t>What is the size of window</a:t>
            </a:r>
            <a:br>
              <a:rPr lang="en-US" dirty="0"/>
            </a:br>
            <a:r>
              <a:rPr lang="en-US" dirty="0"/>
              <a:t>border?</a:t>
            </a:r>
          </a:p>
          <a:p>
            <a:r>
              <a:rPr lang="en-US" dirty="0"/>
              <a:t>JS – just inside</a:t>
            </a:r>
          </a:p>
        </p:txBody>
      </p:sp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4103" y="2566029"/>
            <a:ext cx="2772697" cy="356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</p:spTree>
    <p:extLst>
      <p:ext uri="{BB962C8B-B14F-4D97-AF65-F5344CB8AC3E}">
        <p14:creationId xmlns:p14="http://schemas.microsoft.com/office/powerpoint/2010/main" val="361925098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11229" y="6534150"/>
            <a:ext cx="2171700" cy="342900"/>
          </a:xfrm>
        </p:spPr>
        <p:txBody>
          <a:bodyPr/>
          <a:lstStyle/>
          <a:p>
            <a:r>
              <a:rPr lang="en-US" altLang="en-US" dirty="0"/>
              <a:t>© 2022 - Brad Myers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2F7A-A61E-4180-9FF6-05BF348884D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21876"/>
          </a:xfrm>
        </p:spPr>
        <p:txBody>
          <a:bodyPr/>
          <a:lstStyle/>
          <a:p>
            <a:r>
              <a:rPr lang="en-US" dirty="0"/>
              <a:t>Drawing Primitives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8988" y="1130710"/>
            <a:ext cx="8825012" cy="4975122"/>
          </a:xfrm>
        </p:spPr>
        <p:txBody>
          <a:bodyPr>
            <a:normAutofit/>
          </a:bodyPr>
          <a:lstStyle/>
          <a:p>
            <a:r>
              <a:rPr lang="en-US" sz="2000" dirty="0"/>
              <a:t>Drawing Objects:</a:t>
            </a:r>
          </a:p>
          <a:p>
            <a:pPr lvl="1"/>
            <a:r>
              <a:rPr lang="en-US" sz="1800" dirty="0"/>
              <a:t>Graphics, graphics2D java APIs: </a:t>
            </a:r>
            <a:r>
              <a:rPr lang="en-US" sz="1100" dirty="0">
                <a:hlinkClick r:id="rId3"/>
              </a:rPr>
              <a:t>http://docs.oracle.com/javase/8/docs/api/</a:t>
            </a:r>
            <a:r>
              <a:rPr lang="en-US" sz="1100" dirty="0"/>
              <a:t> </a:t>
            </a:r>
            <a:endParaRPr lang="en-US" sz="1800" dirty="0"/>
          </a:p>
          <a:p>
            <a:pPr lvl="1"/>
            <a:r>
              <a:rPr lang="en-US" sz="1800" dirty="0"/>
              <a:t>Canvas / </a:t>
            </a:r>
            <a:r>
              <a:rPr lang="en-US" sz="1800" dirty="0" err="1"/>
              <a:t>svg</a:t>
            </a:r>
            <a:r>
              <a:rPr lang="en-US" sz="1800" dirty="0"/>
              <a:t> for JavaScript – all draw different pixels!</a:t>
            </a:r>
          </a:p>
          <a:p>
            <a:pPr lvl="1"/>
            <a:r>
              <a:rPr lang="en-US" sz="1800" dirty="0"/>
              <a:t>P1 and P2 or P1 and W/H?</a:t>
            </a:r>
          </a:p>
          <a:p>
            <a:pPr lvl="2"/>
            <a:r>
              <a:rPr lang="en-US" sz="1400" dirty="0"/>
              <a:t>void  </a:t>
            </a:r>
            <a:r>
              <a:rPr lang="en-US" sz="1400" dirty="0">
                <a:hlinkClick r:id="rId4"/>
              </a:rPr>
              <a:t>graphics.drawRect</a:t>
            </a:r>
            <a:r>
              <a:rPr lang="en-US" sz="1400" dirty="0"/>
              <a:t> (</a:t>
            </a:r>
            <a:r>
              <a:rPr lang="en-US" sz="1400" dirty="0" err="1"/>
              <a:t>int</a:t>
            </a:r>
            <a:r>
              <a:rPr lang="en-US" sz="1400" dirty="0"/>
              <a:t> x, </a:t>
            </a:r>
            <a:r>
              <a:rPr lang="en-US" sz="1400" dirty="0" err="1"/>
              <a:t>int</a:t>
            </a:r>
            <a:r>
              <a:rPr lang="en-US" sz="1400" dirty="0"/>
              <a:t> y, </a:t>
            </a:r>
            <a:r>
              <a:rPr lang="en-US" sz="1400" dirty="0" err="1"/>
              <a:t>int</a:t>
            </a:r>
            <a:r>
              <a:rPr lang="en-US" sz="1400" dirty="0"/>
              <a:t> width, </a:t>
            </a:r>
            <a:r>
              <a:rPr lang="en-US" sz="1400" dirty="0" err="1"/>
              <a:t>int</a:t>
            </a:r>
            <a:r>
              <a:rPr lang="en-US" sz="1400" dirty="0"/>
              <a:t> height)</a:t>
            </a:r>
            <a:br>
              <a:rPr lang="en-US" sz="1400" dirty="0"/>
            </a:br>
            <a:r>
              <a:rPr lang="en-US" sz="1400" dirty="0"/>
              <a:t>Draws the outline of the specified rectangle. (also </a:t>
            </a:r>
            <a:r>
              <a:rPr lang="en-US" sz="1400" dirty="0">
                <a:hlinkClick r:id="rId4"/>
              </a:rPr>
              <a:t>fillRect</a:t>
            </a:r>
            <a:r>
              <a:rPr lang="en-US" sz="1400" dirty="0"/>
              <a:t>)</a:t>
            </a:r>
          </a:p>
          <a:p>
            <a:pPr lvl="1"/>
            <a:r>
              <a:rPr lang="en-US" sz="1800" dirty="0"/>
              <a:t>Inclusive or exclusive?</a:t>
            </a:r>
          </a:p>
          <a:p>
            <a:pPr lvl="1"/>
            <a:r>
              <a:rPr lang="en-US" sz="1800" dirty="0"/>
              <a:t>Which pixels are turned on for </a:t>
            </a:r>
            <a:r>
              <a:rPr lang="en-US" sz="1800" dirty="0" err="1"/>
              <a:t>DrawRectangle</a:t>
            </a:r>
            <a:r>
              <a:rPr lang="en-US" sz="1800" dirty="0"/>
              <a:t> (2,2, 8,8)?</a:t>
            </a:r>
          </a:p>
          <a:p>
            <a:pPr lvl="1"/>
            <a:r>
              <a:rPr lang="en-US" sz="1800" dirty="0"/>
              <a:t>Suppose you draw another rectangle next to it? </a:t>
            </a:r>
          </a:p>
          <a:p>
            <a:pPr lvl="1"/>
            <a:r>
              <a:rPr lang="en-US" sz="1800" dirty="0"/>
              <a:t>Suppose draw filled and outline rectangle with the </a:t>
            </a:r>
            <a:r>
              <a:rPr lang="en-US" sz="1800" i="1" dirty="0"/>
              <a:t>same</a:t>
            </a:r>
            <a:r>
              <a:rPr lang="en-US" sz="1800" dirty="0"/>
              <a:t> coordinates?</a:t>
            </a:r>
          </a:p>
          <a:p>
            <a:pPr lvl="2"/>
            <a:r>
              <a:rPr lang="en-US" sz="1600" dirty="0"/>
              <a:t>JavaScript SVG can control the order: </a:t>
            </a:r>
            <a:r>
              <a:rPr lang="en-US" sz="1050" dirty="0">
                <a:hlinkClick r:id="rId5"/>
              </a:rPr>
              <a:t>https://developer.mozilla.org/en-US/docs/Web/SVG/Attribute/paint-order</a:t>
            </a:r>
            <a:r>
              <a:rPr lang="en-US" sz="1050" dirty="0"/>
              <a:t> </a:t>
            </a:r>
            <a:endParaRPr lang="en-US" sz="1800" dirty="0"/>
          </a:p>
          <a:p>
            <a:pPr lvl="1"/>
            <a:r>
              <a:rPr lang="en-US" sz="1800" dirty="0"/>
              <a:t>What about for ellipse?</a:t>
            </a:r>
          </a:p>
        </p:txBody>
      </p:sp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77075" y="4648200"/>
            <a:ext cx="184308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8496" y="1229864"/>
            <a:ext cx="1796516" cy="213127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7" name="TextBox 6"/>
          <p:cNvSpPr txBox="1"/>
          <p:nvPr/>
        </p:nvSpPr>
        <p:spPr>
          <a:xfrm>
            <a:off x="1035052" y="5367168"/>
            <a:ext cx="3999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graphics.setColor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Color.</a:t>
            </a:r>
            <a:r>
              <a:rPr lang="en-US" sz="1400" i="1" dirty="0" err="1">
                <a:latin typeface="Courier New" pitchFamily="49" charset="0"/>
                <a:cs typeface="Courier New" pitchFamily="49" charset="0"/>
              </a:rPr>
              <a:t>red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graphics.drawRect(4, 4, 40, 40);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graphics.setColor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Color.</a:t>
            </a:r>
            <a:r>
              <a:rPr lang="en-US" sz="1400" i="1" dirty="0" err="1">
                <a:latin typeface="Courier New" pitchFamily="49" charset="0"/>
                <a:cs typeface="Courier New" pitchFamily="49" charset="0"/>
              </a:rPr>
              <a:t>blue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graphics.fillRect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(0,0,4,4);</a:t>
            </a:r>
          </a:p>
        </p:txBody>
      </p:sp>
    </p:spTree>
    <p:extLst>
      <p:ext uri="{BB962C8B-B14F-4D97-AF65-F5344CB8AC3E}">
        <p14:creationId xmlns:p14="http://schemas.microsoft.com/office/powerpoint/2010/main" val="68113586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687C-635A-4C59-A512-69648689EF1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Primitives, 2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DrawLine</a:t>
            </a:r>
            <a:r>
              <a:rPr lang="en-US" sz="2800" dirty="0"/>
              <a:t> has similar concerns </a:t>
            </a:r>
          </a:p>
          <a:p>
            <a:pPr lvl="1"/>
            <a:r>
              <a:rPr lang="en-US" sz="2400" dirty="0"/>
              <a:t>Thick lines often go to </a:t>
            </a:r>
            <a:r>
              <a:rPr lang="en-US" sz="2400" i="1" dirty="0"/>
              <a:t>both sides</a:t>
            </a:r>
            <a:r>
              <a:rPr lang="en-US" sz="2400" dirty="0"/>
              <a:t> of the coordinates</a:t>
            </a:r>
          </a:p>
          <a:p>
            <a:pPr lvl="1"/>
            <a:r>
              <a:rPr lang="en-US" sz="2400" dirty="0"/>
              <a:t>Option in JavaScript for fully inside</a:t>
            </a:r>
          </a:p>
          <a:p>
            <a:r>
              <a:rPr lang="en-US" sz="2800" dirty="0" err="1">
                <a:hlinkClick r:id="rId3"/>
              </a:rPr>
              <a:t>drawPolyline</a:t>
            </a:r>
            <a:r>
              <a:rPr lang="en-US" sz="2800" dirty="0">
                <a:hlinkClick r:id="rId3"/>
              </a:rPr>
              <a:t> </a:t>
            </a:r>
            <a:r>
              <a:rPr lang="en-US" sz="2800" dirty="0"/>
              <a:t>takes a sequence of points </a:t>
            </a:r>
          </a:p>
          <a:p>
            <a:pPr lvl="1"/>
            <a:r>
              <a:rPr lang="en-US" sz="2400" dirty="0"/>
              <a:t>Endpoints of each segment drawn? </a:t>
            </a:r>
          </a:p>
          <a:p>
            <a:pPr lvl="1"/>
            <a:r>
              <a:rPr lang="en-US" sz="2400" dirty="0"/>
              <a:t>Last end-point drawn? </a:t>
            </a:r>
          </a:p>
          <a:p>
            <a:pPr lvl="1"/>
            <a:r>
              <a:rPr lang="en-US" sz="2400" dirty="0"/>
              <a:t>Closed vs. open; may draw first point twice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</p:spTree>
    <p:extLst>
      <p:ext uri="{BB962C8B-B14F-4D97-AF65-F5344CB8AC3E}">
        <p14:creationId xmlns:p14="http://schemas.microsoft.com/office/powerpoint/2010/main" val="200529315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draw lines?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6" name="Picture 2" descr="C:\Users\bam\AppData\Local\Temp\SNAGHTML23f9b4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137" y="2086778"/>
            <a:ext cx="3233057" cy="320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2490107" y="3357904"/>
            <a:ext cx="1992086" cy="468086"/>
          </a:xfrm>
          <a:prstGeom prst="rect">
            <a:avLst/>
          </a:prstGeom>
          <a:solidFill>
            <a:srgbClr val="CC9900">
              <a:alpha val="8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490107" y="4084866"/>
            <a:ext cx="1992086" cy="720839"/>
          </a:xfrm>
          <a:prstGeom prst="rect">
            <a:avLst/>
          </a:prstGeom>
          <a:solidFill>
            <a:srgbClr val="CC9900">
              <a:alpha val="8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7247164" y="5447620"/>
            <a:ext cx="21717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750"/>
              <a:t>© 2020 - Brad Myers</a:t>
            </a:r>
          </a:p>
        </p:txBody>
      </p:sp>
      <p:pic>
        <p:nvPicPr>
          <p:cNvPr id="10" name="Picture 2" descr="C:\Users\bam\AppData\Local\Temp\SNAGHTML23f9b4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958" y="2345653"/>
            <a:ext cx="3233057" cy="320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6340928" y="4343740"/>
            <a:ext cx="1992086" cy="720839"/>
          </a:xfrm>
          <a:prstGeom prst="rect">
            <a:avLst/>
          </a:prstGeom>
          <a:solidFill>
            <a:srgbClr val="CC9900">
              <a:alpha val="8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2490107" y="3357904"/>
            <a:ext cx="226860" cy="220061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490107" y="4312768"/>
            <a:ext cx="226860" cy="220061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 rot="16200000">
            <a:off x="5492044" y="3448483"/>
            <a:ext cx="1992086" cy="720839"/>
          </a:xfrm>
          <a:prstGeom prst="rect">
            <a:avLst/>
          </a:prstGeom>
          <a:solidFill>
            <a:srgbClr val="CC9900">
              <a:alpha val="8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6363413" y="4584884"/>
            <a:ext cx="226860" cy="220061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4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(9/15/2022)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13287"/>
          </a:xfrm>
        </p:spPr>
        <p:txBody>
          <a:bodyPr>
            <a:normAutofit/>
          </a:bodyPr>
          <a:lstStyle/>
          <a:p>
            <a:r>
              <a:rPr lang="en-US" dirty="0"/>
              <a:t>Readings for this lecture are on Canvas: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>
                <a:hlinkClick r:id="rId3"/>
              </a:rPr>
              <a:t>Files / Special Course Readings</a:t>
            </a:r>
            <a:r>
              <a:rPr lang="en-US" dirty="0"/>
              <a:t>” folder</a:t>
            </a:r>
          </a:p>
          <a:p>
            <a:pPr lvl="1"/>
            <a:r>
              <a:rPr lang="en-US" dirty="0">
                <a:hlinkClick r:id="rId4"/>
              </a:rPr>
              <a:t>Foley-VanDam-graphics.pdf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5BA-FF6E-4F83-822C-B6704CDD761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260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or outside?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258" y="1891903"/>
            <a:ext cx="6741242" cy="3308747"/>
          </a:xfrm>
        </p:spPr>
        <p:txBody>
          <a:bodyPr/>
          <a:lstStyle/>
          <a:p>
            <a:r>
              <a:rPr lang="en-US" dirty="0"/>
              <a:t>How many pixels across are painted for line width = 4, rectangle width = 8?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let c =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document.getElementById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myCanvas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let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ctx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c.getContext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("2d");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ctx.lineWidth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= 4;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ctx.strokeRect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(2, 2, 8, 8);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20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B4D0A6-F05C-4DC2-A105-5C47B5C9BC30}"/>
              </a:ext>
            </a:extLst>
          </p:cNvPr>
          <p:cNvGrpSpPr/>
          <p:nvPr/>
        </p:nvGrpSpPr>
        <p:grpSpPr>
          <a:xfrm>
            <a:off x="3033657" y="3095261"/>
            <a:ext cx="5873690" cy="2820846"/>
            <a:chOff x="4044875" y="2984015"/>
            <a:chExt cx="7831587" cy="376112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0C21B19-5689-47EF-9328-9B303DE1A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63087" y="2984015"/>
              <a:ext cx="3313375" cy="376112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6C696A-A2A5-495C-A8D7-0BF93983D734}"/>
                </a:ext>
              </a:extLst>
            </p:cNvPr>
            <p:cNvSpPr txBox="1"/>
            <p:nvPr/>
          </p:nvSpPr>
          <p:spPr>
            <a:xfrm>
              <a:off x="4044875" y="4402914"/>
              <a:ext cx="1015663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50" dirty="0"/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93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D155-68C5-434D-9DD9-08D9764F225A}" type="slidenum">
              <a:rPr lang="en-US" altLang="en-US"/>
              <a:pPr/>
              <a:t>21</a:t>
            </a:fld>
            <a:endParaRPr lang="en-US" altLang="en-US"/>
          </a:p>
        </p:txBody>
      </p:sp>
      <p:pic>
        <p:nvPicPr>
          <p:cNvPr id="2089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0545" y="4050506"/>
            <a:ext cx="3536156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 Properties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2242344"/>
            <a:ext cx="8342671" cy="3295254"/>
          </a:xfrm>
        </p:spPr>
        <p:txBody>
          <a:bodyPr/>
          <a:lstStyle/>
          <a:p>
            <a:r>
              <a:rPr lang="en-US" dirty="0" err="1"/>
              <a:t>LineStyles</a:t>
            </a:r>
            <a:endParaRPr lang="en-US" dirty="0"/>
          </a:p>
          <a:p>
            <a:pPr lvl="1"/>
            <a:r>
              <a:rPr lang="en-US" dirty="0"/>
              <a:t>Width</a:t>
            </a:r>
          </a:p>
          <a:p>
            <a:pPr lvl="1"/>
            <a:r>
              <a:rPr lang="en-US" dirty="0"/>
              <a:t>Solid, dashed 111000111000111000, "double-dashed", patterned</a:t>
            </a:r>
          </a:p>
          <a:p>
            <a:r>
              <a:rPr lang="en-US" dirty="0"/>
              <a:t>Cap-style: butt, round, projecting (by 1/2 linewidth):</a:t>
            </a:r>
          </a:p>
        </p:txBody>
      </p:sp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5959" y="640940"/>
            <a:ext cx="1797844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</p:spTree>
    <p:extLst>
      <p:ext uri="{BB962C8B-B14F-4D97-AF65-F5344CB8AC3E}">
        <p14:creationId xmlns:p14="http://schemas.microsoft.com/office/powerpoint/2010/main" val="397305623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4D31-74E3-4ACA-93DE-485E2E5A2154}" type="slidenum">
              <a:rPr lang="en-US" altLang="en-US"/>
              <a:pPr/>
              <a:t>22</a:t>
            </a:fld>
            <a:endParaRPr lang="en-US" altLang="en-US"/>
          </a:p>
        </p:txBody>
      </p:sp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26605"/>
            <a:ext cx="3429000" cy="211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9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Polylines</a:t>
            </a:r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81317"/>
            <a:ext cx="7210917" cy="47512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End-caps: miter, round, bevel: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Miter = point, up to 11 degrees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JS </a:t>
            </a:r>
            <a:r>
              <a:rPr lang="en-US" dirty="0" err="1">
                <a:hlinkClick r:id="rId4"/>
              </a:rPr>
              <a:t>miterLimit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Round = circle of the line width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Bevel = fill in notch with straight line</a:t>
            </a:r>
          </a:p>
          <a:p>
            <a:pPr>
              <a:lnSpc>
                <a:spcPct val="90000"/>
              </a:lnSpc>
            </a:pPr>
            <a:r>
              <a:rPr lang="en-US" dirty="0"/>
              <a:t>Filled, what parts?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“Winding rule”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JS: </a:t>
            </a:r>
            <a:r>
              <a:rPr lang="en-US" dirty="0" err="1"/>
              <a:t>fill-rule:nonzero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“Odd parity rule”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JS: </a:t>
            </a:r>
            <a:r>
              <a:rPr lang="en-US" dirty="0" err="1"/>
              <a:t>fill-rule:evenodd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Used by Java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JavaScript has both!</a:t>
            </a:r>
          </a:p>
          <a:p>
            <a:pPr lvl="2">
              <a:lnSpc>
                <a:spcPct val="90000"/>
              </a:lnSpc>
            </a:pPr>
            <a:r>
              <a:rPr lang="en-US" dirty="0" err="1">
                <a:solidFill>
                  <a:srgbClr val="0000CD"/>
                </a:solidFill>
                <a:latin typeface="Consolas" panose="020B0609020204030204" pitchFamily="49" charset="0"/>
              </a:rPr>
              <a:t>fill-rule:winding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b="0" i="0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fill-rule:evenodd</a:t>
            </a:r>
            <a:endParaRPr lang="en-US" b="0" i="0" dirty="0">
              <a:solidFill>
                <a:srgbClr val="0000CD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E62A73-E0CD-45AB-8184-99C02361C5B4}"/>
              </a:ext>
            </a:extLst>
          </p:cNvPr>
          <p:cNvGrpSpPr/>
          <p:nvPr/>
        </p:nvGrpSpPr>
        <p:grpSpPr>
          <a:xfrm>
            <a:off x="5348569" y="4092179"/>
            <a:ext cx="3193187" cy="1435894"/>
            <a:chOff x="7131424" y="4313238"/>
            <a:chExt cx="4257583" cy="1914525"/>
          </a:xfrm>
        </p:grpSpPr>
        <p:pic>
          <p:nvPicPr>
            <p:cNvPr id="20992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31424" y="4313238"/>
              <a:ext cx="2371725" cy="19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992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731657" y="4526756"/>
              <a:ext cx="1657350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20440E-D43B-48A4-BCAD-6DDE435E52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9449" y="4038601"/>
            <a:ext cx="1727902" cy="1606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629280-91BC-40D2-8AE9-B25616EAAF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1316" y="2673570"/>
            <a:ext cx="1192825" cy="141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21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86150" y="5772150"/>
            <a:ext cx="2171700" cy="228600"/>
          </a:xfrm>
        </p:spPr>
        <p:txBody>
          <a:bodyPr/>
          <a:lstStyle/>
          <a:p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9797-E774-428C-91C3-29177D54E53C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7516" y="423198"/>
            <a:ext cx="6543675" cy="594122"/>
          </a:xfrm>
        </p:spPr>
        <p:txBody>
          <a:bodyPr/>
          <a:lstStyle/>
          <a:p>
            <a:r>
              <a:rPr lang="en-US" dirty="0"/>
              <a:t>Anti-Aliasing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367" y="1194195"/>
            <a:ext cx="8170433" cy="3745593"/>
          </a:xfrm>
        </p:spPr>
        <p:txBody>
          <a:bodyPr>
            <a:normAutofit/>
          </a:bodyPr>
          <a:lstStyle/>
          <a:p>
            <a:r>
              <a:rPr lang="en-US" sz="2400" dirty="0"/>
              <a:t>Making edges appear smooth by using blended colors</a:t>
            </a:r>
          </a:p>
          <a:p>
            <a:r>
              <a:rPr lang="en-US" sz="2400" dirty="0"/>
              <a:t>Useful for text and all lines</a:t>
            </a:r>
          </a:p>
          <a:p>
            <a:r>
              <a:rPr lang="en-US" sz="2400" dirty="0"/>
              <a:t>Supported by Java </a:t>
            </a:r>
            <a:r>
              <a:rPr lang="en-US" sz="2400" dirty="0" err="1"/>
              <a:t>RenderingHints</a:t>
            </a:r>
            <a:r>
              <a:rPr lang="en-US" sz="2400" dirty="0"/>
              <a:t> parameter to Graphics2D</a:t>
            </a:r>
          </a:p>
          <a:p>
            <a:r>
              <a:rPr lang="en-US" sz="2400" dirty="0"/>
              <a:t>JavaScript – always on, controlled by the browser</a:t>
            </a:r>
          </a:p>
        </p:txBody>
      </p:sp>
      <p:graphicFrame>
        <p:nvGraphicFramePr>
          <p:cNvPr id="2283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958785"/>
              </p:ext>
            </p:extLst>
          </p:nvPr>
        </p:nvGraphicFramePr>
        <p:xfrm>
          <a:off x="516367" y="3485495"/>
          <a:ext cx="7124185" cy="2178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3924848" imgH="1200318" progId="">
                  <p:embed/>
                </p:oleObj>
              </mc:Choice>
              <mc:Fallback>
                <p:oleObj name="Photo Editor Photo" r:id="rId3" imgW="3924848" imgH="1200318" progId="">
                  <p:embed/>
                  <p:pic>
                    <p:nvPicPr>
                      <p:cNvPr id="2283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367" y="3485495"/>
                        <a:ext cx="7124185" cy="2178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83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3690" y="3549947"/>
            <a:ext cx="1160821" cy="175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39184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317" y="948930"/>
            <a:ext cx="6590434" cy="626779"/>
          </a:xfrm>
        </p:spPr>
        <p:txBody>
          <a:bodyPr/>
          <a:lstStyle/>
          <a:p>
            <a:r>
              <a:rPr lang="en-US" dirty="0"/>
              <a:t>Anti-aliasing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386" y="1801926"/>
            <a:ext cx="6956714" cy="330874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https://developer.mozilla.org/en-US/docs/Web/API/Canvas_API/Tutorial/Applying_styles_and_colors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098" y="2912780"/>
            <a:ext cx="6329455" cy="219789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5835810" y="4790819"/>
            <a:ext cx="1643743" cy="12106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701"/>
          <a:stretch/>
        </p:blipFill>
        <p:spPr>
          <a:xfrm>
            <a:off x="1143001" y="4903913"/>
            <a:ext cx="2254385" cy="10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33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49312"/>
          </a:xfrm>
        </p:spPr>
        <p:txBody>
          <a:bodyPr/>
          <a:lstStyle/>
          <a:p>
            <a:r>
              <a:rPr lang="en-US" dirty="0"/>
              <a:t>Java2D &amp; JavaScript Canvas Path Model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8865"/>
            <a:ext cx="8229600" cy="4892060"/>
          </a:xfrm>
        </p:spPr>
        <p:txBody>
          <a:bodyPr/>
          <a:lstStyle/>
          <a:p>
            <a:r>
              <a:rPr lang="en-US" dirty="0"/>
              <a:t>Others (AWT, SVG) draw by drawing shapes (</a:t>
            </a:r>
            <a:r>
              <a:rPr lang="en-US" dirty="0" err="1"/>
              <a:t>drawRect</a:t>
            </a:r>
            <a:r>
              <a:rPr lang="en-US" dirty="0"/>
              <a:t>, &lt;</a:t>
            </a:r>
            <a:r>
              <a:rPr lang="en-US" dirty="0" err="1"/>
              <a:t>rect</a:t>
            </a:r>
            <a:r>
              <a:rPr lang="en-US" dirty="0"/>
              <a:t>&gt;, etc.)</a:t>
            </a:r>
          </a:p>
          <a:p>
            <a:r>
              <a:rPr lang="en-US" dirty="0"/>
              <a:t>Path model: Define a path first, then stroke or fill it</a:t>
            </a:r>
          </a:p>
          <a:p>
            <a:pPr lvl="1"/>
            <a:r>
              <a:rPr lang="en-US" dirty="0"/>
              <a:t>Used in Java, Macintosh, Postscript, JS Canvas</a:t>
            </a:r>
          </a:p>
          <a:p>
            <a:r>
              <a:rPr lang="en-US" dirty="0"/>
              <a:t>Can create a </a:t>
            </a:r>
            <a:r>
              <a:rPr lang="en-US" dirty="0" err="1"/>
              <a:t>beginPath</a:t>
            </a:r>
            <a:r>
              <a:rPr lang="en-US" dirty="0"/>
              <a:t>() and add </a:t>
            </a:r>
            <a:r>
              <a:rPr lang="en-US" dirty="0" err="1"/>
              <a:t>moveTo</a:t>
            </a:r>
            <a:r>
              <a:rPr lang="en-US" dirty="0"/>
              <a:t>, </a:t>
            </a:r>
            <a:r>
              <a:rPr lang="en-US" dirty="0" err="1"/>
              <a:t>lineTo’s</a:t>
            </a:r>
            <a:r>
              <a:rPr lang="en-US" dirty="0"/>
              <a:t>, </a:t>
            </a:r>
            <a:r>
              <a:rPr lang="en-US" dirty="0" err="1"/>
              <a:t>curveTo</a:t>
            </a:r>
            <a:r>
              <a:rPr lang="en-US" dirty="0"/>
              <a:t> (etc.) to it, and then call stroke() or fill(), etc.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DB3B-6F85-486C-9362-C8272D83C42D}" type="slidenum">
              <a:rPr lang="en-US" altLang="en-US"/>
              <a:pPr/>
              <a:t>25</a:t>
            </a:fld>
            <a:endParaRPr lang="en-US" altLang="en-US"/>
          </a:p>
        </p:txBody>
      </p:sp>
      <p:pic>
        <p:nvPicPr>
          <p:cNvPr id="210948" name="Picture 4" descr="2D-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558" y="4978502"/>
            <a:ext cx="2500982" cy="907948"/>
          </a:xfrm>
          <a:prstGeom prst="rect">
            <a:avLst/>
          </a:prstGeom>
          <a:noFill/>
        </p:spPr>
      </p:pic>
      <p:pic>
        <p:nvPicPr>
          <p:cNvPr id="210949" name="Picture 5" descr="2D-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9112" y="4955458"/>
            <a:ext cx="2131701" cy="779783"/>
          </a:xfrm>
          <a:prstGeom prst="rect">
            <a:avLst/>
          </a:prstGeom>
          <a:noFill/>
        </p:spPr>
      </p:pic>
      <p:pic>
        <p:nvPicPr>
          <p:cNvPr id="210950" name="Picture 6" descr="PolyApp"/>
          <p:cNvPicPr>
            <a:picLocks noChangeAspect="1" noChangeArrowheads="1"/>
          </p:cNvPicPr>
          <p:nvPr/>
        </p:nvPicPr>
        <p:blipFill>
          <a:blip r:embed="rId5" cstate="print"/>
          <a:srcRect l="32858" t="35208" r="29047" b="31459"/>
          <a:stretch>
            <a:fillRect/>
          </a:stretch>
        </p:blipFill>
        <p:spPr bwMode="auto">
          <a:xfrm>
            <a:off x="5932534" y="4699819"/>
            <a:ext cx="2215946" cy="1107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755815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1827"/>
          </a:xfrm>
        </p:spPr>
        <p:txBody>
          <a:bodyPr/>
          <a:lstStyle/>
          <a:p>
            <a:r>
              <a:rPr lang="en-US" dirty="0"/>
              <a:t>JavaScript Canvas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0877"/>
            <a:ext cx="8229600" cy="501004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Build up a path and then “stroke” or “fill” it</a:t>
            </a:r>
          </a:p>
          <a:p>
            <a:pPr lvl="1"/>
            <a:r>
              <a:rPr lang="en-US" dirty="0"/>
              <a:t>Implicit “default” path, or explicit path</a:t>
            </a:r>
          </a:p>
          <a:p>
            <a:pPr lvl="1"/>
            <a:r>
              <a:rPr lang="en-US" dirty="0"/>
              <a:t>Global (hidden) data structure holds the path and all parameters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function draw()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const canvas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('canvas');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canvas.getContext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const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canvas.getContext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('2d');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ctx.beginPath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ctx.moveTo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(75, 50);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ctx.lineTo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(100, 75);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ctx.lineTo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(100, 25);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ctx.closePath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//optional for fill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ctx.fill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04A209BD-AE8E-FA3D-43DB-95C0B9DA30C5}"/>
              </a:ext>
            </a:extLst>
          </p:cNvPr>
          <p:cNvSpPr txBox="1"/>
          <p:nvPr/>
        </p:nvSpPr>
        <p:spPr>
          <a:xfrm>
            <a:off x="7620000" y="320825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hlinkClick r:id="rId2"/>
              </a:rPr>
              <a:t>ref</a:t>
            </a:r>
            <a:endParaRPr lang="en-US" sz="2400" i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E2EB50F-EEF8-6E3D-078D-33655BFA0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25901"/>
            <a:ext cx="2446105" cy="21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795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JavaScript Canvas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630" y="1504336"/>
            <a:ext cx="7956084" cy="4928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&lt;body&gt;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&lt;canvas id="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myCanvas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 width="100%" height="100%"&gt;&lt;/canvas&gt;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&lt;script&gt;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let c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myCanvas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let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c.getContext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("2d");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ctx.strokeStyle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"red";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ctx.moveTo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(10, 10);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ctx.lineTo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(20, 200);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ctx.fillStyle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"green";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ctx.fillRect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(20, 20, 150, 100);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&lt;/script&gt;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&lt;/body&gt;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286" y="4077681"/>
            <a:ext cx="1671428" cy="115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33656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Canvas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419" y="1524000"/>
            <a:ext cx="7263581" cy="47391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&lt;body&gt;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&lt;canvas id="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myCanvas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 width="100%" height="100%"&gt;&lt;/canvas&gt;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&lt;script&gt;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ctx.strokeStyle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"red";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ctx.moveTo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(10, 10);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ctx.lineTo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(20, 200);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ctx.fillStyle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"green";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ctx.fillRect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(20, 20, 150, 100);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ctx.moveTo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(0,0);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ctx.lineWidth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5;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ctx.strokeStyle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"blue";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ctx.lineTo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(0,100);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&lt;/body&gt;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286" y="4112484"/>
            <a:ext cx="1671428" cy="11428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49283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Canvas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5521"/>
            <a:ext cx="7263581" cy="47391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&lt;body&gt;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&lt;canvas id="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myCanvas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 width="100%" height="100%"&gt;&lt;/canvas&gt;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&lt;script&gt;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ctx.strokeStyle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"red";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ctx.moveTo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(10, 10);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ctx.lineTo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(20, 200);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ctx.fillStyle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"green";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ctx.fillRect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(20, 20, 150, 100);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ctx.moveTo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(0,0);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ctx.lineWidth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5;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ctx.strokeStyle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"blue";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ctx.lineTo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(0,100);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&lt;/body&gt;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572" y="3228739"/>
            <a:ext cx="1671428" cy="11428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F6DB8E-B99B-3014-93F9-78E813EBF911}"/>
              </a:ext>
            </a:extLst>
          </p:cNvPr>
          <p:cNvSpPr txBox="1"/>
          <p:nvPr/>
        </p:nvSpPr>
        <p:spPr>
          <a:xfrm>
            <a:off x="2856271" y="552787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/>
              <a:t>Redraws previous stroke! </a:t>
            </a:r>
            <a:endParaRPr lang="en-US" sz="20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1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(9/20/2022)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13287"/>
          </a:xfrm>
        </p:spPr>
        <p:txBody>
          <a:bodyPr>
            <a:normAutofit/>
          </a:bodyPr>
          <a:lstStyle/>
          <a:p>
            <a:r>
              <a:rPr lang="en-US" dirty="0"/>
              <a:t>Alex changed office hours – now Mondays 1-2pm virtually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3"/>
              </a:rPr>
              <a:t>Zoom section of Canvas</a:t>
            </a:r>
            <a:r>
              <a:rPr lang="en-US" dirty="0"/>
              <a:t> for link</a:t>
            </a:r>
          </a:p>
          <a:p>
            <a:endParaRPr lang="en-US" dirty="0"/>
          </a:p>
          <a:p>
            <a:r>
              <a:rPr lang="en-US" dirty="0"/>
              <a:t>Homework 2 due 1 week from today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5BA-FF6E-4F83-822C-B6704CDD761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640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523999" y="3499669"/>
            <a:ext cx="1962151" cy="197259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Canvas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606" y="1573161"/>
            <a:ext cx="7450394" cy="50537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&lt;body&gt;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&lt;canvas id="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myCanvas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 width="100%" height="100%"&gt;&lt;/canvas&gt;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&lt;script&gt;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ctx.strokeStyle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"red";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ctx.moveTo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(10, 10);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ctx.lineTo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(20, 200);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ctx.beginPath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ctx.moveTo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(10, 250);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ctx.fillStyle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"green";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ctx.fillRect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(20, 20, 150, 100);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ctx.moveTo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(0,0);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ctx.lineWidth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5;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ctx.strokeStyle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"blue";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ctx.lineTo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(0,100);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&lt;/body&gt;</a:t>
            </a:r>
          </a:p>
          <a:p>
            <a:pPr lvl="1"/>
            <a:r>
              <a:rPr lang="en-US" sz="3300" dirty="0"/>
              <a:t>Need </a:t>
            </a:r>
            <a:r>
              <a:rPr lang="en-US" sz="2550" dirty="0" err="1"/>
              <a:t>beginPath</a:t>
            </a:r>
            <a:r>
              <a:rPr lang="en-US" sz="2550" dirty="0"/>
              <a:t>() between strokes!</a:t>
            </a:r>
            <a:endParaRPr lang="en-US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0" y="3207551"/>
            <a:ext cx="1664286" cy="12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70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739" y="1747280"/>
            <a:ext cx="3858923" cy="3821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Canvas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38" y="1605923"/>
            <a:ext cx="6515100" cy="3308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ctx.fillStyle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"red";</a:t>
            </a:r>
          </a:p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ctx.fillRect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(0, 0, 20, 20);</a:t>
            </a:r>
          </a:p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ctx.fillStyle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"green";</a:t>
            </a:r>
          </a:p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ctx.fillRect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(20, 10, 20, 20);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Anti-aliasing makes</a:t>
            </a:r>
            <a:br>
              <a:rPr lang="en-US" sz="2800" dirty="0"/>
            </a:br>
            <a:r>
              <a:rPr lang="en-US" sz="2800" dirty="0"/>
              <a:t>it hard to control</a:t>
            </a:r>
            <a:br>
              <a:rPr lang="en-US" sz="2800" dirty="0"/>
            </a:br>
            <a:r>
              <a:rPr lang="en-US" sz="2800" dirty="0"/>
              <a:t>which pixels are on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447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84BF0F-CA38-471D-B45B-D9DF6B8F8A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71"/>
          <a:stretch/>
        </p:blipFill>
        <p:spPr>
          <a:xfrm>
            <a:off x="6345187" y="1630225"/>
            <a:ext cx="2602791" cy="1295400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53BB-AB34-4FB4-97BA-F8AC19E0B4AD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Splines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2"/>
            <a:ext cx="8229600" cy="471328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Curves defined by “cubic” equation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x(t) = a</a:t>
            </a:r>
            <a:r>
              <a:rPr lang="en-US" baseline="-25000" dirty="0"/>
              <a:t>x</a:t>
            </a:r>
            <a:r>
              <a:rPr lang="en-US" dirty="0"/>
              <a:t>t</a:t>
            </a:r>
            <a:r>
              <a:rPr lang="en-US" baseline="30000" dirty="0"/>
              <a:t>3</a:t>
            </a:r>
            <a:r>
              <a:rPr lang="en-US" dirty="0"/>
              <a:t> + b</a:t>
            </a:r>
            <a:r>
              <a:rPr lang="en-US" baseline="-25000" dirty="0"/>
              <a:t>x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dirty="0" err="1"/>
              <a:t>c</a:t>
            </a:r>
            <a:r>
              <a:rPr lang="en-US" baseline="-25000" dirty="0" err="1"/>
              <a:t>x</a:t>
            </a:r>
            <a:r>
              <a:rPr lang="en-US" dirty="0" err="1"/>
              <a:t>t</a:t>
            </a:r>
            <a:r>
              <a:rPr lang="en-US" dirty="0"/>
              <a:t> + d</a:t>
            </a:r>
            <a:r>
              <a:rPr lang="en-US" baseline="-25000" dirty="0"/>
              <a:t>x</a:t>
            </a:r>
            <a:br>
              <a:rPr lang="en-US" dirty="0"/>
            </a:br>
            <a:r>
              <a:rPr lang="en-US" dirty="0"/>
              <a:t>y(t) = a</a:t>
            </a:r>
            <a:r>
              <a:rPr lang="en-US" baseline="-25000" dirty="0"/>
              <a:t>y</a:t>
            </a:r>
            <a:r>
              <a:rPr lang="en-US" dirty="0"/>
              <a:t>t</a:t>
            </a:r>
            <a:r>
              <a:rPr lang="en-US" baseline="30000" dirty="0"/>
              <a:t>3</a:t>
            </a:r>
            <a:r>
              <a:rPr lang="en-US" dirty="0"/>
              <a:t> + b</a:t>
            </a:r>
            <a:r>
              <a:rPr lang="en-US" baseline="-25000" dirty="0"/>
              <a:t>y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dirty="0" err="1"/>
              <a:t>c</a:t>
            </a:r>
            <a:r>
              <a:rPr lang="en-US" baseline="-25000" dirty="0" err="1"/>
              <a:t>y</a:t>
            </a:r>
            <a:r>
              <a:rPr lang="en-US" dirty="0" err="1"/>
              <a:t>t</a:t>
            </a:r>
            <a:r>
              <a:rPr lang="en-US" dirty="0"/>
              <a:t> + </a:t>
            </a:r>
            <a:r>
              <a:rPr lang="en-US" dirty="0" err="1"/>
              <a:t>d</a:t>
            </a:r>
            <a:r>
              <a:rPr lang="en-US" baseline="-25000" dirty="0" err="1"/>
              <a:t>y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Well-defined techniques from graphics (not covered here – see </a:t>
            </a:r>
            <a:r>
              <a:rPr lang="en-US" dirty="0" err="1"/>
              <a:t>Foley&amp;vanDam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Defined based on “control” points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Different kinds do or don’t go through the control points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Available in both </a:t>
            </a:r>
            <a:r>
              <a:rPr lang="en-US" dirty="0">
                <a:hlinkClick r:id="rId4"/>
              </a:rPr>
              <a:t>SVG</a:t>
            </a:r>
            <a:r>
              <a:rPr lang="en-US" dirty="0"/>
              <a:t> and </a:t>
            </a:r>
            <a:r>
              <a:rPr lang="en-US" dirty="0">
                <a:hlinkClick r:id="rId5"/>
              </a:rPr>
              <a:t>Canvas</a:t>
            </a:r>
            <a:r>
              <a:rPr lang="en-US" dirty="0"/>
              <a:t> in JavaScript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“</a:t>
            </a:r>
            <a:r>
              <a:rPr lang="en-US" dirty="0" err="1"/>
              <a:t>Bézier</a:t>
            </a:r>
            <a:r>
              <a:rPr lang="en-US" dirty="0"/>
              <a:t>” curves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endpoints are on the curve, and</a:t>
            </a:r>
            <a:br>
              <a:rPr lang="en-US" dirty="0"/>
            </a:br>
            <a:r>
              <a:rPr lang="en-US" dirty="0"/>
              <a:t>control points are not </a:t>
            </a:r>
          </a:p>
          <a:p>
            <a:pPr>
              <a:lnSpc>
                <a:spcPct val="120000"/>
              </a:lnSpc>
            </a:pPr>
            <a:r>
              <a:rPr lang="en-US" dirty="0"/>
              <a:t>Different from PowerPoint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pic>
        <p:nvPicPr>
          <p:cNvPr id="3074" name="Picture 2" descr="Cubic Bézier Curves with grid">
            <a:extLst>
              <a:ext uri="{FF2B5EF4-FFF2-40B4-BE49-F238E27FC236}">
                <a16:creationId xmlns:a16="http://schemas.microsoft.com/office/drawing/2014/main" id="{01D30DA9-833F-5D0C-ACB5-4FDA3E42F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75" y="5181600"/>
            <a:ext cx="18097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C559289-AB0F-FD09-043C-36093AF64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56" y="5181600"/>
            <a:ext cx="18097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952ADDC-9F6E-8772-7159-745C40EE71BF}"/>
              </a:ext>
            </a:extLst>
          </p:cNvPr>
          <p:cNvSpPr/>
          <p:nvPr/>
        </p:nvSpPr>
        <p:spPr bwMode="auto">
          <a:xfrm>
            <a:off x="5776759" y="643438"/>
            <a:ext cx="2497393" cy="1191937"/>
          </a:xfrm>
          <a:custGeom>
            <a:avLst/>
            <a:gdLst>
              <a:gd name="connsiteX0" fmla="*/ 0 w 2497393"/>
              <a:gd name="connsiteY0" fmla="*/ 238208 h 1191937"/>
              <a:gd name="connsiteX1" fmla="*/ 1179871 w 2497393"/>
              <a:gd name="connsiteY1" fmla="*/ 21898 h 1191937"/>
              <a:gd name="connsiteX2" fmla="*/ 1533832 w 2497393"/>
              <a:gd name="connsiteY2" fmla="*/ 710156 h 1191937"/>
              <a:gd name="connsiteX3" fmla="*/ 2290916 w 2497393"/>
              <a:gd name="connsiteY3" fmla="*/ 454518 h 1191937"/>
              <a:gd name="connsiteX4" fmla="*/ 2497393 w 2497393"/>
              <a:gd name="connsiteY4" fmla="*/ 1191937 h 119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7393" h="1191937">
                <a:moveTo>
                  <a:pt x="0" y="238208"/>
                </a:moveTo>
                <a:cubicBezTo>
                  <a:pt x="462116" y="90724"/>
                  <a:pt x="924232" y="-56760"/>
                  <a:pt x="1179871" y="21898"/>
                </a:cubicBezTo>
                <a:cubicBezTo>
                  <a:pt x="1435510" y="100556"/>
                  <a:pt x="1348658" y="638053"/>
                  <a:pt x="1533832" y="710156"/>
                </a:cubicBezTo>
                <a:cubicBezTo>
                  <a:pt x="1719006" y="782259"/>
                  <a:pt x="2130323" y="374221"/>
                  <a:pt x="2290916" y="454518"/>
                </a:cubicBezTo>
                <a:cubicBezTo>
                  <a:pt x="2451509" y="534815"/>
                  <a:pt x="2474451" y="863376"/>
                  <a:pt x="2497393" y="119193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BA034B-9F0C-17F6-0767-F12454F06887}"/>
              </a:ext>
            </a:extLst>
          </p:cNvPr>
          <p:cNvCxnSpPr/>
          <p:nvPr/>
        </p:nvCxnSpPr>
        <p:spPr bwMode="auto">
          <a:xfrm>
            <a:off x="6754761" y="1238865"/>
            <a:ext cx="363794" cy="48039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9084647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416E-F812-4710-950F-D1423072E5EA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Bezier Curve Example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14168"/>
            <a:ext cx="7402116" cy="519143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var c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myCanvas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var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c.getContext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("2d");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ctx.beginPath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ctx.moveTo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(20, 20);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ctx.bezierCurveTo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(20, 100, 200, 100, 200, 20);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ctx.moveTo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(20, 20);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ctx.arc(20,20,4,0,2*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Math.PI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ctx.moveTo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(18, 98);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ctx.arc(20,100,4,0,2*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Math.PI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ctx.moveTo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(198, 98);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ctx.arc(200,100,4,0,2*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Math.PI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ctx.moveTo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(198, 18);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ctx.arc(200,20,4,0,2*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Math.PI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err="1"/>
              <a:t>ctx.stroke</a:t>
            </a:r>
            <a:r>
              <a:rPr lang="en-US" sz="1800" dirty="0"/>
              <a:t>();</a:t>
            </a:r>
          </a:p>
          <a:p>
            <a:pPr>
              <a:lnSpc>
                <a:spcPct val="90000"/>
              </a:lnSpc>
            </a:pPr>
            <a:r>
              <a:rPr lang="en-US" dirty="0"/>
              <a:t>Note that Bezier curves do </a:t>
            </a:r>
            <a:r>
              <a:rPr lang="en-US" i="1" dirty="0"/>
              <a:t>not</a:t>
            </a:r>
            <a:r>
              <a:rPr lang="en-US" dirty="0"/>
              <a:t> go through the intermediate control points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0C1B50E-4C92-3100-3677-D9DDAEFB2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54" y="3048460"/>
            <a:ext cx="4245692" cy="212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6AC101-F405-A770-0F76-1A309368EC76}"/>
              </a:ext>
            </a:extLst>
          </p:cNvPr>
          <p:cNvSpPr txBox="1"/>
          <p:nvPr/>
        </p:nvSpPr>
        <p:spPr>
          <a:xfrm>
            <a:off x="8232830" y="249739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hlinkClick r:id="rId4"/>
              </a:rPr>
              <a:t>ref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3233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First Matrix, RGB, YIQ, and Color Cubes » Cleve's Corner: Cleve Moler on  Mathematics and Computing - MATLAB &amp; Simulink">
            <a:extLst>
              <a:ext uri="{FF2B5EF4-FFF2-40B4-BE49-F238E27FC236}">
                <a16:creationId xmlns:a16="http://schemas.microsoft.com/office/drawing/2014/main" id="{CE5C1CDD-6A42-E757-43CD-57B5E1974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19" y="3565714"/>
            <a:ext cx="4004481" cy="300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19A1-69E2-4385-8262-3F6CC0D00F79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Models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5280" y="1417638"/>
            <a:ext cx="8351520" cy="4713287"/>
          </a:xfrm>
        </p:spPr>
        <p:txBody>
          <a:bodyPr/>
          <a:lstStyle/>
          <a:p>
            <a:r>
              <a:rPr lang="en-US" sz="1950" i="1" dirty="0"/>
              <a:t>See online color picker / converter: </a:t>
            </a:r>
            <a:r>
              <a:rPr lang="en-US" sz="1950" i="1" dirty="0">
                <a:hlinkClick r:id="rId4"/>
              </a:rPr>
              <a:t>https://colorizer.org/</a:t>
            </a:r>
            <a:r>
              <a:rPr lang="en-US" sz="1950" i="1" dirty="0"/>
              <a:t> or </a:t>
            </a:r>
            <a:r>
              <a:rPr lang="en-US" sz="1950" i="1" dirty="0">
                <a:hlinkClick r:id="rId5"/>
              </a:rPr>
              <a:t>w3schools</a:t>
            </a:r>
            <a:endParaRPr lang="en-US" sz="1950" dirty="0"/>
          </a:p>
          <a:p>
            <a:r>
              <a:rPr lang="en-US" sz="1950" dirty="0"/>
              <a:t>RGB -- Additive color primaries </a:t>
            </a:r>
          </a:p>
          <a:p>
            <a:r>
              <a:rPr lang="en-US" sz="1950" dirty="0"/>
              <a:t>CMY --  Cyan, Magenta, Yellow </a:t>
            </a:r>
          </a:p>
          <a:p>
            <a:pPr lvl="1"/>
            <a:r>
              <a:rPr lang="en-US" sz="1650" dirty="0"/>
              <a:t>complements of red, green, blue; subtractive primaries </a:t>
            </a:r>
          </a:p>
          <a:p>
            <a:pPr lvl="1"/>
            <a:r>
              <a:rPr lang="en-US" sz="1650" dirty="0"/>
              <a:t>colors are specified that are removed from white light, instead of added to black (no light) as in RGB</a:t>
            </a:r>
          </a:p>
          <a:p>
            <a:r>
              <a:rPr lang="en-US" sz="1950" dirty="0"/>
              <a:t>YIQ  -- used in color TVs in US (NTSC) </a:t>
            </a:r>
          </a:p>
          <a:p>
            <a:pPr lvl="1"/>
            <a:r>
              <a:rPr lang="en-US" sz="1650" dirty="0"/>
              <a:t>Y is luminance, what is shown on black and white TVs </a:t>
            </a:r>
          </a:p>
          <a:p>
            <a:pPr lvl="1"/>
            <a:r>
              <a:rPr lang="en-US" sz="1650" dirty="0"/>
              <a:t>I and Q encode chromaticity  </a:t>
            </a:r>
          </a:p>
        </p:txBody>
      </p:sp>
      <p:pic>
        <p:nvPicPr>
          <p:cNvPr id="239622" name="Picture 6" descr="lect10yiqmatri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2747" y="4610100"/>
            <a:ext cx="3549253" cy="97750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0100D3-251A-7E55-1C33-16FAC4339E53}"/>
              </a:ext>
            </a:extLst>
          </p:cNvPr>
          <p:cNvSpPr txBox="1"/>
          <p:nvPr/>
        </p:nvSpPr>
        <p:spPr>
          <a:xfrm>
            <a:off x="7620000" y="61468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hlinkClick r:id="rId7"/>
              </a:rPr>
              <a:t>ref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82040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01AD-FFC2-4E1F-83C9-EB17541245D2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Color, cont.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HSV -- Hue, Saturation and Value (brightness) or HSL (Luminance)</a:t>
            </a:r>
          </a:p>
          <a:p>
            <a:pPr lvl="1"/>
            <a:r>
              <a:rPr lang="en-US" dirty="0"/>
              <a:t>user oriented, intuitive appear of artist's hint, shade, tone </a:t>
            </a:r>
          </a:p>
          <a:p>
            <a:pPr lvl="1"/>
            <a:r>
              <a:rPr lang="en-US" dirty="0"/>
              <a:t>simple algorithm in text to convert, but not a linear mapping </a:t>
            </a:r>
          </a:p>
          <a:p>
            <a:r>
              <a:rPr lang="en-US" dirty="0"/>
              <a:t>Interpolating between colors can be done using different models, with different resulting intermediate colors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F951E4-DBE3-83FC-69EB-EF93F1AC433C}"/>
              </a:ext>
            </a:extLst>
          </p:cNvPr>
          <p:cNvSpPr/>
          <p:nvPr/>
        </p:nvSpPr>
        <p:spPr bwMode="auto">
          <a:xfrm>
            <a:off x="1833880" y="4271975"/>
            <a:ext cx="5476240" cy="73690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00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4C9F7C-D3A7-4FFB-F914-C1898D4984D9}"/>
              </a:ext>
            </a:extLst>
          </p:cNvPr>
          <p:cNvSpPr/>
          <p:nvPr/>
        </p:nvSpPr>
        <p:spPr bwMode="auto">
          <a:xfrm>
            <a:off x="1833880" y="5314810"/>
            <a:ext cx="5476240" cy="736906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FF00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35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7582560-3ADB-06D4-292C-02C4E7658DB3}"/>
              </a:ext>
            </a:extLst>
          </p:cNvPr>
          <p:cNvSpPr/>
          <p:nvPr/>
        </p:nvSpPr>
        <p:spPr bwMode="auto">
          <a:xfrm>
            <a:off x="5906728" y="4634804"/>
            <a:ext cx="2895600" cy="1634408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E2950F-B03B-CA57-E569-230FF880036E}"/>
              </a:ext>
            </a:extLst>
          </p:cNvPr>
          <p:cNvSpPr/>
          <p:nvPr/>
        </p:nvSpPr>
        <p:spPr bwMode="auto">
          <a:xfrm>
            <a:off x="2458064" y="4798142"/>
            <a:ext cx="2895600" cy="16344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Transparency of Color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model used only opaque paint</a:t>
            </a:r>
          </a:p>
          <a:p>
            <a:pPr lvl="1"/>
            <a:r>
              <a:rPr lang="en-US" dirty="0"/>
              <a:t>Modeled hardcopy devices this was developed for (at Xerox PARC)</a:t>
            </a:r>
          </a:p>
          <a:p>
            <a:r>
              <a:rPr lang="en-US" dirty="0"/>
              <a:t>Current systems now support “paint” that combines with “paint” already under it</a:t>
            </a:r>
          </a:p>
          <a:p>
            <a:pPr lvl="1"/>
            <a:r>
              <a:rPr lang="en-US" dirty="0"/>
              <a:t>e.g., translucent paint (“alpha” values)</a:t>
            </a:r>
          </a:p>
          <a:p>
            <a:r>
              <a:rPr lang="en-US" dirty="0"/>
              <a:t>Intermediate</a:t>
            </a:r>
          </a:p>
          <a:p>
            <a:pPr lvl="1"/>
            <a:r>
              <a:rPr lang="en-US" dirty="0"/>
              <a:t>Icons and images can select one “transparent” color</a:t>
            </a:r>
          </a:p>
          <a:p>
            <a:pPr lvl="2"/>
            <a:r>
              <a:rPr lang="en-US" dirty="0" err="1"/>
              <a:t>E.g</a:t>
            </a:r>
            <a:r>
              <a:rPr lang="en-US" dirty="0"/>
              <a:t>, “transparent gifs”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5D0E-008C-4C4A-B456-187DA0C56426}" type="slidenum">
              <a:rPr lang="en-US" altLang="en-US"/>
              <a:pPr/>
              <a:t>36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9C3508-5A63-E2B7-25FA-2F6E6975A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92548"/>
            <a:ext cx="3124200" cy="14782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157311-19BE-ED4F-C1D4-B6F58A669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291" y="4785781"/>
            <a:ext cx="2651709" cy="1272516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BB7B3822-5CD6-DE0A-D464-84E704458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875" y="4938511"/>
            <a:ext cx="3678377" cy="176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59766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E7D5-2956-4657-B6E6-321C8858244F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Paint with transparency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Postscript model originated the “alpha blending” approach</a:t>
            </a:r>
          </a:p>
          <a:p>
            <a:pPr lvl="1"/>
            <a:r>
              <a:rPr lang="en-US" dirty="0"/>
              <a:t>Dominant model for hardcopy</a:t>
            </a:r>
          </a:p>
          <a:p>
            <a:r>
              <a:rPr lang="en-US" dirty="0"/>
              <a:t>Java2D and JS drawing models also takes this approach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</p:spTree>
    <p:extLst>
      <p:ext uri="{BB962C8B-B14F-4D97-AF65-F5344CB8AC3E}">
        <p14:creationId xmlns:p14="http://schemas.microsoft.com/office/powerpoint/2010/main" val="170979459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 Blending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Alpha is percent of this color to be used</a:t>
            </a:r>
          </a:p>
          <a:p>
            <a:pPr lvl="1"/>
            <a:r>
              <a:rPr lang="en-US" dirty="0" err="1"/>
              <a:t>rgba</a:t>
            </a:r>
            <a:r>
              <a:rPr lang="en-US" dirty="0"/>
              <a:t>(red, green, blue, alpha)</a:t>
            </a:r>
          </a:p>
          <a:p>
            <a:pPr lvl="1"/>
            <a:r>
              <a:rPr lang="en-US" dirty="0"/>
              <a:t>Creates an </a:t>
            </a:r>
            <a:r>
              <a:rPr lang="en-US" dirty="0" err="1"/>
              <a:t>rgba</a:t>
            </a:r>
            <a:r>
              <a:rPr lang="en-US" dirty="0"/>
              <a:t> color with the specified red, green, blue, and alpha values </a:t>
            </a:r>
          </a:p>
          <a:p>
            <a:pPr lvl="2"/>
            <a:r>
              <a:rPr lang="en-US" dirty="0" err="1"/>
              <a:t>rgb</a:t>
            </a:r>
            <a:r>
              <a:rPr lang="en-US" dirty="0"/>
              <a:t> in 0..255</a:t>
            </a:r>
          </a:p>
          <a:p>
            <a:pPr lvl="2"/>
            <a:r>
              <a:rPr lang="en-US" dirty="0"/>
              <a:t>a in the range 0.0 - 1.0</a:t>
            </a:r>
          </a:p>
          <a:p>
            <a:endParaRPr lang="en-US" sz="1200" dirty="0"/>
          </a:p>
          <a:p>
            <a:r>
              <a:rPr lang="en-US" dirty="0"/>
              <a:t>Reverse of PowerPoint! </a:t>
            </a:r>
          </a:p>
          <a:p>
            <a:pPr lvl="1"/>
            <a:r>
              <a:rPr lang="en-US" dirty="0"/>
              <a:t>PowerPoint is % transparent so 100% = see through; 0 = opaque</a:t>
            </a:r>
          </a:p>
          <a:p>
            <a:pPr lvl="1"/>
            <a:r>
              <a:rPr lang="en-US" dirty="0"/>
              <a:t>Percent transparent = 1-percent alpha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5AB2-9F2E-44C5-894B-1D9D6EF17437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8F6387-B353-B6FC-137B-3956EBDDF014}"/>
              </a:ext>
            </a:extLst>
          </p:cNvPr>
          <p:cNvSpPr/>
          <p:nvPr/>
        </p:nvSpPr>
        <p:spPr bwMode="auto">
          <a:xfrm>
            <a:off x="5420032" y="1417638"/>
            <a:ext cx="3195484" cy="1699188"/>
          </a:xfrm>
          <a:prstGeom prst="rect">
            <a:avLst/>
          </a:prstGeom>
          <a:solidFill>
            <a:srgbClr val="CC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731199-41BB-FF50-7FD2-1B848DEBEA46}"/>
              </a:ext>
            </a:extLst>
          </p:cNvPr>
          <p:cNvSpPr txBox="1"/>
          <p:nvPr/>
        </p:nvSpPr>
        <p:spPr>
          <a:xfrm>
            <a:off x="6784258" y="311682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50850631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painting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Shadows</a:t>
            </a:r>
          </a:p>
          <a:p>
            <a:r>
              <a:rPr lang="en-US" dirty="0"/>
              <a:t>Many kinds of gradients</a:t>
            </a:r>
          </a:p>
          <a:p>
            <a:r>
              <a:rPr lang="en-US" dirty="0"/>
              <a:t>Filters and blurring</a:t>
            </a:r>
          </a:p>
          <a:p>
            <a:r>
              <a:rPr lang="en-US" dirty="0"/>
              <a:t>3D (</a:t>
            </a:r>
            <a:r>
              <a:rPr lang="en-US" dirty="0" err="1"/>
              <a:t>WebGL</a:t>
            </a:r>
            <a:r>
              <a:rPr lang="en-US" dirty="0"/>
              <a:t>) …..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39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0" y="1992195"/>
            <a:ext cx="907143" cy="85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1" y="2788104"/>
            <a:ext cx="1307143" cy="907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322" y="3801072"/>
            <a:ext cx="871429" cy="878572"/>
          </a:xfrm>
          <a:prstGeom prst="rect">
            <a:avLst/>
          </a:prstGeom>
        </p:spPr>
      </p:pic>
      <p:pic>
        <p:nvPicPr>
          <p:cNvPr id="230404" name="Picture 4" descr="C:\Users\bam\AppData\Local\Temp\SNAGHTML81b05d7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34966"/>
            <a:ext cx="3571875" cy="172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76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“Graphics”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visual output shown to users</a:t>
            </a:r>
          </a:p>
          <a:p>
            <a:pPr lvl="1"/>
            <a:r>
              <a:rPr lang="en-US" i="1" dirty="0">
                <a:solidFill>
                  <a:schemeClr val="accent6"/>
                </a:solidFill>
              </a:rPr>
              <a:t>Includes</a:t>
            </a:r>
            <a:r>
              <a:rPr lang="en-US" dirty="0"/>
              <a:t> textual output</a:t>
            </a:r>
          </a:p>
          <a:p>
            <a:pPr lvl="1"/>
            <a:r>
              <a:rPr lang="en-US" dirty="0"/>
              <a:t>Only 2D for now</a:t>
            </a:r>
          </a:p>
          <a:p>
            <a:r>
              <a:rPr lang="en-US" dirty="0"/>
              <a:t>So far, mostly html or html generated from JS</a:t>
            </a:r>
          </a:p>
          <a:p>
            <a:r>
              <a:rPr lang="en-US" dirty="0"/>
              <a:t>Mostly styled text and images</a:t>
            </a:r>
          </a:p>
          <a:p>
            <a:r>
              <a:rPr lang="en-US" dirty="0"/>
              <a:t>Also, areas of colors – mostly rectangles or rounded rectangles</a:t>
            </a:r>
          </a:p>
          <a:p>
            <a:r>
              <a:rPr lang="en-US" dirty="0"/>
              <a:t>Borders on regions</a:t>
            </a:r>
          </a:p>
          <a:p>
            <a:endParaRPr lang="en-US" dirty="0"/>
          </a:p>
          <a:p>
            <a:r>
              <a:rPr lang="en-US" dirty="0"/>
              <a:t>Now, adding in “real” graphical objects:</a:t>
            </a:r>
          </a:p>
          <a:p>
            <a:pPr lvl="1"/>
            <a:r>
              <a:rPr lang="en-US" dirty="0"/>
              <a:t>Other shapes – lines, circles, polygons, etc.</a:t>
            </a:r>
          </a:p>
          <a:p>
            <a:pPr lvl="1"/>
            <a:r>
              <a:rPr lang="en-US" dirty="0"/>
              <a:t>More properties on other graphics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5BA-FF6E-4F83-822C-B6704CDD761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4655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Fonts and drawing strings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provides description of the shape of a collection of chars</a:t>
            </a:r>
          </a:p>
          <a:p>
            <a:pPr lvl="1"/>
            <a:r>
              <a:rPr lang="en-US" dirty="0"/>
              <a:t>Shapes are called “glyphs”</a:t>
            </a:r>
          </a:p>
          <a:p>
            <a:r>
              <a:rPr lang="en-US" dirty="0"/>
              <a:t>Plus information e.g., about how to advance after drawing a glyph</a:t>
            </a:r>
          </a:p>
          <a:p>
            <a:r>
              <a:rPr lang="en-US" dirty="0"/>
              <a:t>And aggregate info for the whole collection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B9C3-B3AC-4AD0-A3C1-A4822C926C77}" type="slidenum">
              <a:rPr lang="en-US" altLang="en-US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20848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Fonts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Typically specified by:</a:t>
            </a:r>
          </a:p>
          <a:p>
            <a:pPr lvl="1"/>
            <a:r>
              <a:rPr lang="en-US" sz="2800" dirty="0"/>
              <a:t>A family or typeface</a:t>
            </a:r>
          </a:p>
          <a:p>
            <a:pPr lvl="2"/>
            <a:r>
              <a:rPr lang="en-US" sz="2400" dirty="0"/>
              <a:t>e.g., courier, </a:t>
            </a:r>
            <a:r>
              <a:rPr lang="en-US" sz="2400" dirty="0" err="1"/>
              <a:t>helvetica</a:t>
            </a:r>
            <a:r>
              <a:rPr lang="en-US" sz="2400" dirty="0"/>
              <a:t>, times roman</a:t>
            </a:r>
          </a:p>
          <a:p>
            <a:pPr lvl="1"/>
            <a:r>
              <a:rPr lang="en-US" sz="2800" dirty="0"/>
              <a:t>A size (normally in “points”)</a:t>
            </a:r>
          </a:p>
          <a:p>
            <a:pPr lvl="1"/>
            <a:r>
              <a:rPr lang="en-US" sz="2800" dirty="0"/>
              <a:t>A style</a:t>
            </a:r>
          </a:p>
          <a:p>
            <a:pPr lvl="2"/>
            <a:r>
              <a:rPr lang="en-US" sz="2400" dirty="0"/>
              <a:t>e.g., plain, italic, bold, bold &amp; italic</a:t>
            </a:r>
          </a:p>
          <a:p>
            <a:pPr lvl="2"/>
            <a:r>
              <a:rPr lang="en-US" sz="2400" dirty="0"/>
              <a:t>other </a:t>
            </a:r>
            <a:r>
              <a:rPr lang="en-US" sz="2400" dirty="0" err="1"/>
              <a:t>possibles</a:t>
            </a:r>
            <a:r>
              <a:rPr lang="en-US" sz="2400" dirty="0"/>
              <a:t> (from mac): underline, outline, shadow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4DCA-96DE-4B5E-B3F3-A31797B604B8}" type="slidenum">
              <a:rPr lang="en-US" altLang="en-US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71717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1F97-61B0-484A-8A39-1905D865090F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Font examples</a:t>
            </a:r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20479"/>
            <a:ext cx="6731629" cy="335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</p:spTree>
    <p:extLst>
      <p:ext uri="{BB962C8B-B14F-4D97-AF65-F5344CB8AC3E}">
        <p14:creationId xmlns:p14="http://schemas.microsoft.com/office/powerpoint/2010/main" val="187186214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Points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odd and archaic unit of measurement</a:t>
            </a:r>
          </a:p>
          <a:p>
            <a:pPr lvl="1"/>
            <a:r>
              <a:rPr lang="en-US"/>
              <a:t>72.27 points per inch</a:t>
            </a:r>
          </a:p>
          <a:p>
            <a:pPr lvl="2"/>
            <a:r>
              <a:rPr lang="en-US"/>
              <a:t>Origin: 72 per French inch (!)</a:t>
            </a:r>
          </a:p>
          <a:p>
            <a:pPr lvl="1"/>
            <a:r>
              <a:rPr lang="en-US"/>
              <a:t>Postscript rounded to 72/inch</a:t>
            </a:r>
          </a:p>
          <a:p>
            <a:pPr lvl="2"/>
            <a:r>
              <a:rPr lang="en-US"/>
              <a:t>Most have followed</a:t>
            </a:r>
          </a:p>
          <a:p>
            <a:pPr lvl="1"/>
            <a:r>
              <a:rPr lang="en-US"/>
              <a:t>Early Macintosh: point==pixel (1/75th)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28FA-A7A2-4E43-9C5A-DB582F8599F1}" type="slidenum">
              <a:rPr lang="en-US" altLang="en-US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97813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FontMetrics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Objects that allow you to measure characters, strings, and properties of whole fonts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AA8D-B942-4D5A-999A-4B0426F36E8C}" type="slidenum">
              <a:rPr lang="en-US" altLang="en-US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94863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5CE8-8B87-4E43-98F0-18CD17AC4EFA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 point and baseline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glyph has a reference point</a:t>
            </a:r>
          </a:p>
          <a:p>
            <a:pPr lvl="1"/>
            <a:r>
              <a:rPr lang="en-US"/>
              <a:t>Draw a character at x,y, reference point will end up at x,y (not top-left)</a:t>
            </a:r>
          </a:p>
          <a:p>
            <a:pPr lvl="1"/>
            <a:endParaRPr lang="en-US"/>
          </a:p>
          <a:p>
            <a:pPr lvl="1"/>
            <a:r>
              <a:rPr lang="en-US"/>
              <a:t>Reference point defines a </a:t>
            </a:r>
            <a:r>
              <a:rPr lang="en-US" b="1"/>
              <a:t>“baseline”</a:t>
            </a:r>
          </a:p>
        </p:txBody>
      </p:sp>
      <p:grpSp>
        <p:nvGrpSpPr>
          <p:cNvPr id="219140" name="Group 4"/>
          <p:cNvGrpSpPr>
            <a:grpSpLocks/>
          </p:cNvGrpSpPr>
          <p:nvPr/>
        </p:nvGrpSpPr>
        <p:grpSpPr bwMode="auto">
          <a:xfrm>
            <a:off x="2971800" y="3714752"/>
            <a:ext cx="2686050" cy="1534717"/>
            <a:chOff x="2016" y="2739"/>
            <a:chExt cx="2256" cy="1289"/>
          </a:xfrm>
        </p:grpSpPr>
        <p:sp>
          <p:nvSpPr>
            <p:cNvPr id="219141" name="Text Box 5"/>
            <p:cNvSpPr txBox="1">
              <a:spLocks noChangeArrowheads="1"/>
            </p:cNvSpPr>
            <p:nvPr/>
          </p:nvSpPr>
          <p:spPr bwMode="auto">
            <a:xfrm>
              <a:off x="2352" y="2739"/>
              <a:ext cx="660" cy="1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9375"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219142" name="Line 6"/>
            <p:cNvSpPr>
              <a:spLocks noChangeShapeType="1"/>
            </p:cNvSpPr>
            <p:nvPr/>
          </p:nvSpPr>
          <p:spPr bwMode="auto">
            <a:xfrm>
              <a:off x="2016" y="3744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43" name="Oval 7"/>
            <p:cNvSpPr>
              <a:spLocks noChangeArrowheads="1"/>
            </p:cNvSpPr>
            <p:nvPr/>
          </p:nvSpPr>
          <p:spPr bwMode="auto">
            <a:xfrm>
              <a:off x="2352" y="3696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</p:spTree>
    <p:extLst>
      <p:ext uri="{BB962C8B-B14F-4D97-AF65-F5344CB8AC3E}">
        <p14:creationId xmlns:p14="http://schemas.microsoft.com/office/powerpoint/2010/main" val="106744129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76C4-194F-49E8-A884-9662CAFBA172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Advance width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glyph has an “advance width”</a:t>
            </a:r>
          </a:p>
          <a:p>
            <a:pPr lvl="1"/>
            <a:r>
              <a:rPr lang="en-US"/>
              <a:t>Where reference point of next glyph goes along baseline</a:t>
            </a:r>
          </a:p>
        </p:txBody>
      </p:sp>
      <p:grpSp>
        <p:nvGrpSpPr>
          <p:cNvPr id="220164" name="Group 4"/>
          <p:cNvGrpSpPr>
            <a:grpSpLocks/>
          </p:cNvGrpSpPr>
          <p:nvPr/>
        </p:nvGrpSpPr>
        <p:grpSpPr bwMode="auto">
          <a:xfrm>
            <a:off x="2971800" y="3714750"/>
            <a:ext cx="2686050" cy="1714500"/>
            <a:chOff x="1536" y="2400"/>
            <a:chExt cx="2256" cy="1440"/>
          </a:xfrm>
        </p:grpSpPr>
        <p:sp>
          <p:nvSpPr>
            <p:cNvPr id="220165" name="Text Box 5"/>
            <p:cNvSpPr txBox="1">
              <a:spLocks noChangeArrowheads="1"/>
            </p:cNvSpPr>
            <p:nvPr/>
          </p:nvSpPr>
          <p:spPr bwMode="auto">
            <a:xfrm>
              <a:off x="1872" y="2400"/>
              <a:ext cx="1108" cy="1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9375">
                  <a:latin typeface="Times New Roman" pitchFamily="18" charset="0"/>
                </a:rPr>
                <a:t>pa</a:t>
              </a:r>
            </a:p>
          </p:txBody>
        </p:sp>
        <p:sp>
          <p:nvSpPr>
            <p:cNvPr id="220166" name="Line 6"/>
            <p:cNvSpPr>
              <a:spLocks noChangeShapeType="1"/>
            </p:cNvSpPr>
            <p:nvPr/>
          </p:nvSpPr>
          <p:spPr bwMode="auto">
            <a:xfrm>
              <a:off x="1536" y="3405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67" name="Oval 7"/>
            <p:cNvSpPr>
              <a:spLocks noChangeArrowheads="1"/>
            </p:cNvSpPr>
            <p:nvPr/>
          </p:nvSpPr>
          <p:spPr bwMode="auto">
            <a:xfrm>
              <a:off x="1872" y="3357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68" name="Oval 8"/>
            <p:cNvSpPr>
              <a:spLocks noChangeArrowheads="1"/>
            </p:cNvSpPr>
            <p:nvPr/>
          </p:nvSpPr>
          <p:spPr bwMode="auto">
            <a:xfrm>
              <a:off x="2400" y="3360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69" name="Line 9"/>
            <p:cNvSpPr>
              <a:spLocks noChangeShapeType="1"/>
            </p:cNvSpPr>
            <p:nvPr/>
          </p:nvSpPr>
          <p:spPr bwMode="auto">
            <a:xfrm>
              <a:off x="1920" y="2688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70" name="Line 10"/>
            <p:cNvSpPr>
              <a:spLocks noChangeShapeType="1"/>
            </p:cNvSpPr>
            <p:nvPr/>
          </p:nvSpPr>
          <p:spPr bwMode="auto">
            <a:xfrm>
              <a:off x="2448" y="2688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</p:spTree>
    <p:extLst>
      <p:ext uri="{BB962C8B-B14F-4D97-AF65-F5344CB8AC3E}">
        <p14:creationId xmlns:p14="http://schemas.microsoft.com/office/powerpoint/2010/main" val="127958408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6DF1-37A8-411A-AA05-618507390195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Ascent and decent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Glyphs are drawn both above and below baseline</a:t>
            </a:r>
          </a:p>
          <a:p>
            <a:pPr lvl="1"/>
            <a:r>
              <a:rPr lang="en-US"/>
              <a:t>Distance below: “decent” of glyph</a:t>
            </a:r>
          </a:p>
          <a:p>
            <a:pPr lvl="1"/>
            <a:r>
              <a:rPr lang="en-US"/>
              <a:t>Distance above: “ascent” of glyph</a:t>
            </a:r>
          </a:p>
        </p:txBody>
      </p:sp>
      <p:grpSp>
        <p:nvGrpSpPr>
          <p:cNvPr id="221188" name="Group 4"/>
          <p:cNvGrpSpPr>
            <a:grpSpLocks/>
          </p:cNvGrpSpPr>
          <p:nvPr/>
        </p:nvGrpSpPr>
        <p:grpSpPr bwMode="auto">
          <a:xfrm>
            <a:off x="1600200" y="3714750"/>
            <a:ext cx="4267200" cy="1618060"/>
            <a:chOff x="384" y="2400"/>
            <a:chExt cx="3584" cy="1359"/>
          </a:xfrm>
        </p:grpSpPr>
        <p:sp>
          <p:nvSpPr>
            <p:cNvPr id="221189" name="Line 5"/>
            <p:cNvSpPr>
              <a:spLocks noChangeShapeType="1"/>
            </p:cNvSpPr>
            <p:nvPr/>
          </p:nvSpPr>
          <p:spPr bwMode="auto">
            <a:xfrm>
              <a:off x="1536" y="2928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1190" name="Group 6"/>
            <p:cNvGrpSpPr>
              <a:grpSpLocks/>
            </p:cNvGrpSpPr>
            <p:nvPr/>
          </p:nvGrpSpPr>
          <p:grpSpPr bwMode="auto">
            <a:xfrm>
              <a:off x="384" y="2400"/>
              <a:ext cx="3584" cy="1359"/>
              <a:chOff x="384" y="2400"/>
              <a:chExt cx="3584" cy="1359"/>
            </a:xfrm>
          </p:grpSpPr>
          <p:sp>
            <p:nvSpPr>
              <p:cNvPr id="221191" name="Text Box 7"/>
              <p:cNvSpPr txBox="1">
                <a:spLocks noChangeArrowheads="1"/>
              </p:cNvSpPr>
              <p:nvPr/>
            </p:nvSpPr>
            <p:spPr bwMode="auto">
              <a:xfrm>
                <a:off x="1872" y="2400"/>
                <a:ext cx="660" cy="1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9375">
                    <a:latin typeface="Times New Roman" pitchFamily="18" charset="0"/>
                  </a:rPr>
                  <a:t>p</a:t>
                </a:r>
              </a:p>
            </p:txBody>
          </p:sp>
          <p:sp>
            <p:nvSpPr>
              <p:cNvPr id="221192" name="Line 8"/>
              <p:cNvSpPr>
                <a:spLocks noChangeShapeType="1"/>
              </p:cNvSpPr>
              <p:nvPr/>
            </p:nvSpPr>
            <p:spPr bwMode="auto">
              <a:xfrm>
                <a:off x="1536" y="3405"/>
                <a:ext cx="2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193" name="Oval 9"/>
              <p:cNvSpPr>
                <a:spLocks noChangeArrowheads="1"/>
              </p:cNvSpPr>
              <p:nvPr/>
            </p:nvSpPr>
            <p:spPr bwMode="auto">
              <a:xfrm>
                <a:off x="1872" y="3357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194" name="Line 10"/>
              <p:cNvSpPr>
                <a:spLocks noChangeShapeType="1"/>
              </p:cNvSpPr>
              <p:nvPr/>
            </p:nvSpPr>
            <p:spPr bwMode="auto">
              <a:xfrm>
                <a:off x="1536" y="3600"/>
                <a:ext cx="2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195" name="Text Box 11"/>
              <p:cNvSpPr txBox="1">
                <a:spLocks noChangeArrowheads="1"/>
              </p:cNvSpPr>
              <p:nvPr/>
            </p:nvSpPr>
            <p:spPr bwMode="auto">
              <a:xfrm>
                <a:off x="2736" y="2928"/>
                <a:ext cx="1232" cy="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3600">
                    <a:latin typeface="Times New Roman" pitchFamily="18" charset="0"/>
                  </a:rPr>
                  <a:t>Ascent</a:t>
                </a:r>
              </a:p>
            </p:txBody>
          </p:sp>
          <p:sp>
            <p:nvSpPr>
              <p:cNvPr id="221196" name="Text Box 12"/>
              <p:cNvSpPr txBox="1">
                <a:spLocks noChangeArrowheads="1"/>
              </p:cNvSpPr>
              <p:nvPr/>
            </p:nvSpPr>
            <p:spPr bwMode="auto">
              <a:xfrm>
                <a:off x="384" y="3216"/>
                <a:ext cx="1254" cy="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3600">
                    <a:latin typeface="Times New Roman" pitchFamily="18" charset="0"/>
                  </a:rPr>
                  <a:t>Decent</a:t>
                </a:r>
              </a:p>
            </p:txBody>
          </p:sp>
        </p:grpSp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</p:spTree>
    <p:extLst>
      <p:ext uri="{BB962C8B-B14F-4D97-AF65-F5344CB8AC3E}">
        <p14:creationId xmlns:p14="http://schemas.microsoft.com/office/powerpoint/2010/main" val="150529711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9D6C-5B25-48EC-8D28-732BD6BEAFE6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ascent and decent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Font as a whole has a standard ascent and standard decent</a:t>
            </a:r>
          </a:p>
        </p:txBody>
      </p:sp>
      <p:grpSp>
        <p:nvGrpSpPr>
          <p:cNvPr id="222212" name="Group 4"/>
          <p:cNvGrpSpPr>
            <a:grpSpLocks/>
          </p:cNvGrpSpPr>
          <p:nvPr/>
        </p:nvGrpSpPr>
        <p:grpSpPr bwMode="auto">
          <a:xfrm>
            <a:off x="1143001" y="2971801"/>
            <a:ext cx="6802041" cy="1618060"/>
            <a:chOff x="0" y="1776"/>
            <a:chExt cx="5713" cy="1359"/>
          </a:xfrm>
        </p:grpSpPr>
        <p:grpSp>
          <p:nvGrpSpPr>
            <p:cNvPr id="222213" name="Group 5"/>
            <p:cNvGrpSpPr>
              <a:grpSpLocks/>
            </p:cNvGrpSpPr>
            <p:nvPr/>
          </p:nvGrpSpPr>
          <p:grpSpPr bwMode="auto">
            <a:xfrm>
              <a:off x="0" y="1776"/>
              <a:ext cx="5713" cy="1359"/>
              <a:chOff x="480" y="1776"/>
              <a:chExt cx="5713" cy="1359"/>
            </a:xfrm>
          </p:grpSpPr>
          <p:sp>
            <p:nvSpPr>
              <p:cNvPr id="222214" name="Line 6"/>
              <p:cNvSpPr>
                <a:spLocks noChangeShapeType="1"/>
              </p:cNvSpPr>
              <p:nvPr/>
            </p:nvSpPr>
            <p:spPr bwMode="auto">
              <a:xfrm>
                <a:off x="2400" y="2112"/>
                <a:ext cx="2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2215" name="Group 7"/>
              <p:cNvGrpSpPr>
                <a:grpSpLocks/>
              </p:cNvGrpSpPr>
              <p:nvPr/>
            </p:nvGrpSpPr>
            <p:grpSpPr bwMode="auto">
              <a:xfrm>
                <a:off x="480" y="1776"/>
                <a:ext cx="5713" cy="1359"/>
                <a:chOff x="480" y="1776"/>
                <a:chExt cx="5713" cy="1359"/>
              </a:xfrm>
            </p:grpSpPr>
            <p:sp>
              <p:nvSpPr>
                <p:cNvPr id="22221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688" y="1776"/>
                  <a:ext cx="1558" cy="1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9375">
                      <a:latin typeface="Times New Roman" pitchFamily="18" charset="0"/>
                    </a:rPr>
                    <a:t>pM</a:t>
                  </a:r>
                </a:p>
              </p:txBody>
            </p:sp>
            <p:sp>
              <p:nvSpPr>
                <p:cNvPr id="222217" name="Line 9"/>
                <p:cNvSpPr>
                  <a:spLocks noChangeShapeType="1"/>
                </p:cNvSpPr>
                <p:nvPr/>
              </p:nvSpPr>
              <p:spPr bwMode="auto">
                <a:xfrm>
                  <a:off x="2352" y="2781"/>
                  <a:ext cx="22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218" name="Oval 10"/>
                <p:cNvSpPr>
                  <a:spLocks noChangeArrowheads="1"/>
                </p:cNvSpPr>
                <p:nvPr/>
              </p:nvSpPr>
              <p:spPr bwMode="auto">
                <a:xfrm>
                  <a:off x="2688" y="2733"/>
                  <a:ext cx="96" cy="96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219" name="Line 11"/>
                <p:cNvSpPr>
                  <a:spLocks noChangeShapeType="1"/>
                </p:cNvSpPr>
                <p:nvPr/>
              </p:nvSpPr>
              <p:spPr bwMode="auto">
                <a:xfrm>
                  <a:off x="2352" y="2976"/>
                  <a:ext cx="22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22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368" y="2208"/>
                  <a:ext cx="1825" cy="5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3600">
                      <a:latin typeface="Times New Roman" pitchFamily="18" charset="0"/>
                    </a:rPr>
                    <a:t>Std Ascent</a:t>
                  </a:r>
                </a:p>
              </p:txBody>
            </p:sp>
            <p:sp>
              <p:nvSpPr>
                <p:cNvPr id="22222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80" y="2592"/>
                  <a:ext cx="1868" cy="5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3600">
                      <a:latin typeface="Times New Roman" pitchFamily="18" charset="0"/>
                    </a:rPr>
                    <a:t>Std Decent</a:t>
                  </a:r>
                </a:p>
              </p:txBody>
            </p:sp>
          </p:grpSp>
        </p:grpSp>
        <p:sp>
          <p:nvSpPr>
            <p:cNvPr id="222222" name="Oval 14"/>
            <p:cNvSpPr>
              <a:spLocks noChangeArrowheads="1"/>
            </p:cNvSpPr>
            <p:nvPr/>
          </p:nvSpPr>
          <p:spPr bwMode="auto">
            <a:xfrm>
              <a:off x="2736" y="2736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</p:spTree>
    <p:extLst>
      <p:ext uri="{BB962C8B-B14F-4D97-AF65-F5344CB8AC3E}">
        <p14:creationId xmlns:p14="http://schemas.microsoft.com/office/powerpoint/2010/main" val="71291946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Leading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Leading = space between lines of text </a:t>
            </a:r>
          </a:p>
          <a:p>
            <a:pPr lvl="1"/>
            <a:r>
              <a:rPr lang="en-US" dirty="0"/>
              <a:t>Pronounce “led”-</a:t>
            </a:r>
            <a:r>
              <a:rPr lang="en-US" dirty="0" err="1"/>
              <a:t>ing</a:t>
            </a:r>
            <a:r>
              <a:rPr lang="en-US" dirty="0"/>
              <a:t> after the lead strips that used to provide it</a:t>
            </a:r>
          </a:p>
          <a:p>
            <a:pPr lvl="1"/>
            <a:r>
              <a:rPr lang="en-US" dirty="0"/>
              <a:t>space between bottom of standard decent and top of standard ascent</a:t>
            </a:r>
          </a:p>
          <a:p>
            <a:pPr lvl="2"/>
            <a:r>
              <a:rPr lang="en-US" dirty="0"/>
              <a:t>i.e., interline spacing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1727-4B23-4EB6-8251-22B34119F504}" type="slidenum">
              <a:rPr lang="en-US" altLang="en-US"/>
              <a:pPr/>
              <a:t>49</a:t>
            </a:fld>
            <a:endParaRPr lang="en-US" altLang="en-US"/>
          </a:p>
        </p:txBody>
      </p:sp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3300" y="4400551"/>
            <a:ext cx="2539604" cy="118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895743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talk about Graphics?</a:t>
            </a: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draw application-specific graphical objects</a:t>
            </a:r>
          </a:p>
          <a:p>
            <a:r>
              <a:rPr lang="en-US" dirty="0"/>
              <a:t>Lines, rectangles, text</a:t>
            </a:r>
          </a:p>
          <a:p>
            <a:r>
              <a:rPr lang="en-US" dirty="0"/>
              <a:t>Mac, Windows, Linux, Android, iOS, web, … all have approximately the same way of describing graphics</a:t>
            </a:r>
          </a:p>
          <a:p>
            <a:r>
              <a:rPr lang="en-US" dirty="0"/>
              <a:t>There are some complexities that are worth looking at</a:t>
            </a:r>
          </a:p>
          <a:p>
            <a:r>
              <a:rPr lang="en-US" dirty="0"/>
              <a:t>There are 2 models, we (and homework 3) will cover both!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F03E-F176-4695-8C03-A28A6603F515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85630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F084-0082-4E73-89D8-B321541BB9A2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Height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Height of character or font</a:t>
            </a:r>
          </a:p>
          <a:p>
            <a:pPr lvl="1"/>
            <a:r>
              <a:rPr lang="en-US" dirty="0"/>
              <a:t>ascent + decent + leading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 standard across systems: on some systems doesn’t include leading (but does in Java)</a:t>
            </a:r>
          </a:p>
          <a:p>
            <a:pPr lvl="2"/>
            <a:r>
              <a:rPr lang="en-US" dirty="0"/>
              <a:t>New question: is the leading above or below the text in Java?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</p:spTree>
    <p:extLst>
      <p:ext uri="{BB962C8B-B14F-4D97-AF65-F5344CB8AC3E}">
        <p14:creationId xmlns:p14="http://schemas.microsoft.com/office/powerpoint/2010/main" val="964913466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Parameters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Kerning: overlapping of characters: VA, </a:t>
            </a:r>
            <a:r>
              <a:rPr lang="en-US" dirty="0" err="1"/>
              <a:t>ff</a:t>
            </a:r>
            <a:r>
              <a:rPr lang="en-US" dirty="0"/>
              <a:t>, V.</a:t>
            </a:r>
          </a:p>
          <a:p>
            <a:r>
              <a:rPr lang="en-US" dirty="0"/>
              <a:t>Stroke: Element of a character that would have originally been created with a single pen stroke</a:t>
            </a:r>
          </a:p>
          <a:p>
            <a:r>
              <a:rPr lang="en-US" dirty="0" err="1"/>
              <a:t>Em</a:t>
            </a:r>
            <a:r>
              <a:rPr lang="en-US" dirty="0"/>
              <a:t>: Equal to the font's point size. So an "</a:t>
            </a:r>
            <a:r>
              <a:rPr lang="en-US" dirty="0" err="1"/>
              <a:t>Em</a:t>
            </a:r>
            <a:r>
              <a:rPr lang="en-US" dirty="0"/>
              <a:t>-dash" in a 18 point font is 18points wide: (option-shift-underline on Mac)</a:t>
            </a:r>
          </a:p>
          <a:p>
            <a:r>
              <a:rPr lang="en-US" dirty="0" err="1"/>
              <a:t>En</a:t>
            </a:r>
            <a:r>
              <a:rPr lang="en-US" dirty="0"/>
              <a:t>: Half font's point size. "</a:t>
            </a:r>
            <a:r>
              <a:rPr lang="en-US" dirty="0" err="1"/>
              <a:t>En</a:t>
            </a:r>
            <a:r>
              <a:rPr lang="en-US" dirty="0"/>
              <a:t>-dash" is 9 points wide in 18 point font: (Mac: option-underline)</a:t>
            </a:r>
          </a:p>
          <a:p>
            <a:pPr lvl="1"/>
            <a:r>
              <a:rPr lang="en-US" dirty="0"/>
              <a:t>- DASHES – DASHES—DASHES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488A-0F0D-490F-AE75-64A858659CE6}" type="slidenum">
              <a:rPr lang="en-US" altLang="en-US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52209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7F57-8002-4DD5-9EC1-C66571ED23CC}" type="slidenum">
              <a:rPr lang="en-US" altLang="en-US"/>
              <a:pPr/>
              <a:t>52</a:t>
            </a:fld>
            <a:endParaRPr lang="en-US" altLang="en-US"/>
          </a:p>
        </p:txBody>
      </p:sp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3" cstate="print"/>
          <a:srcRect t="34927" r="46823"/>
          <a:stretch>
            <a:fillRect/>
          </a:stretch>
        </p:blipFill>
        <p:spPr bwMode="auto">
          <a:xfrm>
            <a:off x="3736454" y="2037316"/>
            <a:ext cx="3028950" cy="7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6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3871" y="1514167"/>
            <a:ext cx="6981393" cy="47784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50" b="1" dirty="0"/>
              <a:t>Bitmap fonts</a:t>
            </a:r>
            <a:r>
              <a:rPr lang="en-US" sz="1950" dirty="0"/>
              <a:t>: look bad when scaled up. Best appearance at native resolution.</a:t>
            </a:r>
            <a:br>
              <a:rPr lang="en-US" sz="1950" dirty="0"/>
            </a:br>
            <a:r>
              <a:rPr lang="en-US" sz="4350" dirty="0"/>
              <a:t>Times vs.</a:t>
            </a:r>
            <a:r>
              <a:rPr lang="en-US" sz="3525" dirty="0"/>
              <a:t>  </a:t>
            </a:r>
          </a:p>
          <a:p>
            <a:pPr lvl="1">
              <a:lnSpc>
                <a:spcPct val="90000"/>
              </a:lnSpc>
            </a:pPr>
            <a:r>
              <a:rPr lang="en-US" sz="1650" dirty="0"/>
              <a:t>Sometimes used for dingbats, wingdings</a:t>
            </a:r>
          </a:p>
          <a:p>
            <a:pPr>
              <a:lnSpc>
                <a:spcPct val="90000"/>
              </a:lnSpc>
            </a:pPr>
            <a:r>
              <a:rPr lang="en-US" sz="1950" b="1" dirty="0"/>
              <a:t>Postscript fonts</a:t>
            </a:r>
            <a:r>
              <a:rPr lang="en-US" sz="1950" dirty="0"/>
              <a:t>: by Adobe, described by curves and lines so look good at any resolution, often hard to read when small </a:t>
            </a:r>
          </a:p>
          <a:p>
            <a:pPr>
              <a:lnSpc>
                <a:spcPct val="90000"/>
              </a:lnSpc>
            </a:pPr>
            <a:r>
              <a:rPr lang="en-US" sz="1950" b="1" dirty="0"/>
              <a:t>TrueType fonts</a:t>
            </a:r>
            <a:r>
              <a:rPr lang="en-US" sz="1950" dirty="0"/>
              <a:t>: similar to Postscript: font is a program  </a:t>
            </a:r>
            <a:r>
              <a:rPr lang="en-US" sz="2550" dirty="0" err="1">
                <a:latin typeface="Times New Roman" pitchFamily="18" charset="0"/>
              </a:rPr>
              <a:t>abcd</a:t>
            </a:r>
            <a:endParaRPr lang="en-US" sz="2550" dirty="0"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1650" dirty="0"/>
              <a:t>Supported by Java: </a:t>
            </a:r>
            <a:r>
              <a:rPr lang="en-US" sz="1500" dirty="0" err="1"/>
              <a:t>java.awt.font.TRUETYPE_FONT</a:t>
            </a: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950" b="1" dirty="0"/>
              <a:t>OpenType</a:t>
            </a:r>
            <a:r>
              <a:rPr lang="en-US" sz="1800" dirty="0"/>
              <a:t>, etc. – web fonts are scalable 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Fonts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</p:spTree>
    <p:extLst>
      <p:ext uri="{BB962C8B-B14F-4D97-AF65-F5344CB8AC3E}">
        <p14:creationId xmlns:p14="http://schemas.microsoft.com/office/powerpoint/2010/main" val="1216218306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7DFA-9A04-4415-BFF8-0E6F0C23C580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Encoding of Characters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Conventional ASCII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One byte per character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Various special characters in lower and upper part of fonts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Depends on OS, font, etc.</a:t>
            </a:r>
          </a:p>
          <a:p>
            <a:pPr>
              <a:lnSpc>
                <a:spcPct val="90000"/>
              </a:lnSpc>
            </a:pPr>
            <a:r>
              <a:rPr lang="en-US" dirty="0"/>
              <a:t>Unicode: </a:t>
            </a:r>
            <a:r>
              <a:rPr lang="en-US" dirty="0">
                <a:hlinkClick r:id="rId3"/>
              </a:rPr>
              <a:t>http://www.unicode.org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16 bits per character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the world’s languages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Java and web use Unicode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</p:spTree>
    <p:extLst>
      <p:ext uri="{BB962C8B-B14F-4D97-AF65-F5344CB8AC3E}">
        <p14:creationId xmlns:p14="http://schemas.microsoft.com/office/powerpoint/2010/main" val="544837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22938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Pictures created externally</a:t>
            </a:r>
          </a:p>
          <a:p>
            <a:pPr lvl="1"/>
            <a:r>
              <a:rPr lang="en-US" dirty="0"/>
              <a:t>“Bitmaps”, “</a:t>
            </a:r>
            <a:r>
              <a:rPr lang="en-US" dirty="0" err="1"/>
              <a:t>Pixmaps</a:t>
            </a:r>
            <a:r>
              <a:rPr lang="en-US" dirty="0"/>
              <a:t>”</a:t>
            </a:r>
          </a:p>
          <a:p>
            <a:r>
              <a:rPr lang="en-US" dirty="0"/>
              <a:t>Various encodings</a:t>
            </a:r>
          </a:p>
          <a:p>
            <a:pPr lvl="1"/>
            <a:r>
              <a:rPr lang="en-US" dirty="0"/>
              <a:t>bmp, </a:t>
            </a:r>
            <a:r>
              <a:rPr lang="en-US" dirty="0" err="1"/>
              <a:t>pict</a:t>
            </a:r>
            <a:r>
              <a:rPr lang="en-US" dirty="0"/>
              <a:t>, gif, tiff, jpeg, </a:t>
            </a:r>
            <a:r>
              <a:rPr lang="en-US" dirty="0" err="1"/>
              <a:t>png</a:t>
            </a:r>
            <a:r>
              <a:rPr lang="en-US" dirty="0"/>
              <a:t>, …</a:t>
            </a:r>
          </a:p>
          <a:p>
            <a:r>
              <a:rPr lang="en-US" dirty="0"/>
              <a:t>Issues:</a:t>
            </a:r>
          </a:p>
          <a:p>
            <a:pPr lvl="1"/>
            <a:r>
              <a:rPr lang="en-US" dirty="0"/>
              <a:t>Origin for when used as a cursor</a:t>
            </a:r>
          </a:p>
          <a:p>
            <a:pPr lvl="1"/>
            <a:r>
              <a:rPr lang="en-US" dirty="0"/>
              <a:t>Encodings for transparency</a:t>
            </a:r>
          </a:p>
          <a:p>
            <a:pPr lvl="2"/>
            <a:r>
              <a:rPr lang="en-US" dirty="0"/>
              <a:t>Windows cursors and gif files</a:t>
            </a:r>
          </a:p>
          <a:p>
            <a:pPr lvl="2"/>
            <a:r>
              <a:rPr lang="en-US" dirty="0"/>
              <a:t>Java uses alpha compositing</a:t>
            </a:r>
          </a:p>
          <a:p>
            <a:pPr lvl="2"/>
            <a:r>
              <a:rPr lang="en-US" dirty="0"/>
              <a:t>gif &amp; </a:t>
            </a:r>
            <a:r>
              <a:rPr lang="en-US" dirty="0" err="1"/>
              <a:t>png</a:t>
            </a:r>
            <a:r>
              <a:rPr lang="en-US" dirty="0"/>
              <a:t> do support it, jpg does not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2B99-40E4-4976-A1ED-E68DFDF35C79}" type="slidenum">
              <a:rPr lang="en-US" altLang="en-US"/>
              <a:pPr/>
              <a:t>54</a:t>
            </a:fld>
            <a:endParaRPr lang="en-US" altLang="en-US"/>
          </a:p>
        </p:txBody>
      </p:sp>
      <p:graphicFrame>
        <p:nvGraphicFramePr>
          <p:cNvPr id="229380" name="Object 4"/>
          <p:cNvGraphicFramePr>
            <a:graphicFrameLocks noChangeAspect="1"/>
          </p:cNvGraphicFramePr>
          <p:nvPr/>
        </p:nvGraphicFramePr>
        <p:xfrm>
          <a:off x="6343651" y="1257301"/>
          <a:ext cx="1092994" cy="1378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457143" imgH="1838095" progId="">
                  <p:embed/>
                </p:oleObj>
              </mc:Choice>
              <mc:Fallback>
                <p:oleObj name="Photo Editor Photo" r:id="rId3" imgW="1457143" imgH="1838095" progId="">
                  <p:embed/>
                  <p:pic>
                    <p:nvPicPr>
                      <p:cNvPr id="2293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1" y="1257301"/>
                        <a:ext cx="1092994" cy="1378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1" name="Object 5"/>
          <p:cNvGraphicFramePr>
            <a:graphicFrameLocks noChangeAspect="1"/>
          </p:cNvGraphicFramePr>
          <p:nvPr/>
        </p:nvGraphicFramePr>
        <p:xfrm>
          <a:off x="6286501" y="2743200"/>
          <a:ext cx="1178719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571844" imgH="1886213" progId="">
                  <p:embed/>
                </p:oleObj>
              </mc:Choice>
              <mc:Fallback>
                <p:oleObj name="Photo Editor Photo" r:id="rId5" imgW="1571844" imgH="1886213" progId="">
                  <p:embed/>
                  <p:pic>
                    <p:nvPicPr>
                      <p:cNvPr id="2293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1" y="2743200"/>
                        <a:ext cx="1178719" cy="141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2" name="Object 6"/>
          <p:cNvGraphicFramePr>
            <a:graphicFrameLocks noChangeAspect="1"/>
          </p:cNvGraphicFramePr>
          <p:nvPr/>
        </p:nvGraphicFramePr>
        <p:xfrm>
          <a:off x="6229351" y="4286251"/>
          <a:ext cx="1221581" cy="1264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7" imgW="1628571" imgH="1685714" progId="">
                  <p:embed/>
                </p:oleObj>
              </mc:Choice>
              <mc:Fallback>
                <p:oleObj name="Photo Editor Photo" r:id="rId7" imgW="1628571" imgH="1685714" progId="">
                  <p:embed/>
                  <p:pic>
                    <p:nvPicPr>
                      <p:cNvPr id="2293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1" y="4286251"/>
                        <a:ext cx="1221581" cy="1264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732844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Clipping and “Stencils”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045" y="1630772"/>
            <a:ext cx="8229600" cy="4411662"/>
          </a:xfrm>
        </p:spPr>
        <p:txBody>
          <a:bodyPr/>
          <a:lstStyle/>
          <a:p>
            <a:r>
              <a:rPr lang="en-US" dirty="0"/>
              <a:t>X windows, Mac, etc. can clip drawing to a set of rectangles</a:t>
            </a:r>
          </a:p>
          <a:p>
            <a:pPr lvl="1"/>
            <a:r>
              <a:rPr lang="en-US" dirty="0"/>
              <a:t>Must be non-overlapping</a:t>
            </a:r>
          </a:p>
          <a:p>
            <a:pPr lvl="1"/>
            <a:r>
              <a:rPr lang="en-US" dirty="0"/>
              <a:t>Important for refresh</a:t>
            </a:r>
          </a:p>
          <a:p>
            <a:pPr lvl="1"/>
            <a:r>
              <a:rPr lang="en-US" dirty="0"/>
              <a:t>Can make drawing more efficient</a:t>
            </a:r>
          </a:p>
          <a:p>
            <a:r>
              <a:rPr lang="en-US" dirty="0"/>
              <a:t>SVG – &lt;</a:t>
            </a:r>
            <a:r>
              <a:rPr lang="en-US" dirty="0" err="1"/>
              <a:t>clipPath</a:t>
            </a:r>
            <a:r>
              <a:rPr lang="en-US" dirty="0"/>
              <a:t>&gt; attribute</a:t>
            </a:r>
          </a:p>
          <a:p>
            <a:pPr lvl="1"/>
            <a:r>
              <a:rPr lang="en-US" dirty="0">
                <a:hlinkClick r:id="rId3"/>
              </a:rPr>
              <a:t>Define clipping path for children objects</a:t>
            </a:r>
            <a:endParaRPr lang="en-US" dirty="0"/>
          </a:p>
          <a:p>
            <a:r>
              <a:rPr lang="en-US" dirty="0"/>
              <a:t>JS Canvas: </a:t>
            </a:r>
            <a:r>
              <a:rPr lang="en-US" dirty="0" err="1"/>
              <a:t>ctx.clip</a:t>
            </a:r>
            <a:r>
              <a:rPr lang="en-US" dirty="0"/>
              <a:t>();</a:t>
            </a:r>
          </a:p>
          <a:p>
            <a:pPr lvl="1"/>
            <a:r>
              <a:rPr lang="en-US" dirty="0">
                <a:hlinkClick r:id="rId4"/>
              </a:rPr>
              <a:t>Clip</a:t>
            </a:r>
            <a:r>
              <a:rPr lang="en-US" dirty="0"/>
              <a:t> to arbitrary shape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02EA-2F16-4227-8E15-F7D7FAA35DC8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230404" name="Rectangle 4" descr="Granite"/>
          <p:cNvSpPr>
            <a:spLocks noChangeArrowheads="1"/>
          </p:cNvSpPr>
          <p:nvPr/>
        </p:nvSpPr>
        <p:spPr bwMode="auto">
          <a:xfrm>
            <a:off x="6373416" y="2400300"/>
            <a:ext cx="1485900" cy="1085850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05" name="Oval 5"/>
          <p:cNvSpPr>
            <a:spLocks noChangeArrowheads="1"/>
          </p:cNvSpPr>
          <p:nvPr/>
        </p:nvSpPr>
        <p:spPr bwMode="auto">
          <a:xfrm>
            <a:off x="6602016" y="2628900"/>
            <a:ext cx="97155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7402116" y="2628900"/>
            <a:ext cx="914400" cy="685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5916216" y="2228850"/>
            <a:ext cx="914400" cy="6286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30408" name="Picture 8" descr="2D-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2700" y="4610100"/>
            <a:ext cx="1801568" cy="1822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5386996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ECB28-1A9B-49FF-A3C3-5167DE355772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“Stencils”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is like the stencils used in crafts</a:t>
            </a:r>
          </a:p>
          <a:p>
            <a:pPr lvl="1"/>
            <a:r>
              <a:rPr lang="en-US" dirty="0"/>
              <a:t>Only see paint through the “holes”</a:t>
            </a:r>
          </a:p>
          <a:p>
            <a:r>
              <a:rPr lang="en-US" dirty="0"/>
              <a:t>Used for transparency, icons, other effects</a:t>
            </a:r>
          </a:p>
          <a:p>
            <a:r>
              <a:rPr lang="en-US" dirty="0"/>
              <a:t>Uses alpha compositing and shape clip mechanisms already discussed</a:t>
            </a:r>
          </a:p>
        </p:txBody>
      </p:sp>
      <p:pic>
        <p:nvPicPr>
          <p:cNvPr id="231428" name="Picture 4" descr="le9014co"/>
          <p:cNvPicPr>
            <a:picLocks noChangeAspect="1" noChangeArrowheads="1"/>
          </p:cNvPicPr>
          <p:nvPr/>
        </p:nvPicPr>
        <p:blipFill>
          <a:blip r:embed="rId3" cstate="print"/>
          <a:srcRect r="28889"/>
          <a:stretch>
            <a:fillRect/>
          </a:stretch>
        </p:blipFill>
        <p:spPr bwMode="auto">
          <a:xfrm>
            <a:off x="6563916" y="1656955"/>
            <a:ext cx="1828800" cy="1259681"/>
          </a:xfrm>
          <a:prstGeom prst="rect">
            <a:avLst/>
          </a:prstGeom>
          <a:noFill/>
        </p:spPr>
      </p:pic>
      <p:pic>
        <p:nvPicPr>
          <p:cNvPr id="231429" name="Picture 5" descr="Pc9804co"/>
          <p:cNvPicPr>
            <a:picLocks noChangeAspect="1" noChangeArrowheads="1"/>
          </p:cNvPicPr>
          <p:nvPr/>
        </p:nvPicPr>
        <p:blipFill>
          <a:blip r:embed="rId4" cstate="print"/>
          <a:srcRect b="51799"/>
          <a:stretch>
            <a:fillRect/>
          </a:stretch>
        </p:blipFill>
        <p:spPr bwMode="auto">
          <a:xfrm>
            <a:off x="5429250" y="861617"/>
            <a:ext cx="2571750" cy="685800"/>
          </a:xfrm>
          <a:prstGeom prst="rect">
            <a:avLst/>
          </a:prstGeom>
          <a:noFill/>
        </p:spPr>
      </p:pic>
      <p:pic>
        <p:nvPicPr>
          <p:cNvPr id="231430" name="Picture 6" descr="starryAp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3050" y="5143500"/>
            <a:ext cx="3600450" cy="557213"/>
          </a:xfrm>
          <a:prstGeom prst="rect">
            <a:avLst/>
          </a:prstGeom>
          <a:noFill/>
        </p:spPr>
      </p:pic>
      <p:pic>
        <p:nvPicPr>
          <p:cNvPr id="231431" name="Picture 7" descr="starryOutl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3050" y="4514850"/>
            <a:ext cx="3643313" cy="548879"/>
          </a:xfrm>
          <a:prstGeom prst="rect">
            <a:avLst/>
          </a:prstGeom>
          <a:noFill/>
        </p:spPr>
      </p:pic>
      <p:pic>
        <p:nvPicPr>
          <p:cNvPr id="231432" name="Picture 8" descr="Starr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43551" y="4229100"/>
            <a:ext cx="2040731" cy="1620441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</p:spTree>
    <p:extLst>
      <p:ext uri="{BB962C8B-B14F-4D97-AF65-F5344CB8AC3E}">
        <p14:creationId xmlns:p14="http://schemas.microsoft.com/office/powerpoint/2010/main" val="25079193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793" y="6530974"/>
            <a:ext cx="2133600" cy="204788"/>
          </a:xfrm>
        </p:spPr>
        <p:txBody>
          <a:bodyPr/>
          <a:lstStyle/>
          <a:p>
            <a:fld id="{463FCE6D-C869-4DA0-B4CF-E466657B74CA}" type="slidenum">
              <a:rPr lang="en-US" altLang="en-US"/>
              <a:pPr/>
              <a:t>57</a:t>
            </a:fld>
            <a:endParaRPr lang="en-US" altLang="en-US" dirty="0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Coordinate Transformations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2813"/>
            <a:ext cx="6934200" cy="46198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Supports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Translate - move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Rotate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Scale – change size (including flip = -scale)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Shear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Can modify any shape, including text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To fully understand, need matrix algebra: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latin typeface="Times New Roman" pitchFamily="18" charset="0"/>
              </a:rPr>
              <a:t>Affine transformations are based on two-dimensional matrices of the following form:</a:t>
            </a:r>
            <a:br>
              <a:rPr lang="en-US" sz="2600" dirty="0">
                <a:latin typeface="Times New Roman" pitchFamily="18" charset="0"/>
              </a:rPr>
            </a:br>
            <a:endParaRPr lang="en-US" sz="3500" dirty="0">
              <a:latin typeface="Times New Roman" pitchFamily="18" charset="0"/>
            </a:endParaRPr>
          </a:p>
          <a:p>
            <a:pPr lvl="4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200" i="1" dirty="0">
                <a:latin typeface="Times New Roman" pitchFamily="18" charset="0"/>
              </a:rPr>
              <a:t>a c </a:t>
            </a:r>
            <a:r>
              <a:rPr lang="en-US" sz="2200" i="1" dirty="0" err="1">
                <a:latin typeface="Times New Roman" pitchFamily="18" charset="0"/>
              </a:rPr>
              <a:t>t</a:t>
            </a:r>
            <a:r>
              <a:rPr lang="en-US" sz="2200" i="1" baseline="-25000" dirty="0" err="1">
                <a:latin typeface="Times New Roman" pitchFamily="18" charset="0"/>
              </a:rPr>
              <a:t>x</a:t>
            </a:r>
            <a:r>
              <a:rPr lang="en-US" sz="2200" i="1" baseline="-25000" dirty="0">
                <a:latin typeface="Times New Roman" pitchFamily="18" charset="0"/>
              </a:rPr>
              <a:t>         </a:t>
            </a:r>
            <a:r>
              <a:rPr lang="en-US" sz="2200" i="1" dirty="0">
                <a:latin typeface="Times New Roman" pitchFamily="18" charset="0"/>
              </a:rPr>
              <a:t>x</a:t>
            </a:r>
            <a:endParaRPr lang="en-US" sz="2200" i="1" baseline="-25000" dirty="0">
              <a:latin typeface="Times New Roman" pitchFamily="18" charset="0"/>
            </a:endParaRPr>
          </a:p>
          <a:p>
            <a:pPr lvl="4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200" i="1" dirty="0">
                <a:latin typeface="Times New Roman" pitchFamily="18" charset="0"/>
              </a:rPr>
              <a:t>b d t</a:t>
            </a:r>
            <a:r>
              <a:rPr lang="en-US" sz="2200" i="1" baseline="-25000" dirty="0">
                <a:latin typeface="Times New Roman" pitchFamily="18" charset="0"/>
              </a:rPr>
              <a:t>y        </a:t>
            </a:r>
            <a:r>
              <a:rPr lang="en-US" sz="2200" i="1" dirty="0">
                <a:latin typeface="Times New Roman" pitchFamily="18" charset="0"/>
              </a:rPr>
              <a:t>y         </a:t>
            </a:r>
            <a:r>
              <a:rPr lang="en-US" sz="1900" dirty="0">
                <a:latin typeface="Times New Roman" pitchFamily="18" charset="0"/>
              </a:rPr>
              <a:t>where </a:t>
            </a:r>
            <a:r>
              <a:rPr lang="en-US" sz="1900" i="1" dirty="0">
                <a:latin typeface="Times New Roman" pitchFamily="18" charset="0"/>
              </a:rPr>
              <a:t>x</a:t>
            </a:r>
            <a:r>
              <a:rPr lang="en-US" sz="1900" dirty="0">
                <a:latin typeface="Symbol" pitchFamily="18" charset="2"/>
              </a:rPr>
              <a:t>¢ = </a:t>
            </a:r>
            <a:r>
              <a:rPr lang="en-US" sz="1900" i="1" dirty="0">
                <a:latin typeface="Times New Roman" pitchFamily="18" charset="0"/>
              </a:rPr>
              <a:t>ax + cy + </a:t>
            </a:r>
            <a:r>
              <a:rPr lang="en-US" sz="1900" i="1" dirty="0" err="1">
                <a:latin typeface="Times New Roman" pitchFamily="18" charset="0"/>
              </a:rPr>
              <a:t>t</a:t>
            </a:r>
            <a:r>
              <a:rPr lang="en-US" sz="1900" i="1" baseline="-25000" dirty="0" err="1">
                <a:latin typeface="Times New Roman" pitchFamily="18" charset="0"/>
              </a:rPr>
              <a:t>x</a:t>
            </a:r>
            <a:r>
              <a:rPr lang="en-US" sz="1900" i="1" dirty="0">
                <a:latin typeface="Times New Roman" pitchFamily="18" charset="0"/>
              </a:rPr>
              <a:t>  and </a:t>
            </a:r>
            <a:r>
              <a:rPr lang="en-US" sz="1900" dirty="0">
                <a:latin typeface="Times New Roman" pitchFamily="18" charset="0"/>
              </a:rPr>
              <a:t> </a:t>
            </a:r>
            <a:r>
              <a:rPr lang="en-US" sz="1900" i="1" dirty="0">
                <a:latin typeface="Times New Roman" pitchFamily="18" charset="0"/>
              </a:rPr>
              <a:t>y</a:t>
            </a:r>
            <a:r>
              <a:rPr lang="en-US" sz="1900" dirty="0">
                <a:latin typeface="Symbol" pitchFamily="18" charset="2"/>
              </a:rPr>
              <a:t>¢ = </a:t>
            </a:r>
            <a:r>
              <a:rPr lang="en-US" sz="1900" i="1" dirty="0">
                <a:latin typeface="Times New Roman" pitchFamily="18" charset="0"/>
              </a:rPr>
              <a:t>bx + </a:t>
            </a:r>
            <a:r>
              <a:rPr lang="en-US" sz="1900" i="1" dirty="0" err="1">
                <a:latin typeface="Times New Roman" pitchFamily="18" charset="0"/>
              </a:rPr>
              <a:t>dy</a:t>
            </a:r>
            <a:r>
              <a:rPr lang="en-US" sz="1900" i="1" dirty="0">
                <a:latin typeface="Times New Roman" pitchFamily="18" charset="0"/>
              </a:rPr>
              <a:t> + t</a:t>
            </a:r>
            <a:r>
              <a:rPr lang="en-US" sz="1900" i="1" baseline="-25000" dirty="0">
                <a:latin typeface="Times New Roman" pitchFamily="18" charset="0"/>
              </a:rPr>
              <a:t>y</a:t>
            </a:r>
            <a:endParaRPr lang="en-US" sz="2600" i="1" baseline="-25000" dirty="0">
              <a:latin typeface="Times New Roman" pitchFamily="18" charset="0"/>
            </a:endParaRPr>
          </a:p>
          <a:p>
            <a:pPr lvl="4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200" i="1" baseline="-25000" dirty="0">
                <a:latin typeface="Times New Roman" pitchFamily="18" charset="0"/>
              </a:rPr>
              <a:t>                    </a:t>
            </a:r>
            <a:r>
              <a:rPr lang="en-US" sz="2200" i="1" dirty="0">
                <a:latin typeface="Times New Roman" pitchFamily="18" charset="0"/>
              </a:rPr>
              <a:t>1</a:t>
            </a:r>
            <a:endParaRPr lang="en-US" sz="1800" i="1" dirty="0">
              <a:latin typeface="Times New Roman" pitchFamily="18" charset="0"/>
            </a:endParaRPr>
          </a:p>
        </p:txBody>
      </p:sp>
      <p:pic>
        <p:nvPicPr>
          <p:cNvPr id="232452" name="Picture 4" descr="2D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9734" y="2774751"/>
            <a:ext cx="1202531" cy="1308497"/>
          </a:xfrm>
          <a:prstGeom prst="rect">
            <a:avLst/>
          </a:prstGeom>
          <a:noFill/>
        </p:spPr>
      </p:pic>
      <p:pic>
        <p:nvPicPr>
          <p:cNvPr id="232453" name="Picture 5" descr="2D-5"/>
          <p:cNvPicPr>
            <a:picLocks noChangeAspect="1" noChangeArrowheads="1"/>
          </p:cNvPicPr>
          <p:nvPr/>
        </p:nvPicPr>
        <p:blipFill>
          <a:blip r:embed="rId4" cstate="print"/>
          <a:srcRect l="8234" t="7935" r="9435" b="20662"/>
          <a:stretch>
            <a:fillRect/>
          </a:stretch>
        </p:blipFill>
        <p:spPr bwMode="auto">
          <a:xfrm>
            <a:off x="7715249" y="1884240"/>
            <a:ext cx="571500" cy="514350"/>
          </a:xfrm>
          <a:prstGeom prst="rect">
            <a:avLst/>
          </a:prstGeom>
          <a:noFill/>
        </p:spPr>
      </p:pic>
      <p:grpSp>
        <p:nvGrpSpPr>
          <p:cNvPr id="232454" name="Group 6"/>
          <p:cNvGrpSpPr>
            <a:grpSpLocks/>
          </p:cNvGrpSpPr>
          <p:nvPr/>
        </p:nvGrpSpPr>
        <p:grpSpPr bwMode="auto">
          <a:xfrm>
            <a:off x="1657350" y="5400273"/>
            <a:ext cx="171450" cy="571500"/>
            <a:chOff x="1296" y="3600"/>
            <a:chExt cx="144" cy="432"/>
          </a:xfrm>
        </p:grpSpPr>
        <p:sp>
          <p:nvSpPr>
            <p:cNvPr id="232455" name="Line 7"/>
            <p:cNvSpPr>
              <a:spLocks noChangeShapeType="1"/>
            </p:cNvSpPr>
            <p:nvPr/>
          </p:nvSpPr>
          <p:spPr bwMode="auto">
            <a:xfrm flipH="1">
              <a:off x="1296" y="360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2456" name="Line 8"/>
            <p:cNvSpPr>
              <a:spLocks noChangeShapeType="1"/>
            </p:cNvSpPr>
            <p:nvPr/>
          </p:nvSpPr>
          <p:spPr bwMode="auto">
            <a:xfrm flipH="1">
              <a:off x="1296" y="40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2457" name="Line 9"/>
            <p:cNvSpPr>
              <a:spLocks noChangeShapeType="1"/>
            </p:cNvSpPr>
            <p:nvPr/>
          </p:nvSpPr>
          <p:spPr bwMode="auto">
            <a:xfrm>
              <a:off x="1296" y="360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2458" name="Group 10"/>
          <p:cNvGrpSpPr>
            <a:grpSpLocks/>
          </p:cNvGrpSpPr>
          <p:nvPr/>
        </p:nvGrpSpPr>
        <p:grpSpPr bwMode="auto">
          <a:xfrm flipH="1">
            <a:off x="2114550" y="5400273"/>
            <a:ext cx="171450" cy="571500"/>
            <a:chOff x="1296" y="3600"/>
            <a:chExt cx="144" cy="432"/>
          </a:xfrm>
        </p:grpSpPr>
        <p:sp>
          <p:nvSpPr>
            <p:cNvPr id="232459" name="Line 11"/>
            <p:cNvSpPr>
              <a:spLocks noChangeShapeType="1"/>
            </p:cNvSpPr>
            <p:nvPr/>
          </p:nvSpPr>
          <p:spPr bwMode="auto">
            <a:xfrm flipH="1">
              <a:off x="1296" y="360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2460" name="Line 12"/>
            <p:cNvSpPr>
              <a:spLocks noChangeShapeType="1"/>
            </p:cNvSpPr>
            <p:nvPr/>
          </p:nvSpPr>
          <p:spPr bwMode="auto">
            <a:xfrm flipH="1">
              <a:off x="1296" y="40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2461" name="Line 13"/>
            <p:cNvSpPr>
              <a:spLocks noChangeShapeType="1"/>
            </p:cNvSpPr>
            <p:nvPr/>
          </p:nvSpPr>
          <p:spPr bwMode="auto">
            <a:xfrm>
              <a:off x="1296" y="360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2462" name="Group 14"/>
          <p:cNvGrpSpPr>
            <a:grpSpLocks/>
          </p:cNvGrpSpPr>
          <p:nvPr/>
        </p:nvGrpSpPr>
        <p:grpSpPr bwMode="auto">
          <a:xfrm>
            <a:off x="2400300" y="5398424"/>
            <a:ext cx="114300" cy="742950"/>
            <a:chOff x="1296" y="3600"/>
            <a:chExt cx="144" cy="432"/>
          </a:xfrm>
        </p:grpSpPr>
        <p:sp>
          <p:nvSpPr>
            <p:cNvPr id="232463" name="Line 15"/>
            <p:cNvSpPr>
              <a:spLocks noChangeShapeType="1"/>
            </p:cNvSpPr>
            <p:nvPr/>
          </p:nvSpPr>
          <p:spPr bwMode="auto">
            <a:xfrm flipH="1">
              <a:off x="1296" y="360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2464" name="Line 16"/>
            <p:cNvSpPr>
              <a:spLocks noChangeShapeType="1"/>
            </p:cNvSpPr>
            <p:nvPr/>
          </p:nvSpPr>
          <p:spPr bwMode="auto">
            <a:xfrm flipH="1">
              <a:off x="1296" y="40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2465" name="Line 17"/>
            <p:cNvSpPr>
              <a:spLocks noChangeShapeType="1"/>
            </p:cNvSpPr>
            <p:nvPr/>
          </p:nvSpPr>
          <p:spPr bwMode="auto">
            <a:xfrm>
              <a:off x="1296" y="360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2466" name="Group 18"/>
          <p:cNvGrpSpPr>
            <a:grpSpLocks/>
          </p:cNvGrpSpPr>
          <p:nvPr/>
        </p:nvGrpSpPr>
        <p:grpSpPr bwMode="auto">
          <a:xfrm flipH="1">
            <a:off x="2686050" y="5398424"/>
            <a:ext cx="114300" cy="742950"/>
            <a:chOff x="1296" y="3600"/>
            <a:chExt cx="144" cy="432"/>
          </a:xfrm>
        </p:grpSpPr>
        <p:sp>
          <p:nvSpPr>
            <p:cNvPr id="232467" name="Line 19"/>
            <p:cNvSpPr>
              <a:spLocks noChangeShapeType="1"/>
            </p:cNvSpPr>
            <p:nvPr/>
          </p:nvSpPr>
          <p:spPr bwMode="auto">
            <a:xfrm flipH="1">
              <a:off x="1296" y="360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2468" name="Line 20"/>
            <p:cNvSpPr>
              <a:spLocks noChangeShapeType="1"/>
            </p:cNvSpPr>
            <p:nvPr/>
          </p:nvSpPr>
          <p:spPr bwMode="auto">
            <a:xfrm flipH="1">
              <a:off x="1296" y="40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2469" name="Line 21"/>
            <p:cNvSpPr>
              <a:spLocks noChangeShapeType="1"/>
            </p:cNvSpPr>
            <p:nvPr/>
          </p:nvSpPr>
          <p:spPr bwMode="auto">
            <a:xfrm>
              <a:off x="1296" y="360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3215148" y="6562313"/>
            <a:ext cx="2895600" cy="204788"/>
          </a:xfrm>
        </p:spPr>
        <p:txBody>
          <a:bodyPr/>
          <a:lstStyle/>
          <a:p>
            <a:r>
              <a:rPr lang="en-US" altLang="en-US" dirty="0"/>
              <a:t>© 2022 - Brad Myers</a:t>
            </a:r>
          </a:p>
        </p:txBody>
      </p:sp>
    </p:spTree>
    <p:extLst>
      <p:ext uri="{BB962C8B-B14F-4D97-AF65-F5344CB8AC3E}">
        <p14:creationId xmlns:p14="http://schemas.microsoft.com/office/powerpoint/2010/main" val="562564866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Parameters are Passed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pass parameters for drawing operations?</a:t>
            </a:r>
          </a:p>
          <a:p>
            <a:r>
              <a:rPr lang="en-US" dirty="0"/>
              <a:t>Issue: Lots of parameters control the drawing of objects. </a:t>
            </a:r>
          </a:p>
          <a:p>
            <a:pPr lvl="1"/>
            <a:r>
              <a:rPr lang="en-US" dirty="0"/>
              <a:t>X </a:t>
            </a:r>
            <a:r>
              <a:rPr lang="en-US" dirty="0" err="1"/>
              <a:t>drawline</a:t>
            </a:r>
            <a:r>
              <a:rPr lang="en-US" dirty="0"/>
              <a:t> has at least 19</a:t>
            </a:r>
          </a:p>
          <a:p>
            <a:pPr lvl="1"/>
            <a:r>
              <a:rPr lang="en-US" dirty="0"/>
              <a:t>How many for Canvas or SVG?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CE70-C067-452A-A595-EA6EAF960446}" type="slidenum">
              <a:rPr lang="en-US" altLang="en-US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338822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A1AB-0E09-4B26-A8DA-4F9219AAE897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DrawLine</a:t>
            </a:r>
            <a:r>
              <a:rPr lang="en-US" dirty="0"/>
              <a:t> Parameters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85901" y="2146697"/>
            <a:ext cx="3031331" cy="3308747"/>
          </a:xfrm>
        </p:spPr>
        <p:txBody>
          <a:bodyPr/>
          <a:lstStyle/>
          <a:p>
            <a:pPr marL="428625" indent="-428625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1650" dirty="0"/>
              <a:t>Window in which to draw </a:t>
            </a:r>
          </a:p>
          <a:p>
            <a:pPr marL="428625" indent="-428625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1650" dirty="0"/>
              <a:t>X1 </a:t>
            </a:r>
          </a:p>
          <a:p>
            <a:pPr marL="428625" indent="-428625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1650" dirty="0"/>
              <a:t>Y1 </a:t>
            </a:r>
          </a:p>
          <a:p>
            <a:pPr marL="428625" indent="-428625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1650" dirty="0"/>
              <a:t>X2 </a:t>
            </a:r>
          </a:p>
          <a:p>
            <a:pPr marL="428625" indent="-428625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1650" dirty="0"/>
              <a:t>Y2 </a:t>
            </a:r>
          </a:p>
          <a:p>
            <a:pPr marL="428625" indent="-428625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1650" dirty="0"/>
              <a:t>relative-p </a:t>
            </a:r>
          </a:p>
          <a:p>
            <a:pPr marL="428625" indent="-428625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1650" dirty="0"/>
              <a:t>line-width </a:t>
            </a:r>
          </a:p>
          <a:p>
            <a:pPr marL="428625" indent="-428625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1650" dirty="0"/>
              <a:t>draw function</a:t>
            </a:r>
          </a:p>
          <a:p>
            <a:pPr marL="428625" indent="-428625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1650" dirty="0"/>
              <a:t>background-color </a:t>
            </a:r>
          </a:p>
          <a:p>
            <a:pPr marL="428625" indent="-428625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1650" dirty="0"/>
              <a:t>foreground-color </a:t>
            </a:r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5578" y="2146697"/>
            <a:ext cx="3032522" cy="3308747"/>
          </a:xfrm>
        </p:spPr>
        <p:txBody>
          <a:bodyPr/>
          <a:lstStyle/>
          <a:p>
            <a:pPr marL="400050" indent="-400050">
              <a:spcBef>
                <a:spcPct val="0"/>
              </a:spcBef>
              <a:buSzPct val="110000"/>
              <a:buFont typeface="Wingdings" pitchFamily="2" charset="2"/>
              <a:buAutoNum type="arabicPeriod" startAt="11"/>
            </a:pPr>
            <a:r>
              <a:rPr lang="en-US" sz="1650"/>
              <a:t>cap style </a:t>
            </a:r>
          </a:p>
          <a:p>
            <a:pPr marL="400050" indent="-400050">
              <a:spcBef>
                <a:spcPct val="0"/>
              </a:spcBef>
              <a:buSzPct val="110000"/>
              <a:buFont typeface="Wingdings" pitchFamily="2" charset="2"/>
              <a:buAutoNum type="arabicPeriod" startAt="11"/>
            </a:pPr>
            <a:r>
              <a:rPr lang="en-US" sz="1650"/>
              <a:t>line style (solid, dashed, double-dashed) </a:t>
            </a:r>
          </a:p>
          <a:p>
            <a:pPr marL="400050" indent="-400050">
              <a:spcBef>
                <a:spcPct val="0"/>
              </a:spcBef>
              <a:buSzPct val="110000"/>
              <a:buFont typeface="Wingdings" pitchFamily="2" charset="2"/>
              <a:buAutoNum type="arabicPeriod" startAt="11"/>
            </a:pPr>
            <a:r>
              <a:rPr lang="en-US" sz="1650"/>
              <a:t>dash pattern </a:t>
            </a:r>
          </a:p>
          <a:p>
            <a:pPr marL="400050" indent="-400050">
              <a:spcBef>
                <a:spcPct val="0"/>
              </a:spcBef>
              <a:buSzPct val="110000"/>
              <a:buFont typeface="Wingdings" pitchFamily="2" charset="2"/>
              <a:buAutoNum type="arabicPeriod" startAt="11"/>
            </a:pPr>
            <a:r>
              <a:rPr lang="en-US" sz="1650"/>
              <a:t>dash offset </a:t>
            </a:r>
          </a:p>
          <a:p>
            <a:pPr marL="400050" indent="-400050">
              <a:spcBef>
                <a:spcPct val="0"/>
              </a:spcBef>
              <a:buSzPct val="110000"/>
              <a:buFont typeface="Wingdings" pitchFamily="2" charset="2"/>
              <a:buAutoNum type="arabicPeriod" startAt="11"/>
            </a:pPr>
            <a:r>
              <a:rPr lang="en-US" sz="1650"/>
              <a:t>stipple bitmap </a:t>
            </a:r>
          </a:p>
          <a:p>
            <a:pPr marL="400050" indent="-400050">
              <a:spcBef>
                <a:spcPct val="0"/>
              </a:spcBef>
              <a:buSzPct val="110000"/>
              <a:buFont typeface="Wingdings" pitchFamily="2" charset="2"/>
              <a:buAutoNum type="arabicPeriod" startAt="11"/>
            </a:pPr>
            <a:r>
              <a:rPr lang="en-US" sz="1650"/>
              <a:t>stipple origin X </a:t>
            </a:r>
          </a:p>
          <a:p>
            <a:pPr marL="400050" indent="-400050">
              <a:spcBef>
                <a:spcPct val="0"/>
              </a:spcBef>
              <a:buSzPct val="110000"/>
              <a:buFont typeface="Wingdings" pitchFamily="2" charset="2"/>
              <a:buAutoNum type="arabicPeriod" startAt="11"/>
            </a:pPr>
            <a:r>
              <a:rPr lang="en-US" sz="1650"/>
              <a:t>stipple origin Y </a:t>
            </a:r>
          </a:p>
          <a:p>
            <a:pPr marL="400050" indent="-400050">
              <a:spcBef>
                <a:spcPct val="0"/>
              </a:spcBef>
              <a:buSzPct val="110000"/>
              <a:buFont typeface="Wingdings" pitchFamily="2" charset="2"/>
              <a:buAutoNum type="arabicPeriod" startAt="11"/>
            </a:pPr>
            <a:r>
              <a:rPr lang="en-US" sz="1650"/>
              <a:t>clip mask </a:t>
            </a:r>
          </a:p>
          <a:p>
            <a:pPr marL="400050" indent="-400050">
              <a:spcBef>
                <a:spcPct val="0"/>
              </a:spcBef>
              <a:buSzPct val="110000"/>
              <a:buFont typeface="Wingdings" pitchFamily="2" charset="2"/>
              <a:buAutoNum type="arabicPeriod" startAt="11"/>
            </a:pPr>
            <a:r>
              <a:rPr lang="en-US" sz="1650"/>
              <a:t>plane mask (for drawing on specific planes)</a:t>
            </a:r>
            <a:endParaRPr lang="en-US" sz="2925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</p:spTree>
    <p:extLst>
      <p:ext uri="{BB962C8B-B14F-4D97-AF65-F5344CB8AC3E}">
        <p14:creationId xmlns:p14="http://schemas.microsoft.com/office/powerpoint/2010/main" val="423677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302" y="1463874"/>
            <a:ext cx="2504453" cy="2880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Graphics are </a:t>
            </a:r>
            <a:r>
              <a:rPr lang="en-US" dirty="0">
                <a:solidFill>
                  <a:schemeClr val="accent6"/>
                </a:solidFill>
              </a:rPr>
              <a:t>rendered</a:t>
            </a:r>
            <a:br>
              <a:rPr lang="en-US" dirty="0"/>
            </a:br>
            <a:r>
              <a:rPr lang="en-US" dirty="0"/>
              <a:t>onto the screen</a:t>
            </a:r>
          </a:p>
          <a:p>
            <a:r>
              <a:rPr lang="en-US" dirty="0"/>
              <a:t>Decide exactly which pixels to draw</a:t>
            </a:r>
            <a:br>
              <a:rPr lang="en-US" dirty="0"/>
            </a:br>
            <a:r>
              <a:rPr lang="en-US" dirty="0"/>
              <a:t>in which color</a:t>
            </a:r>
          </a:p>
          <a:p>
            <a:pPr lvl="1"/>
            <a:r>
              <a:rPr lang="en-US" dirty="0"/>
              <a:t>We won’t cover the low-level rendering algorithms</a:t>
            </a:r>
          </a:p>
          <a:p>
            <a:pPr lvl="1"/>
            <a:r>
              <a:rPr lang="en-US" dirty="0"/>
              <a:t>Do need to know what is going on, and how to control it</a:t>
            </a:r>
          </a:p>
          <a:p>
            <a:r>
              <a:rPr lang="en-US" dirty="0"/>
              <a:t>JavaScript provides 2 built-in ways to do graphics:</a:t>
            </a:r>
          </a:p>
          <a:p>
            <a:pPr lvl="1"/>
            <a:r>
              <a:rPr lang="en-US" dirty="0"/>
              <a:t>SVG – Scalable Vector Graphics = “Drawing”</a:t>
            </a:r>
          </a:p>
          <a:p>
            <a:pPr lvl="1"/>
            <a:r>
              <a:rPr lang="en-US" dirty="0"/>
              <a:t>Canvas = “Painting”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5BA-FF6E-4F83-822C-B6704CDD7611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3057"/>
          <a:stretch/>
        </p:blipFill>
        <p:spPr>
          <a:xfrm>
            <a:off x="5780318" y="2332947"/>
            <a:ext cx="761991" cy="81952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6425302" y="2759274"/>
            <a:ext cx="718448" cy="0"/>
          </a:xfrm>
          <a:prstGeom prst="straightConnector1">
            <a:avLst/>
          </a:prstGeom>
          <a:solidFill>
            <a:schemeClr val="accent1"/>
          </a:solidFill>
          <a:ln w="152400" cap="flat" cmpd="sng" algn="ctr">
            <a:solidFill>
              <a:srgbClr val="92D05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618362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E593-DCB0-40FE-8EBD-8FD3777F3561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Pass Parameters?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Three basic possibilities</a:t>
            </a:r>
          </a:p>
          <a:p>
            <a:pPr lvl="1"/>
            <a:r>
              <a:rPr lang="en-US"/>
              <a:t>Pass all parameters with each operation</a:t>
            </a:r>
          </a:p>
          <a:p>
            <a:pPr lvl="2"/>
            <a:r>
              <a:rPr lang="en-US"/>
              <a:t>DrawLine(70,30,70,200, Red, ......)</a:t>
            </a:r>
          </a:p>
          <a:p>
            <a:pPr lvl="2"/>
            <a:r>
              <a:rPr lang="en-US"/>
              <a:t>- too many parameters</a:t>
            </a:r>
          </a:p>
          <a:p>
            <a:pPr lvl="2"/>
            <a:r>
              <a:rPr lang="en-US"/>
              <a:t>Not really used by any modern system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</p:spTree>
    <p:extLst>
      <p:ext uri="{BB962C8B-B14F-4D97-AF65-F5344CB8AC3E}">
        <p14:creationId xmlns:p14="http://schemas.microsoft.com/office/powerpoint/2010/main" val="3015912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E78A-AC95-42E9-A6B4-0C2EC053765A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Passing Parameters, 2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516" y="1885951"/>
            <a:ext cx="7543800" cy="4200217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All parameters stored in the system</a:t>
            </a:r>
          </a:p>
          <a:p>
            <a:pPr lvl="2"/>
            <a:r>
              <a:rPr lang="en-US" dirty="0"/>
              <a:t>Used by Macintosh, Display Postscript, etc.</a:t>
            </a:r>
          </a:p>
          <a:p>
            <a:pPr lvl="2"/>
            <a:r>
              <a:rPr lang="en-US" dirty="0"/>
              <a:t>Sometimes called the “pen”</a:t>
            </a:r>
          </a:p>
          <a:p>
            <a:pPr lvl="2"/>
            <a:r>
              <a:rPr lang="en-US" dirty="0"/>
              <a:t>Example (pseudo code): </a:t>
            </a:r>
          </a:p>
          <a:p>
            <a:pPr lvl="3"/>
            <a:r>
              <a:rPr lang="en-US" dirty="0" err="1"/>
              <a:t>SetColor</a:t>
            </a:r>
            <a:r>
              <a:rPr lang="en-US" dirty="0"/>
              <a:t>(Red)</a:t>
            </a:r>
            <a:br>
              <a:rPr lang="en-US" dirty="0"/>
            </a:br>
            <a:r>
              <a:rPr lang="en-US" dirty="0" err="1"/>
              <a:t>MoveTo</a:t>
            </a:r>
            <a:r>
              <a:rPr lang="en-US" dirty="0"/>
              <a:t>(70, 30)</a:t>
            </a:r>
            <a:br>
              <a:rPr lang="en-US" dirty="0"/>
            </a:br>
            <a:r>
              <a:rPr lang="en-US" dirty="0" err="1"/>
              <a:t>DrawTo</a:t>
            </a:r>
            <a:r>
              <a:rPr lang="en-US" dirty="0"/>
              <a:t>(70, 200)</a:t>
            </a:r>
          </a:p>
          <a:p>
            <a:pPr lvl="2"/>
            <a:r>
              <a:rPr lang="en-US" dirty="0"/>
              <a:t>+ Fewer parameters to calls</a:t>
            </a:r>
          </a:p>
          <a:p>
            <a:pPr lvl="2"/>
            <a:r>
              <a:rPr lang="en-US" dirty="0"/>
              <a:t>+ Don't have to set properties don't care about </a:t>
            </a:r>
          </a:p>
          <a:p>
            <a:pPr lvl="2"/>
            <a:r>
              <a:rPr lang="en-US" dirty="0"/>
              <a:t>- Interrupts, multi-processing, may result in unexpected settings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</p:spTree>
    <p:extLst>
      <p:ext uri="{BB962C8B-B14F-4D97-AF65-F5344CB8AC3E}">
        <p14:creationId xmlns:p14="http://schemas.microsoft.com/office/powerpoint/2010/main" val="30000680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7C19-18A0-4D3E-AE4F-E44DE4E722CE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Passing Parameters, 3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572" y="1543665"/>
            <a:ext cx="7035377" cy="435568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Store parameters in an object</a:t>
            </a:r>
          </a:p>
          <a:p>
            <a:pPr lvl="2"/>
            <a:r>
              <a:rPr lang="en-US" dirty="0"/>
              <a:t>JavaScript canvas “context”</a:t>
            </a: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canvas.getContext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("2d");</a:t>
            </a:r>
          </a:p>
          <a:p>
            <a:pPr lvl="2"/>
            <a:r>
              <a:rPr lang="en-US" dirty="0"/>
              <a:t>X = “graphics context”</a:t>
            </a:r>
          </a:p>
          <a:p>
            <a:pPr lvl="2"/>
            <a:r>
              <a:rPr lang="en-US" dirty="0"/>
              <a:t>Windows = “device context”</a:t>
            </a:r>
          </a:p>
          <a:p>
            <a:pPr lvl="3"/>
            <a:r>
              <a:rPr lang="en-US" dirty="0"/>
              <a:t>corresponds to surface, but can push and pop</a:t>
            </a:r>
          </a:p>
          <a:p>
            <a:pPr lvl="2"/>
            <a:r>
              <a:rPr lang="en-US" dirty="0"/>
              <a:t>Java</a:t>
            </a:r>
          </a:p>
          <a:p>
            <a:pPr lvl="3"/>
            <a:r>
              <a:rPr lang="en-US" dirty="0"/>
              <a:t>“Graphics”, Graphics2D, Graphics3D objects</a:t>
            </a:r>
          </a:p>
          <a:p>
            <a:pPr lvl="4"/>
            <a:r>
              <a:rPr lang="en-US" dirty="0"/>
              <a:t>Lots of settings</a:t>
            </a:r>
          </a:p>
          <a:p>
            <a:pPr lvl="2"/>
            <a:r>
              <a:rPr lang="en-US" dirty="0"/>
              <a:t>Android</a:t>
            </a:r>
          </a:p>
          <a:p>
            <a:pPr lvl="3"/>
            <a:r>
              <a:rPr lang="en-US" dirty="0"/>
              <a:t>Has BOTH graphics object and Paint object</a:t>
            </a:r>
          </a:p>
          <a:p>
            <a:pPr lvl="3"/>
            <a:r>
              <a:rPr lang="en-US" dirty="0"/>
              <a:t>Parameters are in the Paint object</a:t>
            </a:r>
          </a:p>
          <a:p>
            <a:pPr lvl="3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</p:spTree>
    <p:extLst>
      <p:ext uri="{BB962C8B-B14F-4D97-AF65-F5344CB8AC3E}">
        <p14:creationId xmlns:p14="http://schemas.microsoft.com/office/powerpoint/2010/main" val="13028533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machines were all monochrome</a:t>
            </a:r>
          </a:p>
          <a:p>
            <a:pPr lvl="1"/>
            <a:r>
              <a:rPr lang="en-US" dirty="0"/>
              <a:t>Each pixel was black or white</a:t>
            </a:r>
          </a:p>
          <a:p>
            <a:r>
              <a:rPr lang="en-US" dirty="0"/>
              <a:t>Slow graphics</a:t>
            </a:r>
          </a:p>
          <a:p>
            <a:r>
              <a:rPr lang="en-US" dirty="0"/>
              <a:t>Tricks for highlighting</a:t>
            </a:r>
            <a:br>
              <a:rPr lang="en-US" dirty="0"/>
            </a:br>
            <a:r>
              <a:rPr lang="en-US" dirty="0"/>
              <a:t>and “grey”</a:t>
            </a:r>
          </a:p>
          <a:p>
            <a:pPr lvl="1"/>
            <a:r>
              <a:rPr lang="en-US" dirty="0"/>
              <a:t>“halftone” – every other pixel 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63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1" y="2493235"/>
            <a:ext cx="2507329" cy="324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352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F3EA-A1A8-41D1-8123-9D807394D0DE}" type="slidenum">
              <a:rPr lang="en-US" altLang="en-US"/>
              <a:pPr/>
              <a:t>64</a:t>
            </a:fld>
            <a:endParaRPr lang="en-US" altLang="en-US"/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3350" y="1383507"/>
            <a:ext cx="4000500" cy="153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8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 Function</a:t>
            </a:r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93868" y="1972866"/>
            <a:ext cx="7165448" cy="3399234"/>
          </a:xfrm>
        </p:spPr>
        <p:txBody>
          <a:bodyPr/>
          <a:lstStyle/>
          <a:p>
            <a:r>
              <a:rPr lang="en-US" sz="1950" dirty="0"/>
              <a:t>Replace (COPY)</a:t>
            </a:r>
          </a:p>
          <a:p>
            <a:r>
              <a:rPr lang="en-US" sz="1950" dirty="0"/>
              <a:t>XOR</a:t>
            </a:r>
          </a:p>
          <a:p>
            <a:r>
              <a:rPr lang="en-US" sz="1950" dirty="0"/>
              <a:t>And, OR, NOT, etc.</a:t>
            </a:r>
          </a:p>
          <a:p>
            <a:r>
              <a:rPr lang="en-US" sz="1950" dirty="0"/>
              <a:t>Makes it important to do the points only once</a:t>
            </a:r>
          </a:p>
          <a:p>
            <a:r>
              <a:rPr lang="en-US" sz="1950" dirty="0"/>
              <a:t>Anything XOR BLACK = inverted anything, XOR again and get original: </a:t>
            </a:r>
          </a:p>
          <a:p>
            <a:r>
              <a:rPr lang="en-US" sz="1950" dirty="0"/>
              <a:t>AND useful for making holes</a:t>
            </a:r>
          </a:p>
          <a:p>
            <a:r>
              <a:rPr lang="en-US" sz="1950" dirty="0"/>
              <a:t>Doesn’t work well in color</a:t>
            </a:r>
          </a:p>
          <a:p>
            <a:r>
              <a:rPr lang="en-US" sz="1950" dirty="0"/>
              <a:t>Java: Paint or XOR (</a:t>
            </a:r>
            <a:r>
              <a:rPr lang="en-US" sz="1950" b="1" dirty="0" err="1">
                <a:hlinkClick r:id="rId4"/>
              </a:rPr>
              <a:t>setXORMode</a:t>
            </a:r>
            <a:r>
              <a:rPr lang="en-US" sz="1950" dirty="0"/>
              <a:t> or </a:t>
            </a:r>
            <a:r>
              <a:rPr lang="en-US" sz="1950" b="1" dirty="0">
                <a:hlinkClick r:id="rId4"/>
              </a:rPr>
              <a:t>setPaintMode</a:t>
            </a:r>
            <a:r>
              <a:rPr lang="en-US" sz="1950" dirty="0"/>
              <a:t>)</a:t>
            </a:r>
          </a:p>
        </p:txBody>
      </p:sp>
      <p:pic>
        <p:nvPicPr>
          <p:cNvPr id="206854" name="Picture 6" descr="lect10x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8851" y="5154216"/>
            <a:ext cx="4502944" cy="732234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86150" y="5715000"/>
            <a:ext cx="2171700" cy="285750"/>
          </a:xfrm>
        </p:spPr>
        <p:txBody>
          <a:bodyPr/>
          <a:lstStyle/>
          <a:p>
            <a:r>
              <a:rPr lang="en-US" altLang="en-US"/>
              <a:t>© 2022 -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0702195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4EA1-850C-420A-B31F-29FA1E304841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RasterOp (BitBlt, CopyArea)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868" y="1943101"/>
            <a:ext cx="7165448" cy="4025080"/>
          </a:xfrm>
        </p:spPr>
        <p:txBody>
          <a:bodyPr>
            <a:normAutofit/>
          </a:bodyPr>
          <a:lstStyle/>
          <a:p>
            <a:r>
              <a:rPr lang="en-US" sz="2400" dirty="0"/>
              <a:t>Copy an area of the screen</a:t>
            </a:r>
            <a:br>
              <a:rPr lang="en-US" sz="2400" dirty="0"/>
            </a:br>
            <a:r>
              <a:rPr lang="en-US" sz="1600" dirty="0" err="1">
                <a:hlinkClick r:id="rId3"/>
              </a:rPr>
              <a:t>graphics.copyArea</a:t>
            </a:r>
            <a:r>
              <a:rPr lang="en-US" sz="1600" dirty="0">
                <a:hlinkClick r:id="rId3"/>
              </a:rPr>
              <a:t> </a:t>
            </a:r>
            <a:r>
              <a:rPr lang="en-US" sz="1600" dirty="0"/>
              <a:t>(</a:t>
            </a:r>
            <a:r>
              <a:rPr lang="en-US" sz="1600" dirty="0" err="1"/>
              <a:t>int</a:t>
            </a:r>
            <a:r>
              <a:rPr lang="en-US" sz="1600" dirty="0"/>
              <a:t> x, </a:t>
            </a:r>
            <a:r>
              <a:rPr lang="en-US" sz="1600" dirty="0" err="1"/>
              <a:t>int</a:t>
            </a:r>
            <a:r>
              <a:rPr lang="en-US" sz="1600" dirty="0"/>
              <a:t> y, </a:t>
            </a:r>
            <a:r>
              <a:rPr lang="en-US" sz="1600" dirty="0" err="1"/>
              <a:t>int</a:t>
            </a:r>
            <a:r>
              <a:rPr lang="en-US" sz="1600" dirty="0"/>
              <a:t> width, </a:t>
            </a:r>
            <a:r>
              <a:rPr lang="en-US" sz="1600" dirty="0" err="1"/>
              <a:t>int</a:t>
            </a:r>
            <a:r>
              <a:rPr lang="en-US" sz="1600" dirty="0"/>
              <a:t> height, 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dx</a:t>
            </a:r>
            <a:r>
              <a:rPr lang="en-US" sz="1600" dirty="0"/>
              <a:t>, 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dy</a:t>
            </a:r>
            <a:r>
              <a:rPr lang="en-US" sz="1600" dirty="0"/>
              <a:t>)</a:t>
            </a:r>
            <a:br>
              <a:rPr lang="en-US" sz="1600" dirty="0"/>
            </a:br>
            <a:r>
              <a:rPr lang="en-US" sz="1600" dirty="0"/>
              <a:t>Copies an area of the component by a distance specified by </a:t>
            </a:r>
            <a:r>
              <a:rPr lang="en-US" sz="1600" dirty="0" err="1"/>
              <a:t>dx</a:t>
            </a:r>
            <a:r>
              <a:rPr lang="en-US" sz="1600" dirty="0"/>
              <a:t> and dy.</a:t>
            </a:r>
            <a:r>
              <a:rPr lang="en-US" sz="1800" dirty="0"/>
              <a:t>  </a:t>
            </a:r>
          </a:p>
          <a:p>
            <a:r>
              <a:rPr lang="en-US" sz="2400" dirty="0"/>
              <a:t>Used to have ability to combine with destination using Boolean combinations </a:t>
            </a:r>
          </a:p>
          <a:p>
            <a:r>
              <a:rPr lang="en-US" sz="2400" dirty="0"/>
              <a:t>Useful for moving, scrolling, erasing &amp; filling rectangles, etc. </a:t>
            </a:r>
          </a:p>
          <a:p>
            <a:r>
              <a:rPr lang="en-US" sz="2400" dirty="0" err="1"/>
              <a:t>SmallTalk</a:t>
            </a:r>
            <a:r>
              <a:rPr lang="en-US" sz="2400" dirty="0"/>
              <a:t> investigated using it for rotate, scaling, etc. </a:t>
            </a:r>
          </a:p>
          <a:p>
            <a:r>
              <a:rPr lang="en-US" sz="2400" dirty="0"/>
              <a:t>Not nearly as useful in color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</p:spTree>
    <p:extLst>
      <p:ext uri="{BB962C8B-B14F-4D97-AF65-F5344CB8AC3E}">
        <p14:creationId xmlns:p14="http://schemas.microsoft.com/office/powerpoint/2010/main" val="649293280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CF0D-0337-4BE2-9822-39596CD6431E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Double Buffering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(Needed for Homework 3) </a:t>
            </a:r>
          </a:p>
          <a:p>
            <a:r>
              <a:rPr lang="en-US" dirty="0"/>
              <a:t>Save an extra picture offscreen </a:t>
            </a:r>
          </a:p>
          <a:p>
            <a:pPr lvl="1"/>
            <a:r>
              <a:rPr lang="en-US" dirty="0"/>
              <a:t>Smoother animations </a:t>
            </a:r>
          </a:p>
          <a:p>
            <a:pPr lvl="1"/>
            <a:r>
              <a:rPr lang="en-US" dirty="0"/>
              <a:t>Save hidden parts of windows </a:t>
            </a:r>
          </a:p>
          <a:p>
            <a:r>
              <a:rPr lang="en-US" dirty="0"/>
              <a:t>= “Backing store” </a:t>
            </a:r>
          </a:p>
          <a:p>
            <a:r>
              <a:rPr lang="en-US" dirty="0"/>
              <a:t>Use two buffers for special effects, faster refresh </a:t>
            </a:r>
          </a:p>
          <a:p>
            <a:r>
              <a:rPr lang="en-US" dirty="0"/>
              <a:t>“Save-under” for pop-ups</a:t>
            </a:r>
          </a:p>
          <a:p>
            <a:r>
              <a:rPr lang="en-US" dirty="0"/>
              <a:t>Use this for the temporary canvas for homework3</a:t>
            </a:r>
          </a:p>
          <a:p>
            <a:pPr lvl="1"/>
            <a:r>
              <a:rPr lang="en-US" dirty="0"/>
              <a:t>Need a way to draw interim feedback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</p:spTree>
    <p:extLst>
      <p:ext uri="{BB962C8B-B14F-4D97-AF65-F5344CB8AC3E}">
        <p14:creationId xmlns:p14="http://schemas.microsoft.com/office/powerpoint/2010/main" val="21537831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60" y="981585"/>
            <a:ext cx="6922835" cy="631712"/>
          </a:xfrm>
        </p:spPr>
        <p:txBody>
          <a:bodyPr/>
          <a:lstStyle/>
          <a:p>
            <a:r>
              <a:rPr lang="en-US" dirty="0"/>
              <a:t>Double Buffering (for a Canvas)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09" y="1645954"/>
            <a:ext cx="6172200" cy="38594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 Make an off-screen</a:t>
            </a:r>
            <a:br>
              <a:rPr lang="en-US" dirty="0"/>
            </a:br>
            <a:r>
              <a:rPr lang="en-US" dirty="0"/>
              <a:t>copy of screen</a:t>
            </a:r>
          </a:p>
          <a:p>
            <a:r>
              <a:rPr lang="en-US" dirty="0"/>
              <a:t>2. Draw interim object</a:t>
            </a:r>
            <a:br>
              <a:rPr lang="en-US" dirty="0"/>
            </a:br>
            <a:r>
              <a:rPr lang="en-US" dirty="0"/>
              <a:t>on-screen</a:t>
            </a:r>
          </a:p>
          <a:p>
            <a:r>
              <a:rPr lang="en-US" dirty="0"/>
              <a:t>3. Erase by copying</a:t>
            </a:r>
            <a:br>
              <a:rPr lang="en-US" dirty="0"/>
            </a:br>
            <a:r>
              <a:rPr lang="en-US" dirty="0"/>
              <a:t>off-screen one to</a:t>
            </a:r>
            <a:br>
              <a:rPr lang="en-US" dirty="0"/>
            </a:br>
            <a:r>
              <a:rPr lang="en-US" dirty="0"/>
              <a:t>on-screen</a:t>
            </a:r>
          </a:p>
          <a:p>
            <a:r>
              <a:rPr lang="en-US" dirty="0"/>
              <a:t>Repeat steps 2-3 as</a:t>
            </a:r>
            <a:br>
              <a:rPr lang="en-US" dirty="0"/>
            </a:br>
            <a:r>
              <a:rPr lang="en-US" dirty="0"/>
              <a:t>interim object moves</a:t>
            </a:r>
          </a:p>
          <a:p>
            <a:r>
              <a:rPr lang="en-US" dirty="0"/>
              <a:t>(or make permanent by</a:t>
            </a:r>
            <a:br>
              <a:rPr lang="en-US" dirty="0"/>
            </a:br>
            <a:r>
              <a:rPr lang="en-US" dirty="0"/>
              <a:t>copying to off-screen)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67</a:t>
            </a:fld>
            <a:endParaRPr lang="en-US" alt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492645" y="1635067"/>
            <a:ext cx="1153886" cy="1132115"/>
            <a:chOff x="812800" y="2656114"/>
            <a:chExt cx="1538514" cy="1509486"/>
          </a:xfrm>
        </p:grpSpPr>
        <p:sp>
          <p:nvSpPr>
            <p:cNvPr id="6" name="Rectangle 5"/>
            <p:cNvSpPr/>
            <p:nvPr/>
          </p:nvSpPr>
          <p:spPr bwMode="auto">
            <a:xfrm>
              <a:off x="812800" y="2656114"/>
              <a:ext cx="1538514" cy="15094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074057" y="2844800"/>
              <a:ext cx="478972" cy="47897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Isosceles Triangle 7"/>
            <p:cNvSpPr/>
            <p:nvPr/>
          </p:nvSpPr>
          <p:spPr bwMode="auto">
            <a:xfrm>
              <a:off x="1483360" y="3410857"/>
              <a:ext cx="589280" cy="50800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916939" y="1645954"/>
            <a:ext cx="1153886" cy="1132115"/>
            <a:chOff x="4481286" y="2307771"/>
            <a:chExt cx="1538514" cy="1509486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81286" y="2307771"/>
              <a:ext cx="1538514" cy="15094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742543" y="2496457"/>
              <a:ext cx="478972" cy="47897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Isosceles Triangle 14"/>
            <p:cNvSpPr/>
            <p:nvPr/>
          </p:nvSpPr>
          <p:spPr bwMode="auto">
            <a:xfrm>
              <a:off x="5151846" y="3062514"/>
              <a:ext cx="589280" cy="50800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92645" y="2938973"/>
            <a:ext cx="1153886" cy="1132115"/>
            <a:chOff x="4452258" y="4572000"/>
            <a:chExt cx="1538514" cy="1509486"/>
          </a:xfrm>
        </p:grpSpPr>
        <p:sp>
          <p:nvSpPr>
            <p:cNvPr id="20" name="Rectangle 19"/>
            <p:cNvSpPr/>
            <p:nvPr/>
          </p:nvSpPr>
          <p:spPr bwMode="auto">
            <a:xfrm>
              <a:off x="4452258" y="4572000"/>
              <a:ext cx="1538514" cy="15094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713515" y="4760686"/>
              <a:ext cx="478972" cy="47897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Isosceles Triangle 21"/>
            <p:cNvSpPr/>
            <p:nvPr/>
          </p:nvSpPr>
          <p:spPr bwMode="auto">
            <a:xfrm>
              <a:off x="5122818" y="5326743"/>
              <a:ext cx="589280" cy="50800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19659" y="2938973"/>
            <a:ext cx="1153886" cy="1132115"/>
            <a:chOff x="812800" y="2656114"/>
            <a:chExt cx="1538514" cy="1509486"/>
          </a:xfrm>
        </p:grpSpPr>
        <p:sp>
          <p:nvSpPr>
            <p:cNvPr id="17" name="Rectangle 16"/>
            <p:cNvSpPr/>
            <p:nvPr/>
          </p:nvSpPr>
          <p:spPr bwMode="auto">
            <a:xfrm>
              <a:off x="812800" y="2656114"/>
              <a:ext cx="1538514" cy="15094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1074057" y="2844800"/>
              <a:ext cx="478972" cy="47897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Isosceles Triangle 18"/>
            <p:cNvSpPr/>
            <p:nvPr/>
          </p:nvSpPr>
          <p:spPr bwMode="auto">
            <a:xfrm>
              <a:off x="1483360" y="3410857"/>
              <a:ext cx="589280" cy="50800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3" name="Oval 22"/>
          <p:cNvSpPr/>
          <p:nvPr/>
        </p:nvSpPr>
        <p:spPr bwMode="auto">
          <a:xfrm>
            <a:off x="5594302" y="3402621"/>
            <a:ext cx="207373" cy="20737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6492645" y="4223659"/>
            <a:ext cx="1153886" cy="1132115"/>
            <a:chOff x="812800" y="2656114"/>
            <a:chExt cx="1538514" cy="1509486"/>
          </a:xfrm>
        </p:grpSpPr>
        <p:sp>
          <p:nvSpPr>
            <p:cNvPr id="28" name="Rectangle 27"/>
            <p:cNvSpPr/>
            <p:nvPr/>
          </p:nvSpPr>
          <p:spPr bwMode="auto">
            <a:xfrm>
              <a:off x="812800" y="2656114"/>
              <a:ext cx="1538514" cy="15094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074057" y="2844800"/>
              <a:ext cx="478972" cy="47897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Isosceles Triangle 29"/>
            <p:cNvSpPr/>
            <p:nvPr/>
          </p:nvSpPr>
          <p:spPr bwMode="auto">
            <a:xfrm>
              <a:off x="1483360" y="3410857"/>
              <a:ext cx="589280" cy="50800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916939" y="4234546"/>
            <a:ext cx="1153886" cy="1132115"/>
            <a:chOff x="4481286" y="2307771"/>
            <a:chExt cx="1538514" cy="1509486"/>
          </a:xfrm>
        </p:grpSpPr>
        <p:sp>
          <p:nvSpPr>
            <p:cNvPr id="32" name="Rectangle 31"/>
            <p:cNvSpPr/>
            <p:nvPr/>
          </p:nvSpPr>
          <p:spPr bwMode="auto">
            <a:xfrm>
              <a:off x="4481286" y="2307771"/>
              <a:ext cx="1538514" cy="15094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742543" y="2496457"/>
              <a:ext cx="478972" cy="47897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Isosceles Triangle 33"/>
            <p:cNvSpPr/>
            <p:nvPr/>
          </p:nvSpPr>
          <p:spPr bwMode="auto">
            <a:xfrm>
              <a:off x="5151846" y="3062514"/>
              <a:ext cx="589280" cy="50800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36" name="Straight Arrow Connector 35"/>
          <p:cNvCxnSpPr/>
          <p:nvPr/>
        </p:nvCxnSpPr>
        <p:spPr bwMode="auto">
          <a:xfrm flipH="1" flipV="1">
            <a:off x="6098039" y="4800604"/>
            <a:ext cx="340179" cy="11701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6103482" y="2124928"/>
            <a:ext cx="389164" cy="4354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505047" y="5298348"/>
            <a:ext cx="1184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Offscreen</a:t>
            </a:r>
            <a:br>
              <a:rPr lang="en-US" dirty="0"/>
            </a:br>
            <a:r>
              <a:rPr lang="en-US" dirty="0"/>
              <a:t>(</a:t>
            </a:r>
            <a:r>
              <a:rPr lang="en-US" b="1" u="sng" dirty="0"/>
              <a:t>in</a:t>
            </a:r>
            <a:r>
              <a:rPr lang="en-US" dirty="0"/>
              <a:t>visible)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76653" y="5298348"/>
            <a:ext cx="1184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Onscreen</a:t>
            </a:r>
            <a:br>
              <a:rPr lang="en-US" dirty="0"/>
            </a:br>
            <a:r>
              <a:rPr lang="en-US" dirty="0"/>
              <a:t>(visible)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6334" y="216308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78600" y="337671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77373" y="464485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0134416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Buffering for JavaScript Canvas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18" y="1472258"/>
            <a:ext cx="8529256" cy="419871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 </a:t>
            </a:r>
            <a:r>
              <a:rPr lang="en-US" dirty="0" err="1"/>
              <a:t>workarea</a:t>
            </a:r>
            <a:r>
              <a:rPr lang="en-US" dirty="0"/>
              <a:t>, have 3 full-size elements on top of each other</a:t>
            </a:r>
          </a:p>
          <a:p>
            <a:pPr lvl="1"/>
            <a:r>
              <a:rPr lang="en-US" sz="2175" dirty="0"/>
              <a:t>Create a temporary canvas on top of the “regular” canvas</a:t>
            </a:r>
          </a:p>
          <a:p>
            <a:pPr marL="0" indent="0">
              <a:buNone/>
            </a:pPr>
            <a:r>
              <a:rPr lang="en-US" sz="2175" dirty="0">
                <a:latin typeface="Courier New" panose="02070309020205020404" pitchFamily="49" charset="0"/>
                <a:cs typeface="Courier New" panose="02070309020205020404" pitchFamily="49" charset="0"/>
              </a:rPr>
              <a:t>&lt;div id="</a:t>
            </a:r>
            <a:r>
              <a:rPr lang="en-US" sz="2175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workarea</a:t>
            </a:r>
            <a:r>
              <a:rPr lang="en-US" sz="2175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buNone/>
            </a:pPr>
            <a:r>
              <a:rPr lang="en-US" sz="2175" dirty="0">
                <a:latin typeface="Courier New" panose="02070309020205020404" pitchFamily="49" charset="0"/>
                <a:cs typeface="Courier New" panose="02070309020205020404" pitchFamily="49" charset="0"/>
              </a:rPr>
              <a:t>  &lt;canvas id="</a:t>
            </a:r>
            <a:r>
              <a:rPr lang="en-US" sz="2175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workarea</a:t>
            </a:r>
            <a:r>
              <a:rPr lang="en-US" sz="2175" dirty="0">
                <a:latin typeface="Courier New" panose="02070309020205020404" pitchFamily="49" charset="0"/>
                <a:cs typeface="Courier New" panose="02070309020205020404" pitchFamily="49" charset="0"/>
              </a:rPr>
              <a:t>-canvas" width="800" height="800"&gt;&lt;/canvas&gt;</a:t>
            </a:r>
          </a:p>
          <a:p>
            <a:pPr marL="0" indent="0">
              <a:buNone/>
            </a:pPr>
            <a:r>
              <a:rPr lang="en-US" sz="2175" dirty="0">
                <a:latin typeface="Courier New" panose="02070309020205020404" pitchFamily="49" charset="0"/>
                <a:cs typeface="Courier New" panose="02070309020205020404" pitchFamily="49" charset="0"/>
              </a:rPr>
              <a:t>  &lt;canvas id="</a:t>
            </a:r>
            <a:r>
              <a:rPr lang="en-US" sz="2175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tempCanvas</a:t>
            </a:r>
            <a:r>
              <a:rPr lang="en-US" sz="2175" dirty="0">
                <a:latin typeface="Courier New" panose="02070309020205020404" pitchFamily="49" charset="0"/>
                <a:cs typeface="Courier New" panose="02070309020205020404" pitchFamily="49" charset="0"/>
              </a:rPr>
              <a:t>" width="800" height="800"&gt;&lt;/canvas&gt;</a:t>
            </a:r>
          </a:p>
          <a:p>
            <a:pPr marL="0" indent="0">
              <a:buNone/>
            </a:pPr>
            <a:r>
              <a:rPr lang="en-US" sz="2175" dirty="0">
                <a:latin typeface="Courier New" panose="02070309020205020404" pitchFamily="49" charset="0"/>
                <a:cs typeface="Courier New" panose="02070309020205020404" pitchFamily="49" charset="0"/>
              </a:rPr>
              <a:t>  &lt;</a:t>
            </a:r>
            <a:r>
              <a:rPr lang="en-US" sz="2175" dirty="0" err="1">
                <a:latin typeface="Courier New" panose="02070309020205020404" pitchFamily="49" charset="0"/>
                <a:cs typeface="Courier New" panose="02070309020205020404" pitchFamily="49" charset="0"/>
              </a:rPr>
              <a:t>svg</a:t>
            </a:r>
            <a:r>
              <a:rPr lang="en-US" sz="2175" dirty="0">
                <a:latin typeface="Courier New" panose="02070309020205020404" pitchFamily="49" charset="0"/>
                <a:cs typeface="Courier New" panose="02070309020205020404" pitchFamily="49" charset="0"/>
              </a:rPr>
              <a:t> id="</a:t>
            </a:r>
            <a:r>
              <a:rPr lang="en-US" sz="2175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workarea-svg</a:t>
            </a:r>
            <a:r>
              <a:rPr lang="en-US" sz="2175" dirty="0">
                <a:latin typeface="Courier New" panose="02070309020205020404" pitchFamily="49" charset="0"/>
                <a:cs typeface="Courier New" panose="02070309020205020404" pitchFamily="49" charset="0"/>
              </a:rPr>
              <a:t>" width="800" height="800"&gt;&lt;/</a:t>
            </a:r>
            <a:r>
              <a:rPr lang="en-US" sz="2175" dirty="0" err="1">
                <a:latin typeface="Courier New" panose="02070309020205020404" pitchFamily="49" charset="0"/>
                <a:cs typeface="Courier New" panose="02070309020205020404" pitchFamily="49" charset="0"/>
              </a:rPr>
              <a:t>svg</a:t>
            </a:r>
            <a:r>
              <a:rPr lang="en-US" sz="2175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175" dirty="0">
                <a:latin typeface="Courier New" panose="02070309020205020404" pitchFamily="49" charset="0"/>
                <a:cs typeface="Courier New" panose="02070309020205020404" pitchFamily="49" charset="0"/>
              </a:rPr>
              <a:t>&lt;/div&gt;</a:t>
            </a:r>
          </a:p>
          <a:p>
            <a:pPr lvl="1"/>
            <a:r>
              <a:rPr lang="en-US" dirty="0"/>
              <a:t>Remember, later one is on top – SVG is on top of Canvas, by specification</a:t>
            </a:r>
          </a:p>
          <a:p>
            <a:r>
              <a:rPr lang="en-US" dirty="0"/>
              <a:t>Make sure to control which one is visible</a:t>
            </a:r>
          </a:p>
          <a:p>
            <a:pPr marL="258365" lvl="1" indent="0">
              <a:buNone/>
            </a:pPr>
            <a:r>
              <a:rPr lang="en-US" sz="2175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workareaCanvas.style.display</a:t>
            </a:r>
            <a:r>
              <a:rPr lang="en-US" sz="2175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"block";</a:t>
            </a:r>
          </a:p>
          <a:p>
            <a:pPr marL="258365" lvl="1" indent="0">
              <a:buNone/>
            </a:pPr>
            <a:r>
              <a:rPr lang="en-US" sz="2175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tempCanvas.style.display</a:t>
            </a:r>
            <a:r>
              <a:rPr lang="en-US" sz="2175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"none";</a:t>
            </a:r>
          </a:p>
          <a:p>
            <a:r>
              <a:rPr lang="en-US" dirty="0"/>
              <a:t>Get temp’s context for drawing:</a:t>
            </a:r>
            <a:br>
              <a:rPr lang="en-US" dirty="0"/>
            </a:br>
            <a:r>
              <a:rPr lang="en-US" sz="2175" dirty="0">
                <a:latin typeface="Courier New" panose="02070309020205020404" pitchFamily="49" charset="0"/>
                <a:cs typeface="Courier New" panose="02070309020205020404" pitchFamily="49" charset="0"/>
              </a:rPr>
              <a:t>let </a:t>
            </a:r>
            <a:r>
              <a:rPr lang="en-US" sz="2175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tempContext</a:t>
            </a:r>
            <a:r>
              <a:rPr lang="en-US" sz="2175" dirty="0">
                <a:latin typeface="Courier New" panose="02070309020205020404" pitchFamily="49" charset="0"/>
                <a:cs typeface="Courier New" panose="02070309020205020404" pitchFamily="49" charset="0"/>
              </a:rPr>
              <a:t> = </a:t>
            </a:r>
            <a:r>
              <a:rPr lang="en-US" sz="2175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tempCanvas.getContext</a:t>
            </a:r>
            <a:r>
              <a:rPr lang="en-US" sz="2175" dirty="0">
                <a:latin typeface="Courier New" panose="02070309020205020404" pitchFamily="49" charset="0"/>
                <a:cs typeface="Courier New" panose="02070309020205020404" pitchFamily="49" charset="0"/>
              </a:rPr>
              <a:t>("2d");</a:t>
            </a:r>
          </a:p>
          <a:p>
            <a:r>
              <a:rPr lang="en-US" dirty="0"/>
              <a:t>Copy contents from real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dirty="0"/>
              <a:t>) to temp canvas use: </a:t>
            </a:r>
            <a:r>
              <a:rPr lang="en-US" dirty="0" err="1"/>
              <a:t>drawImage</a:t>
            </a:r>
            <a:r>
              <a:rPr lang="en-US" dirty="0"/>
              <a:t>:  </a:t>
            </a:r>
            <a:r>
              <a:rPr lang="en-US" sz="1875" dirty="0">
                <a:hlinkClick r:id="rId2"/>
              </a:rPr>
              <a:t>https://www.w3schools.com/tags/canvas_drawimage.asp</a:t>
            </a:r>
            <a:endParaRPr lang="en-US" sz="1500" dirty="0"/>
          </a:p>
          <a:p>
            <a:pPr marL="0" indent="0">
              <a:buNone/>
            </a:pPr>
            <a:r>
              <a:rPr lang="en-US" sz="2175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175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tempContext.drawImage</a:t>
            </a:r>
            <a:r>
              <a:rPr lang="en-US" sz="2175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75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workareaCanvas</a:t>
            </a:r>
            <a:r>
              <a:rPr lang="en-US" sz="2175" dirty="0">
                <a:latin typeface="Courier New" panose="02070309020205020404" pitchFamily="49" charset="0"/>
                <a:cs typeface="Courier New" panose="02070309020205020404" pitchFamily="49" charset="0"/>
              </a:rPr>
              <a:t>, 0, 0);</a:t>
            </a:r>
          </a:p>
          <a:p>
            <a:r>
              <a:rPr lang="en-US" dirty="0"/>
              <a:t>Now can draw on-screen, and easily restore old view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68</a:t>
            </a:fld>
            <a:endParaRPr lang="en-US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981BA9-7B17-4D64-93E5-2185184B6A3C}"/>
              </a:ext>
            </a:extLst>
          </p:cNvPr>
          <p:cNvSpPr txBox="1"/>
          <p:nvPr/>
        </p:nvSpPr>
        <p:spPr>
          <a:xfrm>
            <a:off x="7700769" y="4666881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Offscreen</a:t>
            </a:r>
            <a:br>
              <a:rPr lang="en-US" dirty="0"/>
            </a:br>
            <a:r>
              <a:rPr lang="en-US" dirty="0"/>
              <a:t>(</a:t>
            </a:r>
            <a:r>
              <a:rPr lang="en-US" sz="13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tempContext</a:t>
            </a:r>
            <a:r>
              <a:rPr lang="en-US" dirty="0"/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F19536-513A-4DA3-949F-C796CD36DECA}"/>
              </a:ext>
            </a:extLst>
          </p:cNvPr>
          <p:cNvSpPr txBox="1"/>
          <p:nvPr/>
        </p:nvSpPr>
        <p:spPr>
          <a:xfrm>
            <a:off x="6322256" y="4666881"/>
            <a:ext cx="1184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Onscreen</a:t>
            </a:r>
            <a:br>
              <a:rPr lang="en-US" dirty="0"/>
            </a:br>
            <a:r>
              <a:rPr lang="en-US" dirty="0"/>
              <a:t>(</a:t>
            </a:r>
            <a:r>
              <a:rPr lang="en-US" sz="13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dirty="0"/>
              <a:t>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044EAA7-771C-45BD-95E7-5F32CFA92713}"/>
              </a:ext>
            </a:extLst>
          </p:cNvPr>
          <p:cNvGrpSpPr/>
          <p:nvPr/>
        </p:nvGrpSpPr>
        <p:grpSpPr>
          <a:xfrm>
            <a:off x="7861896" y="3515998"/>
            <a:ext cx="1153886" cy="1132115"/>
            <a:chOff x="812800" y="2656114"/>
            <a:chExt cx="1538514" cy="150948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1EFB9F0-E149-46D7-B644-1CF10D8E8399}"/>
                </a:ext>
              </a:extLst>
            </p:cNvPr>
            <p:cNvSpPr/>
            <p:nvPr/>
          </p:nvSpPr>
          <p:spPr bwMode="auto">
            <a:xfrm>
              <a:off x="812800" y="2656114"/>
              <a:ext cx="1538514" cy="15094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ADBB950-D438-4004-BD24-12FE15102B56}"/>
                </a:ext>
              </a:extLst>
            </p:cNvPr>
            <p:cNvSpPr/>
            <p:nvPr/>
          </p:nvSpPr>
          <p:spPr bwMode="auto">
            <a:xfrm>
              <a:off x="1074057" y="2844800"/>
              <a:ext cx="478972" cy="47897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4B6CADA9-91D6-4C58-ADF5-DE24E25178ED}"/>
                </a:ext>
              </a:extLst>
            </p:cNvPr>
            <p:cNvSpPr/>
            <p:nvPr/>
          </p:nvSpPr>
          <p:spPr bwMode="auto">
            <a:xfrm>
              <a:off x="1483360" y="3410857"/>
              <a:ext cx="589280" cy="50800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6DAD934-5816-4757-94F1-BB04445564FB}"/>
              </a:ext>
            </a:extLst>
          </p:cNvPr>
          <p:cNvGrpSpPr/>
          <p:nvPr/>
        </p:nvGrpSpPr>
        <p:grpSpPr>
          <a:xfrm>
            <a:off x="6286190" y="3526884"/>
            <a:ext cx="1153886" cy="1132115"/>
            <a:chOff x="4481286" y="2307771"/>
            <a:chExt cx="1538514" cy="150948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FBC3EA2-6266-42C0-A85D-B54104C3C824}"/>
                </a:ext>
              </a:extLst>
            </p:cNvPr>
            <p:cNvSpPr/>
            <p:nvPr/>
          </p:nvSpPr>
          <p:spPr bwMode="auto">
            <a:xfrm>
              <a:off x="4481286" y="2307771"/>
              <a:ext cx="1538514" cy="15094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6775A7E-8924-4CA1-AB94-432AACD9236E}"/>
                </a:ext>
              </a:extLst>
            </p:cNvPr>
            <p:cNvSpPr/>
            <p:nvPr/>
          </p:nvSpPr>
          <p:spPr bwMode="auto">
            <a:xfrm>
              <a:off x="4742543" y="2496457"/>
              <a:ext cx="478972" cy="47897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6BEDBDF7-D61F-45A8-81D3-F9C4342B2FBF}"/>
                </a:ext>
              </a:extLst>
            </p:cNvPr>
            <p:cNvSpPr/>
            <p:nvPr/>
          </p:nvSpPr>
          <p:spPr bwMode="auto">
            <a:xfrm>
              <a:off x="5151846" y="3062514"/>
              <a:ext cx="589280" cy="50800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0A426E8-C44C-4998-8E0D-BE712D5D4253}"/>
              </a:ext>
            </a:extLst>
          </p:cNvPr>
          <p:cNvCxnSpPr/>
          <p:nvPr/>
        </p:nvCxnSpPr>
        <p:spPr bwMode="auto">
          <a:xfrm>
            <a:off x="7472733" y="4005858"/>
            <a:ext cx="389164" cy="4354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CAC689B-1133-4978-BE56-209D89EE5240}"/>
              </a:ext>
            </a:extLst>
          </p:cNvPr>
          <p:cNvGrpSpPr/>
          <p:nvPr/>
        </p:nvGrpSpPr>
        <p:grpSpPr>
          <a:xfrm>
            <a:off x="6396387" y="5258525"/>
            <a:ext cx="1153886" cy="1132115"/>
            <a:chOff x="812800" y="2656114"/>
            <a:chExt cx="1538514" cy="150948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4DEBA4D-7CDB-4BA4-8971-624FA8752520}"/>
                </a:ext>
              </a:extLst>
            </p:cNvPr>
            <p:cNvSpPr/>
            <p:nvPr/>
          </p:nvSpPr>
          <p:spPr bwMode="auto">
            <a:xfrm>
              <a:off x="812800" y="2656114"/>
              <a:ext cx="1538514" cy="15094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0FAAA33-9B78-4135-8C5C-6266B50D1C48}"/>
                </a:ext>
              </a:extLst>
            </p:cNvPr>
            <p:cNvSpPr/>
            <p:nvPr/>
          </p:nvSpPr>
          <p:spPr bwMode="auto">
            <a:xfrm>
              <a:off x="1074057" y="2844800"/>
              <a:ext cx="478972" cy="47897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F04E1712-6AFA-4242-BC40-DBD19E039E44}"/>
                </a:ext>
              </a:extLst>
            </p:cNvPr>
            <p:cNvSpPr/>
            <p:nvPr/>
          </p:nvSpPr>
          <p:spPr bwMode="auto">
            <a:xfrm>
              <a:off x="1483360" y="3410857"/>
              <a:ext cx="589280" cy="50800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CADA9C68-19E9-4E93-8554-744D21A6E72D}"/>
              </a:ext>
            </a:extLst>
          </p:cNvPr>
          <p:cNvSpPr/>
          <p:nvPr/>
        </p:nvSpPr>
        <p:spPr bwMode="auto">
          <a:xfrm>
            <a:off x="7071031" y="5722174"/>
            <a:ext cx="207373" cy="20737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1309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062" y="369756"/>
            <a:ext cx="6659656" cy="671060"/>
          </a:xfrm>
        </p:spPr>
        <p:txBody>
          <a:bodyPr/>
          <a:lstStyle/>
          <a:p>
            <a:r>
              <a:rPr lang="en-US" dirty="0"/>
              <a:t>Flood Fill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74" y="1308340"/>
            <a:ext cx="6811944" cy="355269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You will do this for </a:t>
            </a:r>
            <a:r>
              <a:rPr lang="en-US" dirty="0">
                <a:hlinkClick r:id="rId2"/>
              </a:rPr>
              <a:t>homework 3</a:t>
            </a:r>
            <a:endParaRPr lang="en-US" dirty="0"/>
          </a:p>
          <a:p>
            <a:pPr lvl="1"/>
            <a:r>
              <a:rPr lang="en-US" dirty="0"/>
              <a:t>We give you an implementation</a:t>
            </a:r>
          </a:p>
          <a:p>
            <a:r>
              <a:rPr lang="en-US" dirty="0"/>
              <a:t>Only available in painting programs</a:t>
            </a:r>
          </a:p>
          <a:p>
            <a:r>
              <a:rPr lang="en-US" dirty="0"/>
              <a:t>Issue: </a:t>
            </a:r>
            <a:r>
              <a:rPr lang="en-US" dirty="0" err="1"/>
              <a:t>floodfill</a:t>
            </a:r>
            <a:r>
              <a:rPr lang="en-US" dirty="0"/>
              <a:t> is SLOW, so don’t worry</a:t>
            </a:r>
            <a:br>
              <a:rPr lang="en-US" dirty="0"/>
            </a:br>
            <a:r>
              <a:rPr lang="en-US" dirty="0"/>
              <a:t>if it is taking a while</a:t>
            </a:r>
          </a:p>
          <a:p>
            <a:pPr lvl="1"/>
            <a:r>
              <a:rPr lang="en-US" dirty="0"/>
              <a:t>Added a wait cursor</a:t>
            </a:r>
          </a:p>
          <a:p>
            <a:pPr lvl="1"/>
            <a:r>
              <a:rPr lang="en-US" dirty="0"/>
              <a:t>Try not to click in the background! = 32 seconds!</a:t>
            </a:r>
          </a:p>
          <a:p>
            <a:r>
              <a:rPr lang="en-US" dirty="0"/>
              <a:t>Issue:</a:t>
            </a:r>
            <a:br>
              <a:rPr lang="en-US" dirty="0"/>
            </a:br>
            <a:r>
              <a:rPr lang="en-US" dirty="0"/>
              <a:t>anti-aliasing</a:t>
            </a:r>
          </a:p>
          <a:p>
            <a:pPr lvl="1"/>
            <a:r>
              <a:rPr lang="en-US" dirty="0"/>
              <a:t>Don’t worry</a:t>
            </a:r>
            <a:br>
              <a:rPr lang="en-US" dirty="0"/>
            </a:br>
            <a:r>
              <a:rPr lang="en-US" dirty="0"/>
              <a:t>about</a:t>
            </a:r>
            <a:br>
              <a:rPr lang="en-US" dirty="0"/>
            </a:br>
            <a:r>
              <a:rPr lang="en-US" dirty="0"/>
              <a:t>anti-aliasing</a:t>
            </a:r>
            <a:br>
              <a:rPr lang="en-US" dirty="0"/>
            </a:br>
            <a:r>
              <a:rPr lang="en-US" dirty="0"/>
              <a:t>for hw3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7457" y="6169155"/>
            <a:ext cx="2895600" cy="204788"/>
          </a:xfrm>
        </p:spPr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69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258" y="4130028"/>
            <a:ext cx="3069772" cy="1896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31086"/>
          <a:stretch/>
        </p:blipFill>
        <p:spPr>
          <a:xfrm>
            <a:off x="4953115" y="264687"/>
            <a:ext cx="1756366" cy="1247069"/>
          </a:xfrm>
          <a:prstGeom prst="rect">
            <a:avLst/>
          </a:prstGeom>
        </p:spPr>
      </p:pic>
      <p:pic>
        <p:nvPicPr>
          <p:cNvPr id="4098" name="Picture 2" descr="C:\Users\bam\AppData\Local\Temp\SNAGHTMLb606c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593" y="1808784"/>
            <a:ext cx="2644808" cy="189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1153" y="4887369"/>
            <a:ext cx="2115926" cy="1486574"/>
          </a:xfrm>
          <a:prstGeom prst="rect">
            <a:avLst/>
          </a:prstGeom>
          <a:ln>
            <a:solidFill>
              <a:srgbClr val="3399FF"/>
            </a:solidFill>
          </a:ln>
        </p:spPr>
      </p:pic>
      <p:cxnSp>
        <p:nvCxnSpPr>
          <p:cNvPr id="21" name="Straight Arrow Connector 20"/>
          <p:cNvCxnSpPr/>
          <p:nvPr/>
        </p:nvCxnSpPr>
        <p:spPr bwMode="auto">
          <a:xfrm>
            <a:off x="3274829" y="5328917"/>
            <a:ext cx="1447800" cy="3265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6955" y="4175029"/>
            <a:ext cx="3241271" cy="2313215"/>
          </a:xfrm>
          <a:prstGeom prst="rect">
            <a:avLst/>
          </a:prstGeom>
        </p:spPr>
      </p:pic>
      <p:pic>
        <p:nvPicPr>
          <p:cNvPr id="25" name="Picture 24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4553" y="4071774"/>
            <a:ext cx="1842857" cy="1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33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vs. Painting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Drawing = SVG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Painting = Canvas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3333750" y="4101193"/>
            <a:ext cx="3028950" cy="146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100" kern="0" dirty="0"/>
              <a:t>Hybrid (both)</a:t>
            </a:r>
          </a:p>
        </p:txBody>
      </p:sp>
    </p:spTree>
    <p:extLst>
      <p:ext uri="{BB962C8B-B14F-4D97-AF65-F5344CB8AC3E}">
        <p14:creationId xmlns:p14="http://schemas.microsoft.com/office/powerpoint/2010/main" val="4965598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86475"/>
          </a:xfrm>
        </p:spPr>
        <p:txBody>
          <a:bodyPr/>
          <a:lstStyle/>
          <a:p>
            <a:r>
              <a:rPr lang="en-US" dirty="0"/>
              <a:t>HW 3 hints: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45" y="1455174"/>
            <a:ext cx="8221718" cy="42941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Similar to HW2 – need to enable and disable many handlers, and whole Canvas or SVG</a:t>
            </a:r>
          </a:p>
          <a:p>
            <a:pPr lvl="1"/>
            <a:r>
              <a:rPr lang="en-US" dirty="0"/>
              <a:t>Lots of global variables to keep track of the modes</a:t>
            </a:r>
          </a:p>
          <a:p>
            <a:pPr lvl="1"/>
            <a:r>
              <a:rPr lang="en-US" dirty="0"/>
              <a:t>Or use an </a:t>
            </a:r>
            <a:r>
              <a:rPr lang="en-US" dirty="0" err="1"/>
              <a:t>enum</a:t>
            </a:r>
            <a:r>
              <a:rPr lang="en-US" dirty="0"/>
              <a:t>, and think of it as a </a:t>
            </a:r>
            <a:r>
              <a:rPr lang="en-US" dirty="0">
                <a:hlinkClick r:id="rId2"/>
              </a:rPr>
              <a:t>state machine</a:t>
            </a:r>
            <a:endParaRPr lang="en-US" dirty="0"/>
          </a:p>
          <a:p>
            <a:pPr lvl="2"/>
            <a:r>
              <a:rPr lang="en-US" dirty="0"/>
              <a:t>No </a:t>
            </a:r>
            <a:r>
              <a:rPr lang="en-US" dirty="0" err="1"/>
              <a:t>enums</a:t>
            </a:r>
            <a:r>
              <a:rPr lang="en-US" dirty="0"/>
              <a:t> in JS, but can use strings or const numbers</a:t>
            </a:r>
          </a:p>
          <a:p>
            <a:pPr lvl="2"/>
            <a:r>
              <a:rPr lang="en-US" dirty="0"/>
              <a:t>State machines will be covered in lecture 9</a:t>
            </a:r>
          </a:p>
          <a:p>
            <a:r>
              <a:rPr lang="en-US" dirty="0"/>
              <a:t>Grey out controls using styles </a:t>
            </a:r>
            <a:r>
              <a:rPr lang="en-US" i="1" dirty="0"/>
              <a:t>and</a:t>
            </a:r>
            <a:r>
              <a:rPr lang="en-US" dirty="0"/>
              <a:t> remove their event handlers, e.g.,</a:t>
            </a:r>
          </a:p>
          <a:p>
            <a:pPr lvl="1"/>
            <a:r>
              <a:rPr lang="en-US" dirty="0"/>
              <a:t>Both handler: </a:t>
            </a:r>
            <a:r>
              <a:rPr lang="en-US" sz="1575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borderColorSelection.classList.add</a:t>
            </a:r>
            <a:r>
              <a:rPr lang="en-US" sz="1575" dirty="0">
                <a:latin typeface="Courier New" panose="02070309020205020404" pitchFamily="49" charset="0"/>
                <a:cs typeface="Courier New" panose="02070309020205020404" pitchFamily="49" charset="0"/>
              </a:rPr>
              <a:t>("disabled");</a:t>
            </a:r>
            <a:endParaRPr lang="en-US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Other handlers: </a:t>
            </a:r>
            <a:r>
              <a:rPr lang="en-US" sz="1575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borderColorSelection.classList.remove</a:t>
            </a:r>
            <a:r>
              <a:rPr lang="en-US" sz="1575" dirty="0">
                <a:latin typeface="Courier New" panose="02070309020205020404" pitchFamily="49" charset="0"/>
                <a:cs typeface="Courier New" panose="02070309020205020404" pitchFamily="49" charset="0"/>
              </a:rPr>
              <a:t>("disabled");</a:t>
            </a:r>
          </a:p>
          <a:p>
            <a:pPr lvl="1"/>
            <a:r>
              <a:rPr lang="en-US" dirty="0"/>
              <a:t>Or can put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lang="en-US" dirty="0"/>
              <a:t> in front of them that is ½ transparent and also takes the events</a:t>
            </a:r>
          </a:p>
          <a:p>
            <a:r>
              <a:rPr lang="en-US" dirty="0"/>
              <a:t>Make </a:t>
            </a:r>
            <a:r>
              <a:rPr lang="en-US" dirty="0" err="1"/>
              <a:t>svg</a:t>
            </a:r>
            <a:r>
              <a:rPr lang="en-US" dirty="0"/>
              <a:t> or canvas layer appear and disappear using </a:t>
            </a:r>
            <a:r>
              <a:rPr lang="en-US" sz="195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display</a:t>
            </a:r>
            <a:endParaRPr lang="en-US" dirty="0"/>
          </a:p>
          <a:p>
            <a:pPr marL="479822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svg.style.display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= "block";  // regular display</a:t>
            </a:r>
          </a:p>
          <a:p>
            <a:pPr marL="479822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canvas.style.display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= "none"; // invisible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70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97547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buttons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the 3 radio buttons be mutually exclusive: use same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/>
              <a:t>” </a:t>
            </a:r>
            <a:r>
              <a:rPr lang="en-US" dirty="0">
                <a:hlinkClick r:id="rId2"/>
              </a:rPr>
              <a:t>property</a:t>
            </a:r>
            <a:endParaRPr lang="en-US" dirty="0"/>
          </a:p>
          <a:p>
            <a:pPr lvl="1"/>
            <a:r>
              <a:rPr lang="en-US" dirty="0"/>
              <a:t>Handlers for each button controls modes for other controls and layers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71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938" y="3347710"/>
            <a:ext cx="2160900" cy="115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20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vs. Painting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Drawing</a:t>
            </a:r>
          </a:p>
          <a:p>
            <a:pPr lvl="1"/>
            <a:r>
              <a:rPr lang="en-US" dirty="0"/>
              <a:t>PowerPoint</a:t>
            </a:r>
          </a:p>
          <a:p>
            <a:pPr lvl="1"/>
            <a:r>
              <a:rPr lang="en-US" dirty="0"/>
              <a:t>MacDraw</a:t>
            </a:r>
          </a:p>
          <a:p>
            <a:pPr lvl="1"/>
            <a:r>
              <a:rPr lang="en-US" dirty="0"/>
              <a:t>Adobe Illustrator</a:t>
            </a:r>
          </a:p>
          <a:p>
            <a:pPr lvl="1"/>
            <a:r>
              <a:rPr lang="en-US" dirty="0"/>
              <a:t>Adobe InDesign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Painting</a:t>
            </a:r>
          </a:p>
          <a:p>
            <a:pPr lvl="1"/>
            <a:r>
              <a:rPr lang="en-US" dirty="0"/>
              <a:t>Microsoft Paint</a:t>
            </a:r>
          </a:p>
          <a:p>
            <a:pPr lvl="1"/>
            <a:r>
              <a:rPr lang="en-US" dirty="0" err="1"/>
              <a:t>MacPaint</a:t>
            </a:r>
            <a:endParaRPr lang="en-US" dirty="0"/>
          </a:p>
          <a:p>
            <a:pPr lvl="1"/>
            <a:r>
              <a:rPr lang="en-US" dirty="0" err="1"/>
              <a:t>Snagit</a:t>
            </a:r>
            <a:r>
              <a:rPr lang="en-US" dirty="0"/>
              <a:t> Editor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3333750" y="4101193"/>
            <a:ext cx="3028950" cy="146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100" kern="0" dirty="0"/>
              <a:t>Hybrid (both)</a:t>
            </a:r>
          </a:p>
          <a:p>
            <a:pPr lvl="1"/>
            <a:r>
              <a:rPr lang="en-US" sz="1800" kern="0" dirty="0"/>
              <a:t>Photoshop</a:t>
            </a:r>
          </a:p>
        </p:txBody>
      </p:sp>
    </p:spTree>
    <p:extLst>
      <p:ext uri="{BB962C8B-B14F-4D97-AF65-F5344CB8AC3E}">
        <p14:creationId xmlns:p14="http://schemas.microsoft.com/office/powerpoint/2010/main" val="4029515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vs. Painting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Drawing</a:t>
            </a:r>
          </a:p>
          <a:p>
            <a:pPr lvl="1"/>
            <a:r>
              <a:rPr lang="en-US" dirty="0"/>
              <a:t>Graphical objects maintain their integrity </a:t>
            </a:r>
            <a:r>
              <a:rPr lang="en-US" i="1" dirty="0"/>
              <a:t>after </a:t>
            </a:r>
            <a:r>
              <a:rPr lang="en-US" dirty="0"/>
              <a:t>being drawn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Painting</a:t>
            </a:r>
          </a:p>
          <a:p>
            <a:pPr lvl="1"/>
            <a:r>
              <a:rPr lang="en-US" dirty="0"/>
              <a:t>Objects just become pixels </a:t>
            </a:r>
            <a:r>
              <a:rPr lang="en-US" i="1" dirty="0"/>
              <a:t>after</a:t>
            </a:r>
            <a:r>
              <a:rPr lang="en-US" dirty="0"/>
              <a:t> being drawn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284716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51241</TotalTime>
  <Words>4884</Words>
  <Application>Microsoft Office PowerPoint</Application>
  <PresentationFormat>On-screen Show (4:3)</PresentationFormat>
  <Paragraphs>809</Paragraphs>
  <Slides>71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0" baseType="lpstr">
      <vt:lpstr>Arial</vt:lpstr>
      <vt:lpstr>Consolas</vt:lpstr>
      <vt:lpstr>Courier New</vt:lpstr>
      <vt:lpstr>Symbol</vt:lpstr>
      <vt:lpstr>Tahoma</vt:lpstr>
      <vt:lpstr>Times New Roman</vt:lpstr>
      <vt:lpstr>Wingdings</vt:lpstr>
      <vt:lpstr>lecture template_polo</vt:lpstr>
      <vt:lpstr>Photo Editor Photo</vt:lpstr>
      <vt:lpstr>Lectures 6 and 7: Output 1: Basic 2D Computer Graphics</vt:lpstr>
      <vt:lpstr>Logistics (9/15/2022)</vt:lpstr>
      <vt:lpstr>Logistics (9/20/2022)</vt:lpstr>
      <vt:lpstr>What are “Graphics”</vt:lpstr>
      <vt:lpstr>Why talk about Graphics?</vt:lpstr>
      <vt:lpstr>Rendering Graphics</vt:lpstr>
      <vt:lpstr>Drawing vs. Painting programs</vt:lpstr>
      <vt:lpstr>Drawing vs. Painting programs</vt:lpstr>
      <vt:lpstr>Drawing vs. Painting programs</vt:lpstr>
      <vt:lpstr>Drawing vs. Painting programs</vt:lpstr>
      <vt:lpstr>Drawing vs. Painting programs</vt:lpstr>
      <vt:lpstr>Drawing vs. Painting programs</vt:lpstr>
      <vt:lpstr>Drawing each Object</vt:lpstr>
      <vt:lpstr>2D and covering</vt:lpstr>
      <vt:lpstr>Coordinates for Drawing</vt:lpstr>
      <vt:lpstr>Issue: Window Coordinates</vt:lpstr>
      <vt:lpstr>Drawing Primitives</vt:lpstr>
      <vt:lpstr>Primitives, 2</vt:lpstr>
      <vt:lpstr>Where to draw lines?</vt:lpstr>
      <vt:lpstr>Inside or outside?</vt:lpstr>
      <vt:lpstr>Line Properties</vt:lpstr>
      <vt:lpstr>Polylines</vt:lpstr>
      <vt:lpstr>Anti-Aliasing</vt:lpstr>
      <vt:lpstr>Anti-aliasing discussion</vt:lpstr>
      <vt:lpstr>Java2D &amp; JavaScript Canvas Path Model</vt:lpstr>
      <vt:lpstr>JavaScript Canvas</vt:lpstr>
      <vt:lpstr>More JavaScript Canvas examples</vt:lpstr>
      <vt:lpstr>JavaScript Canvas</vt:lpstr>
      <vt:lpstr>JavaScript Canvas</vt:lpstr>
      <vt:lpstr>JavaScript Canvas</vt:lpstr>
      <vt:lpstr>JavaScript Canvas</vt:lpstr>
      <vt:lpstr>Splines</vt:lpstr>
      <vt:lpstr>Bezier Curve Example</vt:lpstr>
      <vt:lpstr>Color Models</vt:lpstr>
      <vt:lpstr>Color, cont.</vt:lpstr>
      <vt:lpstr>Transparency of Color</vt:lpstr>
      <vt:lpstr>Paint with transparency</vt:lpstr>
      <vt:lpstr>Alpha Blending</vt:lpstr>
      <vt:lpstr>Other painting parameters</vt:lpstr>
      <vt:lpstr>Fonts and drawing strings</vt:lpstr>
      <vt:lpstr>Fonts</vt:lpstr>
      <vt:lpstr>Font examples</vt:lpstr>
      <vt:lpstr>Points</vt:lpstr>
      <vt:lpstr>FontMetrics</vt:lpstr>
      <vt:lpstr>Reference point and baseline</vt:lpstr>
      <vt:lpstr>Advance width</vt:lpstr>
      <vt:lpstr>Ascent and decent</vt:lpstr>
      <vt:lpstr>Standard ascent and decent</vt:lpstr>
      <vt:lpstr>Leading</vt:lpstr>
      <vt:lpstr>Height</vt:lpstr>
      <vt:lpstr>Other Parameters</vt:lpstr>
      <vt:lpstr>Types of Fonts</vt:lpstr>
      <vt:lpstr>Encoding of Characters</vt:lpstr>
      <vt:lpstr>Images</vt:lpstr>
      <vt:lpstr>Clipping and “Stencils”</vt:lpstr>
      <vt:lpstr>“Stencils”</vt:lpstr>
      <vt:lpstr>Coordinate Transformations</vt:lpstr>
      <vt:lpstr>How Parameters are Passed</vt:lpstr>
      <vt:lpstr>DrawLine Parameters</vt:lpstr>
      <vt:lpstr>How Pass Parameters?</vt:lpstr>
      <vt:lpstr>Passing Parameters, 2</vt:lpstr>
      <vt:lpstr>Passing Parameters, 3</vt:lpstr>
      <vt:lpstr>Historical reference</vt:lpstr>
      <vt:lpstr>Draw Function</vt:lpstr>
      <vt:lpstr>RasterOp (BitBlt, CopyArea)</vt:lpstr>
      <vt:lpstr>Double Buffering</vt:lpstr>
      <vt:lpstr>Double Buffering (for a Canvas)</vt:lpstr>
      <vt:lpstr>Double Buffering for JavaScript Canvas</vt:lpstr>
      <vt:lpstr>Flood Fill</vt:lpstr>
      <vt:lpstr>HW 3 hints: Modes</vt:lpstr>
      <vt:lpstr>Radio buttons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05-830 Lecture 1</dc:title>
  <dc:creator>Brad Myers</dc:creator>
  <cp:lastModifiedBy>Brad Myers</cp:lastModifiedBy>
  <cp:revision>824</cp:revision>
  <cp:lastPrinted>1601-01-01T00:00:00Z</cp:lastPrinted>
  <dcterms:created xsi:type="dcterms:W3CDTF">2001-06-15T20:03:27Z</dcterms:created>
  <dcterms:modified xsi:type="dcterms:W3CDTF">2022-09-20T15:45:15Z</dcterms:modified>
</cp:coreProperties>
</file>