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4"/>
  </p:notesMasterIdLst>
  <p:sldIdLst>
    <p:sldId id="282" r:id="rId2"/>
    <p:sldId id="354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363" r:id="rId12"/>
    <p:sldId id="364" r:id="rId13"/>
    <p:sldId id="365" r:id="rId14"/>
    <p:sldId id="366" r:id="rId15"/>
    <p:sldId id="367" r:id="rId16"/>
    <p:sldId id="374" r:id="rId17"/>
    <p:sldId id="371" r:id="rId18"/>
    <p:sldId id="368" r:id="rId19"/>
    <p:sldId id="369" r:id="rId20"/>
    <p:sldId id="370" r:id="rId21"/>
    <p:sldId id="372" r:id="rId22"/>
    <p:sldId id="373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26" autoAdjust="0"/>
    <p:restoredTop sz="86416" autoAdjust="0"/>
  </p:normalViewPr>
  <p:slideViewPr>
    <p:cSldViewPr snapToGrid="0">
      <p:cViewPr varScale="1">
        <p:scale>
          <a:sx n="89" d="100"/>
          <a:sy n="89" d="100"/>
        </p:scale>
        <p:origin x="38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.xml"/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21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644684-CB0F-47D7-971C-1D44DFDB370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94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15D9E7-3102-4940-BF3F-F9F9A20440E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1052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18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63205F-0847-4EC9-B985-DF14EBEFDDB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75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1" y="1443038"/>
            <a:ext cx="7767637" cy="2133600"/>
          </a:xfrm>
        </p:spPr>
        <p:txBody>
          <a:bodyPr/>
          <a:lstStyle>
            <a:lvl1pPr>
              <a:defRPr sz="27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4" y="4425956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5" name="Group 7">
            <a:extLst>
              <a:ext uri="{FF2B5EF4-FFF2-40B4-BE49-F238E27FC236}">
                <a16:creationId xmlns:a16="http://schemas.microsoft.com/office/drawing/2014/main" id="{DC30867C-8B3B-4132-AE70-BB1DC1B9B334}"/>
              </a:ext>
            </a:extLst>
          </p:cNvPr>
          <p:cNvGrpSpPr>
            <a:grpSpLocks/>
          </p:cNvGrpSpPr>
          <p:nvPr userDrawn="1"/>
        </p:nvGrpSpPr>
        <p:grpSpPr bwMode="auto">
          <a:xfrm rot="5400000">
            <a:off x="-3167062" y="3167064"/>
            <a:ext cx="6858000" cy="523874"/>
            <a:chOff x="0" y="0"/>
            <a:chExt cx="5760" cy="128"/>
          </a:xfrm>
        </p:grpSpPr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078623D2-42FD-4CB8-BC29-7E9681ED5C8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DEBEFAE3-0592-4776-BBCE-C752601751C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F5BB0422-BBFD-40B7-BF06-C89B7312418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11">
              <a:extLst>
                <a:ext uri="{FF2B5EF4-FFF2-40B4-BE49-F238E27FC236}">
                  <a16:creationId xmlns:a16="http://schemas.microsoft.com/office/drawing/2014/main" id="{079008A3-B012-436C-B053-598F9350EFA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3" name="Picture 12" descr="red_hcii_logo">
            <a:extLst>
              <a:ext uri="{FF2B5EF4-FFF2-40B4-BE49-F238E27FC236}">
                <a16:creationId xmlns:a16="http://schemas.microsoft.com/office/drawing/2014/main" id="{74DB66D9-7DFF-3F37-7688-8039A8FF0AC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6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4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6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50"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3" name="Picture 2" descr="red_hcii_logo">
            <a:extLst>
              <a:ext uri="{FF2B5EF4-FFF2-40B4-BE49-F238E27FC236}">
                <a16:creationId xmlns:a16="http://schemas.microsoft.com/office/drawing/2014/main" id="{2890F08C-3D61-FBE8-9717-AA9BFCCCD3D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250">
          <a:solidFill>
            <a:schemeClr val="tx1"/>
          </a:solidFill>
          <a:latin typeface="+mn-lt"/>
          <a:ea typeface="+mn-ea"/>
          <a:cs typeface="+mn-cs"/>
        </a:defRPr>
      </a:lvl1pPr>
      <a:lvl2pPr marL="519113" indent="-260747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50">
          <a:solidFill>
            <a:schemeClr val="tx1"/>
          </a:solidFill>
          <a:latin typeface="+mn-lt"/>
        </a:defRPr>
      </a:lvl2pPr>
      <a:lvl3pPr marL="740569" indent="-220266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1725">
          <a:solidFill>
            <a:schemeClr val="tx1"/>
          </a:solidFill>
          <a:latin typeface="+mn-lt"/>
        </a:defRPr>
      </a:lvl3pPr>
      <a:lvl4pPr marL="960835" indent="-21907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4pPr>
      <a:lvl5pPr marL="1198960" indent="-23693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5pPr>
      <a:lvl6pPr marL="1541860" indent="-236935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1884760" indent="-236935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227660" indent="-236935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570560" indent="-236935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electronjs.org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stacktips.com/tutorials/android/android-studio-features/attachment/android-studio-viewing-layout_builde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cmu.edu/~bam/uicourse/05631fall2022/homeworks.html#latepolic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s.cmu.edu/~bam/uicourse/05631fall2022/HW2/index.html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balsamiq.com/wireframes/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doi.acm.org/10.1145/1614390.161439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qeBkQaoIBmwK9Z7LmWP4L_4GKgddzNn7YmvSQuPukGo/edi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.cmu.edu/~NatProg/papers/Stylos2007APIDesignDecisions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100" dirty="0"/>
              <a:t>Lecture 5:</a:t>
            </a:r>
            <a:br>
              <a:rPr lang="en-US" sz="2100" dirty="0"/>
            </a:br>
            <a:r>
              <a:rPr lang="en-US" b="0" dirty="0"/>
              <a:t>What is "User Interface Software", Overview of UI Software and Tools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05-431/631 Software Structures for User Interfaces (SSUI)</a:t>
            </a:r>
          </a:p>
          <a:p>
            <a:r>
              <a:rPr lang="en-US" dirty="0"/>
              <a:t>Fall, 2022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627" y="441794"/>
            <a:ext cx="6778825" cy="1107752"/>
          </a:xfrm>
        </p:spPr>
        <p:txBody>
          <a:bodyPr/>
          <a:lstStyle/>
          <a:p>
            <a:r>
              <a:rPr lang="en-US" dirty="0"/>
              <a:t>UI Runtime Pipeline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74523" y="1863475"/>
            <a:ext cx="1204622" cy="1204622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32549"/>
            <a:ext cx="3469298" cy="311329"/>
          </a:xfrm>
        </p:spPr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199" y="6432549"/>
            <a:ext cx="2556325" cy="311329"/>
          </a:xfrm>
        </p:spPr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3439884" y="2171645"/>
            <a:ext cx="956578" cy="536855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Device</a:t>
            </a:r>
            <a:r>
              <a:rPr lang="en-US" dirty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4445350" y="2162135"/>
            <a:ext cx="603078" cy="536855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OS 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2112462" y="2158212"/>
            <a:ext cx="1269903" cy="536855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Hardware Sensor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5165533" y="2197359"/>
            <a:ext cx="956578" cy="536855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Toolkit 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454" y="4094007"/>
            <a:ext cx="1087658" cy="135353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676562" y="2811628"/>
            <a:ext cx="820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70764" y="3510619"/>
            <a:ext cx="98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output</a:t>
            </a:r>
          </a:p>
        </p:txBody>
      </p:sp>
      <p:sp>
        <p:nvSpPr>
          <p:cNvPr id="22" name="Freeform 21"/>
          <p:cNvSpPr/>
          <p:nvPr/>
        </p:nvSpPr>
        <p:spPr bwMode="auto">
          <a:xfrm>
            <a:off x="1849272" y="2771331"/>
            <a:ext cx="5653620" cy="637809"/>
          </a:xfrm>
          <a:custGeom>
            <a:avLst/>
            <a:gdLst>
              <a:gd name="connsiteX0" fmla="*/ 0 w 6086901"/>
              <a:gd name="connsiteY0" fmla="*/ 0 h 341194"/>
              <a:gd name="connsiteX1" fmla="*/ 6086901 w 6086901"/>
              <a:gd name="connsiteY1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3411940 w 6086901"/>
              <a:gd name="connsiteY1" fmla="*/ 82860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86901" h="341194">
                <a:moveTo>
                  <a:pt x="0" y="0"/>
                </a:moveTo>
                <a:cubicBezTo>
                  <a:pt x="1819701" y="25214"/>
                  <a:pt x="4922291" y="482"/>
                  <a:pt x="5459103" y="75642"/>
                </a:cubicBezTo>
                <a:cubicBezTo>
                  <a:pt x="5995915" y="150802"/>
                  <a:pt x="5877636" y="217298"/>
                  <a:pt x="6086901" y="341194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lg" len="med"/>
            <a:tailEnd type="triangle" w="lg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22"/>
          <p:cNvSpPr/>
          <p:nvPr/>
        </p:nvSpPr>
        <p:spPr bwMode="auto">
          <a:xfrm flipV="1">
            <a:off x="1849271" y="3371017"/>
            <a:ext cx="5653620" cy="637809"/>
          </a:xfrm>
          <a:custGeom>
            <a:avLst/>
            <a:gdLst>
              <a:gd name="connsiteX0" fmla="*/ 0 w 6086901"/>
              <a:gd name="connsiteY0" fmla="*/ 0 h 341194"/>
              <a:gd name="connsiteX1" fmla="*/ 6086901 w 6086901"/>
              <a:gd name="connsiteY1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3411940 w 6086901"/>
              <a:gd name="connsiteY1" fmla="*/ 82860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86901" h="341194">
                <a:moveTo>
                  <a:pt x="0" y="0"/>
                </a:moveTo>
                <a:cubicBezTo>
                  <a:pt x="1819701" y="25214"/>
                  <a:pt x="4922291" y="482"/>
                  <a:pt x="5459103" y="75642"/>
                </a:cubicBezTo>
                <a:cubicBezTo>
                  <a:pt x="5995915" y="150802"/>
                  <a:pt x="5877636" y="217298"/>
                  <a:pt x="6086901" y="341194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stealth" w="lg" len="med"/>
            <a:tailEnd type="none" w="lg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Rounded Rectangle 24"/>
          <p:cNvSpPr/>
          <p:nvPr/>
        </p:nvSpPr>
        <p:spPr bwMode="auto">
          <a:xfrm>
            <a:off x="5841086" y="4148504"/>
            <a:ext cx="956578" cy="536855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Toolkit 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4572000" y="4148504"/>
            <a:ext cx="1191657" cy="536855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Drawing Package </a:t>
            </a:r>
          </a:p>
        </p:txBody>
      </p:sp>
      <p:sp>
        <p:nvSpPr>
          <p:cNvPr id="27" name="Rounded Rectangle 26"/>
          <p:cNvSpPr/>
          <p:nvPr/>
        </p:nvSpPr>
        <p:spPr bwMode="auto">
          <a:xfrm>
            <a:off x="3938978" y="4148504"/>
            <a:ext cx="608204" cy="536855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OS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2953988" y="4148503"/>
            <a:ext cx="956578" cy="536855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Device</a:t>
            </a:r>
            <a:r>
              <a:rPr lang="en-US" dirty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</a:p>
        </p:txBody>
      </p:sp>
      <p:sp>
        <p:nvSpPr>
          <p:cNvPr id="29" name="Rounded Rectangle 28"/>
          <p:cNvSpPr/>
          <p:nvPr/>
        </p:nvSpPr>
        <p:spPr bwMode="auto">
          <a:xfrm>
            <a:off x="1983204" y="4148502"/>
            <a:ext cx="956578" cy="536855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Screen</a:t>
            </a:r>
            <a:r>
              <a:rPr lang="en-US" dirty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</a:p>
        </p:txBody>
      </p:sp>
      <p:sp>
        <p:nvSpPr>
          <p:cNvPr id="30" name="Rounded Rectangle 29"/>
          <p:cNvSpPr/>
          <p:nvPr/>
        </p:nvSpPr>
        <p:spPr bwMode="auto">
          <a:xfrm>
            <a:off x="7479814" y="3090235"/>
            <a:ext cx="1469641" cy="528508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Application Code </a:t>
            </a:r>
          </a:p>
        </p:txBody>
      </p:sp>
      <p:sp>
        <p:nvSpPr>
          <p:cNvPr id="12" name="Freeform 11"/>
          <p:cNvSpPr/>
          <p:nvPr/>
        </p:nvSpPr>
        <p:spPr bwMode="auto">
          <a:xfrm>
            <a:off x="5333550" y="2771332"/>
            <a:ext cx="620544" cy="1377172"/>
          </a:xfrm>
          <a:custGeom>
            <a:avLst/>
            <a:gdLst>
              <a:gd name="connsiteX0" fmla="*/ 0 w 805218"/>
              <a:gd name="connsiteY0" fmla="*/ 0 h 1487606"/>
              <a:gd name="connsiteX1" fmla="*/ 805218 w 805218"/>
              <a:gd name="connsiteY1" fmla="*/ 1487606 h 1487606"/>
              <a:gd name="connsiteX0" fmla="*/ 0 w 805218"/>
              <a:gd name="connsiteY0" fmla="*/ 0 h 1487606"/>
              <a:gd name="connsiteX1" fmla="*/ 545911 w 805218"/>
              <a:gd name="connsiteY1" fmla="*/ 723332 h 1487606"/>
              <a:gd name="connsiteX2" fmla="*/ 805218 w 805218"/>
              <a:gd name="connsiteY2" fmla="*/ 1487606 h 1487606"/>
              <a:gd name="connsiteX0" fmla="*/ 0 w 805218"/>
              <a:gd name="connsiteY0" fmla="*/ 0 h 1487606"/>
              <a:gd name="connsiteX1" fmla="*/ 545911 w 805218"/>
              <a:gd name="connsiteY1" fmla="*/ 723332 h 1487606"/>
              <a:gd name="connsiteX2" fmla="*/ 805218 w 805218"/>
              <a:gd name="connsiteY2" fmla="*/ 1487606 h 1487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05218" h="1487606">
                <a:moveTo>
                  <a:pt x="0" y="0"/>
                </a:moveTo>
                <a:cubicBezTo>
                  <a:pt x="127379" y="250209"/>
                  <a:pt x="459475" y="468574"/>
                  <a:pt x="545911" y="723332"/>
                </a:cubicBezTo>
                <a:lnTo>
                  <a:pt x="805218" y="1487606"/>
                </a:ln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lg" len="med"/>
            <a:tailEnd type="triangle" w="lg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727850" y="3004619"/>
            <a:ext cx="20293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Syntactic</a:t>
            </a:r>
            <a:br>
              <a:rPr lang="en-US" dirty="0"/>
            </a:br>
            <a:r>
              <a:rPr lang="en-US" dirty="0"/>
              <a:t>feedback /</a:t>
            </a:r>
          </a:p>
          <a:p>
            <a:r>
              <a:rPr lang="en-US" dirty="0"/>
              <a:t>View/controller</a:t>
            </a:r>
          </a:p>
        </p:txBody>
      </p:sp>
    </p:spTree>
    <p:extLst>
      <p:ext uri="{BB962C8B-B14F-4D97-AF65-F5344CB8AC3E}">
        <p14:creationId xmlns:p14="http://schemas.microsoft.com/office/powerpoint/2010/main" val="1202973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315" y="928960"/>
            <a:ext cx="6434938" cy="971550"/>
          </a:xfrm>
        </p:spPr>
        <p:txBody>
          <a:bodyPr/>
          <a:lstStyle/>
          <a:p>
            <a:r>
              <a:rPr lang="en-US" dirty="0"/>
              <a:t>UI Runtime Pipeline</a:t>
            </a:r>
            <a:br>
              <a:rPr lang="en-US" dirty="0"/>
            </a:br>
            <a:r>
              <a:rPr lang="en-US" dirty="0"/>
              <a:t>w/ Browser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88548" y="1864870"/>
            <a:ext cx="1005421" cy="1005421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3146100" y="2154256"/>
            <a:ext cx="914107" cy="470847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Device</a:t>
            </a:r>
            <a:r>
              <a:rPr lang="en-US" dirty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4122044" y="2154255"/>
            <a:ext cx="575522" cy="470847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OS 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1749906" y="2154255"/>
            <a:ext cx="1292318" cy="470847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Hardware Sensor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4776909" y="2149977"/>
            <a:ext cx="851717" cy="470847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Toolkit 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6684655" y="3107577"/>
            <a:ext cx="1469641" cy="463526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Application Code </a:t>
            </a:r>
          </a:p>
        </p:txBody>
      </p:sp>
      <p:sp>
        <p:nvSpPr>
          <p:cNvPr id="13" name="Rounded Rectangle 12"/>
          <p:cNvSpPr/>
          <p:nvPr/>
        </p:nvSpPr>
        <p:spPr bwMode="auto">
          <a:xfrm>
            <a:off x="5558121" y="4062598"/>
            <a:ext cx="940597" cy="470847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Toolkit 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4362293" y="4070679"/>
            <a:ext cx="1114393" cy="470847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Drawing Package 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3757172" y="4074363"/>
            <a:ext cx="561270" cy="470847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OS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2778081" y="4076103"/>
            <a:ext cx="918414" cy="470847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Device</a:t>
            </a:r>
            <a:r>
              <a:rPr lang="en-US" dirty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1798990" y="4076103"/>
            <a:ext cx="918414" cy="470847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Screen</a:t>
            </a:r>
            <a:r>
              <a:rPr lang="en-US" dirty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548" y="4003677"/>
            <a:ext cx="907798" cy="1129704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676562" y="2811629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input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70764" y="351062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output</a:t>
            </a:r>
          </a:p>
        </p:txBody>
      </p:sp>
      <p:sp>
        <p:nvSpPr>
          <p:cNvPr id="22" name="Freeform 21"/>
          <p:cNvSpPr/>
          <p:nvPr/>
        </p:nvSpPr>
        <p:spPr bwMode="auto">
          <a:xfrm flipV="1">
            <a:off x="1849274" y="1904191"/>
            <a:ext cx="3907173" cy="885752"/>
          </a:xfrm>
          <a:custGeom>
            <a:avLst/>
            <a:gdLst>
              <a:gd name="connsiteX0" fmla="*/ 0 w 6086901"/>
              <a:gd name="connsiteY0" fmla="*/ 0 h 341194"/>
              <a:gd name="connsiteX1" fmla="*/ 6086901 w 6086901"/>
              <a:gd name="connsiteY1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3411940 w 6086901"/>
              <a:gd name="connsiteY1" fmla="*/ 82860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105624"/>
              <a:gd name="connsiteY0" fmla="*/ 27829 h 369023"/>
              <a:gd name="connsiteX1" fmla="*/ 5849913 w 6105624"/>
              <a:gd name="connsiteY1" fmla="*/ 28614 h 369023"/>
              <a:gd name="connsiteX2" fmla="*/ 6086901 w 6105624"/>
              <a:gd name="connsiteY2" fmla="*/ 369023 h 369023"/>
              <a:gd name="connsiteX0" fmla="*/ 0 w 6353664"/>
              <a:gd name="connsiteY0" fmla="*/ 17064 h 319047"/>
              <a:gd name="connsiteX1" fmla="*/ 5849913 w 6353664"/>
              <a:gd name="connsiteY1" fmla="*/ 17849 h 319047"/>
              <a:gd name="connsiteX2" fmla="*/ 6184604 w 6353664"/>
              <a:gd name="connsiteY2" fmla="*/ 319047 h 319047"/>
              <a:gd name="connsiteX0" fmla="*/ 0 w 6398735"/>
              <a:gd name="connsiteY0" fmla="*/ 1304 h 303287"/>
              <a:gd name="connsiteX1" fmla="*/ 5849913 w 6398735"/>
              <a:gd name="connsiteY1" fmla="*/ 2089 h 303287"/>
              <a:gd name="connsiteX2" fmla="*/ 6187795 w 6398735"/>
              <a:gd name="connsiteY2" fmla="*/ 65462 h 303287"/>
              <a:gd name="connsiteX3" fmla="*/ 6184604 w 6398735"/>
              <a:gd name="connsiteY3" fmla="*/ 303287 h 303287"/>
              <a:gd name="connsiteX0" fmla="*/ 0 w 6215734"/>
              <a:gd name="connsiteY0" fmla="*/ 6481 h 308464"/>
              <a:gd name="connsiteX1" fmla="*/ 5849913 w 6215734"/>
              <a:gd name="connsiteY1" fmla="*/ 7266 h 308464"/>
              <a:gd name="connsiteX2" fmla="*/ 6187795 w 6215734"/>
              <a:gd name="connsiteY2" fmla="*/ 70639 h 308464"/>
              <a:gd name="connsiteX3" fmla="*/ 6184604 w 6215734"/>
              <a:gd name="connsiteY3" fmla="*/ 308464 h 308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5734" h="308464">
                <a:moveTo>
                  <a:pt x="0" y="6481"/>
                </a:moveTo>
                <a:cubicBezTo>
                  <a:pt x="1819701" y="31695"/>
                  <a:pt x="5665366" y="-17686"/>
                  <a:pt x="5849913" y="7266"/>
                </a:cubicBezTo>
                <a:cubicBezTo>
                  <a:pt x="6034460" y="32218"/>
                  <a:pt x="6132013" y="20439"/>
                  <a:pt x="6187795" y="70639"/>
                </a:cubicBezTo>
                <a:cubicBezTo>
                  <a:pt x="6243577" y="120839"/>
                  <a:pt x="6201419" y="268826"/>
                  <a:pt x="6184604" y="308464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lg" len="med"/>
            <a:tailEnd type="triangle" w="lg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22"/>
          <p:cNvSpPr/>
          <p:nvPr/>
        </p:nvSpPr>
        <p:spPr bwMode="auto">
          <a:xfrm>
            <a:off x="1849271" y="3930405"/>
            <a:ext cx="4816368" cy="757659"/>
          </a:xfrm>
          <a:custGeom>
            <a:avLst/>
            <a:gdLst>
              <a:gd name="connsiteX0" fmla="*/ 0 w 6086901"/>
              <a:gd name="connsiteY0" fmla="*/ 0 h 341194"/>
              <a:gd name="connsiteX1" fmla="*/ 6086901 w 6086901"/>
              <a:gd name="connsiteY1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3411940 w 6086901"/>
              <a:gd name="connsiteY1" fmla="*/ 82860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575528 w 6086901"/>
              <a:gd name="connsiteY1" fmla="*/ 29547 h 341194"/>
              <a:gd name="connsiteX2" fmla="*/ 6086901 w 6086901"/>
              <a:gd name="connsiteY2" fmla="*/ 341194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86901" h="341194">
                <a:moveTo>
                  <a:pt x="0" y="0"/>
                </a:moveTo>
                <a:lnTo>
                  <a:pt x="5575528" y="29547"/>
                </a:lnTo>
                <a:cubicBezTo>
                  <a:pt x="6112340" y="104707"/>
                  <a:pt x="5877636" y="217298"/>
                  <a:pt x="6086901" y="341194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stealth" w="lg" len="med"/>
            <a:tailEnd type="none" w="lg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ounded Rectangle 23"/>
          <p:cNvSpPr/>
          <p:nvPr/>
        </p:nvSpPr>
        <p:spPr bwMode="auto">
          <a:xfrm>
            <a:off x="5432834" y="1370719"/>
            <a:ext cx="1030054" cy="470847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Browser 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5825530" y="1890925"/>
            <a:ext cx="1092457" cy="606638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ts val="1600"/>
              </a:lnSpc>
            </a:pPr>
            <a:r>
              <a:rPr lang="en-US" b="1" dirty="0">
                <a:solidFill>
                  <a:srgbClr val="C00000"/>
                </a:solidFill>
              </a:rPr>
              <a:t>Html / canvas spec 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6428096" y="2521872"/>
            <a:ext cx="1063036" cy="470847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25400" dist="127000" dir="2700000" algn="tl" rotWithShape="0">
              <a:prstClr val="black"/>
            </a:outerShdw>
          </a:effec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Toolkits </a:t>
            </a:r>
          </a:p>
        </p:txBody>
      </p:sp>
      <p:sp>
        <p:nvSpPr>
          <p:cNvPr id="29" name="Rounded Rectangle 28"/>
          <p:cNvSpPr/>
          <p:nvPr/>
        </p:nvSpPr>
        <p:spPr bwMode="auto">
          <a:xfrm>
            <a:off x="6700009" y="4306103"/>
            <a:ext cx="1005398" cy="606638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ts val="1600"/>
              </a:lnSpc>
            </a:pPr>
            <a:r>
              <a:rPr lang="en-US" b="1" dirty="0">
                <a:solidFill>
                  <a:srgbClr val="C00000"/>
                </a:solidFill>
              </a:rPr>
              <a:t>Html / canvas spec </a:t>
            </a:r>
          </a:p>
        </p:txBody>
      </p:sp>
      <p:sp>
        <p:nvSpPr>
          <p:cNvPr id="30" name="Rounded Rectangle 29"/>
          <p:cNvSpPr/>
          <p:nvPr/>
        </p:nvSpPr>
        <p:spPr bwMode="auto">
          <a:xfrm>
            <a:off x="6634932" y="3649181"/>
            <a:ext cx="1092458" cy="470847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25400" dist="127000" dir="2700000" algn="tl" rotWithShape="0">
              <a:prstClr val="black"/>
            </a:outerShdw>
          </a:effec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Toolkits </a:t>
            </a:r>
          </a:p>
        </p:txBody>
      </p:sp>
      <p:sp>
        <p:nvSpPr>
          <p:cNvPr id="3" name="Freeform 2"/>
          <p:cNvSpPr/>
          <p:nvPr/>
        </p:nvSpPr>
        <p:spPr bwMode="auto">
          <a:xfrm>
            <a:off x="6531972" y="1614701"/>
            <a:ext cx="1092458" cy="1381836"/>
          </a:xfrm>
          <a:custGeom>
            <a:avLst/>
            <a:gdLst>
              <a:gd name="connsiteX0" fmla="*/ 0 w 1501254"/>
              <a:gd name="connsiteY0" fmla="*/ 0 h 1828800"/>
              <a:gd name="connsiteX1" fmla="*/ 1501254 w 1501254"/>
              <a:gd name="connsiteY1" fmla="*/ 1828800 h 1828800"/>
              <a:gd name="connsiteX0" fmla="*/ 0 w 1501254"/>
              <a:gd name="connsiteY0" fmla="*/ 0 h 1828800"/>
              <a:gd name="connsiteX1" fmla="*/ 1037230 w 1501254"/>
              <a:gd name="connsiteY1" fmla="*/ 859809 h 1828800"/>
              <a:gd name="connsiteX2" fmla="*/ 1501254 w 1501254"/>
              <a:gd name="connsiteY2" fmla="*/ 1828800 h 1828800"/>
              <a:gd name="connsiteX0" fmla="*/ 0 w 1351129"/>
              <a:gd name="connsiteY0" fmla="*/ 0 h 1842448"/>
              <a:gd name="connsiteX1" fmla="*/ 1037230 w 1351129"/>
              <a:gd name="connsiteY1" fmla="*/ 859809 h 1842448"/>
              <a:gd name="connsiteX2" fmla="*/ 1351129 w 1351129"/>
              <a:gd name="connsiteY2" fmla="*/ 1842448 h 1842448"/>
              <a:gd name="connsiteX0" fmla="*/ 0 w 1354002"/>
              <a:gd name="connsiteY0" fmla="*/ 0 h 1842448"/>
              <a:gd name="connsiteX1" fmla="*/ 1037230 w 1354002"/>
              <a:gd name="connsiteY1" fmla="*/ 859809 h 1842448"/>
              <a:gd name="connsiteX2" fmla="*/ 1351129 w 1354002"/>
              <a:gd name="connsiteY2" fmla="*/ 1842448 h 1842448"/>
              <a:gd name="connsiteX0" fmla="*/ 0 w 1354002"/>
              <a:gd name="connsiteY0" fmla="*/ 0 h 1842448"/>
              <a:gd name="connsiteX1" fmla="*/ 1037230 w 1354002"/>
              <a:gd name="connsiteY1" fmla="*/ 859809 h 1842448"/>
              <a:gd name="connsiteX2" fmla="*/ 1351129 w 1354002"/>
              <a:gd name="connsiteY2" fmla="*/ 1842448 h 1842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4002" h="1842448">
                <a:moveTo>
                  <a:pt x="0" y="0"/>
                </a:moveTo>
                <a:cubicBezTo>
                  <a:pt x="250209" y="291152"/>
                  <a:pt x="932597" y="532263"/>
                  <a:pt x="1037230" y="859809"/>
                </a:cubicBezTo>
                <a:cubicBezTo>
                  <a:pt x="1141863" y="1187355"/>
                  <a:pt x="1382974" y="1514902"/>
                  <a:pt x="1351129" y="1842448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lg" len="med"/>
            <a:tailEnd type="triangle" w="lg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30"/>
          <p:cNvSpPr/>
          <p:nvPr/>
        </p:nvSpPr>
        <p:spPr bwMode="auto">
          <a:xfrm flipV="1">
            <a:off x="7777099" y="3649181"/>
            <a:ext cx="181274" cy="1038883"/>
          </a:xfrm>
          <a:custGeom>
            <a:avLst/>
            <a:gdLst>
              <a:gd name="connsiteX0" fmla="*/ 0 w 1501254"/>
              <a:gd name="connsiteY0" fmla="*/ 0 h 1828800"/>
              <a:gd name="connsiteX1" fmla="*/ 1501254 w 1501254"/>
              <a:gd name="connsiteY1" fmla="*/ 1828800 h 1828800"/>
              <a:gd name="connsiteX0" fmla="*/ 0 w 1501254"/>
              <a:gd name="connsiteY0" fmla="*/ 0 h 1828800"/>
              <a:gd name="connsiteX1" fmla="*/ 1037230 w 1501254"/>
              <a:gd name="connsiteY1" fmla="*/ 859809 h 1828800"/>
              <a:gd name="connsiteX2" fmla="*/ 1501254 w 1501254"/>
              <a:gd name="connsiteY2" fmla="*/ 1828800 h 1828800"/>
              <a:gd name="connsiteX0" fmla="*/ 0 w 1351129"/>
              <a:gd name="connsiteY0" fmla="*/ 0 h 1842448"/>
              <a:gd name="connsiteX1" fmla="*/ 1037230 w 1351129"/>
              <a:gd name="connsiteY1" fmla="*/ 859809 h 1842448"/>
              <a:gd name="connsiteX2" fmla="*/ 1351129 w 1351129"/>
              <a:gd name="connsiteY2" fmla="*/ 1842448 h 1842448"/>
              <a:gd name="connsiteX0" fmla="*/ 0 w 1354002"/>
              <a:gd name="connsiteY0" fmla="*/ 0 h 1842448"/>
              <a:gd name="connsiteX1" fmla="*/ 1037230 w 1354002"/>
              <a:gd name="connsiteY1" fmla="*/ 859809 h 1842448"/>
              <a:gd name="connsiteX2" fmla="*/ 1351129 w 1354002"/>
              <a:gd name="connsiteY2" fmla="*/ 1842448 h 1842448"/>
              <a:gd name="connsiteX0" fmla="*/ 0 w 1354002"/>
              <a:gd name="connsiteY0" fmla="*/ 0 h 1842448"/>
              <a:gd name="connsiteX1" fmla="*/ 1037230 w 1354002"/>
              <a:gd name="connsiteY1" fmla="*/ 859809 h 1842448"/>
              <a:gd name="connsiteX2" fmla="*/ 1351129 w 1354002"/>
              <a:gd name="connsiteY2" fmla="*/ 1842448 h 1842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4002" h="1842448">
                <a:moveTo>
                  <a:pt x="0" y="0"/>
                </a:moveTo>
                <a:cubicBezTo>
                  <a:pt x="250209" y="291152"/>
                  <a:pt x="932597" y="532263"/>
                  <a:pt x="1037230" y="859809"/>
                </a:cubicBezTo>
                <a:cubicBezTo>
                  <a:pt x="1141863" y="1187355"/>
                  <a:pt x="1382974" y="1514902"/>
                  <a:pt x="1351129" y="1842448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triangle" w="lg" len="med"/>
            <a:tailEnd type="none" w="lg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7"/>
          <p:cNvSpPr/>
          <p:nvPr/>
        </p:nvSpPr>
        <p:spPr bwMode="auto">
          <a:xfrm flipV="1">
            <a:off x="6092793" y="2894109"/>
            <a:ext cx="513333" cy="992945"/>
          </a:xfrm>
          <a:custGeom>
            <a:avLst/>
            <a:gdLst>
              <a:gd name="connsiteX0" fmla="*/ 415816 w 702419"/>
              <a:gd name="connsiteY0" fmla="*/ 0 h 1255594"/>
              <a:gd name="connsiteX1" fmla="*/ 6383 w 702419"/>
              <a:gd name="connsiteY1" fmla="*/ 709684 h 1255594"/>
              <a:gd name="connsiteX2" fmla="*/ 702419 w 702419"/>
              <a:gd name="connsiteY2" fmla="*/ 1255594 h 1255594"/>
              <a:gd name="connsiteX0" fmla="*/ 1146178 w 1146178"/>
              <a:gd name="connsiteY0" fmla="*/ 0 h 1309594"/>
              <a:gd name="connsiteX1" fmla="*/ 5395 w 1146178"/>
              <a:gd name="connsiteY1" fmla="*/ 763684 h 1309594"/>
              <a:gd name="connsiteX2" fmla="*/ 701431 w 1146178"/>
              <a:gd name="connsiteY2" fmla="*/ 1309594 h 1309594"/>
              <a:gd name="connsiteX0" fmla="*/ 1146178 w 1146178"/>
              <a:gd name="connsiteY0" fmla="*/ 0 h 1309594"/>
              <a:gd name="connsiteX1" fmla="*/ 5395 w 1146178"/>
              <a:gd name="connsiteY1" fmla="*/ 763684 h 1309594"/>
              <a:gd name="connsiteX2" fmla="*/ 701431 w 1146178"/>
              <a:gd name="connsiteY2" fmla="*/ 1309594 h 1309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6178" h="1309594">
                <a:moveTo>
                  <a:pt x="1146178" y="0"/>
                </a:moveTo>
                <a:cubicBezTo>
                  <a:pt x="574759" y="155709"/>
                  <a:pt x="79519" y="545418"/>
                  <a:pt x="5395" y="763684"/>
                </a:cubicBezTo>
                <a:cubicBezTo>
                  <a:pt x="-68729" y="981950"/>
                  <a:pt x="644565" y="1145821"/>
                  <a:pt x="701431" y="1309594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stealth" w="lg" len="med"/>
            <a:tailEnd type="none" w="lg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80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444" y="948930"/>
            <a:ext cx="6632306" cy="819310"/>
          </a:xfrm>
        </p:spPr>
        <p:txBody>
          <a:bodyPr/>
          <a:lstStyle/>
          <a:p>
            <a:r>
              <a:rPr lang="en-US" dirty="0"/>
              <a:t>UI Tools stack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683103"/>
              </p:ext>
            </p:extLst>
          </p:nvPr>
        </p:nvGraphicFramePr>
        <p:xfrm>
          <a:off x="1046135" y="1907580"/>
          <a:ext cx="6197414" cy="36347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928821">
                  <a:extLst>
                    <a:ext uri="{9D8B030D-6E8A-4147-A177-3AD203B41FA5}">
                      <a16:colId xmlns:a16="http://schemas.microsoft.com/office/drawing/2014/main" val="278881549"/>
                    </a:ext>
                  </a:extLst>
                </a:gridCol>
                <a:gridCol w="2268593">
                  <a:extLst>
                    <a:ext uri="{9D8B030D-6E8A-4147-A177-3AD203B41FA5}">
                      <a16:colId xmlns:a16="http://schemas.microsoft.com/office/drawing/2014/main" val="2045290474"/>
                    </a:ext>
                  </a:extLst>
                </a:gridCol>
              </a:tblGrid>
              <a:tr h="8001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Interactive Tools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(Builders,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Prototypers</a:t>
                      </a:r>
                      <a:r>
                        <a:rPr lang="en-US" sz="2400" baseline="0" dirty="0"/>
                        <a:t>)</a:t>
                      </a:r>
                      <a:endParaRPr lang="en-US" sz="2400" dirty="0"/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Automatic</a:t>
                      </a:r>
                      <a:b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Tools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69774070"/>
                  </a:ext>
                </a:extLst>
              </a:tr>
              <a:tr h="8001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UI Framework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(Architecture,</a:t>
                      </a:r>
                      <a:r>
                        <a:rPr lang="en-US" sz="2400" baseline="0" dirty="0"/>
                        <a:t> Objects)</a:t>
                      </a:r>
                      <a:endParaRPr lang="en-US" sz="2400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539132"/>
                  </a:ext>
                </a:extLst>
              </a:tr>
              <a:tr h="8001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UI Toolkit</a:t>
                      </a:r>
                      <a:br>
                        <a:rPr lang="en-US" sz="2400" baseline="0" dirty="0"/>
                      </a:br>
                      <a:r>
                        <a:rPr lang="en-US" sz="2400" baseline="0" dirty="0"/>
                        <a:t>(library, programming interface)</a:t>
                      </a:r>
                      <a:endParaRPr lang="en-US" sz="2400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749104"/>
                  </a:ext>
                </a:extLst>
              </a:tr>
              <a:tr h="8001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OS / Windows Interface / Browser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(Input and Output)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08910"/>
                  </a:ext>
                </a:extLst>
              </a:tr>
              <a:tr h="4343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Device</a:t>
                      </a:r>
                      <a:r>
                        <a:rPr lang="en-US" sz="2400" baseline="0" dirty="0"/>
                        <a:t> Drivers &amp; Hardware</a:t>
                      </a:r>
                      <a:endParaRPr lang="en-US" sz="2400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65038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29771" y="2866872"/>
            <a:ext cx="160629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i="1" dirty="0"/>
              <a:t>Optional</a:t>
            </a:r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55908" y="2472844"/>
            <a:ext cx="4738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21151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the bottom: Windows &amp; 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Window System + Operating System</a:t>
            </a:r>
          </a:p>
          <a:p>
            <a:pPr lvl="1"/>
            <a:r>
              <a:rPr lang="en-US" dirty="0"/>
              <a:t>Microsoft Windows, </a:t>
            </a:r>
            <a:r>
              <a:rPr lang="en-US" dirty="0" err="1"/>
              <a:t>MacOS</a:t>
            </a:r>
            <a:r>
              <a:rPr lang="en-US" dirty="0"/>
              <a:t>, Android, iOS, etc.</a:t>
            </a:r>
          </a:p>
          <a:p>
            <a:r>
              <a:rPr lang="en-US" dirty="0"/>
              <a:t>Unix &amp; older OS’s separated OS, Windows</a:t>
            </a:r>
          </a:p>
          <a:p>
            <a:pPr lvl="1"/>
            <a:r>
              <a:rPr lang="en-US" dirty="0"/>
              <a:t>SunOS: X Windows or </a:t>
            </a:r>
            <a:r>
              <a:rPr lang="en-US" dirty="0" err="1"/>
              <a:t>NeWS</a:t>
            </a:r>
            <a:r>
              <a:rPr lang="en-US" dirty="0"/>
              <a:t> or </a:t>
            </a:r>
            <a:r>
              <a:rPr lang="en-US" dirty="0" err="1"/>
              <a:t>SunTools</a:t>
            </a:r>
            <a:endParaRPr lang="en-US" dirty="0"/>
          </a:p>
          <a:p>
            <a:r>
              <a:rPr lang="en-US" dirty="0"/>
              <a:t>Or the equivalent provided by the browser’s “OS”</a:t>
            </a:r>
          </a:p>
          <a:p>
            <a:r>
              <a:rPr lang="en-US" dirty="0"/>
              <a:t>Low level input events – keycodes, mouse position, values from accelerometers</a:t>
            </a:r>
          </a:p>
          <a:p>
            <a:r>
              <a:rPr lang="en-US" dirty="0"/>
              <a:t>Low level graphics primitives</a:t>
            </a:r>
          </a:p>
          <a:p>
            <a:pPr lvl="1"/>
            <a:r>
              <a:rPr lang="en-US" dirty="0"/>
              <a:t>Draw Circle, Draw Line, set pixel color</a:t>
            </a:r>
          </a:p>
          <a:p>
            <a:pPr lvl="1"/>
            <a:r>
              <a:rPr lang="en-US" dirty="0"/>
              <a:t>Called “</a:t>
            </a:r>
            <a:r>
              <a:rPr lang="en-US" dirty="0">
                <a:solidFill>
                  <a:schemeClr val="accent6"/>
                </a:solidFill>
              </a:rPr>
              <a:t>Imaging Model</a:t>
            </a:r>
            <a:r>
              <a:rPr lang="en-US" dirty="0"/>
              <a:t>”</a:t>
            </a:r>
          </a:p>
          <a:p>
            <a:r>
              <a:rPr lang="en-US" dirty="0"/>
              <a:t>Clipped to window boundaries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8440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UI Toolkits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(Specific meaning, one part of the tool set)</a:t>
            </a:r>
          </a:p>
          <a:p>
            <a:r>
              <a:rPr lang="en-US" dirty="0"/>
              <a:t>A library of UI widgets that application programs can use</a:t>
            </a:r>
          </a:p>
          <a:p>
            <a:pPr lvl="1"/>
            <a:r>
              <a:rPr lang="en-US" dirty="0"/>
              <a:t>Only a </a:t>
            </a:r>
            <a:r>
              <a:rPr lang="en-US" dirty="0">
                <a:solidFill>
                  <a:schemeClr val="accent6"/>
                </a:solidFill>
              </a:rPr>
              <a:t>programming interface</a:t>
            </a:r>
          </a:p>
          <a:p>
            <a:r>
              <a:rPr lang="en-US" dirty="0"/>
              <a:t>Provides higher-level “widgets”</a:t>
            </a:r>
          </a:p>
          <a:p>
            <a:pPr lvl="1"/>
            <a:r>
              <a:rPr lang="en-US" dirty="0"/>
              <a:t>Also called “controls”</a:t>
            </a:r>
          </a:p>
          <a:p>
            <a:pPr lvl="1"/>
            <a:r>
              <a:rPr lang="en-US" dirty="0"/>
              <a:t>Scroll bars, buttons, text input fields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Html “input”</a:t>
            </a:r>
          </a:p>
          <a:p>
            <a:pPr lvl="1"/>
            <a:r>
              <a:rPr lang="en-US" dirty="0"/>
              <a:t>Java Swing, SWT, AWT</a:t>
            </a:r>
          </a:p>
          <a:p>
            <a:pPr lvl="1"/>
            <a:r>
              <a:rPr lang="en-US" dirty="0"/>
              <a:t>Win32, Macintosh “toolbox”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7310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21254"/>
          </a:xfrm>
        </p:spPr>
        <p:txBody>
          <a:bodyPr/>
          <a:lstStyle/>
          <a:p>
            <a:r>
              <a:rPr lang="en-US" dirty="0"/>
              <a:t>UI Frameworks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7887"/>
            <a:ext cx="8229600" cy="51846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Higher-level programming architecture</a:t>
            </a:r>
          </a:p>
          <a:p>
            <a:pPr lvl="1"/>
            <a:r>
              <a:rPr lang="en-US" dirty="0"/>
              <a:t>Generally all-encompassing – controls all of the ways apps are built</a:t>
            </a:r>
          </a:p>
          <a:p>
            <a:r>
              <a:rPr lang="en-US" dirty="0"/>
              <a:t>Supports common </a:t>
            </a:r>
            <a:r>
              <a:rPr lang="en-US" dirty="0">
                <a:solidFill>
                  <a:schemeClr val="accent6"/>
                </a:solidFill>
              </a:rPr>
              <a:t>design patterns</a:t>
            </a:r>
          </a:p>
          <a:p>
            <a:pPr lvl="1"/>
            <a:r>
              <a:rPr lang="en-US" dirty="0"/>
              <a:t>Listener pattern, data bindings, etc.</a:t>
            </a:r>
          </a:p>
          <a:p>
            <a:r>
              <a:rPr lang="en-US" dirty="0"/>
              <a:t>Significantly affects design of applications</a:t>
            </a:r>
          </a:p>
          <a:p>
            <a:r>
              <a:rPr lang="en-US" dirty="0"/>
              <a:t>Often object-oriented</a:t>
            </a:r>
          </a:p>
          <a:p>
            <a:pPr lvl="1"/>
            <a:r>
              <a:rPr lang="en-US" dirty="0"/>
              <a:t>“Foundation Classes”</a:t>
            </a:r>
          </a:p>
          <a:p>
            <a:r>
              <a:rPr lang="en-US" dirty="0"/>
              <a:t>Often cross-platform (iOS + Android)</a:t>
            </a:r>
          </a:p>
          <a:p>
            <a:pPr lvl="1"/>
            <a:r>
              <a:rPr lang="en-US" dirty="0"/>
              <a:t>React native, Flutter, Microsoft’s Xamarin, Titanium, …</a:t>
            </a:r>
          </a:p>
          <a:p>
            <a:pPr lvl="1"/>
            <a:r>
              <a:rPr lang="en-US" dirty="0"/>
              <a:t>Electron (</a:t>
            </a:r>
            <a:r>
              <a:rPr lang="en-US" dirty="0">
                <a:hlinkClick r:id="rId2"/>
              </a:rPr>
              <a:t>https://electronjs.org/</a:t>
            </a:r>
            <a:r>
              <a:rPr lang="en-US" dirty="0"/>
              <a:t>): cross-platform toolkit for desktop apps</a:t>
            </a:r>
          </a:p>
          <a:p>
            <a:r>
              <a:rPr lang="en-US" dirty="0"/>
              <a:t>Sometimes hard to distinguish from “toolkits”</a:t>
            </a:r>
          </a:p>
          <a:p>
            <a:pPr lvl="1"/>
            <a:r>
              <a:rPr lang="en-US" dirty="0"/>
              <a:t>(So we usually won’t!)</a:t>
            </a:r>
          </a:p>
          <a:p>
            <a:pPr lvl="1"/>
            <a:r>
              <a:rPr lang="en-US" dirty="0"/>
              <a:t>Note: React says it is a “library” and not a “framework”, but provides </a:t>
            </a:r>
            <a:r>
              <a:rPr lang="en-US" dirty="0" err="1"/>
              <a:t>React.Component</a:t>
            </a:r>
            <a:r>
              <a:rPr lang="en-US" dirty="0"/>
              <a:t> and other classes from which developers should inherit </a:t>
            </a:r>
          </a:p>
          <a:p>
            <a:r>
              <a:rPr lang="en-US" dirty="0"/>
              <a:t>Other Examples:</a:t>
            </a:r>
          </a:p>
          <a:p>
            <a:pPr lvl="1"/>
            <a:r>
              <a:rPr lang="en-US" dirty="0"/>
              <a:t>Historical: Apple </a:t>
            </a:r>
            <a:r>
              <a:rPr lang="en-US" dirty="0" err="1"/>
              <a:t>MacApp</a:t>
            </a:r>
            <a:r>
              <a:rPr lang="en-US" dirty="0"/>
              <a:t> (invented in 1986), my Amulet</a:t>
            </a:r>
          </a:p>
          <a:p>
            <a:pPr lvl="1"/>
            <a:r>
              <a:rPr lang="en-US" dirty="0"/>
              <a:t>Current: Unity, AngularJS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4825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8C6C5-4080-4841-9AC8-2152D8ECC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FAC32-2D7D-4F56-AB9E-86CFAB150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0785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OO</a:t>
            </a:r>
          </a:p>
          <a:p>
            <a:pPr lvl="1"/>
            <a:r>
              <a:rPr lang="en-US" dirty="0"/>
              <a:t>Early toolkits and Frameworks invented their own object systems</a:t>
            </a:r>
          </a:p>
          <a:p>
            <a:pPr lvl="1"/>
            <a:r>
              <a:rPr lang="en-US" dirty="0"/>
              <a:t>Before C++ was widely used</a:t>
            </a:r>
          </a:p>
          <a:p>
            <a:r>
              <a:rPr lang="en-US" dirty="0"/>
              <a:t>Look and Feel </a:t>
            </a:r>
          </a:p>
          <a:p>
            <a:pPr lvl="1"/>
            <a:r>
              <a:rPr lang="en-US" dirty="0"/>
              <a:t>Early UI Toolkits and Frameworks tried not to enforce a look-and-feel</a:t>
            </a:r>
          </a:p>
          <a:p>
            <a:pPr lvl="2"/>
            <a:r>
              <a:rPr lang="en-US" dirty="0"/>
              <a:t>Microsoft DOS</a:t>
            </a:r>
          </a:p>
          <a:p>
            <a:pPr lvl="2"/>
            <a:r>
              <a:rPr lang="en-US" dirty="0"/>
              <a:t>Unix and “X window system” (1986) originally</a:t>
            </a:r>
          </a:p>
          <a:p>
            <a:pPr lvl="3"/>
            <a:r>
              <a:rPr lang="en-US" dirty="0"/>
              <a:t> “…the system must provide hooks (mechanism) rather than religion (policy).” [</a:t>
            </a:r>
            <a:r>
              <a:rPr lang="en-US" dirty="0" err="1"/>
              <a:t>Scheifler</a:t>
            </a:r>
            <a:r>
              <a:rPr lang="en-US" dirty="0"/>
              <a:t>, 1986]</a:t>
            </a:r>
          </a:p>
          <a:p>
            <a:pPr lvl="3"/>
            <a:r>
              <a:rPr lang="en-US" dirty="0"/>
              <a:t>“</a:t>
            </a:r>
            <a:r>
              <a:rPr lang="en-US" dirty="0" err="1"/>
              <a:t>intrinsics</a:t>
            </a:r>
            <a:r>
              <a:rPr lang="en-US" dirty="0"/>
              <a:t>” layer of the toolkit</a:t>
            </a:r>
          </a:p>
          <a:p>
            <a:pPr lvl="4"/>
            <a:r>
              <a:rPr lang="en-US" dirty="0"/>
              <a:t>How widgets would be built</a:t>
            </a:r>
          </a:p>
          <a:p>
            <a:pPr lvl="3"/>
            <a:r>
              <a:rPr lang="en-US" dirty="0"/>
              <a:t>Gave up on this approach as early as 1989</a:t>
            </a:r>
          </a:p>
          <a:p>
            <a:pPr lvl="1"/>
            <a:r>
              <a:rPr lang="en-US" dirty="0"/>
              <a:t>Windows, Mac, iOS, Android – quite constrained look and feel</a:t>
            </a:r>
          </a:p>
          <a:p>
            <a:pPr lvl="1"/>
            <a:r>
              <a:rPr lang="en-US" dirty="0"/>
              <a:t>Web – still pretty open, but built-in widgets (html “input”) standardized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3DE89F-4DF1-4732-820D-C1C8D9E67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A13116-B618-43E8-8E11-4711B407C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706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508AC-1CD9-4BAD-A7C2-772157FEF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C8A40-BC1C-45A8-88AA-4BE37FF29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 Programming Interface (API)</a:t>
            </a:r>
          </a:p>
          <a:p>
            <a:pPr lvl="1"/>
            <a:r>
              <a:rPr lang="en-US" dirty="0"/>
              <a:t>“the collection of software utilized without change to create other software”</a:t>
            </a:r>
          </a:p>
          <a:p>
            <a:r>
              <a:rPr lang="en-US" dirty="0"/>
              <a:t>Covers both UI Toolkits and UI Frameworks</a:t>
            </a:r>
          </a:p>
          <a:p>
            <a:r>
              <a:rPr lang="en-US" dirty="0"/>
              <a:t>Plus all the other libraries programmers need to use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DD5DCD-23AB-4CD5-867C-0E52F8302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A00A18-F2F5-4C5E-8C75-9C60F42C1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29876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Interactive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Not</a:t>
            </a:r>
            <a:r>
              <a:rPr lang="en-US" dirty="0"/>
              <a:t> a programming interface</a:t>
            </a:r>
          </a:p>
          <a:p>
            <a:r>
              <a:rPr lang="en-US" dirty="0"/>
              <a:t>Supports designers who might not be programmers</a:t>
            </a:r>
          </a:p>
          <a:p>
            <a:r>
              <a:rPr lang="en-US" dirty="0"/>
              <a:t>Select widgets and place them</a:t>
            </a:r>
          </a:p>
          <a:p>
            <a:pPr lvl="1"/>
            <a:r>
              <a:rPr lang="en-US" dirty="0"/>
              <a:t>Layout, possibly with constraints</a:t>
            </a:r>
          </a:p>
          <a:p>
            <a:pPr lvl="1"/>
            <a:r>
              <a:rPr lang="en-US" dirty="0"/>
              <a:t>Specify properties of widgets</a:t>
            </a:r>
          </a:p>
          <a:p>
            <a:r>
              <a:rPr lang="en-US" dirty="0"/>
              <a:t>Two categories:</a:t>
            </a:r>
          </a:p>
          <a:p>
            <a:pPr lvl="1"/>
            <a:r>
              <a:rPr lang="en-US" dirty="0"/>
              <a:t>GUI Tools – create representations used by the real code</a:t>
            </a:r>
          </a:p>
          <a:p>
            <a:pPr lvl="2"/>
            <a:r>
              <a:rPr lang="en-US" dirty="0"/>
              <a:t>Often built into IDEs</a:t>
            </a:r>
          </a:p>
          <a:p>
            <a:pPr lvl="1"/>
            <a:r>
              <a:rPr lang="en-US" dirty="0" err="1"/>
              <a:t>Prototypers</a:t>
            </a:r>
            <a:r>
              <a:rPr lang="en-US" dirty="0"/>
              <a:t> – just to work out look and feel, and must be re-implemented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Adobe Dreamweaver for web pages</a:t>
            </a:r>
          </a:p>
          <a:p>
            <a:pPr lvl="1"/>
            <a:r>
              <a:rPr lang="en-US" dirty="0"/>
              <a:t>Resource editors &amp; builders: Eclipse, </a:t>
            </a:r>
            <a:r>
              <a:rPr lang="en-US" dirty="0" err="1"/>
              <a:t>Xcode</a:t>
            </a:r>
            <a:r>
              <a:rPr lang="en-US" dirty="0"/>
              <a:t> IB, Android studio, Microsoft Visual Basic IDE</a:t>
            </a:r>
          </a:p>
          <a:p>
            <a:pPr lvl="1"/>
            <a:r>
              <a:rPr lang="en-US" dirty="0" err="1"/>
              <a:t>Prototypers</a:t>
            </a:r>
            <a:r>
              <a:rPr lang="en-US" dirty="0"/>
              <a:t>: Figma, Balsamiq, Axure, etc.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2963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Android Studio Builder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266" y="5857874"/>
            <a:ext cx="8229600" cy="531859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hlinkClick r:id="rId2"/>
              </a:rPr>
              <a:t>https://stacktips.com/tutorials/android/android-studio-features/attachment/android-studio-viewing-layout_builder</a:t>
            </a:r>
            <a:r>
              <a:rPr lang="en-US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19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1099" y="1417638"/>
            <a:ext cx="6788500" cy="437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120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Homework 1 due today!</a:t>
            </a:r>
          </a:p>
          <a:p>
            <a:pPr lvl="1"/>
            <a:r>
              <a:rPr lang="en-US" dirty="0"/>
              <a:t>Late policy: </a:t>
            </a:r>
            <a:r>
              <a:rPr lang="en-US" sz="1600" dirty="0">
                <a:hlinkClick r:id="rId3"/>
              </a:rPr>
              <a:t>https://www.cs.cmu.edu/~bam/uicourse/05631fall2022/homeworks.html#latepolicy</a:t>
            </a:r>
            <a:r>
              <a:rPr lang="en-US" sz="1600" dirty="0"/>
              <a:t> </a:t>
            </a:r>
          </a:p>
          <a:p>
            <a:endParaRPr lang="en-US" dirty="0"/>
          </a:p>
          <a:p>
            <a:r>
              <a:rPr lang="en-US" dirty="0"/>
              <a:t>Homework 2 is posted, due in 2 weeks: 9/27/2022</a:t>
            </a:r>
          </a:p>
          <a:p>
            <a:pPr lvl="1"/>
            <a:r>
              <a:rPr lang="en-US" sz="1800" dirty="0">
                <a:hlinkClick r:id="rId4"/>
              </a:rPr>
              <a:t>https://www.cs.cmu.edu/~bam/uicourse/05631fall2022/HW2/index.html</a:t>
            </a:r>
            <a:r>
              <a:rPr lang="en-US" sz="1800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32608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alsamiq Wireframes - Industry Standard Low-Fidelity Wireframing Software |  Balsamiq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579" y="857251"/>
            <a:ext cx="5929589" cy="5913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831" y="371474"/>
            <a:ext cx="6394019" cy="971550"/>
          </a:xfrm>
        </p:spPr>
        <p:txBody>
          <a:bodyPr/>
          <a:lstStyle/>
          <a:p>
            <a:r>
              <a:rPr lang="en-US" dirty="0" err="1"/>
              <a:t>Balsamiq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831" y="2100858"/>
            <a:ext cx="2278250" cy="3308747"/>
          </a:xfrm>
        </p:spPr>
        <p:txBody>
          <a:bodyPr>
            <a:normAutofit/>
          </a:bodyPr>
          <a:lstStyle/>
          <a:p>
            <a:r>
              <a:rPr lang="en-US" sz="1500" dirty="0">
                <a:hlinkClick r:id="rId3"/>
              </a:rPr>
              <a:t>https://balsamiq.com/wireframes/</a:t>
            </a:r>
            <a:endParaRPr lang="en-US" sz="15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5087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3B9A0-A742-48D5-A198-F9F10FB34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Automatic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239BD-927F-4083-8CB9-376002313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a high-level specification of the UI</a:t>
            </a:r>
          </a:p>
          <a:p>
            <a:r>
              <a:rPr lang="en-US" dirty="0"/>
              <a:t>Use algorithms to decide on such features as which specific widgets to use, the layout of where the widgets should go, and properties of the widgets</a:t>
            </a:r>
          </a:p>
          <a:p>
            <a:r>
              <a:rPr lang="en-US" dirty="0"/>
              <a:t>Often AI-based</a:t>
            </a:r>
          </a:p>
          <a:p>
            <a:r>
              <a:rPr lang="en-US" dirty="0"/>
              <a:t>Sometimes called “model-based design”</a:t>
            </a:r>
          </a:p>
          <a:p>
            <a:r>
              <a:rPr lang="en-US" dirty="0"/>
              <a:t>Many research examples; few commercial successes</a:t>
            </a:r>
          </a:p>
          <a:p>
            <a:r>
              <a:rPr lang="en-US" dirty="0"/>
              <a:t>Html “decides” on layout but not AI based, so doesn’t really “count”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CFF57F-F71F-46BA-8A8B-71523FBD7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3F803A-FAFF-4DD4-ACAA-6B2DCE108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4967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D60BB-A8EE-4A64-908D-4CB18EE16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7A932-8AFA-403C-A4B0-A5B3C398B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88" y="1491853"/>
            <a:ext cx="8469824" cy="3308747"/>
          </a:xfrm>
        </p:spPr>
        <p:txBody>
          <a:bodyPr/>
          <a:lstStyle/>
          <a:p>
            <a:r>
              <a:rPr lang="en-US" sz="1950" dirty="0"/>
              <a:t>Jeff Nichols’ PhD system PUC took high-level spec in XML of a consumer electronics device and created personalized UI on a portable device</a:t>
            </a:r>
          </a:p>
          <a:p>
            <a:pPr lvl="1"/>
            <a:r>
              <a:rPr lang="en-US" sz="1350" dirty="0">
                <a:solidFill>
                  <a:srgbClr val="000000"/>
                </a:solidFill>
                <a:latin typeface="Times New Roman" panose="02020603050405020304" pitchFamily="18" charset="0"/>
              </a:rPr>
              <a:t>Jeffrey Nichols and Brad A. Myers. "Creating a Lightweight User Interface Description Language: An Overview and Analysis of the Personal Universal Controller Project". </a:t>
            </a:r>
            <a:r>
              <a:rPr lang="en-US" sz="135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ACM Transactions on Computer-Human Interaction</a:t>
            </a:r>
            <a:r>
              <a:rPr lang="en-US" sz="1350" dirty="0">
                <a:solidFill>
                  <a:srgbClr val="000000"/>
                </a:solidFill>
                <a:latin typeface="Times New Roman" panose="02020603050405020304" pitchFamily="18" charset="0"/>
              </a:rPr>
              <a:t>,. Vol. 16, no. 4, (November 2009). pp. 1-37. </a:t>
            </a:r>
            <a:r>
              <a:rPr lang="en-US" sz="1350" dirty="0">
                <a:solidFill>
                  <a:srgbClr val="000000"/>
                </a:solidFill>
                <a:latin typeface="Times New Roman" panose="02020603050405020304" pitchFamily="18" charset="0"/>
                <a:hlinkClick r:id="rId2"/>
              </a:rPr>
              <a:t>ACM DL</a:t>
            </a:r>
            <a:endParaRPr lang="en-US" sz="135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4FB32-4D25-4E73-A3C6-F0F393325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95849" y="5681662"/>
            <a:ext cx="2895600" cy="204788"/>
          </a:xfrm>
        </p:spPr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DF14EF-465B-4EF2-8D68-F794949E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388BDB1-D377-4DC1-A919-7D68E1D4B6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8861" y="3600450"/>
            <a:ext cx="6355139" cy="24003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D82F594-8F1F-4A46-B3A5-640A04404E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977" y="3351080"/>
            <a:ext cx="2560169" cy="253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113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UI Software encompass?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“User Interface Software”</a:t>
            </a:r>
          </a:p>
          <a:p>
            <a:pPr lvl="1"/>
            <a:r>
              <a:rPr lang="en-US" dirty="0"/>
              <a:t>All the software that </a:t>
            </a:r>
            <a:r>
              <a:rPr lang="en-US" dirty="0">
                <a:solidFill>
                  <a:schemeClr val="accent6"/>
                </a:solidFill>
              </a:rPr>
              <a:t>implements</a:t>
            </a:r>
            <a:r>
              <a:rPr lang="en-US" dirty="0"/>
              <a:t> the user interface</a:t>
            </a:r>
          </a:p>
          <a:p>
            <a:pPr lvl="1"/>
            <a:r>
              <a:rPr lang="en-US" dirty="0"/>
              <a:t>“User Interface” = The part of an application that a person (user) can </a:t>
            </a:r>
            <a:r>
              <a:rPr lang="en-US" dirty="0">
                <a:solidFill>
                  <a:schemeClr val="accent6"/>
                </a:solidFill>
              </a:rPr>
              <a:t>see</a:t>
            </a:r>
            <a:r>
              <a:rPr lang="en-US" dirty="0"/>
              <a:t> or </a:t>
            </a:r>
            <a:r>
              <a:rPr lang="en-US" dirty="0">
                <a:solidFill>
                  <a:schemeClr val="accent6"/>
                </a:solidFill>
              </a:rPr>
              <a:t>interact with </a:t>
            </a:r>
            <a:r>
              <a:rPr lang="en-US" dirty="0"/>
              <a:t>(look + feel)</a:t>
            </a:r>
          </a:p>
          <a:p>
            <a:pPr lvl="2"/>
            <a:r>
              <a:rPr lang="en-US" dirty="0"/>
              <a:t>Often distinguished from the “functionality” (back-end) implementation</a:t>
            </a:r>
          </a:p>
          <a:p>
            <a:pPr lvl="2"/>
            <a:r>
              <a:rPr lang="en-US" dirty="0"/>
              <a:t>Some ambiguity if a tool is specifically for “UI” part</a:t>
            </a:r>
          </a:p>
          <a:p>
            <a:r>
              <a:rPr lang="en-US" dirty="0"/>
              <a:t>User Interface Software Tools</a:t>
            </a:r>
          </a:p>
          <a:p>
            <a:pPr lvl="1"/>
            <a:r>
              <a:rPr lang="en-US" dirty="0"/>
              <a:t>Ways to help programmers create user interface software</a:t>
            </a:r>
          </a:p>
          <a:p>
            <a:r>
              <a:rPr lang="en-US" dirty="0"/>
              <a:t>Tools used by UI Designers and UI Builders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411814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21137"/>
          </a:xfrm>
        </p:spPr>
        <p:txBody>
          <a:bodyPr/>
          <a:lstStyle/>
          <a:p>
            <a:r>
              <a:rPr lang="en-US" dirty="0"/>
              <a:t>Names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516" y="1204856"/>
            <a:ext cx="7059584" cy="4250589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Tools = </a:t>
            </a:r>
            <a:r>
              <a:rPr lang="en-US" dirty="0"/>
              <a:t>UI </a:t>
            </a:r>
            <a:r>
              <a:rPr lang="en-US" dirty="0">
                <a:solidFill>
                  <a:srgbClr val="C00000"/>
                </a:solidFill>
              </a:rPr>
              <a:t>Frameworks</a:t>
            </a:r>
            <a:r>
              <a:rPr lang="en-US" dirty="0"/>
              <a:t>, </a:t>
            </a:r>
            <a:r>
              <a:rPr lang="en-US" dirty="0">
                <a:solidFill>
                  <a:srgbClr val="C00000"/>
                </a:solidFill>
              </a:rPr>
              <a:t>Toolkits</a:t>
            </a:r>
            <a:r>
              <a:rPr lang="en-US" dirty="0"/>
              <a:t>, </a:t>
            </a:r>
            <a:r>
              <a:rPr lang="en-US" dirty="0">
                <a:solidFill>
                  <a:srgbClr val="C00000"/>
                </a:solidFill>
              </a:rPr>
              <a:t>Development Kits = SDK, Libraries</a:t>
            </a:r>
          </a:p>
          <a:p>
            <a:pPr lvl="1"/>
            <a:r>
              <a:rPr lang="en-US" dirty="0"/>
              <a:t>UI </a:t>
            </a:r>
            <a:r>
              <a:rPr lang="en-US" dirty="0">
                <a:solidFill>
                  <a:srgbClr val="C00000"/>
                </a:solidFill>
              </a:rPr>
              <a:t>APIs</a:t>
            </a:r>
            <a:r>
              <a:rPr lang="en-US" dirty="0"/>
              <a:t> = Application Programming Interfaces (APIs)</a:t>
            </a:r>
          </a:p>
          <a:p>
            <a:pPr lvl="1"/>
            <a:r>
              <a:rPr lang="en-US" dirty="0"/>
              <a:t>Old names = </a:t>
            </a:r>
            <a:r>
              <a:rPr lang="en-US" dirty="0">
                <a:solidFill>
                  <a:srgbClr val="C00000"/>
                </a:solidFill>
              </a:rPr>
              <a:t>User Interface Management Systems (UIMS), User Interface Development Environments (UIDE)</a:t>
            </a:r>
          </a:p>
          <a:p>
            <a:r>
              <a:rPr lang="en-US" dirty="0">
                <a:solidFill>
                  <a:srgbClr val="C00000"/>
                </a:solidFill>
              </a:rPr>
              <a:t>Micro-Service Architecture</a:t>
            </a:r>
            <a:r>
              <a:rPr lang="en-US" dirty="0"/>
              <a:t> for web UIs</a:t>
            </a:r>
          </a:p>
          <a:p>
            <a:r>
              <a:rPr lang="en-US" dirty="0"/>
              <a:t>Also interactive tools: </a:t>
            </a:r>
            <a:r>
              <a:rPr lang="en-US" dirty="0">
                <a:solidFill>
                  <a:srgbClr val="C00000"/>
                </a:solidFill>
              </a:rPr>
              <a:t>Resource Editors, Interface Builders, </a:t>
            </a:r>
            <a:r>
              <a:rPr lang="en-US" dirty="0" err="1">
                <a:solidFill>
                  <a:srgbClr val="C00000"/>
                </a:solidFill>
              </a:rPr>
              <a:t>Prototypers</a:t>
            </a:r>
            <a:r>
              <a:rPr lang="en-US" dirty="0">
                <a:solidFill>
                  <a:srgbClr val="C00000"/>
                </a:solidFill>
              </a:rPr>
              <a:t>, UI Builders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578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r>
              <a:rPr lang="en-US" dirty="0"/>
              <a:t>Examples of UI Software Tools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21976"/>
            <a:ext cx="8229600" cy="541057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We created a list in 2017 = </a:t>
            </a:r>
            <a:r>
              <a:rPr lang="en-US" sz="1600" dirty="0">
                <a:hlinkClick r:id="rId3"/>
              </a:rPr>
              <a:t>https://docs.google.com/document/d/1qeBkQaoIBmwK9Z7LmWP4L_4GKgddzNn7YmvSQuPukGo</a:t>
            </a:r>
            <a:endParaRPr lang="en-US" sz="1600" dirty="0"/>
          </a:p>
          <a:p>
            <a:pPr lvl="1"/>
            <a:r>
              <a:rPr lang="en-US" dirty="0"/>
              <a:t>Over 100!</a:t>
            </a:r>
          </a:p>
          <a:p>
            <a:pPr lvl="1"/>
            <a:r>
              <a:rPr lang="en-US" dirty="0"/>
              <a:t>Lots of new ones that should be added</a:t>
            </a:r>
          </a:p>
          <a:p>
            <a:r>
              <a:rPr lang="en-US" dirty="0"/>
              <a:t>APIs for UI development:</a:t>
            </a:r>
          </a:p>
          <a:p>
            <a:pPr lvl="1"/>
            <a:r>
              <a:rPr lang="en-US" dirty="0"/>
              <a:t>JavaScript/Web: </a:t>
            </a:r>
            <a:r>
              <a:rPr lang="en-US" dirty="0" err="1"/>
              <a:t>ReactJS</a:t>
            </a:r>
            <a:r>
              <a:rPr lang="en-US" dirty="0"/>
              <a:t>, </a:t>
            </a:r>
            <a:r>
              <a:rPr lang="en-US" dirty="0" err="1"/>
              <a:t>Vue</a:t>
            </a:r>
            <a:r>
              <a:rPr lang="en-US" dirty="0"/>
              <a:t>, AngularJS</a:t>
            </a:r>
          </a:p>
          <a:p>
            <a:pPr lvl="1"/>
            <a:r>
              <a:rPr lang="en-US" dirty="0"/>
              <a:t>Apple Cocoa, Carbon</a:t>
            </a:r>
          </a:p>
          <a:p>
            <a:pPr lvl="1"/>
            <a:r>
              <a:rPr lang="en-US" dirty="0"/>
              <a:t>Microsoft Foundation Classes, </a:t>
            </a:r>
            <a:r>
              <a:rPr lang="en-US" dirty="0" err="1"/>
              <a:t>.Net</a:t>
            </a:r>
            <a:r>
              <a:rPr lang="en-US" dirty="0"/>
              <a:t>, </a:t>
            </a:r>
            <a:r>
              <a:rPr lang="en-US" dirty="0" err="1"/>
              <a:t>wx</a:t>
            </a:r>
            <a:r>
              <a:rPr lang="en-US" dirty="0"/>
              <a:t>-Python</a:t>
            </a:r>
          </a:p>
          <a:p>
            <a:pPr lvl="1"/>
            <a:r>
              <a:rPr lang="en-US" dirty="0"/>
              <a:t>Java AWT, Swing, Android UI classes</a:t>
            </a:r>
          </a:p>
          <a:p>
            <a:r>
              <a:rPr lang="en-US" dirty="0"/>
              <a:t>Interactive tools </a:t>
            </a:r>
          </a:p>
          <a:p>
            <a:pPr lvl="1"/>
            <a:r>
              <a:rPr lang="en-US" dirty="0"/>
              <a:t>Visual Basic </a:t>
            </a:r>
            <a:r>
              <a:rPr lang="en-US" dirty="0" err="1"/>
              <a:t>.Net</a:t>
            </a:r>
            <a:endParaRPr lang="en-US" dirty="0"/>
          </a:p>
          <a:p>
            <a:pPr lvl="1"/>
            <a:r>
              <a:rPr lang="en-US" dirty="0"/>
              <a:t>Adobe Flash, Adobe Catalyst</a:t>
            </a:r>
          </a:p>
          <a:p>
            <a:pPr lvl="1"/>
            <a:r>
              <a:rPr lang="en-US" dirty="0" err="1"/>
              <a:t>Prototypers</a:t>
            </a:r>
            <a:r>
              <a:rPr lang="en-US" dirty="0"/>
              <a:t> like </a:t>
            </a:r>
            <a:r>
              <a:rPr lang="en-US" dirty="0" err="1"/>
              <a:t>Axure</a:t>
            </a:r>
            <a:r>
              <a:rPr lang="en-US" dirty="0"/>
              <a:t>, </a:t>
            </a:r>
            <a:r>
              <a:rPr lang="en-US" dirty="0" err="1"/>
              <a:t>Balsamiq</a:t>
            </a:r>
            <a:r>
              <a:rPr lang="en-US" dirty="0"/>
              <a:t>, Adobe XD</a:t>
            </a:r>
          </a:p>
          <a:p>
            <a:r>
              <a:rPr lang="en-US" dirty="0"/>
              <a:t>Research systems:</a:t>
            </a:r>
          </a:p>
          <a:p>
            <a:pPr lvl="1"/>
            <a:r>
              <a:rPr lang="en-US" dirty="0"/>
              <a:t>Garnet</a:t>
            </a:r>
          </a:p>
          <a:p>
            <a:pPr lvl="1"/>
            <a:r>
              <a:rPr lang="en-US" dirty="0"/>
              <a:t>Amulet</a:t>
            </a:r>
          </a:p>
          <a:p>
            <a:pPr lvl="1"/>
            <a:r>
              <a:rPr lang="en-US" dirty="0" err="1"/>
              <a:t>ConstraintJS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InterState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6891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393" y="472962"/>
            <a:ext cx="6495357" cy="614594"/>
          </a:xfrm>
        </p:spPr>
        <p:txBody>
          <a:bodyPr/>
          <a:lstStyle/>
          <a:p>
            <a:r>
              <a:rPr lang="en-US" dirty="0"/>
              <a:t>Why is This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393" y="1215613"/>
            <a:ext cx="7178598" cy="4959275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Virtually all UIs are created using such Tools</a:t>
            </a:r>
          </a:p>
          <a:p>
            <a:r>
              <a:rPr lang="en-US" dirty="0"/>
              <a:t>Previous </a:t>
            </a:r>
            <a:r>
              <a:rPr lang="en-US" dirty="0">
                <a:solidFill>
                  <a:srgbClr val="C00000"/>
                </a:solidFill>
              </a:rPr>
              <a:t>research</a:t>
            </a:r>
            <a:r>
              <a:rPr lang="en-US" dirty="0"/>
              <a:t> has </a:t>
            </a:r>
            <a:r>
              <a:rPr lang="en-US" dirty="0">
                <a:solidFill>
                  <a:srgbClr val="C00000"/>
                </a:solidFill>
              </a:rPr>
              <a:t>influenced</a:t>
            </a:r>
            <a:r>
              <a:rPr lang="en-US" dirty="0"/>
              <a:t> today’s tools</a:t>
            </a:r>
          </a:p>
          <a:p>
            <a:pPr lvl="1"/>
            <a:r>
              <a:rPr lang="en-US" dirty="0"/>
              <a:t>Enormous impact!</a:t>
            </a:r>
          </a:p>
          <a:p>
            <a:r>
              <a:rPr lang="en-US" dirty="0"/>
              <a:t>New tools are created all the time</a:t>
            </a:r>
          </a:p>
          <a:p>
            <a:pPr lvl="1"/>
            <a:r>
              <a:rPr lang="en-US" dirty="0"/>
              <a:t>E.g., Flutter for Dart language and mobile</a:t>
            </a:r>
          </a:p>
          <a:p>
            <a:pPr lvl="1"/>
            <a:r>
              <a:rPr lang="en-US" dirty="0"/>
              <a:t>Some are easier to use than others!</a:t>
            </a:r>
          </a:p>
          <a:p>
            <a:r>
              <a:rPr lang="en-US" dirty="0"/>
              <a:t>Principles and architectures for good designs</a:t>
            </a:r>
          </a:p>
          <a:p>
            <a:pPr lvl="1"/>
            <a:r>
              <a:rPr lang="en-US" dirty="0"/>
              <a:t>Avoid “reinventing the wheel”</a:t>
            </a:r>
          </a:p>
          <a:p>
            <a:pPr lvl="1"/>
            <a:r>
              <a:rPr lang="en-US" dirty="0"/>
              <a:t>What are the “best practices” for these tools</a:t>
            </a:r>
          </a:p>
          <a:p>
            <a:r>
              <a:rPr lang="en-US" dirty="0"/>
              <a:t>Modern UIs and Tools for web, phones, wearables, Smart TVs, etc. </a:t>
            </a:r>
            <a:r>
              <a:rPr lang="en-US" dirty="0">
                <a:solidFill>
                  <a:srgbClr val="C00000"/>
                </a:solidFill>
              </a:rPr>
              <a:t>all use similar designs</a:t>
            </a:r>
          </a:p>
          <a:p>
            <a:pPr lvl="1"/>
            <a:r>
              <a:rPr lang="en-US" dirty="0"/>
              <a:t>Speech and conversational interfaces are different</a:t>
            </a:r>
          </a:p>
          <a:p>
            <a:r>
              <a:rPr lang="en-US" dirty="0"/>
              <a:t>Research topic in ACM UIST, CHI</a:t>
            </a:r>
          </a:p>
          <a:p>
            <a:pPr lvl="1"/>
            <a:r>
              <a:rPr lang="en-US" dirty="0"/>
              <a:t>Also ICSE, SPLASH, PLATEAU, CHASE, many others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3140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53527"/>
          </a:xfrm>
        </p:spPr>
        <p:txBody>
          <a:bodyPr/>
          <a:lstStyle/>
          <a:p>
            <a:r>
              <a:rPr lang="en-US" dirty="0"/>
              <a:t>Analogy with OS or Compilers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1675"/>
            <a:ext cx="8229600" cy="4829250"/>
          </a:xfrm>
        </p:spPr>
        <p:txBody>
          <a:bodyPr>
            <a:normAutofit/>
          </a:bodyPr>
          <a:lstStyle/>
          <a:p>
            <a:r>
              <a:rPr lang="en-US" dirty="0"/>
              <a:t>In CS curriculums, often teach Operating Systems, Compilers, Networking</a:t>
            </a:r>
          </a:p>
          <a:p>
            <a:pPr lvl="1"/>
            <a:r>
              <a:rPr lang="en-US" dirty="0"/>
              <a:t>Even though most people will just </a:t>
            </a:r>
            <a:r>
              <a:rPr lang="en-US" i="1" dirty="0"/>
              <a:t>use</a:t>
            </a:r>
            <a:r>
              <a:rPr lang="en-US" dirty="0"/>
              <a:t> these</a:t>
            </a:r>
          </a:p>
          <a:p>
            <a:pPr lvl="1"/>
            <a:r>
              <a:rPr lang="en-US" dirty="0"/>
              <a:t>Useful to know the </a:t>
            </a:r>
            <a:r>
              <a:rPr lang="en-US" i="1" dirty="0"/>
              <a:t>key principles</a:t>
            </a:r>
            <a:endParaRPr lang="en-US" dirty="0"/>
          </a:p>
          <a:p>
            <a:pPr lvl="1"/>
            <a:r>
              <a:rPr lang="en-US" dirty="0"/>
              <a:t>Lasts longer than the specifics of one current tool</a:t>
            </a:r>
          </a:p>
          <a:p>
            <a:r>
              <a:rPr lang="en-US" dirty="0"/>
              <a:t>Some people will need to know how to </a:t>
            </a:r>
            <a:r>
              <a:rPr lang="en-US" i="1" dirty="0"/>
              <a:t>build</a:t>
            </a:r>
            <a:r>
              <a:rPr lang="en-US" dirty="0"/>
              <a:t> the next generation of tools</a:t>
            </a:r>
          </a:p>
          <a:p>
            <a:r>
              <a:rPr lang="en-US" dirty="0"/>
              <a:t>The algorithms, architectures, design patterns, and principles are useful in </a:t>
            </a:r>
            <a:r>
              <a:rPr lang="en-US" i="1" dirty="0"/>
              <a:t>other</a:t>
            </a:r>
            <a:r>
              <a:rPr lang="en-US" dirty="0"/>
              <a:t> situations as well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1726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55344" y="1381126"/>
            <a:ext cx="4031456" cy="423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88981"/>
          </a:xfrm>
        </p:spPr>
        <p:txBody>
          <a:bodyPr/>
          <a:lstStyle/>
          <a:p>
            <a:pPr eaLnBrk="1" hangingPunct="1"/>
            <a:r>
              <a:rPr lang="en-US" dirty="0"/>
              <a:t>Stakeholders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8244" y="1581374"/>
            <a:ext cx="4480560" cy="423948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1950" dirty="0"/>
              <a:t>Many groups of people</a:t>
            </a:r>
          </a:p>
          <a:p>
            <a:pPr eaLnBrk="1" hangingPunct="1"/>
            <a:r>
              <a:rPr lang="en-US" sz="1950" dirty="0"/>
              <a:t>Need unambiguous names</a:t>
            </a:r>
          </a:p>
          <a:p>
            <a:pPr lvl="1" eaLnBrk="1" hangingPunct="1"/>
            <a:r>
              <a:rPr lang="en-US" sz="1650" dirty="0"/>
              <a:t>Too many “users”</a:t>
            </a:r>
          </a:p>
          <a:p>
            <a:pPr eaLnBrk="1" hangingPunct="1"/>
            <a:r>
              <a:rPr lang="en-US" sz="1950" dirty="0">
                <a:solidFill>
                  <a:srgbClr val="C00000"/>
                </a:solidFill>
              </a:rPr>
              <a:t>Tool Designers</a:t>
            </a:r>
            <a:endParaRPr lang="en-US" sz="1950" dirty="0"/>
          </a:p>
          <a:p>
            <a:pPr eaLnBrk="1" hangingPunct="1"/>
            <a:r>
              <a:rPr lang="en-US" sz="1950" dirty="0">
                <a:solidFill>
                  <a:srgbClr val="C00000"/>
                </a:solidFill>
              </a:rPr>
              <a:t>Tool Users </a:t>
            </a:r>
            <a:r>
              <a:rPr lang="en-US" sz="1950" dirty="0"/>
              <a:t>(are programmers)</a:t>
            </a:r>
          </a:p>
          <a:p>
            <a:pPr eaLnBrk="1" hangingPunct="1"/>
            <a:r>
              <a:rPr lang="en-US" sz="1950" dirty="0"/>
              <a:t>Users of products created with the tools = </a:t>
            </a:r>
            <a:r>
              <a:rPr lang="en-US" sz="1950" dirty="0">
                <a:solidFill>
                  <a:srgbClr val="C00000"/>
                </a:solidFill>
              </a:rPr>
              <a:t>consumers </a:t>
            </a:r>
            <a:r>
              <a:rPr lang="en-US" sz="1950" dirty="0"/>
              <a:t>or</a:t>
            </a:r>
            <a:r>
              <a:rPr lang="en-US" sz="1950" dirty="0">
                <a:solidFill>
                  <a:srgbClr val="C00000"/>
                </a:solidFill>
              </a:rPr>
              <a:t> end-users</a:t>
            </a:r>
          </a:p>
          <a:p>
            <a:pPr eaLnBrk="1" hangingPunct="1"/>
            <a:endParaRPr lang="en-US" sz="1950" dirty="0"/>
          </a:p>
          <a:p>
            <a:pPr eaLnBrk="1" hangingPunct="1">
              <a:buFont typeface="Wingdings" pitchFamily="2" charset="2"/>
              <a:buNone/>
            </a:pPr>
            <a:endParaRPr lang="en-US" sz="1050" dirty="0"/>
          </a:p>
          <a:p>
            <a:pPr eaLnBrk="1" hangingPunct="1"/>
            <a:r>
              <a:rPr lang="en-US" sz="1050" dirty="0"/>
              <a:t>Source: </a:t>
            </a:r>
            <a:r>
              <a:rPr lang="en-US" sz="900" dirty="0"/>
              <a:t>Jeffrey Stylos and Brad Myers, "Mapping the Space of API Design Decisions," </a:t>
            </a:r>
            <a:r>
              <a:rPr lang="en-US" sz="900" i="1" dirty="0"/>
              <a:t>2007 IEEE Symposium on Visual Languages and Human-Centric Computing, VL/HCC'07</a:t>
            </a:r>
            <a:r>
              <a:rPr lang="en-US" sz="900" dirty="0"/>
              <a:t>. Sept 23-27, 2007, Coeur d'Alene, Idaho. pp. 50-57. </a:t>
            </a:r>
            <a:r>
              <a:rPr lang="en-US" sz="900" dirty="0">
                <a:hlinkClick r:id="rId4"/>
              </a:rPr>
              <a:t>pdf</a:t>
            </a:r>
            <a:br>
              <a:rPr lang="en-US" sz="900" dirty="0"/>
            </a:br>
            <a:endParaRPr lang="en-US" sz="9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8781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378775"/>
            <a:ext cx="6869430" cy="562469"/>
          </a:xfrm>
        </p:spPr>
        <p:txBody>
          <a:bodyPr/>
          <a:lstStyle/>
          <a:p>
            <a:r>
              <a:rPr lang="en-US" dirty="0"/>
              <a:t>Who Are Developers?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826" y="941245"/>
            <a:ext cx="7413127" cy="4276214"/>
          </a:xfrm>
        </p:spPr>
        <p:txBody>
          <a:bodyPr>
            <a:normAutofit/>
          </a:bodyPr>
          <a:lstStyle/>
          <a:p>
            <a:r>
              <a:rPr lang="en-US" sz="2000" dirty="0"/>
              <a:t>Programming tools are not just used by highly-trained professional programmers</a:t>
            </a:r>
          </a:p>
          <a:p>
            <a:r>
              <a:rPr lang="en-US" sz="2000" dirty="0">
                <a:solidFill>
                  <a:srgbClr val="FF0000"/>
                </a:solidFill>
              </a:rPr>
              <a:t>End-User Programmers</a:t>
            </a:r>
            <a:r>
              <a:rPr lang="en-US" sz="2000" dirty="0"/>
              <a:t> = People whose primary job is </a:t>
            </a:r>
            <a:r>
              <a:rPr lang="en-US" sz="2000" i="1" dirty="0"/>
              <a:t>not</a:t>
            </a:r>
            <a:r>
              <a:rPr lang="en-US" sz="2000" dirty="0"/>
              <a:t> programming</a:t>
            </a:r>
          </a:p>
          <a:p>
            <a:r>
              <a:rPr lang="en-US" sz="2000" dirty="0"/>
              <a:t>In 2012 in USA at work: </a:t>
            </a:r>
            <a:r>
              <a:rPr lang="en-US" sz="1800" i="1" dirty="0">
                <a:cs typeface="Tahoma" pitchFamily="34" charset="0"/>
              </a:rPr>
              <a:t>— [</a:t>
            </a:r>
            <a:r>
              <a:rPr lang="en-US" sz="1800" i="1" dirty="0"/>
              <a:t>Scaffidi, Shaw and Myers 2005]</a:t>
            </a:r>
          </a:p>
          <a:p>
            <a:pPr lvl="1"/>
            <a:r>
              <a:rPr lang="en-US" sz="1800" dirty="0"/>
              <a:t>3 million professional programmers</a:t>
            </a:r>
          </a:p>
          <a:p>
            <a:pPr lvl="1"/>
            <a:r>
              <a:rPr lang="en-US" sz="1800" dirty="0"/>
              <a:t>6 million scientists &amp; engineers</a:t>
            </a:r>
          </a:p>
          <a:p>
            <a:pPr lvl="1"/>
            <a:r>
              <a:rPr lang="en-US" sz="1800" dirty="0"/>
              <a:t>13 million will describe themselves as programmers</a:t>
            </a:r>
          </a:p>
          <a:p>
            <a:pPr lvl="1"/>
            <a:r>
              <a:rPr lang="en-US" sz="1800" dirty="0"/>
              <a:t>55 million will use spreadsheets or databases at work</a:t>
            </a:r>
          </a:p>
          <a:p>
            <a:pPr lvl="1"/>
            <a:r>
              <a:rPr lang="en-US" sz="1800" dirty="0"/>
              <a:t>90 million computer users at work in US</a:t>
            </a:r>
          </a:p>
          <a:p>
            <a:r>
              <a:rPr lang="en-US" sz="2000" dirty="0"/>
              <a:t>All these may be the tool users!</a:t>
            </a:r>
          </a:p>
          <a:p>
            <a:endParaRPr lang="en-US" sz="2800" dirty="0"/>
          </a:p>
        </p:txBody>
      </p:sp>
      <p:graphicFrame>
        <p:nvGraphicFramePr>
          <p:cNvPr id="14540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952528"/>
              </p:ext>
            </p:extLst>
          </p:nvPr>
        </p:nvGraphicFramePr>
        <p:xfrm>
          <a:off x="1007644" y="5078015"/>
          <a:ext cx="7128711" cy="1779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8648568" imgH="2276475" progId="MSGraph.Chart.8">
                  <p:embed followColorScheme="full"/>
                </p:oleObj>
              </mc:Choice>
              <mc:Fallback>
                <p:oleObj name="Chart" r:id="rId2" imgW="8648568" imgH="2276475" progId="MSGraph.Chart.8">
                  <p:embed followColorScheme="full"/>
                  <p:pic>
                    <p:nvPicPr>
                      <p:cNvPr id="14540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644" y="5078015"/>
                        <a:ext cx="7128711" cy="17799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821824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55652</TotalTime>
  <Words>1629</Words>
  <Application>Microsoft Office PowerPoint</Application>
  <PresentationFormat>On-screen Show (4:3)</PresentationFormat>
  <Paragraphs>261</Paragraphs>
  <Slides>22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Tahoma</vt:lpstr>
      <vt:lpstr>Times New Roman</vt:lpstr>
      <vt:lpstr>Wingdings</vt:lpstr>
      <vt:lpstr>lecture template_polo</vt:lpstr>
      <vt:lpstr>Chart</vt:lpstr>
      <vt:lpstr>Lecture 5: What is "User Interface Software", Overview of UI Software and Tools</vt:lpstr>
      <vt:lpstr>Logistics</vt:lpstr>
      <vt:lpstr>What does UI Software encompass?</vt:lpstr>
      <vt:lpstr>Names</vt:lpstr>
      <vt:lpstr>Examples of UI Software Tools</vt:lpstr>
      <vt:lpstr>Why is This Important?</vt:lpstr>
      <vt:lpstr>Analogy with OS or Compilers</vt:lpstr>
      <vt:lpstr>Stakeholders</vt:lpstr>
      <vt:lpstr>Who Are Developers?</vt:lpstr>
      <vt:lpstr>UI Runtime Pipeline</vt:lpstr>
      <vt:lpstr>UI Runtime Pipeline w/ Browser</vt:lpstr>
      <vt:lpstr>UI Tools stack</vt:lpstr>
      <vt:lpstr>From the bottom: Windows &amp; OS</vt:lpstr>
      <vt:lpstr>UI Toolkits</vt:lpstr>
      <vt:lpstr>UI Frameworks</vt:lpstr>
      <vt:lpstr>Historical Notes</vt:lpstr>
      <vt:lpstr>APIs</vt:lpstr>
      <vt:lpstr>Interactive Tools</vt:lpstr>
      <vt:lpstr>Android Studio Builder</vt:lpstr>
      <vt:lpstr>Balsamiq</vt:lpstr>
      <vt:lpstr>Automatic Tools</vt:lpstr>
      <vt:lpstr>Research Example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893</cp:revision>
  <cp:lastPrinted>1601-01-01T00:00:00Z</cp:lastPrinted>
  <dcterms:created xsi:type="dcterms:W3CDTF">2001-06-15T20:03:27Z</dcterms:created>
  <dcterms:modified xsi:type="dcterms:W3CDTF">2022-09-12T16:18:24Z</dcterms:modified>
</cp:coreProperties>
</file>