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4"/>
  </p:notesMasterIdLst>
  <p:handoutMasterIdLst>
    <p:handoutMasterId r:id="rId45"/>
  </p:handoutMasterIdLst>
  <p:sldIdLst>
    <p:sldId id="282" r:id="rId2"/>
    <p:sldId id="283" r:id="rId3"/>
    <p:sldId id="284" r:id="rId4"/>
    <p:sldId id="285" r:id="rId5"/>
    <p:sldId id="287" r:id="rId6"/>
    <p:sldId id="288" r:id="rId7"/>
    <p:sldId id="289" r:id="rId8"/>
    <p:sldId id="290" r:id="rId9"/>
    <p:sldId id="292" r:id="rId10"/>
    <p:sldId id="291" r:id="rId11"/>
    <p:sldId id="293" r:id="rId12"/>
    <p:sldId id="294" r:id="rId13"/>
    <p:sldId id="295" r:id="rId14"/>
    <p:sldId id="296" r:id="rId15"/>
    <p:sldId id="297" r:id="rId16"/>
    <p:sldId id="298" r:id="rId17"/>
    <p:sldId id="304" r:id="rId18"/>
    <p:sldId id="299" r:id="rId19"/>
    <p:sldId id="302" r:id="rId20"/>
    <p:sldId id="303" r:id="rId21"/>
    <p:sldId id="301" r:id="rId22"/>
    <p:sldId id="305" r:id="rId23"/>
    <p:sldId id="306" r:id="rId24"/>
    <p:sldId id="312" r:id="rId25"/>
    <p:sldId id="313" r:id="rId26"/>
    <p:sldId id="324" r:id="rId27"/>
    <p:sldId id="315" r:id="rId28"/>
    <p:sldId id="329" r:id="rId29"/>
    <p:sldId id="316" r:id="rId30"/>
    <p:sldId id="317" r:id="rId31"/>
    <p:sldId id="322" r:id="rId32"/>
    <p:sldId id="318" r:id="rId33"/>
    <p:sldId id="326" r:id="rId34"/>
    <p:sldId id="307" r:id="rId35"/>
    <p:sldId id="328" r:id="rId36"/>
    <p:sldId id="308" r:id="rId37"/>
    <p:sldId id="310" r:id="rId38"/>
    <p:sldId id="325" r:id="rId39"/>
    <p:sldId id="327" r:id="rId40"/>
    <p:sldId id="323" r:id="rId41"/>
    <p:sldId id="311" r:id="rId42"/>
    <p:sldId id="320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4" autoAdjust="0"/>
    <p:restoredTop sz="86416" autoAdjust="0"/>
  </p:normalViewPr>
  <p:slideViewPr>
    <p:cSldViewPr snapToGrid="0">
      <p:cViewPr varScale="1">
        <p:scale>
          <a:sx n="107" d="100"/>
          <a:sy n="107" d="100"/>
        </p:scale>
        <p:origin x="34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27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42.xml"/><Relationship Id="rId5" Type="http://schemas.openxmlformats.org/officeDocument/2006/relationships/slide" Target="slides/slide29.xml"/><Relationship Id="rId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09722CD-34E3-4263-A57D-E3BD8CC28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AE6A54-DCAE-4D6F-8EC6-2260BF9911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B1AB3-AD50-4BB1-B499-85C2C6E6A63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7A6B0A-7B67-486D-8D72-E77A7060BB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B22953-498A-4C0C-81D1-7991026799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F0D93-13FA-44CB-9241-44046F649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76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254BE-CD74-44DB-800C-E283597DE7A8}" type="slidenum">
              <a:rPr lang="en-US"/>
              <a:pPr/>
              <a:t>4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07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8C9EA-72B6-4334-A1F4-FF87E81E4551}" type="slidenum">
              <a:rPr lang="en-US"/>
              <a:pPr/>
              <a:t>5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6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594784-FE89-47A3-AC92-623260D7B3D3}" type="slidenum">
              <a:rPr lang="en-US"/>
              <a:pPr/>
              <a:t>6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38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52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079FE-7C4A-4B85-812A-796612D30F96}" type="slidenum">
              <a:rPr lang="en-US"/>
              <a:pPr/>
              <a:t>29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14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235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8401C-1FAA-4663-B4C1-02032E2F264A}" type="slidenum">
              <a:rPr lang="en-US"/>
              <a:pPr/>
              <a:t>42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8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1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4" y="4425956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5" name="Group 7">
            <a:extLst>
              <a:ext uri="{FF2B5EF4-FFF2-40B4-BE49-F238E27FC236}">
                <a16:creationId xmlns:a16="http://schemas.microsoft.com/office/drawing/2014/main" id="{B796235B-CB42-4BC1-849C-CB2C18E98315}"/>
              </a:ext>
            </a:extLst>
          </p:cNvPr>
          <p:cNvGrpSpPr>
            <a:grpSpLocks/>
          </p:cNvGrpSpPr>
          <p:nvPr userDrawn="1"/>
        </p:nvGrpSpPr>
        <p:grpSpPr bwMode="auto">
          <a:xfrm rot="5400000">
            <a:off x="-3167062" y="3167064"/>
            <a:ext cx="6858000" cy="523874"/>
            <a:chOff x="0" y="0"/>
            <a:chExt cx="5760" cy="12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63AFC889-2761-4797-BC27-704A40BFD1B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493762D9-0A58-4B7A-9115-A172E198088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A2D854FD-3AD2-4DE7-9EC4-E6FE3C734C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EF39E54D-0892-45BA-961A-2AB10D465A9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3" name="Picture 12" descr="red_hcii_logo">
            <a:extLst>
              <a:ext uri="{FF2B5EF4-FFF2-40B4-BE49-F238E27FC236}">
                <a16:creationId xmlns:a16="http://schemas.microsoft.com/office/drawing/2014/main" id="{1DE961E6-BDF9-6645-3BDF-8126EFF7A9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4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6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3" name="Picture 2" descr="red_hcii_logo">
            <a:extLst>
              <a:ext uri="{FF2B5EF4-FFF2-40B4-BE49-F238E27FC236}">
                <a16:creationId xmlns:a16="http://schemas.microsoft.com/office/drawing/2014/main" id="{FA37E254-F85F-0343-9BFC-5C1110938F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jsref/event_mouse_getmodifierstate.asp" TargetMode="External"/><Relationship Id="rId13" Type="http://schemas.openxmlformats.org/officeDocument/2006/relationships/hyperlink" Target="https://www.w3schools.com/jsref/event_pagey.asp" TargetMode="External"/><Relationship Id="rId18" Type="http://schemas.openxmlformats.org/officeDocument/2006/relationships/hyperlink" Target="https://www.w3schools.com/jsref/event_which.asp" TargetMode="External"/><Relationship Id="rId3" Type="http://schemas.openxmlformats.org/officeDocument/2006/relationships/hyperlink" Target="https://www.w3schools.com/jsref/event_button.asp" TargetMode="External"/><Relationship Id="rId7" Type="http://schemas.openxmlformats.org/officeDocument/2006/relationships/hyperlink" Target="https://www.w3schools.com/jsref/event_ctrlkey.asp" TargetMode="External"/><Relationship Id="rId12" Type="http://schemas.openxmlformats.org/officeDocument/2006/relationships/hyperlink" Target="https://www.w3schools.com/jsref/event_pagex.asp" TargetMode="External"/><Relationship Id="rId17" Type="http://schemas.openxmlformats.org/officeDocument/2006/relationships/hyperlink" Target="https://www.w3schools.com/jsref/event_shiftkey.asp" TargetMode="External"/><Relationship Id="rId2" Type="http://schemas.openxmlformats.org/officeDocument/2006/relationships/hyperlink" Target="https://www.w3schools.com/jsref/event_altkey.asp" TargetMode="External"/><Relationship Id="rId16" Type="http://schemas.openxmlformats.org/officeDocument/2006/relationships/hyperlink" Target="https://www.w3schools.com/jsref/event_screeny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clienty.asp" TargetMode="External"/><Relationship Id="rId11" Type="http://schemas.openxmlformats.org/officeDocument/2006/relationships/hyperlink" Target="https://www.w3schools.com/jsref/event_offsety.asp" TargetMode="External"/><Relationship Id="rId5" Type="http://schemas.openxmlformats.org/officeDocument/2006/relationships/hyperlink" Target="https://www.w3schools.com/jsref/event_clientx.asp" TargetMode="External"/><Relationship Id="rId15" Type="http://schemas.openxmlformats.org/officeDocument/2006/relationships/hyperlink" Target="https://www.w3schools.com/jsref/event_screenx.asp" TargetMode="External"/><Relationship Id="rId10" Type="http://schemas.openxmlformats.org/officeDocument/2006/relationships/hyperlink" Target="https://www.w3schools.com/jsref/event_offsetx.asp" TargetMode="External"/><Relationship Id="rId19" Type="http://schemas.openxmlformats.org/officeDocument/2006/relationships/hyperlink" Target="https://www.w3schools.com/jsref/obj_mouseevent.asp" TargetMode="External"/><Relationship Id="rId4" Type="http://schemas.openxmlformats.org/officeDocument/2006/relationships/hyperlink" Target="https://www.w3schools.com/jsref/event_buttons.asp" TargetMode="External"/><Relationship Id="rId9" Type="http://schemas.openxmlformats.org/officeDocument/2006/relationships/hyperlink" Target="https://www.w3schools.com/jsref/event_metakey.asp" TargetMode="External"/><Relationship Id="rId14" Type="http://schemas.openxmlformats.org/officeDocument/2006/relationships/hyperlink" Target="https://www.w3schools.com/jsref/event_relatedtarget.as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sref/event_touchend.asp" TargetMode="External"/><Relationship Id="rId2" Type="http://schemas.openxmlformats.org/officeDocument/2006/relationships/hyperlink" Target="https://www.w3schools.com/jsref/event_touchcancel.as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schools.com/jsref/event_touchstart.asp" TargetMode="External"/><Relationship Id="rId4" Type="http://schemas.openxmlformats.org/officeDocument/2006/relationships/hyperlink" Target="https://www.w3schools.com/jsref/event_touchmove.as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sref/event_touch_ctrlkey.asp" TargetMode="External"/><Relationship Id="rId7" Type="http://schemas.openxmlformats.org/officeDocument/2006/relationships/hyperlink" Target="https://www.w3schools.com/jsref/event_touch_touches.asp" TargetMode="External"/><Relationship Id="rId2" Type="http://schemas.openxmlformats.org/officeDocument/2006/relationships/hyperlink" Target="https://www.w3schools.com/jsref/event_touch_altkey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touch_targettouches.asp" TargetMode="External"/><Relationship Id="rId5" Type="http://schemas.openxmlformats.org/officeDocument/2006/relationships/hyperlink" Target="https://www.w3schools.com/jsref/event_touch_shiftkey.asp" TargetMode="External"/><Relationship Id="rId4" Type="http://schemas.openxmlformats.org/officeDocument/2006/relationships/hyperlink" Target="https://www.w3schools.com/jsref/event_touch_metakey.asp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jsref/event_defaultprevented.asp" TargetMode="External"/><Relationship Id="rId13" Type="http://schemas.openxmlformats.org/officeDocument/2006/relationships/hyperlink" Target="https://www.w3schools.com/jsref/event_stoppropagation.asp" TargetMode="External"/><Relationship Id="rId3" Type="http://schemas.openxmlformats.org/officeDocument/2006/relationships/hyperlink" Target="https://www.w3schools.com/jsref/event_cancelbubble.asp" TargetMode="External"/><Relationship Id="rId7" Type="http://schemas.openxmlformats.org/officeDocument/2006/relationships/hyperlink" Target="https://www.w3schools.com/jsref/event_currenttarget.asp" TargetMode="External"/><Relationship Id="rId12" Type="http://schemas.openxmlformats.org/officeDocument/2006/relationships/hyperlink" Target="https://www.w3schools.com/jsref/event_stopimmediatepropagation.asp" TargetMode="External"/><Relationship Id="rId2" Type="http://schemas.openxmlformats.org/officeDocument/2006/relationships/hyperlink" Target="https://www.w3schools.com/jsref/event_bubbles.asp" TargetMode="External"/><Relationship Id="rId16" Type="http://schemas.openxmlformats.org/officeDocument/2006/relationships/hyperlink" Target="https://www.w3schools.com/jsref/event_type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composedpath.asp" TargetMode="External"/><Relationship Id="rId11" Type="http://schemas.openxmlformats.org/officeDocument/2006/relationships/hyperlink" Target="https://www.w3schools.com/jsref/event_preventdefault.asp" TargetMode="External"/><Relationship Id="rId5" Type="http://schemas.openxmlformats.org/officeDocument/2006/relationships/hyperlink" Target="https://www.w3schools.com/jsref/event_createevent.asp" TargetMode="External"/><Relationship Id="rId15" Type="http://schemas.openxmlformats.org/officeDocument/2006/relationships/hyperlink" Target="https://www.w3schools.com/jsref/event_timestamp.asp" TargetMode="External"/><Relationship Id="rId10" Type="http://schemas.openxmlformats.org/officeDocument/2006/relationships/hyperlink" Target="https://www.w3schools.com/jsref/event_istrusted.asp" TargetMode="External"/><Relationship Id="rId4" Type="http://schemas.openxmlformats.org/officeDocument/2006/relationships/hyperlink" Target="https://www.w3schools.com/jsref/event_cancelable.asp" TargetMode="External"/><Relationship Id="rId9" Type="http://schemas.openxmlformats.org/officeDocument/2006/relationships/hyperlink" Target="https://www.w3schools.com/jsref/event_eventphase.asp" TargetMode="External"/><Relationship Id="rId14" Type="http://schemas.openxmlformats.org/officeDocument/2006/relationships/hyperlink" Target="https://www.w3schools.com/jsref/event_target.asp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HW2/input-test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HW2/input-test/index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jsref/met_win_settimeout.asp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44447847/enums-in-javascript-with-es6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Learn/JavaScript/Building_blocks/Events#Event_bubbling_and_captur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s.cmu.edu/~bam/uicourse/05631fall2021/HW2/input-test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developer.apple.com/library/ios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.com/booking/find-flights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ackoverflow.com/questions/41737161/how-to-control-tab-key-beahviour-in-javascript-or-jquery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overflow.com/questions/6754275/set-keyboard-focus-to-a-div/6809236" TargetMode="External"/><Relationship Id="rId2" Type="http://schemas.openxmlformats.org/officeDocument/2006/relationships/hyperlink" Target="https://stackoverflow.com/questions/18928116/javascript-keydown-event-listener-is-not-working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HW2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1dk48x94.aspx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API/Eve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jsref/event_onmousemove.asp" TargetMode="External"/><Relationship Id="rId3" Type="http://schemas.openxmlformats.org/officeDocument/2006/relationships/hyperlink" Target="https://www.w3schools.com/jsref/event_oncontextmenu.asp" TargetMode="External"/><Relationship Id="rId7" Type="http://schemas.openxmlformats.org/officeDocument/2006/relationships/hyperlink" Target="https://www.w3schools.com/jsref/event_onmouseleave.asp" TargetMode="External"/><Relationship Id="rId12" Type="http://schemas.openxmlformats.org/officeDocument/2006/relationships/hyperlink" Target="https://www.w3schools.com/jsref/obj_mouseevent.asp" TargetMode="External"/><Relationship Id="rId2" Type="http://schemas.openxmlformats.org/officeDocument/2006/relationships/hyperlink" Target="https://www.w3schools.com/jsref/event_onclick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onmouseenter.asp" TargetMode="External"/><Relationship Id="rId11" Type="http://schemas.openxmlformats.org/officeDocument/2006/relationships/hyperlink" Target="https://www.w3schools.com/jsref/event_onmouseup.asp" TargetMode="External"/><Relationship Id="rId5" Type="http://schemas.openxmlformats.org/officeDocument/2006/relationships/hyperlink" Target="https://www.w3schools.com/jsref/event_onmousedown.asp" TargetMode="External"/><Relationship Id="rId10" Type="http://schemas.openxmlformats.org/officeDocument/2006/relationships/hyperlink" Target="https://www.w3schools.com/jsref/event_onmouseover.asp" TargetMode="External"/><Relationship Id="rId4" Type="http://schemas.openxmlformats.org/officeDocument/2006/relationships/hyperlink" Target="https://www.w3schools.com/jsref/event_ondblclick.asp" TargetMode="External"/><Relationship Id="rId9" Type="http://schemas.openxmlformats.org/officeDocument/2006/relationships/hyperlink" Target="https://www.w3schools.com/jsref/event_onmouseout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4:</a:t>
            </a:r>
            <a:br>
              <a:rPr lang="en-US" sz="2800" dirty="0"/>
            </a:br>
            <a:r>
              <a:rPr lang="en-US" b="0" dirty="0"/>
              <a:t>Input 1: Conventional Input Models for Handling Input Events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40"/>
            <a:ext cx="7543800" cy="723923"/>
          </a:xfrm>
        </p:spPr>
        <p:txBody>
          <a:bodyPr/>
          <a:lstStyle/>
          <a:p>
            <a:r>
              <a:rPr lang="en-US" dirty="0"/>
              <a:t>Mouse Event Properties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120587"/>
              </p:ext>
            </p:extLst>
          </p:nvPr>
        </p:nvGraphicFramePr>
        <p:xfrm>
          <a:off x="300252" y="907112"/>
          <a:ext cx="8843748" cy="5616886"/>
        </p:xfrm>
        <a:graphic>
          <a:graphicData uri="http://schemas.openxmlformats.org/drawingml/2006/table">
            <a:tbl>
              <a:tblPr/>
              <a:tblGrid>
                <a:gridCol w="1337479">
                  <a:extLst>
                    <a:ext uri="{9D8B030D-6E8A-4147-A177-3AD203B41FA5}">
                      <a16:colId xmlns:a16="http://schemas.microsoft.com/office/drawing/2014/main" val="3499441857"/>
                    </a:ext>
                  </a:extLst>
                </a:gridCol>
                <a:gridCol w="7506269">
                  <a:extLst>
                    <a:ext uri="{9D8B030D-6E8A-4147-A177-3AD203B41FA5}">
                      <a16:colId xmlns:a16="http://schemas.microsoft.com/office/drawing/2014/main" val="1262991042"/>
                    </a:ext>
                  </a:extLst>
                </a:gridCol>
              </a:tblGrid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dirty="0" err="1">
                          <a:effectLst/>
                          <a:hlinkClick r:id="rId2"/>
                        </a:rPr>
                        <a:t>altKey</a:t>
                      </a:r>
                      <a:endParaRPr lang="en-US" sz="1200" b="1" dirty="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"ALT" key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968842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button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which mouse button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068610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4"/>
                        </a:rPr>
                        <a:t>buttons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which mouse buttons were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8776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clientX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effectLst/>
                        </a:rPr>
                        <a:t>Returns the horizontal coordinate of the mouse pointer, relative to the current window,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489101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clientY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pointer, relative to the current window,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950850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ctrlKey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"CTRL" key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13874"/>
                  </a:ext>
                </a:extLst>
              </a:tr>
              <a:tr h="11609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8"/>
                        </a:rPr>
                        <a:t>getModifierState()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true if the specified key is activated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798031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metaKey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"META" key was pressed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329812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movementX</a:t>
                      </a: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 relative to the position of the last mousemove event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14575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movementY</a:t>
                      </a: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 relative to the position of the last mousemove event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687351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0"/>
                        </a:rPr>
                        <a:t>offsetX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 relative to the position of the edge of the target element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547920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1"/>
                        </a:rPr>
                        <a:t>offsetY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 relative to the position of the edge of the target element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257576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2"/>
                        </a:rPr>
                        <a:t>pageX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pointer, relative to the document,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97859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3"/>
                        </a:rPr>
                        <a:t>pageY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pointer, relative to the document,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47521"/>
                  </a:ext>
                </a:extLst>
              </a:tr>
              <a:tr h="11609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region</a:t>
                      </a: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 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267123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4"/>
                        </a:rPr>
                        <a:t>relatedTarget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element related to the element that triggered the mouse event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179984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5"/>
                        </a:rPr>
                        <a:t>screenX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pointer, relative to the screen,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861713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6"/>
                        </a:rPr>
                        <a:t>screenY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pointer, relative to the screen,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405173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7"/>
                        </a:rPr>
                        <a:t>shiftKey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"SHIFT" key was pressed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963070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8"/>
                        </a:rPr>
                        <a:t>which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effectLst/>
                        </a:rPr>
                        <a:t>Returns which mouse button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175026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9C468-BDEB-4F01-A96B-B287F5A27C52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>
                <a:hlinkClick r:id="rId19"/>
              </a:rPr>
              <a:t>https://www.w3schools.com/jsref/obj_mouseevent.asp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3298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 Types of Touch Event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938296"/>
              </p:ext>
            </p:extLst>
          </p:nvPr>
        </p:nvGraphicFramePr>
        <p:xfrm>
          <a:off x="348018" y="1608866"/>
          <a:ext cx="8229600" cy="2055567"/>
        </p:xfrm>
        <a:graphic>
          <a:graphicData uri="http://schemas.openxmlformats.org/drawingml/2006/table">
            <a:tbl>
              <a:tblPr/>
              <a:tblGrid>
                <a:gridCol w="2013045">
                  <a:extLst>
                    <a:ext uri="{9D8B030D-6E8A-4147-A177-3AD203B41FA5}">
                      <a16:colId xmlns:a16="http://schemas.microsoft.com/office/drawing/2014/main" val="2552366039"/>
                    </a:ext>
                  </a:extLst>
                </a:gridCol>
                <a:gridCol w="6216555">
                  <a:extLst>
                    <a:ext uri="{9D8B030D-6E8A-4147-A177-3AD203B41FA5}">
                      <a16:colId xmlns:a16="http://schemas.microsoft.com/office/drawing/2014/main" val="3229203410"/>
                    </a:ext>
                  </a:extLst>
                </a:gridCol>
              </a:tblGrid>
              <a:tr h="345642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2"/>
                        </a:rPr>
                        <a:t>ontouchcancel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The event occurs when the touch is interrupted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256173"/>
                  </a:ext>
                </a:extLst>
              </a:tr>
              <a:tr h="56784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3"/>
                        </a:rPr>
                        <a:t>ontouchend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The event occurs when a finger is removed from a touch screen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348234"/>
                  </a:ext>
                </a:extLst>
              </a:tr>
              <a:tr h="56784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4"/>
                        </a:rPr>
                        <a:t>ontouchmove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The event occurs when a finger is dragged across the screen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148194"/>
                  </a:ext>
                </a:extLst>
              </a:tr>
              <a:tr h="56784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5"/>
                        </a:rPr>
                        <a:t>ontouchstart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The event occurs when a finger is placed on a touch screen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740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326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Touch Event Properties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1" y="1417638"/>
            <a:ext cx="8536675" cy="4411662"/>
          </a:xfrm>
        </p:spPr>
        <p:txBody>
          <a:bodyPr/>
          <a:lstStyle/>
          <a:p>
            <a:r>
              <a:rPr lang="en-US" dirty="0"/>
              <a:t>Some touch devices also have keyboard keys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401333"/>
              </p:ext>
            </p:extLst>
          </p:nvPr>
        </p:nvGraphicFramePr>
        <p:xfrm>
          <a:off x="457198" y="2135778"/>
          <a:ext cx="7822120" cy="4433299"/>
        </p:xfrm>
        <a:graphic>
          <a:graphicData uri="http://schemas.openxmlformats.org/drawingml/2006/table">
            <a:tbl>
              <a:tblPr/>
              <a:tblGrid>
                <a:gridCol w="1865602">
                  <a:extLst>
                    <a:ext uri="{9D8B030D-6E8A-4147-A177-3AD203B41FA5}">
                      <a16:colId xmlns:a16="http://schemas.microsoft.com/office/drawing/2014/main" val="911666781"/>
                    </a:ext>
                  </a:extLst>
                </a:gridCol>
                <a:gridCol w="5956518">
                  <a:extLst>
                    <a:ext uri="{9D8B030D-6E8A-4147-A177-3AD203B41FA5}">
                      <a16:colId xmlns:a16="http://schemas.microsoft.com/office/drawing/2014/main" val="223252430"/>
                    </a:ext>
                  </a:extLst>
                </a:gridCol>
              </a:tblGrid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2"/>
                        </a:rPr>
                        <a:t>altKey</a:t>
                      </a:r>
                      <a:endParaRPr lang="en-US" sz="1400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whether the "ALT"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458991"/>
                  </a:ext>
                </a:extLst>
              </a:tr>
              <a:tr h="75092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changedTouches</a:t>
                      </a: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a list of all the touch objects whose state changed between the previous touch and this touch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623277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3"/>
                        </a:rPr>
                        <a:t>ctrlKey</a:t>
                      </a:r>
                      <a:endParaRPr lang="en-US" sz="1400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"CTRL"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486360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4"/>
                        </a:rPr>
                        <a:t>metaKey</a:t>
                      </a:r>
                      <a:endParaRPr lang="en-US" sz="1400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"meta"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815271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5"/>
                        </a:rPr>
                        <a:t>shiftKey</a:t>
                      </a:r>
                      <a:endParaRPr lang="en-US" sz="140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"SHIFT"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947525"/>
                  </a:ext>
                </a:extLst>
              </a:tr>
              <a:tr h="96211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6"/>
                        </a:rPr>
                        <a:t>targetTouches</a:t>
                      </a:r>
                      <a:endParaRPr lang="en-US" sz="140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a list of all the touch objects that are in contact with the surface and where the </a:t>
                      </a:r>
                      <a:r>
                        <a:rPr lang="en-US" sz="1400" dirty="0" err="1">
                          <a:effectLst/>
                        </a:rPr>
                        <a:t>touchstart</a:t>
                      </a:r>
                      <a:r>
                        <a:rPr lang="en-US" sz="1400" dirty="0">
                          <a:effectLst/>
                        </a:rPr>
                        <a:t> event </a:t>
                      </a:r>
                      <a:r>
                        <a:rPr lang="en-US" sz="1400" dirty="0" err="1">
                          <a:effectLst/>
                        </a:rPr>
                        <a:t>occured</a:t>
                      </a:r>
                      <a:r>
                        <a:rPr lang="en-US" sz="1400" dirty="0">
                          <a:effectLst/>
                        </a:rPr>
                        <a:t> on the same target element as the current target element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887984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>
                          <a:effectLst/>
                          <a:hlinkClick r:id="rId7"/>
                        </a:rPr>
                        <a:t>touches</a:t>
                      </a:r>
                      <a:endParaRPr lang="en-US" sz="1400" b="1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a list of all the touch objects that are currently in contact with the surface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697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844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Inherited Properties</a:t>
            </a:r>
            <a:br>
              <a:rPr lang="en-US" dirty="0"/>
            </a:br>
            <a:r>
              <a:rPr lang="en-US" dirty="0"/>
              <a:t>for both (from Event)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828612"/>
              </p:ext>
            </p:extLst>
          </p:nvPr>
        </p:nvGraphicFramePr>
        <p:xfrm>
          <a:off x="252216" y="1559045"/>
          <a:ext cx="8761864" cy="4764798"/>
        </p:xfrm>
        <a:graphic>
          <a:graphicData uri="http://schemas.openxmlformats.org/drawingml/2006/table">
            <a:tbl>
              <a:tblPr/>
              <a:tblGrid>
                <a:gridCol w="1610437">
                  <a:extLst>
                    <a:ext uri="{9D8B030D-6E8A-4147-A177-3AD203B41FA5}">
                      <a16:colId xmlns:a16="http://schemas.microsoft.com/office/drawing/2014/main" val="1363208083"/>
                    </a:ext>
                  </a:extLst>
                </a:gridCol>
                <a:gridCol w="7151427">
                  <a:extLst>
                    <a:ext uri="{9D8B030D-6E8A-4147-A177-3AD203B41FA5}">
                      <a16:colId xmlns:a16="http://schemas.microsoft.com/office/drawing/2014/main" val="1406270266"/>
                    </a:ext>
                  </a:extLst>
                </a:gridCol>
              </a:tblGrid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  <a:hlinkClick r:id="rId2"/>
                        </a:rPr>
                        <a:t>bubbles</a:t>
                      </a:r>
                      <a:endParaRPr lang="en-US" sz="140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whether or not a specific event is a bubbling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151340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3"/>
                        </a:rPr>
                        <a:t>cancelBubble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Sets or returns whether the event should propagate up the hierarchy or not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61435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4"/>
                        </a:rPr>
                        <a:t>cancelable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or not an event can have its default action prevented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769106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composed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event is composed or not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735835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5"/>
                        </a:rPr>
                        <a:t>createEvent()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Creates a new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1380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6"/>
                        </a:rPr>
                        <a:t>composedPath()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the event's path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836861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dirty="0" err="1">
                          <a:effectLst/>
                          <a:hlinkClick r:id="rId7"/>
                        </a:rPr>
                        <a:t>currentTarget</a:t>
                      </a:r>
                      <a:endParaRPr lang="en-US" sz="1400" b="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the element whose event listeners triggered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871002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8"/>
                        </a:rPr>
                        <a:t>defaultPrevented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or not the preventDefault() method was called for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310277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9"/>
                        </a:rPr>
                        <a:t>eventPhase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which phase of the event flow is currently being evaluated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48767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0"/>
                        </a:rPr>
                        <a:t>isTrusted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or not an event is trusted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026482"/>
                  </a:ext>
                </a:extLst>
              </a:tr>
              <a:tr h="52942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1"/>
                        </a:rPr>
                        <a:t>preventDefault()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Cancels the event if it is cancelable, meaning that the default action that belongs to the event will not occur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62294"/>
                  </a:ext>
                </a:extLst>
              </a:tr>
              <a:tr h="52942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12"/>
                        </a:rPr>
                        <a:t>stopImmediate</a:t>
                      </a:r>
                      <a:r>
                        <a:rPr lang="en-US" sz="1400" dirty="0">
                          <a:effectLst/>
                          <a:hlinkClick r:id="rId12"/>
                        </a:rPr>
                        <a:t>-Propagation()</a:t>
                      </a:r>
                      <a:endParaRPr lang="en-US" sz="140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Prevents other listeners of the same event from being called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96249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3"/>
                        </a:rPr>
                        <a:t>stopPropagation()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Prevents further propagation of an event during event flow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037555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>
                          <a:solidFill>
                            <a:srgbClr val="00B050"/>
                          </a:solidFill>
                          <a:effectLst/>
                          <a:hlinkClick r:id="rId14"/>
                        </a:rPr>
                        <a:t>target</a:t>
                      </a:r>
                      <a:endParaRPr lang="en-US" sz="1600" b="1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the element that triggered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908119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 err="1">
                          <a:solidFill>
                            <a:srgbClr val="00B050"/>
                          </a:solidFill>
                          <a:effectLst/>
                          <a:hlinkClick r:id="rId15"/>
                        </a:rPr>
                        <a:t>timeStamp</a:t>
                      </a:r>
                      <a:endParaRPr lang="en-US" sz="1600" b="1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the time (in milliseconds relative to the epoch) at which the event was created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480214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6"/>
                        </a:rPr>
                        <a:t>type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the name of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046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174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40"/>
            <a:ext cx="7543800" cy="993775"/>
          </a:xfrm>
        </p:spPr>
        <p:txBody>
          <a:bodyPr/>
          <a:lstStyle/>
          <a:p>
            <a:r>
              <a:rPr lang="en-US" dirty="0"/>
              <a:t>Examples: Mouse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40"/>
            <a:ext cx="8686800" cy="47132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"click", // or "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dblclick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(event) =&gt; {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event.target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// what clicked on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event.clientX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// x location of the click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event.clientY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// y location of the click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/>
              <a:t>Or might attach to a particular target object:</a:t>
            </a: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document.querySelector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("#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("click", 	() =&gt; {console.log("click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");}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432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Examples: touch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719263"/>
            <a:ext cx="8763990" cy="4411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"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touchstart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(event) =&gt; 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if 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event.touches.length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=== 1) { // first finger</a:t>
            </a:r>
          </a:p>
          <a:p>
            <a:pPr marL="344487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…</a:t>
            </a:r>
          </a:p>
          <a:p>
            <a:pPr marL="344487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} else if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event.touches.length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=== 2) { //second finger</a:t>
            </a:r>
          </a:p>
          <a:p>
            <a:pPr marL="344487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344487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53975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}); </a:t>
            </a:r>
            <a:endParaRPr lang="en-US" sz="20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900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events are generated?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411662"/>
          </a:xfrm>
        </p:spPr>
        <p:txBody>
          <a:bodyPr/>
          <a:lstStyle/>
          <a:p>
            <a:r>
              <a:rPr lang="en-US" dirty="0"/>
              <a:t>When double click with the mouse?</a:t>
            </a:r>
          </a:p>
          <a:p>
            <a:pPr lvl="1"/>
            <a:r>
              <a:rPr lang="en-US" dirty="0"/>
              <a:t>See </a:t>
            </a:r>
            <a:r>
              <a:rPr lang="en-US" sz="1800" dirty="0">
                <a:hlinkClick r:id="rId2"/>
              </a:rPr>
              <a:t>https://www.cs.cmu.edu/~bam/uicourse/05631fall2021/HW2/input-test/</a:t>
            </a:r>
            <a:r>
              <a:rPr lang="en-US" sz="1800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6248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events are generated?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35399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When double click with the mouse?</a:t>
            </a:r>
          </a:p>
          <a:p>
            <a:pPr lvl="1"/>
            <a:r>
              <a:rPr lang="en-US" dirty="0"/>
              <a:t>Answer:</a:t>
            </a:r>
          </a:p>
          <a:p>
            <a:pPr lvl="2"/>
            <a:r>
              <a:rPr lang="en-US" dirty="0" err="1"/>
              <a:t>mousedown</a:t>
            </a:r>
            <a:endParaRPr lang="en-US" dirty="0"/>
          </a:p>
          <a:p>
            <a:pPr lvl="2"/>
            <a:r>
              <a:rPr lang="en-US" dirty="0" err="1"/>
              <a:t>mouseup</a:t>
            </a:r>
            <a:endParaRPr lang="en-US" dirty="0"/>
          </a:p>
          <a:p>
            <a:pPr lvl="2"/>
            <a:r>
              <a:rPr lang="en-US" dirty="0"/>
              <a:t>click  --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e.detail</a:t>
            </a:r>
            <a:r>
              <a:rPr lang="en-US" dirty="0"/>
              <a:t> has click count = 1</a:t>
            </a:r>
          </a:p>
          <a:p>
            <a:pPr lvl="2"/>
            <a:r>
              <a:rPr lang="en-US" dirty="0" err="1"/>
              <a:t>mousedown</a:t>
            </a:r>
            <a:endParaRPr lang="en-US" dirty="0"/>
          </a:p>
          <a:p>
            <a:pPr lvl="2"/>
            <a:r>
              <a:rPr lang="en-US" dirty="0" err="1"/>
              <a:t>mouseup</a:t>
            </a:r>
            <a:endParaRPr lang="en-US" dirty="0"/>
          </a:p>
          <a:p>
            <a:pPr lvl="2"/>
            <a:r>
              <a:rPr lang="en-US" dirty="0"/>
              <a:t>click --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e.detail</a:t>
            </a:r>
            <a:r>
              <a:rPr lang="en-US" dirty="0"/>
              <a:t> has click count = 2</a:t>
            </a:r>
          </a:p>
          <a:p>
            <a:pPr lvl="2"/>
            <a:r>
              <a:rPr lang="en-US" dirty="0" err="1"/>
              <a:t>dbclick</a:t>
            </a:r>
            <a:r>
              <a:rPr lang="en-US" dirty="0"/>
              <a:t> --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e.detail</a:t>
            </a:r>
            <a:r>
              <a:rPr lang="en-US" dirty="0"/>
              <a:t> has click count = 1</a:t>
            </a:r>
          </a:p>
          <a:p>
            <a:r>
              <a:rPr lang="en-US" dirty="0"/>
              <a:t>Can keep clicking and click count will go up, but no named events (no “</a:t>
            </a:r>
            <a:r>
              <a:rPr lang="en-US" dirty="0" err="1"/>
              <a:t>tripleclick</a:t>
            </a:r>
            <a:r>
              <a:rPr lang="en-US" dirty="0"/>
              <a:t>”)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796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for touch events?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774" y="1569493"/>
            <a:ext cx="8384657" cy="45614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Important: no touch “click” equivalent in JavaScript</a:t>
            </a:r>
          </a:p>
          <a:p>
            <a:pPr lvl="1"/>
            <a:r>
              <a:rPr lang="en-US" dirty="0"/>
              <a:t>But wants to have code that works across regular and touch devices</a:t>
            </a:r>
          </a:p>
          <a:p>
            <a:pPr lvl="1"/>
            <a:r>
              <a:rPr lang="en-US" dirty="0"/>
              <a:t>So touches </a:t>
            </a:r>
            <a:r>
              <a:rPr lang="en-US" i="1" dirty="0"/>
              <a:t>also</a:t>
            </a:r>
            <a:r>
              <a:rPr lang="en-US" dirty="0"/>
              <a:t> (sometimes) generate mouse events</a:t>
            </a:r>
          </a:p>
          <a:p>
            <a:pPr lvl="1"/>
            <a:r>
              <a:rPr lang="en-US" dirty="0"/>
              <a:t>Generates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touchstart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touchend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mouseover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mousemove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mousedown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mouseup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click, 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dblclick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/>
          </a:p>
          <a:p>
            <a:pPr lvl="1"/>
            <a:r>
              <a:rPr lang="en-US" dirty="0"/>
              <a:t>See </a:t>
            </a:r>
            <a:r>
              <a:rPr lang="en-US" sz="2000" dirty="0">
                <a:latin typeface="-apple-system"/>
                <a:hlinkClick r:id="rId2"/>
              </a:rPr>
              <a:t>https://www.cs.cmu.edu/~bam/uicourse/05631fall2021/HW2/input-test/index.html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091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“click” mean?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075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HW 1 due next Tuesday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14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“click”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most systems, must be short time, and not move before release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606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“click”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JavaScript, for </a:t>
            </a:r>
            <a:r>
              <a:rPr lang="en-US" i="1" dirty="0"/>
              <a:t>mouse</a:t>
            </a:r>
            <a:r>
              <a:rPr lang="en-US" dirty="0"/>
              <a:t>, “click” does </a:t>
            </a:r>
            <a:r>
              <a:rPr lang="en-US" i="1" dirty="0"/>
              <a:t>not</a:t>
            </a:r>
            <a:r>
              <a:rPr lang="en-US" dirty="0"/>
              <a:t> depend on movement </a:t>
            </a:r>
            <a:r>
              <a:rPr lang="en-US" i="1" dirty="0"/>
              <a:t>or </a:t>
            </a:r>
            <a:r>
              <a:rPr lang="en-US" dirty="0"/>
              <a:t>time</a:t>
            </a:r>
          </a:p>
          <a:p>
            <a:pPr lvl="1"/>
            <a:r>
              <a:rPr lang="en-US" dirty="0"/>
              <a:t>Can press mouse button and hold for arbitrary amount of time</a:t>
            </a:r>
          </a:p>
          <a:p>
            <a:pPr lvl="1"/>
            <a:r>
              <a:rPr lang="en-US" dirty="0"/>
              <a:t>Can press and move, as long as stay over same object</a:t>
            </a:r>
          </a:p>
          <a:p>
            <a:r>
              <a:rPr lang="en-US" dirty="0"/>
              <a:t>But </a:t>
            </a:r>
            <a:r>
              <a:rPr lang="en-US" dirty="0" err="1"/>
              <a:t>dblclick</a:t>
            </a:r>
            <a:r>
              <a:rPr lang="en-US" dirty="0"/>
              <a:t> </a:t>
            </a:r>
            <a:r>
              <a:rPr lang="en-US" i="1" dirty="0"/>
              <a:t>does</a:t>
            </a:r>
            <a:r>
              <a:rPr lang="en-US" dirty="0"/>
              <a:t> depend on time</a:t>
            </a:r>
          </a:p>
          <a:p>
            <a:r>
              <a:rPr lang="en-US" dirty="0"/>
              <a:t>But on iPhone, touch-</a:t>
            </a:r>
            <a:r>
              <a:rPr lang="en-US" dirty="0" err="1"/>
              <a:t>ing</a:t>
            </a:r>
            <a:r>
              <a:rPr lang="en-US" dirty="0"/>
              <a:t> only generates click if short </a:t>
            </a:r>
            <a:r>
              <a:rPr lang="en-US" u="sng" dirty="0"/>
              <a:t>and</a:t>
            </a:r>
            <a:r>
              <a:rPr lang="en-US" dirty="0"/>
              <a:t> </a:t>
            </a:r>
            <a:r>
              <a:rPr lang="en-US" i="1" dirty="0"/>
              <a:t>don’t move</a:t>
            </a:r>
          </a:p>
          <a:p>
            <a:pPr lvl="1"/>
            <a:r>
              <a:rPr lang="en-US" dirty="0"/>
              <a:t>Can feel the “long-press” timeout – phone vibrates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389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the UI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all this mean for what you can have click, double click, and triple click do?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404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the UI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all this mean for what you can have click, double click, and triple click do?</a:t>
            </a:r>
          </a:p>
          <a:p>
            <a:pPr lvl="1"/>
            <a:r>
              <a:rPr lang="en-US" dirty="0"/>
              <a:t>Click behavior </a:t>
            </a:r>
            <a:r>
              <a:rPr lang="en-US" i="1" dirty="0"/>
              <a:t>always </a:t>
            </a:r>
            <a:r>
              <a:rPr lang="en-US" dirty="0"/>
              <a:t>happens before double click behavior</a:t>
            </a:r>
          </a:p>
          <a:p>
            <a:pPr lvl="2"/>
            <a:r>
              <a:rPr lang="en-US" dirty="0"/>
              <a:t>Otherwise, would need a timeout to wait and see if the double click happens</a:t>
            </a:r>
          </a:p>
          <a:p>
            <a:pPr lvl="1"/>
            <a:r>
              <a:rPr lang="en-US" dirty="0"/>
              <a:t>Single click =&gt; select, double click =&gt; open</a:t>
            </a:r>
          </a:p>
          <a:p>
            <a:pPr lvl="1"/>
            <a:r>
              <a:rPr lang="en-US" dirty="0"/>
              <a:t>Selecting text with 1,2,3 clicks in Chrome, PowerPoint or Word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828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for Multiple Behaviors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118" y="1398362"/>
            <a:ext cx="8063807" cy="52879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Different things happen on mouse down depending on:</a:t>
            </a:r>
          </a:p>
          <a:p>
            <a:pPr lvl="1"/>
            <a:r>
              <a:rPr lang="en-US" dirty="0"/>
              <a:t>Mode</a:t>
            </a:r>
          </a:p>
          <a:p>
            <a:pPr lvl="1"/>
            <a:r>
              <a:rPr lang="en-US" dirty="0"/>
              <a:t>What press down on</a:t>
            </a:r>
          </a:p>
          <a:p>
            <a:pPr lvl="1"/>
            <a:r>
              <a:rPr lang="en-US" dirty="0"/>
              <a:t>What do next (release, move, …)</a:t>
            </a:r>
          </a:p>
          <a:p>
            <a:r>
              <a:rPr lang="en-US" dirty="0"/>
              <a:t>E.g., press-move vs. click</a:t>
            </a:r>
          </a:p>
          <a:p>
            <a:r>
              <a:rPr lang="en-US" dirty="0"/>
              <a:t>How control this? Two main strategies</a:t>
            </a:r>
          </a:p>
          <a:p>
            <a:pPr lvl="1"/>
            <a:r>
              <a:rPr lang="en-US" dirty="0"/>
              <a:t>1) put event handlers on the objects only when relevant, and remove them when not, dynamically</a:t>
            </a:r>
          </a:p>
          <a:p>
            <a:pPr lvl="2"/>
            <a:r>
              <a:rPr lang="en-US" dirty="0"/>
              <a:t>E.g., put a click handler on each target when waiting for click, remove it when not.</a:t>
            </a:r>
          </a:p>
          <a:p>
            <a:pPr lvl="1"/>
            <a:r>
              <a:rPr lang="en-US" dirty="0"/>
              <a:t>2) put event handlers globally, e.g., 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document</a:t>
            </a:r>
            <a:r>
              <a:rPr lang="en-US" dirty="0"/>
              <a:t>, and control behavior with global variable(s)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620000" y="2224584"/>
            <a:ext cx="887104" cy="846162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2" y="2600038"/>
            <a:ext cx="763851" cy="97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16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vs. Move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359" y="1719263"/>
            <a:ext cx="8229600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Why doesn’t this work:</a:t>
            </a:r>
            <a:br>
              <a:rPr lang="en-US" dirty="0"/>
            </a:b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target.addEventListener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	 "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mousedown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	 (event) =&gt; { … } );</a:t>
            </a:r>
            <a:b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target.addEventListener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     "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mousemove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	 (event) =&gt; { … } );</a:t>
            </a:r>
          </a:p>
          <a:p>
            <a:r>
              <a:rPr lang="en-US" dirty="0"/>
              <a:t>Need to have move handler</a:t>
            </a:r>
            <a:br>
              <a:rPr lang="en-US" dirty="0"/>
            </a:br>
            <a:r>
              <a:rPr lang="en-US" dirty="0"/>
              <a:t>on the background, </a:t>
            </a:r>
            <a:r>
              <a:rPr lang="en-US" i="1" dirty="0"/>
              <a:t>not on </a:t>
            </a:r>
            <a:r>
              <a:rPr lang="en-US" dirty="0"/>
              <a:t>the target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620000" y="2224584"/>
            <a:ext cx="887104" cy="846162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554" y="2733545"/>
            <a:ext cx="763851" cy="976031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7479399" y="4206426"/>
            <a:ext cx="1207403" cy="1822193"/>
            <a:chOff x="7479397" y="4206424"/>
            <a:chExt cx="1207403" cy="1822193"/>
          </a:xfrm>
        </p:grpSpPr>
        <p:sp>
          <p:nvSpPr>
            <p:cNvPr id="8" name="Rectangle 7"/>
            <p:cNvSpPr/>
            <p:nvPr/>
          </p:nvSpPr>
          <p:spPr bwMode="auto">
            <a:xfrm>
              <a:off x="7479397" y="4206424"/>
              <a:ext cx="887104" cy="846162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2949" y="5052586"/>
              <a:ext cx="763851" cy="976031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200281" y="3007961"/>
            <a:ext cx="2772229" cy="774185"/>
            <a:chOff x="0" y="3007959"/>
            <a:chExt cx="2772229" cy="774185"/>
          </a:xfrm>
        </p:grpSpPr>
        <p:sp>
          <p:nvSpPr>
            <p:cNvPr id="12" name="Rectangular Callout 11"/>
            <p:cNvSpPr/>
            <p:nvPr/>
          </p:nvSpPr>
          <p:spPr bwMode="auto">
            <a:xfrm>
              <a:off x="0" y="3007959"/>
              <a:ext cx="1901371" cy="427197"/>
            </a:xfrm>
            <a:prstGeom prst="wedgeRectCallout">
              <a:avLst>
                <a:gd name="adj1" fmla="val 49881"/>
                <a:gd name="adj2" fmla="val 97384"/>
              </a:avLst>
            </a:prstGeom>
            <a:noFill/>
            <a:ln w="9525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sz="3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workarea</a:t>
              </a:r>
              <a:endParaRPr lang="en-US" sz="3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1262743" y="3782144"/>
              <a:ext cx="1509486" cy="0"/>
            </a:xfrm>
            <a:prstGeom prst="line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953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vs. Move Differentiation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need to differentiate single click from double (or two fingers down), then do need a </a:t>
            </a:r>
            <a:r>
              <a:rPr lang="en-US" dirty="0">
                <a:hlinkClick r:id="rId2"/>
              </a:rPr>
              <a:t>timeout</a:t>
            </a:r>
            <a:endParaRPr lang="en-US" dirty="0"/>
          </a:p>
          <a:p>
            <a:pPr marL="344487" lvl="1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setTimeout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i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function, milliseconds, param1, param2, ...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Parameters sent to the function</a:t>
            </a:r>
          </a:p>
          <a:p>
            <a:pPr lvl="1"/>
            <a:r>
              <a:rPr lang="en-US" dirty="0"/>
              <a:t>Function might remove the double-click handler, and perform the single click function</a:t>
            </a:r>
          </a:p>
          <a:p>
            <a:r>
              <a:rPr lang="en-US" dirty="0"/>
              <a:t>Alternatively, may be sufficient to perform action on </a:t>
            </a:r>
            <a:r>
              <a:rPr lang="en-US" dirty="0" err="1"/>
              <a:t>mouseup</a:t>
            </a:r>
            <a:r>
              <a:rPr lang="en-US" dirty="0"/>
              <a:t> (or </a:t>
            </a:r>
            <a:r>
              <a:rPr lang="en-US" dirty="0" err="1"/>
              <a:t>touchstop</a:t>
            </a:r>
            <a:r>
              <a:rPr lang="en-US" dirty="0"/>
              <a:t>) if no extra </a:t>
            </a:r>
            <a:r>
              <a:rPr lang="en-US" dirty="0" err="1"/>
              <a:t>mousedown</a:t>
            </a:r>
            <a:r>
              <a:rPr lang="en-US" dirty="0"/>
              <a:t> or </a:t>
            </a:r>
            <a:r>
              <a:rPr lang="en-US" dirty="0" err="1"/>
              <a:t>mousemove</a:t>
            </a:r>
            <a:r>
              <a:rPr lang="en-US" dirty="0"/>
              <a:t> (or touchdown, </a:t>
            </a:r>
            <a:r>
              <a:rPr lang="en-US" dirty="0" err="1"/>
              <a:t>touchmove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6262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Coordinating multiple behaviors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195" y="1719264"/>
            <a:ext cx="8419605" cy="47132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button like behavior, can have one </a:t>
            </a:r>
            <a:r>
              <a:rPr lang="en-US" dirty="0" err="1"/>
              <a:t>onclick</a:t>
            </a:r>
            <a:r>
              <a:rPr lang="en-US" dirty="0"/>
              <a:t> handler per button</a:t>
            </a:r>
          </a:p>
          <a:p>
            <a:r>
              <a:rPr lang="en-US" dirty="0"/>
              <a:t>But if doing graphics in JavaScript, seems better to have fewer, more global event handlers, like on the document</a:t>
            </a:r>
          </a:p>
          <a:p>
            <a:pPr lvl="1"/>
            <a:r>
              <a:rPr lang="en-US" dirty="0"/>
              <a:t>Then use </a:t>
            </a:r>
            <a:r>
              <a:rPr lang="en-US" dirty="0" err="1"/>
              <a:t>event.target</a:t>
            </a:r>
            <a:r>
              <a:rPr lang="en-US" dirty="0"/>
              <a:t> to find where actually happened</a:t>
            </a:r>
          </a:p>
          <a:p>
            <a:r>
              <a:rPr lang="en-US" dirty="0"/>
              <a:t>Control modes with one (or a few) global variables – set with values to indicate the mode:</a:t>
            </a:r>
          </a:p>
          <a:p>
            <a:pPr lvl="1"/>
            <a:r>
              <a:rPr lang="en-US" dirty="0"/>
              <a:t>Want </a:t>
            </a:r>
            <a:r>
              <a:rPr lang="en-US" dirty="0" err="1"/>
              <a:t>enum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but not in JS</a:t>
            </a:r>
            <a:r>
              <a:rPr lang="en-US" dirty="0"/>
              <a:t>), can use strings:</a:t>
            </a:r>
            <a:br>
              <a:rPr lang="en-US" dirty="0"/>
            </a:br>
            <a:r>
              <a:rPr lang="en-US" dirty="0"/>
              <a:t>“idle”, “</a:t>
            </a:r>
            <a:r>
              <a:rPr lang="en-US" dirty="0" err="1"/>
              <a:t>pressdown</a:t>
            </a:r>
            <a:r>
              <a:rPr lang="en-US" dirty="0"/>
              <a:t>”, moving”, “</a:t>
            </a:r>
            <a:r>
              <a:rPr lang="en-US" dirty="0" err="1"/>
              <a:t>doubleclickmoving</a:t>
            </a:r>
            <a:r>
              <a:rPr lang="en-US" dirty="0"/>
              <a:t>”, “aborting”,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2158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559B3-65B1-49D4-B567-D77978CCD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Hints for Homework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73029-739E-432F-91DF-DEF17AD9B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72" y="1599394"/>
            <a:ext cx="8147656" cy="454014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Will need a lot of global variables to</a:t>
            </a:r>
            <a:br>
              <a:rPr lang="en-US" dirty="0"/>
            </a:br>
            <a:r>
              <a:rPr lang="en-US" dirty="0"/>
              <a:t>keep track of the state and modes:</a:t>
            </a:r>
          </a:p>
          <a:p>
            <a:pPr lvl="1"/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selected_object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object_being_dragged_around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double_click_mode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object_being_resized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touch_count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touch_point_delta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orig_size_position</a:t>
            </a:r>
            <a:r>
              <a:rPr lang="en-US" sz="2400" dirty="0"/>
              <a:t>, etc.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Will need a lot of different kinds of event handlers attached to different kinds of</a:t>
            </a:r>
            <a:br>
              <a:rPr lang="en-US" dirty="0"/>
            </a:br>
            <a:r>
              <a:rPr lang="en-US" dirty="0"/>
              <a:t>objects – targets and background</a:t>
            </a:r>
          </a:p>
          <a:p>
            <a:r>
              <a:rPr lang="en-US" dirty="0"/>
              <a:t>Each handler will need lots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statements, depending on the global variables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E3B46-F528-4B3E-B6E5-B1A19BEA9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FCB754-2B26-468C-A18C-1A8842F9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7109D4-AB05-4BFC-AD08-6CD65B2BA453}"/>
              </a:ext>
            </a:extLst>
          </p:cNvPr>
          <p:cNvGrpSpPr/>
          <p:nvPr/>
        </p:nvGrpSpPr>
        <p:grpSpPr>
          <a:xfrm>
            <a:off x="7837194" y="4150376"/>
            <a:ext cx="915513" cy="823358"/>
            <a:chOff x="8294048" y="303994"/>
            <a:chExt cx="915513" cy="82335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421E692-40BA-4AC4-B771-717E81E61904}"/>
                </a:ext>
              </a:extLst>
            </p:cNvPr>
            <p:cNvSpPr/>
            <p:nvPr/>
          </p:nvSpPr>
          <p:spPr bwMode="auto">
            <a:xfrm>
              <a:off x="8294048" y="303994"/>
              <a:ext cx="672646" cy="641602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10DBC7F-3E92-468D-B23E-6C7121088B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0371" y="387277"/>
              <a:ext cx="579190" cy="740075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631A56D3-552D-4FDF-B1D1-948578CE2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8792" y="775452"/>
            <a:ext cx="2076190" cy="2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28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Propagation 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694" y="1528549"/>
            <a:ext cx="8467106" cy="4602376"/>
          </a:xfrm>
        </p:spPr>
        <p:txBody>
          <a:bodyPr>
            <a:normAutofit/>
          </a:bodyPr>
          <a:lstStyle/>
          <a:p>
            <a:r>
              <a:rPr lang="en-US" dirty="0"/>
              <a:t>Events sent to the lowest level DOM element containing the pointer</a:t>
            </a:r>
          </a:p>
          <a:p>
            <a:r>
              <a:rPr lang="en-US" dirty="0"/>
              <a:t>If event not consumed by a handler, then sent to the container element, etc. </a:t>
            </a:r>
          </a:p>
          <a:p>
            <a:r>
              <a:rPr lang="en-US" dirty="0"/>
              <a:t>Handlers say whether they handled (consumed) the event or not</a:t>
            </a:r>
          </a:p>
          <a:p>
            <a:pPr lvl="1"/>
            <a:r>
              <a:rPr lang="en-US" dirty="0"/>
              <a:t>JavaScript: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event.stopPropagation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dirty="0"/>
          </a:p>
          <a:p>
            <a:pPr lvl="2"/>
            <a:r>
              <a:rPr lang="en-US" dirty="0"/>
              <a:t>See 3 and more clicks in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input-test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Android: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on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XXXX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handlers return Booleans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3EA-7ED2-41A9-AD72-C8D9BD87AE4C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28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Event handlers attached to UI elements</a:t>
            </a:r>
          </a:p>
          <a:p>
            <a:r>
              <a:rPr lang="en-US" dirty="0"/>
              <a:t>Most window managers and toolkits have used this same model</a:t>
            </a:r>
          </a:p>
          <a:p>
            <a:pPr lvl="1"/>
            <a:r>
              <a:rPr lang="en-US" dirty="0"/>
              <a:t>True of JavaScript as well</a:t>
            </a:r>
          </a:p>
          <a:p>
            <a:pPr lvl="1"/>
            <a:r>
              <a:rPr lang="en-US" dirty="0"/>
              <a:t>Quite old and has problems</a:t>
            </a:r>
          </a:p>
          <a:p>
            <a:pPr lvl="1"/>
            <a:r>
              <a:rPr lang="en-US" dirty="0"/>
              <a:t>Quickly gets to be complex</a:t>
            </a:r>
          </a:p>
          <a:p>
            <a:pPr lvl="1"/>
            <a:r>
              <a:rPr lang="en-US" dirty="0"/>
              <a:t>Even more difficult today with multi-finger interactions</a:t>
            </a:r>
          </a:p>
          <a:p>
            <a:r>
              <a:rPr lang="en-US" dirty="0"/>
              <a:t>Don’t face it much if just use built in widgets and just “click” actions</a:t>
            </a:r>
          </a:p>
          <a:p>
            <a:pPr lvl="1"/>
            <a:r>
              <a:rPr lang="en-US" dirty="0"/>
              <a:t>Most important for highly interactive systems</a:t>
            </a:r>
          </a:p>
          <a:p>
            <a:pPr lvl="2"/>
            <a:r>
              <a:rPr lang="en-US" dirty="0"/>
              <a:t>Games, graphical editors</a:t>
            </a:r>
          </a:p>
          <a:p>
            <a:pPr lvl="1"/>
            <a:r>
              <a:rPr lang="en-US" dirty="0"/>
              <a:t>Or to create custom behaviors and widgets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0913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26324"/>
          </a:xfrm>
        </p:spPr>
        <p:txBody>
          <a:bodyPr/>
          <a:lstStyle/>
          <a:p>
            <a:r>
              <a:rPr lang="en-US" dirty="0"/>
              <a:t>JavaScript Propagation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30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651" y="3091280"/>
            <a:ext cx="8218762" cy="35700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233" y="6541448"/>
            <a:ext cx="91115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hlinkClick r:id="rId3"/>
              </a:rPr>
              <a:t>https://developer.mozilla.org/en-US/docs/Learn/JavaScript/Building_blocks/Events#Event_bubbling_and_capture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491" y="957460"/>
            <a:ext cx="8352922" cy="24368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JavaScript for the web goes </a:t>
            </a:r>
            <a:r>
              <a:rPr lang="en-US" i="1" dirty="0"/>
              <a:t>both</a:t>
            </a:r>
            <a:r>
              <a:rPr lang="en-US" dirty="0"/>
              <a:t> down and then up the container tree, due to combining the way that IE and Mozilla did it, and handlers can pick which one they want.</a:t>
            </a:r>
          </a:p>
          <a:p>
            <a:pPr lvl="1"/>
            <a:r>
              <a:rPr lang="en-US" dirty="0"/>
              <a:t>“Capturing” vs. “bubbling”</a:t>
            </a:r>
          </a:p>
          <a:p>
            <a:pPr lvl="1"/>
            <a:r>
              <a:rPr lang="en-US" dirty="0"/>
              <a:t>Default = bubbling, but runs all, unless call 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stopPropagation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9537188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58548"/>
          </a:xfrm>
        </p:spPr>
        <p:txBody>
          <a:bodyPr/>
          <a:lstStyle/>
          <a:p>
            <a:r>
              <a:rPr lang="en-US" dirty="0"/>
              <a:t>JavaScript Propagation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613" y="1541842"/>
            <a:ext cx="7036777" cy="489070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Third parameter to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addEventListener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is whether down (capturing) or up (bubbling)</a:t>
            </a:r>
          </a:p>
          <a:p>
            <a:r>
              <a:rPr lang="en-US" dirty="0"/>
              <a:t>Default =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dirty="0"/>
              <a:t> = up (“bubble”);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 – handled on the way down</a:t>
            </a:r>
          </a:p>
          <a:p>
            <a:r>
              <a:rPr lang="en-US" dirty="0"/>
              <a:t>Can have multiple handlers, both up and down!</a:t>
            </a:r>
          </a:p>
          <a:p>
            <a:pPr lvl="1"/>
            <a:r>
              <a:rPr lang="en-US" dirty="0"/>
              <a:t>See special </a:t>
            </a:r>
            <a:r>
              <a:rPr lang="en-US" dirty="0" err="1"/>
              <a:t>divs</a:t>
            </a:r>
            <a:r>
              <a:rPr lang="en-US" dirty="0"/>
              <a:t> in </a:t>
            </a: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input-test</a:t>
            </a:r>
            <a:r>
              <a:rPr lang="en-US" dirty="0"/>
              <a:t>:</a:t>
            </a:r>
            <a:br>
              <a:rPr lang="en-US" dirty="0"/>
            </a:br>
            <a:r>
              <a:rPr lang="en-US" sz="2200" dirty="0">
                <a:latin typeface="-apple-system"/>
                <a:hlinkClick r:id="rId2"/>
              </a:rPr>
              <a:t>https://www.cs.cmu.edu/~bam/uicourse/05631fall2021/HW2/input-test/</a:t>
            </a:r>
            <a:endParaRPr lang="en-US" dirty="0"/>
          </a:p>
          <a:p>
            <a:r>
              <a:rPr lang="en-US" dirty="0"/>
              <a:t>Capturing useful in rare situations</a:t>
            </a:r>
          </a:p>
          <a:p>
            <a:pPr lvl="1"/>
            <a:r>
              <a:rPr lang="en-US" dirty="0"/>
              <a:t>Often with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stopPropagation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/>
          </a:p>
          <a:p>
            <a:pPr lvl="1"/>
            <a:r>
              <a:rPr lang="en-US" dirty="0"/>
              <a:t>E.g., only scroll container; touches ignore internal objects, etc.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8390" y="1270341"/>
            <a:ext cx="1956358" cy="579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5711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286" y="1257300"/>
            <a:ext cx="8691914" cy="52197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Which objects get an event when overlapping</a:t>
            </a:r>
          </a:p>
          <a:p>
            <a:pPr lvl="1"/>
            <a:r>
              <a:rPr lang="en-US" dirty="0"/>
              <a:t>“Z” order vs. containment</a:t>
            </a:r>
          </a:p>
          <a:p>
            <a:pPr lvl="1"/>
            <a:r>
              <a:rPr lang="en-US" dirty="0"/>
              <a:t>What about when top object</a:t>
            </a:r>
            <a:br>
              <a:rPr lang="en-US" dirty="0"/>
            </a:br>
            <a:r>
              <a:rPr lang="en-US" dirty="0"/>
              <a:t>doesn’t want event?</a:t>
            </a:r>
          </a:p>
          <a:p>
            <a:pPr lvl="1"/>
            <a:r>
              <a:rPr lang="en-US" dirty="0"/>
              <a:t>Can’t necessarily use</a:t>
            </a:r>
            <a:br>
              <a:rPr lang="en-US" dirty="0"/>
            </a:b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obj.contains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eventX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eventY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Input mechanism must know</a:t>
            </a:r>
            <a:br>
              <a:rPr lang="en-US" dirty="0"/>
            </a:br>
            <a:r>
              <a:rPr lang="en-US" dirty="0"/>
              <a:t>about graphical objects</a:t>
            </a:r>
          </a:p>
          <a:p>
            <a:pPr lvl="1"/>
            <a:r>
              <a:rPr lang="en-US" dirty="0"/>
              <a:t>Handled automatically by DOM</a:t>
            </a:r>
          </a:p>
          <a:p>
            <a:r>
              <a:rPr lang="en-US" dirty="0"/>
              <a:t>Bounding box vs. on object</a:t>
            </a:r>
          </a:p>
          <a:p>
            <a:r>
              <a:rPr lang="en-US" dirty="0"/>
              <a:t>Complexities: </a:t>
            </a:r>
            <a:r>
              <a:rPr lang="en-US" sz="1600" dirty="0">
                <a:hlinkClick r:id="rId2"/>
              </a:rPr>
              <a:t>http://developer.apple.com/library/ios/#documentation/EventHandling/Conceptual/EventHandlingiPhoneOS/event_delivery_responder_chain/event_delivery_responder_chain.html#//apple_ref/doc/uid/TP40009541-CH4-SW2</a:t>
            </a:r>
            <a:r>
              <a:rPr lang="en-US" sz="1600" dirty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6096000" y="2209800"/>
            <a:ext cx="2743200" cy="1600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132" y="122238"/>
            <a:ext cx="7546868" cy="1096962"/>
          </a:xfrm>
        </p:spPr>
        <p:txBody>
          <a:bodyPr/>
          <a:lstStyle/>
          <a:p>
            <a:r>
              <a:rPr lang="en-US" dirty="0"/>
              <a:t>Issue: Covering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32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6400800" y="2590800"/>
            <a:ext cx="1752600" cy="10668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391400" y="2209800"/>
            <a:ext cx="990600" cy="9906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5867400" y="4572000"/>
            <a:ext cx="2819400" cy="7620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5867400" y="4572000"/>
            <a:ext cx="2819400" cy="838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4436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2895602"/>
            <a:ext cx="609600" cy="532661"/>
          </a:xfrm>
          <a:prstGeom prst="rect">
            <a:avLst/>
          </a:prstGeom>
          <a:noFill/>
        </p:spPr>
      </p:pic>
      <p:pic>
        <p:nvPicPr>
          <p:cNvPr id="15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029202"/>
            <a:ext cx="609600" cy="532661"/>
          </a:xfrm>
          <a:prstGeom prst="rect">
            <a:avLst/>
          </a:prstGeom>
          <a:noFill/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66189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Events - Which Window?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9027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Events - Which Window?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66" y="1417638"/>
            <a:ext cx="8487351" cy="501491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Called “</a:t>
            </a:r>
            <a:r>
              <a:rPr lang="en-US" dirty="0">
                <a:solidFill>
                  <a:schemeClr val="accent6"/>
                </a:solidFill>
              </a:rPr>
              <a:t>focus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Old name: “active” window</a:t>
            </a:r>
          </a:p>
          <a:p>
            <a:pPr lvl="1"/>
            <a:r>
              <a:rPr lang="en-US" dirty="0"/>
              <a:t>My old name: “Listener” window</a:t>
            </a:r>
          </a:p>
          <a:p>
            <a:r>
              <a:rPr lang="en-US" dirty="0"/>
              <a:t>Click to Type</a:t>
            </a:r>
          </a:p>
          <a:p>
            <a:r>
              <a:rPr lang="en-US" dirty="0"/>
              <a:t>Move to Type</a:t>
            </a:r>
          </a:p>
          <a:p>
            <a:r>
              <a:rPr lang="en-US" dirty="0"/>
              <a:t>Affects what kinds of interactions are possible</a:t>
            </a:r>
          </a:p>
          <a:p>
            <a:pPr lvl="1"/>
            <a:r>
              <a:rPr lang="en-US" dirty="0"/>
              <a:t>Mac single </a:t>
            </a:r>
            <a:r>
              <a:rPr lang="en-US" dirty="0" err="1"/>
              <a:t>menubar</a:t>
            </a:r>
            <a:r>
              <a:rPr lang="en-US" dirty="0"/>
              <a:t> not possible with move-to-type</a:t>
            </a:r>
          </a:p>
          <a:p>
            <a:r>
              <a:rPr lang="en-US" dirty="0"/>
              <a:t>Note difference with “mouse” events focus vs. scroll events focus!</a:t>
            </a:r>
          </a:p>
          <a:p>
            <a:pPr lvl="1"/>
            <a:r>
              <a:rPr lang="en-US" dirty="0"/>
              <a:t>Windows and Mac</a:t>
            </a:r>
          </a:p>
          <a:p>
            <a:r>
              <a:rPr lang="en-US" dirty="0"/>
              <a:t>Also which text input widget has the focus</a:t>
            </a:r>
          </a:p>
          <a:p>
            <a:pPr lvl="1"/>
            <a:r>
              <a:rPr lang="en-US" dirty="0"/>
              <a:t>So also relevant to smartphones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2232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F98EB-868B-4611-BFEA-C335B159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952" y="122238"/>
            <a:ext cx="8653047" cy="1019364"/>
          </a:xfrm>
        </p:spPr>
        <p:txBody>
          <a:bodyPr/>
          <a:lstStyle/>
          <a:p>
            <a:r>
              <a:rPr lang="en-US" dirty="0"/>
              <a:t>Multiple Text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EFA81-2D97-4AEC-9548-9546CA94B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19" y="3913010"/>
            <a:ext cx="3918219" cy="2566937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Click or tab to select which field</a:t>
            </a:r>
          </a:p>
          <a:p>
            <a:r>
              <a:rPr lang="en-US" dirty="0"/>
              <a:t>Tab order includes all kinds of input</a:t>
            </a:r>
          </a:p>
          <a:p>
            <a:pPr lvl="1"/>
            <a:r>
              <a:rPr lang="en-US" dirty="0"/>
              <a:t>Especially important for accessibility</a:t>
            </a:r>
          </a:p>
          <a:p>
            <a:r>
              <a:rPr lang="en-US" dirty="0"/>
              <a:t>Default = DOM order</a:t>
            </a:r>
          </a:p>
          <a:p>
            <a:r>
              <a:rPr lang="en-US" dirty="0"/>
              <a:t>Control with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tabindex</a:t>
            </a:r>
            <a:r>
              <a:rPr lang="en-US" dirty="0"/>
              <a:t> property in html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4F1E6-33FD-459F-A86E-4FB920FA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25600" y="6479947"/>
            <a:ext cx="3860800" cy="273050"/>
          </a:xfrm>
        </p:spPr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957303-C2D8-4C58-87D2-339F48179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3B73E94-53E5-4B9C-A4A0-93E862DB3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31" y="1249311"/>
            <a:ext cx="8521250" cy="2558020"/>
          </a:xfrm>
          <a:prstGeom prst="rect">
            <a:avLst/>
          </a:prstGeom>
          <a:ln>
            <a:solidFill>
              <a:srgbClr val="3399FF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8ABCCAF-378D-4DFB-9530-0DA754E6D662}"/>
              </a:ext>
            </a:extLst>
          </p:cNvPr>
          <p:cNvSpPr txBox="1"/>
          <p:nvPr/>
        </p:nvSpPr>
        <p:spPr>
          <a:xfrm>
            <a:off x="3933517" y="1362632"/>
            <a:ext cx="4684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hlinkClick r:id="rId3"/>
              </a:rPr>
              <a:t>https://www.aa.com/booking/find-flights</a:t>
            </a:r>
            <a:r>
              <a:rPr lang="en-US" sz="20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FFB2CC-C579-4CE9-835C-B9072B65BF76}"/>
              </a:ext>
            </a:extLst>
          </p:cNvPr>
          <p:cNvSpPr txBox="1"/>
          <p:nvPr/>
        </p:nvSpPr>
        <p:spPr>
          <a:xfrm>
            <a:off x="3811980" y="4589840"/>
            <a:ext cx="52480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&lt;form&gt;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Field 1 (first tab selection):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&lt;input type="text" name="field1"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tabindex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=1 /&gt;&lt;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Field 2 (third tab selection):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&lt;input type="text" name="field2"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tabindex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=3 /&gt;&lt;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Field 3 (second tab selection):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&lt;input type="text" name="field3"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tabindex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=2 /&gt;&lt;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&lt;/form&gt;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490BA5-BBB1-4346-A17C-D0DC81DCB953}"/>
              </a:ext>
            </a:extLst>
          </p:cNvPr>
          <p:cNvSpPr txBox="1"/>
          <p:nvPr/>
        </p:nvSpPr>
        <p:spPr>
          <a:xfrm>
            <a:off x="8403771" y="3691465"/>
            <a:ext cx="740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hlinkClick r:id="rId4"/>
              </a:rPr>
              <a:t>ref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1849961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JavaScript:</a:t>
            </a:r>
            <a:br>
              <a:rPr lang="en-US" dirty="0"/>
            </a:br>
            <a:r>
              <a:rPr lang="en-US" dirty="0"/>
              <a:t>Assign Focus manually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846" y="1719263"/>
            <a:ext cx="8837154" cy="441166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Need to do the following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 enable getting the keyboard focus 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https://stackoverflow.com/questions/18928116/javascript-keydown-event-listener-is-not-working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workspace.setAttribute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tabindex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 -1);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 give it the keyboard focus to start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https://stackoverflow.com/questions/6754275/set-keyboard-focus-to-a-div/6809236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workspace.focus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 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now can listen for keyboard events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workspace.addEventListener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keydown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 (event) =&gt; 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console.log("key=" + 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event.code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if 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event.code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== "Escape") 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console.log("abort");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 do abort stuff</a:t>
            </a:r>
            <a:b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4348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Gestural “Events”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libraries add gestural events</a:t>
            </a:r>
          </a:p>
          <a:p>
            <a:pPr lvl="1"/>
            <a:r>
              <a:rPr lang="en-US" dirty="0"/>
              <a:t>swipe, multi-touch pinch and rotate recognizers</a:t>
            </a:r>
          </a:p>
          <a:p>
            <a:pPr lvl="1"/>
            <a:r>
              <a:rPr lang="en-US" dirty="0"/>
              <a:t>Long press on Android or iPhone</a:t>
            </a:r>
          </a:p>
          <a:p>
            <a:r>
              <a:rPr lang="en-US" dirty="0"/>
              <a:t>Come in as if they were regular events</a:t>
            </a:r>
          </a:p>
          <a:p>
            <a:r>
              <a:rPr lang="en-US" dirty="0"/>
              <a:t>So lower-level code doesn’t need to distinguish</a:t>
            </a:r>
          </a:p>
          <a:p>
            <a:r>
              <a:rPr lang="en-US" dirty="0"/>
              <a:t>Android has separate “gesture” classes</a:t>
            </a:r>
          </a:p>
          <a:p>
            <a:r>
              <a:rPr lang="en-US" dirty="0"/>
              <a:t>iOS: Gesture Recognizers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</p:spTree>
    <p:extLst>
      <p:ext uri="{BB962C8B-B14F-4D97-AF65-F5344CB8AC3E}">
        <p14:creationId xmlns:p14="http://schemas.microsoft.com/office/powerpoint/2010/main" val="30839514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Note: Debugging Touch on Chrome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64" y="1518356"/>
            <a:ext cx="8229600" cy="4582907"/>
          </a:xfrm>
        </p:spPr>
        <p:txBody>
          <a:bodyPr/>
          <a:lstStyle/>
          <a:p>
            <a:r>
              <a:rPr lang="en-US" dirty="0"/>
              <a:t>Can go into mouse/tablet</a:t>
            </a:r>
            <a:br>
              <a:rPr lang="en-US" dirty="0"/>
            </a:br>
            <a:r>
              <a:rPr lang="en-US" dirty="0"/>
              <a:t>mode</a:t>
            </a:r>
          </a:p>
          <a:p>
            <a:r>
              <a:rPr lang="en-US" dirty="0"/>
              <a:t>Pick device</a:t>
            </a:r>
            <a:br>
              <a:rPr lang="en-US" dirty="0"/>
            </a:br>
            <a:r>
              <a:rPr lang="en-US" dirty="0"/>
              <a:t>size</a:t>
            </a:r>
          </a:p>
          <a:p>
            <a:r>
              <a:rPr lang="en-US" dirty="0"/>
              <a:t>Mouse actions</a:t>
            </a:r>
            <a:br>
              <a:rPr lang="en-US" dirty="0"/>
            </a:br>
            <a:r>
              <a:rPr lang="en-US" dirty="0"/>
              <a:t>pretend to be</a:t>
            </a:r>
            <a:br>
              <a:rPr lang="en-US" dirty="0"/>
            </a:br>
            <a:r>
              <a:rPr lang="en-US" dirty="0"/>
              <a:t>touch</a:t>
            </a:r>
          </a:p>
          <a:p>
            <a:r>
              <a:rPr lang="en-US" dirty="0"/>
              <a:t>Just 1 finger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0901" y="2288979"/>
            <a:ext cx="3196535" cy="213102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7786349" y="1803903"/>
            <a:ext cx="705757" cy="90873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5497" y="2139136"/>
            <a:ext cx="2824114" cy="4596626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 bwMode="auto">
          <a:xfrm flipH="1" flipV="1">
            <a:off x="4335225" y="3546604"/>
            <a:ext cx="1595676" cy="120468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724266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123DC-E4D3-46E9-8BCC-EC9FFF796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events on phones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71511-2D56-48A0-BB53-53C43953F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instructions on </a:t>
            </a:r>
            <a:r>
              <a:rPr lang="en-US" dirty="0">
                <a:hlinkClick r:id="rId2"/>
              </a:rPr>
              <a:t>homework 2</a:t>
            </a:r>
            <a:r>
              <a:rPr lang="en-US" dirty="0"/>
              <a:t> for debugging Chrome on Android and iOS</a:t>
            </a:r>
          </a:p>
          <a:p>
            <a:pPr lvl="1"/>
            <a:r>
              <a:rPr lang="en-US" dirty="0"/>
              <a:t>Note: </a:t>
            </a:r>
            <a:r>
              <a:rPr lang="en-US" i="1" dirty="0"/>
              <a:t>not</a:t>
            </a:r>
            <a:r>
              <a:rPr lang="en-US" dirty="0"/>
              <a:t> Safari browser on iOS</a:t>
            </a:r>
          </a:p>
          <a:p>
            <a:r>
              <a:rPr lang="en-US" dirty="0"/>
              <a:t>Can use console() output to debug and see what’s happening</a:t>
            </a:r>
          </a:p>
          <a:p>
            <a:endParaRPr lang="en-US" dirty="0"/>
          </a:p>
          <a:p>
            <a:r>
              <a:rPr lang="en-US" i="1" dirty="0"/>
              <a:t>Thanks Clara!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A69B98-23ED-435E-A083-FE053D2B9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C3E5B-C453-43A8-9257-FD1CD4F5F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395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“One of the most complex aspects of </a:t>
            </a:r>
            <a:r>
              <a:rPr lang="en-US" dirty="0" err="1"/>
              <a:t>Xlib</a:t>
            </a:r>
            <a:r>
              <a:rPr lang="en-US" dirty="0"/>
              <a:t> programming is designing the event loop, which must take into account all of the possible events that can occur in a window.”</a:t>
            </a:r>
            <a:br>
              <a:rPr lang="en-US" dirty="0"/>
            </a:br>
            <a:r>
              <a:rPr lang="en-US" i="1" dirty="0"/>
              <a:t>-- Nye &amp; O'Reilly X Toolkit </a:t>
            </a:r>
            <a:r>
              <a:rPr lang="en-US" i="1" dirty="0" err="1"/>
              <a:t>Intrinsics</a:t>
            </a:r>
            <a:r>
              <a:rPr lang="en-US" i="1" dirty="0"/>
              <a:t> Programming Manual, vol. 4, 1990, p. 241. </a:t>
            </a:r>
          </a:p>
          <a:p>
            <a:endParaRPr lang="en-US" dirty="0"/>
          </a:p>
          <a:p>
            <a:r>
              <a:rPr lang="en-US" dirty="0"/>
              <a:t>“The dispatching and handling of events is rather complicated.”</a:t>
            </a:r>
            <a:br>
              <a:rPr lang="en-US" dirty="0"/>
            </a:br>
            <a:r>
              <a:rPr lang="en-US" i="1" dirty="0"/>
              <a:t>-- Galaxy Reference Manual, v1.2, p. 20-5.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4BA1-6A97-400B-8006-3925B192CD7A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6254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Handling in Other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 systems need additional kinds of events</a:t>
            </a:r>
          </a:p>
          <a:p>
            <a:r>
              <a:rPr lang="en-US" dirty="0"/>
              <a:t>E.g., window manipulations – </a:t>
            </a:r>
            <a:r>
              <a:rPr lang="en-US" dirty="0" err="1"/>
              <a:t>iconify</a:t>
            </a:r>
            <a:r>
              <a:rPr lang="en-US" dirty="0"/>
              <a:t>, delete, etc.</a:t>
            </a:r>
          </a:p>
          <a:p>
            <a:r>
              <a:rPr lang="en-US" dirty="0"/>
              <a:t>Keyboard keys down and up</a:t>
            </a:r>
          </a:p>
          <a:p>
            <a:r>
              <a:rPr lang="en-US" dirty="0"/>
              <a:t>For when refresh needed</a:t>
            </a:r>
          </a:p>
          <a:p>
            <a:pPr lvl="1"/>
            <a:r>
              <a:rPr lang="en-US" dirty="0"/>
              <a:t>Not needed in JavaScript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71475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449" y="122238"/>
            <a:ext cx="7567551" cy="1020762"/>
          </a:xfrm>
        </p:spPr>
        <p:txBody>
          <a:bodyPr/>
          <a:lstStyle/>
          <a:p>
            <a:r>
              <a:rPr lang="en-US" dirty="0"/>
              <a:t>Other Architectures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1524002"/>
            <a:ext cx="8813352" cy="472439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Old (e.g., Windows SDK): giant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sz="2800" dirty="0"/>
              <a:t> statement per window</a:t>
            </a:r>
          </a:p>
          <a:p>
            <a:pPr lvl="1"/>
            <a:r>
              <a:rPr lang="en-US" sz="2400" dirty="0"/>
              <a:t>Branch for each event</a:t>
            </a:r>
          </a:p>
          <a:p>
            <a:pPr lvl="1"/>
            <a:r>
              <a:rPr lang="en-US" sz="2400" dirty="0"/>
              <a:t>But not dependent on mode, which object, etc.</a:t>
            </a:r>
          </a:p>
          <a:p>
            <a:r>
              <a:rPr lang="en-US" sz="2800" dirty="0"/>
              <a:t>Global event handlers for each </a:t>
            </a:r>
            <a:r>
              <a:rPr lang="en-US" sz="2800" i="1" dirty="0"/>
              <a:t>type</a:t>
            </a:r>
            <a:r>
              <a:rPr lang="en-US" sz="2800" dirty="0"/>
              <a:t> of event</a:t>
            </a:r>
          </a:p>
          <a:p>
            <a:pPr lvl="1"/>
            <a:r>
              <a:rPr lang="en-US" sz="2400" dirty="0"/>
              <a:t>No matter </a:t>
            </a:r>
            <a:r>
              <a:rPr lang="en-US" sz="2400" i="1" dirty="0"/>
              <a:t>where</a:t>
            </a:r>
            <a:r>
              <a:rPr lang="en-US" sz="2400" dirty="0"/>
              <a:t> that event happens in the window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E.g., per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Activity</a:t>
            </a:r>
            <a:r>
              <a:rPr lang="en-US" sz="3200" dirty="0"/>
              <a:t> </a:t>
            </a:r>
            <a:r>
              <a:rPr lang="en-US" sz="2400" dirty="0"/>
              <a:t>in Android</a:t>
            </a:r>
          </a:p>
          <a:p>
            <a:r>
              <a:rPr lang="en-US" sz="2800" dirty="0"/>
              <a:t>Specific event handlers </a:t>
            </a:r>
            <a:r>
              <a:rPr lang="en-US" sz="2800" dirty="0">
                <a:solidFill>
                  <a:srgbClr val="C00000"/>
                </a:solidFill>
              </a:rPr>
              <a:t>per object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Java Swing: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button1.addActionListener(this);</a:t>
            </a:r>
            <a:r>
              <a:rPr lang="en-US" sz="2400" dirty="0"/>
              <a:t> 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Android: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View</a:t>
            </a:r>
            <a:r>
              <a:rPr lang="en-US" sz="2400" dirty="0"/>
              <a:t> event listeners (since widgets are views)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JavaScript: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obj1.addEventListener ( )</a:t>
            </a:r>
            <a:endParaRPr lang="en-US" sz="2000" dirty="0"/>
          </a:p>
          <a:p>
            <a:r>
              <a:rPr lang="en-US" sz="2800" dirty="0"/>
              <a:t>Lots of issues with multiple threading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443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BE3D-686A-419A-9E9A-D351340007B2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56260" y="122238"/>
            <a:ext cx="7644740" cy="715962"/>
          </a:xfrm>
        </p:spPr>
        <p:txBody>
          <a:bodyPr/>
          <a:lstStyle/>
          <a:p>
            <a:r>
              <a:rPr lang="en-US" dirty="0"/>
              <a:t>Translation Tables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6255" y="892629"/>
            <a:ext cx="8469745" cy="5539921"/>
          </a:xfrm>
        </p:spPr>
        <p:txBody>
          <a:bodyPr>
            <a:normAutofit fontScale="92500" lnSpcReduction="10000"/>
          </a:bodyPr>
          <a:lstStyle/>
          <a:p>
            <a:r>
              <a:rPr lang="en-US" sz="2100" dirty="0"/>
              <a:t>(Not available in JavaScript – only for native window systems)</a:t>
            </a:r>
          </a:p>
          <a:p>
            <a:r>
              <a:rPr lang="en-US" sz="2100" dirty="0"/>
              <a:t>So particular mouse key or keyboard key not hard-wired into application. </a:t>
            </a:r>
          </a:p>
          <a:p>
            <a:pPr lvl="1"/>
            <a:r>
              <a:rPr lang="en-US" sz="2000" dirty="0"/>
              <a:t>Allows user customization and easier changes</a:t>
            </a:r>
          </a:p>
          <a:p>
            <a:r>
              <a:rPr lang="en-US" sz="2100" dirty="0"/>
              <a:t>Supported in Motif by the </a:t>
            </a:r>
            <a:r>
              <a:rPr lang="en-US" sz="2100" i="1" dirty="0"/>
              <a:t>resources</a:t>
            </a:r>
            <a:r>
              <a:rPr lang="en-US" sz="2100" dirty="0"/>
              <a:t> mechanism </a:t>
            </a:r>
          </a:p>
          <a:p>
            <a:pPr lvl="1"/>
            <a:r>
              <a:rPr lang="en-US" sz="2000" dirty="0"/>
              <a:t>e.g. </a:t>
            </a:r>
            <a:r>
              <a:rPr lang="en-US" sz="2000" dirty="0">
                <a:latin typeface="Arial Unicode MS" pitchFamily="34" charset="-128"/>
              </a:rPr>
              <a:t>Shift&lt;Btn1Down&gt;: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>
                <a:latin typeface="Arial Unicode MS" pitchFamily="34" charset="-128"/>
              </a:rPr>
              <a:t>()</a:t>
            </a:r>
            <a:br>
              <a:rPr lang="en-US" sz="2000" dirty="0"/>
            </a:br>
            <a:r>
              <a:rPr lang="en-US" sz="2000" dirty="0"/>
              <a:t>can be put in</a:t>
            </a:r>
            <a:r>
              <a:rPr lang="en-US" sz="2000" dirty="0">
                <a:latin typeface="Arial Unicode MS" pitchFamily="34" charset="-128"/>
              </a:rPr>
              <a:t> .</a:t>
            </a:r>
            <a:r>
              <a:rPr lang="en-US" sz="2000" dirty="0" err="1">
                <a:latin typeface="Arial Unicode MS" pitchFamily="34" charset="-128"/>
              </a:rPr>
              <a:t>Xdefaults</a:t>
            </a:r>
            <a:r>
              <a:rPr lang="en-US" sz="2000" dirty="0"/>
              <a:t>, and then application deals with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/>
              <a:t>, and user can change bindings. </a:t>
            </a:r>
          </a:p>
          <a:p>
            <a:r>
              <a:rPr lang="en-US" sz="2100" dirty="0"/>
              <a:t>Keyboard translation is 2 step process in X: </a:t>
            </a:r>
          </a:p>
          <a:p>
            <a:pPr lvl="1"/>
            <a:r>
              <a:rPr lang="en-US" sz="2000" dirty="0"/>
              <a:t>Hardware "</a:t>
            </a:r>
            <a:r>
              <a:rPr lang="en-US" sz="2000" dirty="0" err="1"/>
              <a:t>keycodes</a:t>
            </a:r>
            <a:r>
              <a:rPr lang="en-US" sz="2000" dirty="0"/>
              <a:t>" numbers mapped to "</a:t>
            </a:r>
            <a:r>
              <a:rPr lang="en-US" sz="2000" dirty="0" err="1"/>
              <a:t>keysyms</a:t>
            </a:r>
            <a:r>
              <a:rPr lang="en-US" sz="2000" dirty="0"/>
              <a:t>" </a:t>
            </a:r>
          </a:p>
          <a:p>
            <a:pPr lvl="1"/>
            <a:r>
              <a:rPr lang="en-US" sz="2000" dirty="0"/>
              <a:t>"</a:t>
            </a:r>
            <a:r>
              <a:rPr lang="en-US" sz="2000" dirty="0" err="1"/>
              <a:t>Keysyms</a:t>
            </a:r>
            <a:r>
              <a:rPr lang="en-US" sz="2000" dirty="0"/>
              <a:t>" translated to events </a:t>
            </a:r>
          </a:p>
          <a:p>
            <a:r>
              <a:rPr lang="en-US" sz="2100" dirty="0"/>
              <a:t>For double-clicking, Motif does translation, but not </a:t>
            </a:r>
            <a:r>
              <a:rPr lang="en-US" sz="2100" dirty="0" err="1"/>
              <a:t>Xlib</a:t>
            </a:r>
            <a:endParaRPr lang="en-US" sz="2100" dirty="0"/>
          </a:p>
          <a:p>
            <a:pPr lvl="1"/>
            <a:r>
              <a:rPr lang="en-US" sz="2000" dirty="0"/>
              <a:t>For non-widgets, have to do it yourself </a:t>
            </a:r>
          </a:p>
          <a:p>
            <a:pPr lvl="1"/>
            <a:r>
              <a:rPr lang="en-US" sz="2000" i="1" dirty="0"/>
              <a:t>Always</a:t>
            </a:r>
            <a:r>
              <a:rPr lang="en-US" sz="2000" dirty="0"/>
              <a:t> also get the single click events</a:t>
            </a:r>
          </a:p>
          <a:p>
            <a:pPr lvl="1"/>
            <a:r>
              <a:rPr lang="en-US" sz="2000" dirty="0"/>
              <a:t>Java – no built-in double click support</a:t>
            </a:r>
          </a:p>
          <a:p>
            <a:pPr lvl="2"/>
            <a:r>
              <a:rPr lang="en-US" sz="1900" dirty="0"/>
              <a:t>Does have click vs. drag</a:t>
            </a:r>
          </a:p>
          <a:p>
            <a:r>
              <a:rPr lang="en-US" sz="2600" dirty="0"/>
              <a:t>Browser / OS level for JavaScript</a:t>
            </a:r>
          </a:p>
          <a:p>
            <a:pPr lvl="1"/>
            <a:r>
              <a:rPr lang="en-US" sz="2200" dirty="0"/>
              <a:t>E.g., can swap left/right mouse buttons for left-handed people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</p:spTree>
    <p:extLst>
      <p:ext uri="{BB962C8B-B14F-4D97-AF65-F5344CB8AC3E}">
        <p14:creationId xmlns:p14="http://schemas.microsoft.com/office/powerpoint/2010/main" val="324119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 Records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Structures (records) composed of all information about events</a:t>
            </a:r>
          </a:p>
          <a:p>
            <a:r>
              <a:rPr lang="en-US" dirty="0"/>
              <a:t>Created by window manager, sent to a queue for each window</a:t>
            </a:r>
          </a:p>
          <a:p>
            <a:r>
              <a:rPr lang="en-US" dirty="0"/>
              <a:t>X/11 window manager from 1987 defines 33 different types of events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F244B-B008-4C34-8F66-22CCFDD5470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78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F053-547A-4E1D-A732-4C85D0E93D9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 Event Types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73089" y="1417638"/>
            <a:ext cx="3979863" cy="52578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motionNotify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enterNotify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leaveNotify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focusIn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focusOut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keymapNotify</a:t>
            </a:r>
            <a:r>
              <a:rPr lang="en-US" sz="1700" dirty="0"/>
              <a:t> (change </a:t>
            </a:r>
            <a:r>
              <a:rPr lang="en-US" sz="1700" dirty="0" err="1"/>
              <a:t>keymap</a:t>
            </a:r>
            <a:r>
              <a:rPr lang="en-US" sz="1700" dirty="0"/>
              <a:t>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/>
              <a:t>Expose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graphicsExpose</a:t>
            </a:r>
            <a:r>
              <a:rPr lang="en-US" sz="1700" dirty="0"/>
              <a:t> (source of copy not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noExpose</a:t>
            </a:r>
            <a:r>
              <a:rPr lang="en-US" sz="1700" dirty="0"/>
              <a:t> (source of copy is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colormapNotify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propertyNotify</a:t>
            </a:r>
            <a:r>
              <a:rPr lang="en-US" sz="1700" dirty="0"/>
              <a:t> (some property changed)</a:t>
            </a:r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81337" y="1417639"/>
            <a:ext cx="4249737" cy="4532313"/>
          </a:xfrm>
        </p:spPr>
        <p:txBody>
          <a:bodyPr>
            <a:normAutofit fontScale="92500" lnSpcReduction="10000"/>
          </a:bodyPr>
          <a:lstStyle/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visibilityNotify</a:t>
            </a:r>
            <a:r>
              <a:rPr lang="en-US" sz="1700" dirty="0"/>
              <a:t> (become covered)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resizeRequest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circulateNotify</a:t>
            </a:r>
            <a:r>
              <a:rPr lang="en-US" sz="1700" dirty="0"/>
              <a:t> (stacking order)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configureNotify</a:t>
            </a:r>
            <a:r>
              <a:rPr lang="en-US" sz="1700" dirty="0"/>
              <a:t> (resize or move)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destroyNotify</a:t>
            </a:r>
            <a:r>
              <a:rPr lang="en-US" sz="1700" dirty="0"/>
              <a:t> (was destroyed)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gravityNotify</a:t>
            </a:r>
            <a:r>
              <a:rPr lang="en-US" sz="1700" dirty="0"/>
              <a:t> (moved due to gravity)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mapNotify</a:t>
            </a:r>
            <a:r>
              <a:rPr lang="en-US" sz="1700" dirty="0"/>
              <a:t> (became 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createNotify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reparentNotify</a:t>
            </a:r>
            <a:r>
              <a:rPr lang="en-US" sz="1700" dirty="0"/>
              <a:t> (in diff. window)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unmapNotify</a:t>
            </a:r>
            <a:r>
              <a:rPr lang="en-US" sz="1700" dirty="0"/>
              <a:t> (invisible)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circulateRequest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configureRequest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mapRequest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mappingNotify</a:t>
            </a:r>
            <a:r>
              <a:rPr lang="en-US" sz="1700" dirty="0"/>
              <a:t> (keyboard mapping)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clientMessage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selectionClear</a:t>
            </a:r>
            <a:r>
              <a:rPr lang="en-US" sz="1700" dirty="0"/>
              <a:t> (for cut and paste)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selectionNotify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selectionRequest</a:t>
            </a:r>
            <a:endParaRPr lang="en-US" sz="2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</p:spTree>
    <p:extLst>
      <p:ext uri="{BB962C8B-B14F-4D97-AF65-F5344CB8AC3E}">
        <p14:creationId xmlns:p14="http://schemas.microsoft.com/office/powerpoint/2010/main" val="2284560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r>
              <a:rPr lang="en-US" dirty="0"/>
              <a:t>Windows </a:t>
            </a:r>
            <a:r>
              <a:rPr lang="en-US" dirty="0" err="1"/>
              <a:t>.Net</a:t>
            </a:r>
            <a:r>
              <a:rPr lang="en-US" dirty="0"/>
              <a:t>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762000"/>
            <a:ext cx="3352800" cy="5216525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AutoSizeChanged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BackColorChanged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BackgroundImageChanged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BackgroundImageLayoutChanged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BindingContextChanged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CausesValidationChanged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ChangeUICues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/>
              <a:t>Click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ClientSizeChanged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ContextMenuChanged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ContextMenuStripChanged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ControlAdded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ControlRemoved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CursorChanged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/>
              <a:t>Disposed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DockChanged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DoubleClick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DragDrop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DragEnter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DragLeave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DragOver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EnabledChanged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/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FontChanged</a:t>
            </a:r>
            <a:endParaRPr lang="en-US" sz="13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7575" y="745123"/>
            <a:ext cx="2895600" cy="5791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ForeColorChanged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GiveFeedback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GotFocus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HandleCreated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HandleDestroyed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HelpRequested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ImeModeChanged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/>
              <a:t>Invalidated</a:t>
            </a:r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KeyDown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KeyPress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KeyUp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/>
              <a:t>Layout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/>
              <a:t>Leave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LocationChanged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LostFocus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MarginChanged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MouseCaptureChanged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MouseClick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MouseDoubleClick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MouseDown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MouseEnter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MouseHover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endParaRPr lang="en-US" sz="1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6227913" y="762000"/>
            <a:ext cx="2667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MouseLeave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MouseMove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MouseUp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MouseWheel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Move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PaddingChanged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Paint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ParentChanged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PreviewKeyDown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QueryAccessibilityHelp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QueryContinueDrag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RegionChanged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Resize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RightToLeftChanged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SizeChanged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StyleChanged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SystemColorsChanged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TabIndexChanged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TabStopChanged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TextChanged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Validated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Validating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VisibleChanged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endParaRPr lang="en-US" sz="1300" kern="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19446"/>
            <a:ext cx="6635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>
                <a:hlinkClick r:id="rId2"/>
              </a:rPr>
              <a:t>http://msdn.microsoft.com/en-us/library/1dk48x94.aspx</a:t>
            </a:r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</p:spTree>
    <p:extLst>
      <p:ext uri="{BB962C8B-B14F-4D97-AF65-F5344CB8AC3E}">
        <p14:creationId xmlns:p14="http://schemas.microsoft.com/office/powerpoint/2010/main" val="169543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/>
              <a:t>JavaScript DOM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1336"/>
            <a:ext cx="4038600" cy="5924264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AnimationEvent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AudioProcessingEvent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BeforeInputEvent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BeforeUnloadEvent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BlobEvent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ClipboardEvent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CloseEvent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CompositionEvent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CSSFontFaceLoadEvent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CustomEvent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DeviceLightEvent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DeviceMotionEvent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DeviceOrientationEvent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DeviceProximityEvent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DOMTransactionEvent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DragEvent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EditingBeforeInputEvent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ErrorEvent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FetchEvent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6E0000"/>
                </a:solidFill>
              </a:rPr>
              <a:t>FocusEvent</a:t>
            </a:r>
            <a:endParaRPr lang="en-US" sz="1400" b="1" dirty="0">
              <a:solidFill>
                <a:srgbClr val="6E000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GamepadEvent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HashChangeEvent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IDBVersionChangeEvent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InputEvent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KeyboardEvent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MediaStreamEvent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MessageEvent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MouseEvent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90265"/>
            <a:ext cx="4038600" cy="6085651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MutationEvent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OfflineAudioCompletionEvent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OverconstrainedError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PageTransitionEvent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PaymentRequestUpdateEvent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PointerEvent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PopStateEvent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ProgressEvent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RelatedEvent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RTCDataChannelEvent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RTCIdentityErrorEvent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RTCIdentityEvent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RTCPeerConnectionIceEvent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SensorEvent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StorageEvent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SVGEvent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SVGZoomEvent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TimeEvent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b="1" dirty="0" err="1">
                <a:solidFill>
                  <a:srgbClr val="00B050"/>
                </a:solidFill>
              </a:rPr>
              <a:t>TouchEvent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TrackEvent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TransitionEvent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UIEvent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UserProximityEvent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WebGLContextEvent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b="1" dirty="0" err="1">
                <a:solidFill>
                  <a:srgbClr val="00B050"/>
                </a:solidFill>
              </a:rPr>
              <a:t>WheelEvent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Aft>
                <a:spcPts val="100"/>
              </a:spcAft>
              <a:buFont typeface="+mj-lt"/>
              <a:buAutoNum type="arabicPeriod" startAt="28"/>
            </a:pPr>
            <a:endParaRPr lang="en-US" sz="1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>
                <a:hlinkClick r:id="rId3"/>
              </a:rPr>
              <a:t>https://developer.mozilla.org/en-US/docs/Web/API/Event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98252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78514"/>
          </a:xfrm>
        </p:spPr>
        <p:txBody>
          <a:bodyPr/>
          <a:lstStyle/>
          <a:p>
            <a:r>
              <a:rPr lang="en-US" dirty="0"/>
              <a:t>Sub types of </a:t>
            </a:r>
            <a:r>
              <a:rPr lang="en-US" dirty="0" err="1"/>
              <a:t>MouseEvent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9C468-BDEB-4F01-A96B-B287F5A27C52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03035"/>
              </p:ext>
            </p:extLst>
          </p:nvPr>
        </p:nvGraphicFramePr>
        <p:xfrm>
          <a:off x="361666" y="928050"/>
          <a:ext cx="8229600" cy="5303187"/>
        </p:xfrm>
        <a:graphic>
          <a:graphicData uri="http://schemas.openxmlformats.org/drawingml/2006/table">
            <a:tbl>
              <a:tblPr/>
              <a:tblGrid>
                <a:gridCol w="1944806">
                  <a:extLst>
                    <a:ext uri="{9D8B030D-6E8A-4147-A177-3AD203B41FA5}">
                      <a16:colId xmlns:a16="http://schemas.microsoft.com/office/drawing/2014/main" val="2547557535"/>
                    </a:ext>
                  </a:extLst>
                </a:gridCol>
                <a:gridCol w="6284794">
                  <a:extLst>
                    <a:ext uri="{9D8B030D-6E8A-4147-A177-3AD203B41FA5}">
                      <a16:colId xmlns:a16="http://schemas.microsoft.com/office/drawing/2014/main" val="1682918866"/>
                    </a:ext>
                  </a:extLst>
                </a:gridCol>
              </a:tblGrid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2"/>
                        </a:rPr>
                        <a:t>onclick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user clicks on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919983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  <a:hlinkClick r:id="rId3"/>
                        </a:rPr>
                        <a:t>oncontextmenu</a:t>
                      </a:r>
                      <a:endParaRPr lang="en-US" sz="160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The event occurs when the user right-clicks on an element to open a context menu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171421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  <a:hlinkClick r:id="rId4"/>
                        </a:rPr>
                        <a:t>ondblclick</a:t>
                      </a:r>
                      <a:endParaRPr lang="en-US" sz="160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user double-clicks on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972904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5"/>
                        </a:rPr>
                        <a:t>onmousedown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user presses a mouse button over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458860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6"/>
                        </a:rPr>
                        <a:t>onmouseenter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moved onto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906916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7"/>
                        </a:rPr>
                        <a:t>onmouseleave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moved out of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454946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8"/>
                        </a:rPr>
                        <a:t>onmousemove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moving while it is over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345088"/>
                  </a:ext>
                </a:extLst>
              </a:tr>
              <a:tr h="620465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9"/>
                        </a:rPr>
                        <a:t>onmouseout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a user moves the mouse pointer out of an element, or out of one of its children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424279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10"/>
                        </a:rPr>
                        <a:t>onmouseover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moved onto an element, or onto one of its children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916759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  <a:hlinkClick r:id="rId11"/>
                        </a:rPr>
                        <a:t>onmouseup</a:t>
                      </a:r>
                      <a:endParaRPr lang="en-US" sz="160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The event occurs when a user releases a mouse button over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5933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>
                <a:hlinkClick r:id="rId12"/>
              </a:rPr>
              <a:t>https://www.w3schools.com/jsref/obj_mouseevent.asp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22260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40062</TotalTime>
  <Words>3696</Words>
  <Application>Microsoft Office PowerPoint</Application>
  <PresentationFormat>On-screen Show (4:3)</PresentationFormat>
  <Paragraphs>624</Paragraphs>
  <Slides>42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-apple-system</vt:lpstr>
      <vt:lpstr>Arial</vt:lpstr>
      <vt:lpstr>Arial Unicode MS</vt:lpstr>
      <vt:lpstr>Courier New</vt:lpstr>
      <vt:lpstr>Tahoma</vt:lpstr>
      <vt:lpstr>Wingdings</vt:lpstr>
      <vt:lpstr>lecture template_polo</vt:lpstr>
      <vt:lpstr>Lecture 4: Input 1: Conventional Input Models for Handling Input Events</vt:lpstr>
      <vt:lpstr>Logistics</vt:lpstr>
      <vt:lpstr>Input Handling</vt:lpstr>
      <vt:lpstr>Quotes</vt:lpstr>
      <vt:lpstr>Event Records</vt:lpstr>
      <vt:lpstr>X Event Types</vt:lpstr>
      <vt:lpstr>Windows .Net Events</vt:lpstr>
      <vt:lpstr>JavaScript DOM events</vt:lpstr>
      <vt:lpstr>Sub types of MouseEvent</vt:lpstr>
      <vt:lpstr>Mouse Event Properties</vt:lpstr>
      <vt:lpstr>Sub Types of Touch Event</vt:lpstr>
      <vt:lpstr>Touch Event Properties</vt:lpstr>
      <vt:lpstr>Inherited Properties for both (from Event)</vt:lpstr>
      <vt:lpstr>Examples: Mouse</vt:lpstr>
      <vt:lpstr>Examples: touch</vt:lpstr>
      <vt:lpstr>What events are generated?</vt:lpstr>
      <vt:lpstr>What events are generated?</vt:lpstr>
      <vt:lpstr>What about for touch events?</vt:lpstr>
      <vt:lpstr>What does “click” mean?</vt:lpstr>
      <vt:lpstr>What does “click” mean?</vt:lpstr>
      <vt:lpstr>What does “click” mean?</vt:lpstr>
      <vt:lpstr>Implications for the UI</vt:lpstr>
      <vt:lpstr>Implications for the UI</vt:lpstr>
      <vt:lpstr>Strategies for Multiple Behaviors</vt:lpstr>
      <vt:lpstr>Select vs. Move</vt:lpstr>
      <vt:lpstr>Click vs. Move Differentiation</vt:lpstr>
      <vt:lpstr>Coordinating multiple behaviors</vt:lpstr>
      <vt:lpstr>Hints for Homework 2</vt:lpstr>
      <vt:lpstr>Propagation </vt:lpstr>
      <vt:lpstr>JavaScript Propagation</vt:lpstr>
      <vt:lpstr>JavaScript Propagation</vt:lpstr>
      <vt:lpstr>Issue: Covering</vt:lpstr>
      <vt:lpstr>Text Events - Which Window?</vt:lpstr>
      <vt:lpstr>Text Events - Which Window?</vt:lpstr>
      <vt:lpstr>Multiple Text Fields</vt:lpstr>
      <vt:lpstr>JavaScript: Assign Focus manually</vt:lpstr>
      <vt:lpstr>Gestural “Events”</vt:lpstr>
      <vt:lpstr>Note: Debugging Touch on Chrome</vt:lpstr>
      <vt:lpstr>Debugging events on phones</vt:lpstr>
      <vt:lpstr>Event Handling in Other Systems</vt:lpstr>
      <vt:lpstr>Other Architectures</vt:lpstr>
      <vt:lpstr>Translation Tables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692</cp:revision>
  <cp:lastPrinted>1601-01-01T00:00:00Z</cp:lastPrinted>
  <dcterms:created xsi:type="dcterms:W3CDTF">2001-06-15T20:03:27Z</dcterms:created>
  <dcterms:modified xsi:type="dcterms:W3CDTF">2022-09-07T16:50:29Z</dcterms:modified>
</cp:coreProperties>
</file>