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0"/>
  </p:notesMasterIdLst>
  <p:sldIdLst>
    <p:sldId id="282" r:id="rId2"/>
    <p:sldId id="316" r:id="rId3"/>
    <p:sldId id="284" r:id="rId4"/>
    <p:sldId id="283" r:id="rId5"/>
    <p:sldId id="307" r:id="rId6"/>
    <p:sldId id="300" r:id="rId7"/>
    <p:sldId id="294" r:id="rId8"/>
    <p:sldId id="305" r:id="rId9"/>
    <p:sldId id="295" r:id="rId10"/>
    <p:sldId id="311" r:id="rId11"/>
    <p:sldId id="299" r:id="rId12"/>
    <p:sldId id="297" r:id="rId13"/>
    <p:sldId id="304" r:id="rId14"/>
    <p:sldId id="301" r:id="rId15"/>
    <p:sldId id="296" r:id="rId16"/>
    <p:sldId id="298" r:id="rId17"/>
    <p:sldId id="302" r:id="rId18"/>
    <p:sldId id="303" r:id="rId19"/>
    <p:sldId id="308" r:id="rId20"/>
    <p:sldId id="291" r:id="rId21"/>
    <p:sldId id="306" r:id="rId22"/>
    <p:sldId id="314" r:id="rId23"/>
    <p:sldId id="310" r:id="rId24"/>
    <p:sldId id="312" r:id="rId25"/>
    <p:sldId id="313" r:id="rId26"/>
    <p:sldId id="315" r:id="rId27"/>
    <p:sldId id="309" r:id="rId28"/>
    <p:sldId id="286" r:id="rId2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86416" autoAdjust="0"/>
  </p:normalViewPr>
  <p:slideViewPr>
    <p:cSldViewPr snapToGrid="0">
      <p:cViewPr varScale="1">
        <p:scale>
          <a:sx n="93" d="100"/>
          <a:sy n="93" d="100"/>
        </p:scale>
        <p:origin x="57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60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STOPPED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648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9921" y="1443038"/>
            <a:ext cx="10356849" cy="21336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25" y="4425955"/>
            <a:ext cx="9001129" cy="1616075"/>
          </a:xfr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en-US" altLang="en-US" dirty="0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14408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34453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40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7"/>
          <p:cNvGrpSpPr>
            <a:grpSpLocks/>
          </p:cNvGrpSpPr>
          <p:nvPr userDrawn="1"/>
        </p:nvGrpSpPr>
        <p:grpSpPr bwMode="auto">
          <a:xfrm rot="5400000">
            <a:off x="-3079749" y="3079751"/>
            <a:ext cx="6858000" cy="698499"/>
            <a:chOff x="0" y="0"/>
            <a:chExt cx="5760" cy="128"/>
          </a:xfrm>
        </p:grpSpPr>
        <p:sp>
          <p:nvSpPr>
            <p:cNvPr id="16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1016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23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5973"/>
            <a:ext cx="3860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39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19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00800"/>
            <a:ext cx="3860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83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71138"/>
            <a:ext cx="3860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98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59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5"/>
            <a:ext cx="12192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C798F90B-E41F-482D-9849-38A262FB92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2" descr="red_hcii_logo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07853" y="211141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444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19113" indent="-260747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2pPr>
      <a:lvl3pPr marL="740569" indent="-22026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1800">
          <a:solidFill>
            <a:schemeClr val="tx1"/>
          </a:solidFill>
          <a:latin typeface="+mn-lt"/>
        </a:defRPr>
      </a:lvl3pPr>
      <a:lvl4pPr marL="960835" indent="-21907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11989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15418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18847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2276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570560" indent="-23693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tags/att_input_type.as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css/css_pseudo_classes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lors/colors_picker.asp?color=1789b3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w3schools.com/css/css_boxmodel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CSS/CSS_Flexible_Box_Layout/Basic_Concepts_of_Flexbox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schedule.html#lecture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/>
              <a:t>Lecture 2:</a:t>
            </a:r>
            <a:br>
              <a:rPr lang="en-US" sz="3200"/>
            </a:br>
            <a:r>
              <a:rPr lang="en-US" sz="3200" b="0"/>
              <a:t>Review of HTML and CSS</a:t>
            </a:r>
            <a:endParaRPr lang="en-US" sz="3200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05-431/631 Software Structures for User Interfaces (SSUI)</a:t>
            </a:r>
          </a:p>
          <a:p>
            <a:r>
              <a:rPr lang="en-US" sz="2400" dirty="0"/>
              <a:t>Fall, 2022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880" y="1465672"/>
            <a:ext cx="9494520" cy="5138737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/>
              <a:t>Used to be a key way to layout pages</a:t>
            </a:r>
          </a:p>
          <a:p>
            <a:pPr lvl="1"/>
            <a:r>
              <a:rPr lang="en-US" sz="3400" dirty="0"/>
              <a:t>Not appropriate any more – use div that are placed</a:t>
            </a:r>
          </a:p>
          <a:p>
            <a:r>
              <a:rPr lang="en-US" sz="4000" dirty="0"/>
              <a:t>Still OK for tables, like the schedule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&lt;table class="table table-bordered schedule-table"&gt;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class="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&gt;Date&lt;/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&gt;Class Content&lt;/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&lt;td&gt;1&lt;/td&gt;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….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6052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 of element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240" y="1534337"/>
            <a:ext cx="9890760" cy="4680487"/>
          </a:xfrm>
        </p:spPr>
        <p:txBody>
          <a:bodyPr>
            <a:normAutofit/>
          </a:bodyPr>
          <a:lstStyle/>
          <a:p>
            <a:r>
              <a:rPr lang="en-US" dirty="0"/>
              <a:t>Elements can have an ID</a:t>
            </a:r>
          </a:p>
          <a:p>
            <a:pPr lvl="1"/>
            <a:r>
              <a:rPr lang="en-US" dirty="0"/>
              <a:t>Must be </a:t>
            </a:r>
            <a:r>
              <a:rPr lang="en-US" i="1" dirty="0"/>
              <a:t>unique per page</a:t>
            </a:r>
          </a:p>
          <a:p>
            <a:pPr lvl="1"/>
            <a:r>
              <a:rPr lang="en-US" dirty="0"/>
              <a:t>Case sensitive</a:t>
            </a:r>
          </a:p>
          <a:p>
            <a:pPr lvl="1"/>
            <a:r>
              <a:rPr lang="en-US" dirty="0"/>
              <a:t>Super useful!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&lt;h2 id=“policies”&gt;</a:t>
            </a:r>
          </a:p>
          <a:p>
            <a:r>
              <a:rPr lang="en-US" dirty="0"/>
              <a:t>Can be used as part of URL:</a:t>
            </a:r>
          </a:p>
          <a:p>
            <a:pPr lvl="1"/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=“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homeworks.html#policies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dirty="0"/>
              <a:t>Can be as reference for a style</a:t>
            </a:r>
          </a:p>
          <a:p>
            <a:pPr lvl="1"/>
            <a:r>
              <a:rPr lang="en-US" dirty="0"/>
              <a:t>Style only applies to this particular element</a:t>
            </a:r>
          </a:p>
          <a:p>
            <a:r>
              <a:rPr lang="en-US" dirty="0">
                <a:solidFill>
                  <a:schemeClr val="accent6"/>
                </a:solidFill>
              </a:rPr>
              <a:t>Can be found in JavaScript:</a:t>
            </a:r>
          </a:p>
          <a:p>
            <a:pPr lvl="1"/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policies =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("policies");</a:t>
            </a:r>
            <a:endParaRPr lang="en-US" sz="2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366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input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719263"/>
            <a:ext cx="10957560" cy="4411662"/>
          </a:xfrm>
        </p:spPr>
        <p:txBody>
          <a:bodyPr>
            <a:normAutofit/>
          </a:bodyPr>
          <a:lstStyle/>
          <a:p>
            <a:r>
              <a:rPr lang="en-US" dirty="0"/>
              <a:t>Usually wrapped in a &lt;form&gt;</a:t>
            </a:r>
          </a:p>
          <a:p>
            <a:r>
              <a:rPr lang="en-US" dirty="0"/>
              <a:t>&lt;input type="</a:t>
            </a:r>
            <a:r>
              <a:rPr lang="en-US" i="1" dirty="0"/>
              <a:t>value</a:t>
            </a:r>
            <a:r>
              <a:rPr lang="en-US" dirty="0"/>
              <a:t>"&gt;</a:t>
            </a:r>
          </a:p>
          <a:p>
            <a:pPr lvl="1"/>
            <a:r>
              <a:rPr lang="en-US" dirty="0"/>
              <a:t>Value </a:t>
            </a:r>
            <a:r>
              <a:rPr lang="en-US" dirty="0">
                <a:hlinkClick r:id="rId2"/>
              </a:rPr>
              <a:t>can be</a:t>
            </a:r>
            <a:r>
              <a:rPr lang="en-US" dirty="0"/>
              <a:t> button, checkbox, color (picker), date, …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type="button" value="Click me"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onclick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()"&gt;</a:t>
            </a:r>
          </a:p>
          <a:p>
            <a:r>
              <a:rPr lang="en-US" dirty="0"/>
              <a:t>Events and event handling in lecture 4</a:t>
            </a:r>
          </a:p>
          <a:p>
            <a:pPr lvl="1"/>
            <a:r>
              <a:rPr lang="en-US" dirty="0"/>
              <a:t>Any html object can have an </a:t>
            </a:r>
            <a:r>
              <a:rPr lang="en-US" dirty="0" err="1"/>
              <a:t>onclick</a:t>
            </a:r>
            <a:r>
              <a:rPr lang="en-US" dirty="0"/>
              <a:t> action, as in homework, e.g., from JavaScript:</a:t>
            </a:r>
          </a:p>
          <a:p>
            <a:pPr lvl="1"/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element.addEventListener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("click", 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funcToCall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1"/>
            <a:endParaRPr lang="en-US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069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42"/>
            <a:ext cx="7829838" cy="5410933"/>
          </a:xfrm>
        </p:spPr>
        <p:txBody>
          <a:bodyPr/>
          <a:lstStyle/>
          <a:p>
            <a:r>
              <a:rPr lang="en-US" dirty="0"/>
              <a:t>Document Object Model</a:t>
            </a:r>
          </a:p>
          <a:p>
            <a:r>
              <a:rPr lang="en-US" dirty="0"/>
              <a:t>Hierarchical structure of the web page document</a:t>
            </a:r>
          </a:p>
          <a:p>
            <a:r>
              <a:rPr lang="en-US" dirty="0"/>
              <a:t>Used by renderer, CSS and JavaScript</a:t>
            </a:r>
          </a:p>
          <a:p>
            <a:r>
              <a:rPr lang="en-US" dirty="0"/>
              <a:t>“Components”, “Containers”, “parent-child”</a:t>
            </a:r>
          </a:p>
          <a:p>
            <a:r>
              <a:rPr lang="en-US" dirty="0"/>
              <a:t>Often surprisingly deep</a:t>
            </a:r>
          </a:p>
          <a:p>
            <a:r>
              <a:rPr lang="en-US" dirty="0"/>
              <a:t>Can inspect with “Elements” of Chrome debugger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438" y="5"/>
            <a:ext cx="2304762" cy="6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083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/>
              <a:t>CSS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726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240" y="1719267"/>
            <a:ext cx="9433560" cy="4713287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selector { 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prop1 : value1 ; /* comment */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prop2 : value2 ;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Completely different than html (closer to JS)</a:t>
            </a:r>
          </a:p>
          <a:p>
            <a:pPr lvl="1"/>
            <a:r>
              <a:rPr lang="en-US" dirty="0"/>
              <a:t>Bracketed with {  }</a:t>
            </a:r>
          </a:p>
          <a:p>
            <a:pPr lvl="1"/>
            <a:r>
              <a:rPr lang="en-US" dirty="0"/>
              <a:t>No quotes for values</a:t>
            </a:r>
          </a:p>
          <a:p>
            <a:pPr lvl="1"/>
            <a:r>
              <a:rPr lang="en-US" dirty="0"/>
              <a:t> “:” for assignment</a:t>
            </a:r>
          </a:p>
          <a:p>
            <a:pPr lvl="1"/>
            <a:r>
              <a:rPr lang="en-US" dirty="0"/>
              <a:t>separated by “;”</a:t>
            </a:r>
          </a:p>
          <a:p>
            <a:pPr lvl="1"/>
            <a:r>
              <a:rPr lang="en-US" dirty="0"/>
              <a:t>Comments as /* comment */</a:t>
            </a:r>
          </a:p>
          <a:p>
            <a:r>
              <a:rPr lang="en-US" dirty="0"/>
              <a:t>But names </a:t>
            </a:r>
            <a:r>
              <a:rPr lang="en-US" i="1" dirty="0"/>
              <a:t>still</a:t>
            </a:r>
            <a:r>
              <a:rPr lang="en-US" dirty="0"/>
              <a:t> can contain “-” 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font-size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418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for “selector”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this style is connected to</a:t>
            </a:r>
          </a:p>
          <a:p>
            <a:r>
              <a:rPr lang="en-US" dirty="0"/>
              <a:t>(1) Name by itself = html tag:</a:t>
            </a:r>
            <a:br>
              <a:rPr lang="en-US" dirty="0"/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 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color: red;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text-align: center;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(2)</a:t>
            </a:r>
            <a:r>
              <a:rPr lang="en-US" sz="2400" dirty="0"/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#ID </a:t>
            </a:r>
            <a:r>
              <a:rPr lang="en-US" dirty="0"/>
              <a:t>for referencing IDs on the page</a:t>
            </a:r>
          </a:p>
          <a:p>
            <a:pPr lvl="1"/>
            <a:r>
              <a:rPr lang="en-US" dirty="0"/>
              <a:t>Format just that one item</a:t>
            </a:r>
            <a:br>
              <a:rPr lang="en-US" dirty="0"/>
            </a:b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E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policies</a:t>
            </a: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E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text-align</a:t>
            </a: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E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s-E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s-ES" dirty="0"/>
            </a:br>
            <a:r>
              <a:rPr lang="es-ES" dirty="0"/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0527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760" y="1417638"/>
            <a:ext cx="9921240" cy="47132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(3) can select a CSS </a:t>
            </a:r>
            <a:r>
              <a:rPr lang="en-US" i="1" dirty="0"/>
              <a:t>class</a:t>
            </a:r>
            <a:endParaRPr lang="en-US" dirty="0"/>
          </a:p>
          <a:p>
            <a:pPr lvl="1"/>
            <a:r>
              <a:rPr lang="en-US" dirty="0"/>
              <a:t>Note – not related to JS “class”</a:t>
            </a:r>
          </a:p>
          <a:p>
            <a:r>
              <a:rPr lang="en-US" dirty="0"/>
              <a:t>CSS class – name cannot start with a number</a:t>
            </a:r>
          </a:p>
          <a:p>
            <a:r>
              <a:rPr lang="en-US" dirty="0"/>
              <a:t>Reference in CSS file by starting with a period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.slides {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font-size: 1.25rem;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font-weight: normal;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font-style: normal;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margin-top: 12px;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margin-bottom: 12px;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/>
              <a:t>Reference in html (</a:t>
            </a:r>
            <a:r>
              <a:rPr lang="en-US" i="1" dirty="0"/>
              <a:t>no period</a:t>
            </a:r>
            <a:r>
              <a:rPr lang="en-US" dirty="0"/>
              <a:t>):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&lt;h3 class="slides"&gt;</a:t>
            </a:r>
          </a:p>
          <a:p>
            <a:pPr lvl="1"/>
            <a:r>
              <a:rPr lang="en-US" dirty="0"/>
              <a:t>Can reference more than one</a:t>
            </a:r>
          </a:p>
          <a:p>
            <a:pPr lvl="2"/>
            <a:r>
              <a:rPr lang="en-US" dirty="0"/>
              <a:t>Separate with a space: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&lt;h3 class="slides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homeworks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“&gt;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87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122243"/>
            <a:ext cx="8671560" cy="947145"/>
          </a:xfrm>
        </p:spPr>
        <p:txBody>
          <a:bodyPr/>
          <a:lstStyle/>
          <a:p>
            <a:r>
              <a:rPr lang="en-US" dirty="0"/>
              <a:t>Selectors in CSS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1069388"/>
            <a:ext cx="9814560" cy="5788612"/>
          </a:xfrm>
        </p:spPr>
        <p:txBody>
          <a:bodyPr>
            <a:normAutofit fontScale="40000" lnSpcReduction="20000"/>
          </a:bodyPr>
          <a:lstStyle/>
          <a:p>
            <a:r>
              <a:rPr lang="en-US" sz="5500" dirty="0"/>
              <a:t>Can group more than one </a:t>
            </a:r>
            <a:r>
              <a:rPr lang="en-US" sz="5500" i="1" dirty="0"/>
              <a:t>using comma</a:t>
            </a:r>
            <a:br>
              <a:rPr lang="en-US" sz="5500" dirty="0"/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h1, h2, p {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  text-align: center;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  color: red;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5500" dirty="0"/>
              <a:t>Space used for </a:t>
            </a:r>
            <a:r>
              <a:rPr lang="en-US" sz="5500" i="1" dirty="0"/>
              <a:t>descendent</a:t>
            </a:r>
            <a:r>
              <a:rPr lang="en-US" sz="5500" dirty="0"/>
              <a:t> (anywhere down the hierarchy) = “”</a:t>
            </a:r>
          </a:p>
          <a:p>
            <a:pPr lvl="1"/>
            <a:r>
              <a:rPr lang="en-US" sz="5000" dirty="0"/>
              <a:t>Any &lt;p&gt; inside a &lt;div&gt;:</a:t>
            </a:r>
            <a:endParaRPr lang="en-US" sz="2800" dirty="0"/>
          </a:p>
          <a:p>
            <a:pPr marL="349250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div p {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  background-color: yellow;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5500" dirty="0"/>
              <a:t>Greater than “&gt;” for </a:t>
            </a:r>
            <a:r>
              <a:rPr lang="en-US" sz="5500" u="sng" dirty="0"/>
              <a:t>immediate</a:t>
            </a:r>
            <a:r>
              <a:rPr lang="en-US" sz="5500" dirty="0"/>
              <a:t> </a:t>
            </a:r>
            <a:r>
              <a:rPr lang="en-US" sz="5500" i="1" dirty="0"/>
              <a:t>child</a:t>
            </a:r>
            <a:r>
              <a:rPr lang="en-US" sz="5500" dirty="0"/>
              <a:t> only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div &gt; p {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  background-color: yellow;</a:t>
            </a:r>
            <a:b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44487" lvl="1" indent="0">
              <a:buNone/>
            </a:pPr>
            <a:endParaRPr lang="en-US" sz="3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&lt;div&gt;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  &lt;p&gt;Paragraph 1 in the div.&lt;/p&gt;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  &lt;section&gt;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	 &lt;p&gt;Paragraph 3 in the div.&lt;/p&gt; &lt;!-- not Child but is Descendant --&gt;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&lt;/section&gt;</a:t>
            </a:r>
          </a:p>
          <a:p>
            <a:pPr marL="344487" lvl="1" indent="0">
              <a:buNone/>
            </a:pP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&lt;/div&gt;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734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746442"/>
          </a:xfrm>
        </p:spPr>
        <p:txBody>
          <a:bodyPr/>
          <a:lstStyle/>
          <a:p>
            <a:r>
              <a:rPr lang="en-US" dirty="0"/>
              <a:t>More on selectors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68681"/>
            <a:ext cx="9601200" cy="5181599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/>
              <a:t>Pseudo-classes for built-in states of elements</a:t>
            </a:r>
          </a:p>
          <a:p>
            <a:pPr lvl="1"/>
            <a:r>
              <a:rPr lang="en-US" dirty="0"/>
              <a:t>:hover = while mouse is over it</a:t>
            </a:r>
          </a:p>
          <a:p>
            <a:pPr lvl="1"/>
            <a:r>
              <a:rPr lang="en-US" dirty="0"/>
              <a:t>:link = unvisited hyperlink</a:t>
            </a:r>
          </a:p>
          <a:p>
            <a:pPr lvl="1"/>
            <a:r>
              <a:rPr lang="en-US" dirty="0"/>
              <a:t>:visited = visited hyperlink</a:t>
            </a:r>
          </a:p>
          <a:p>
            <a:pPr lvl="1"/>
            <a:r>
              <a:rPr lang="en-US" dirty="0"/>
              <a:t>:active = while mouse is pressed over it</a:t>
            </a:r>
          </a:p>
          <a:p>
            <a:pPr lvl="1"/>
            <a:r>
              <a:rPr lang="en-US" dirty="0"/>
              <a:t>:root = top document, usually first in the CSS file</a:t>
            </a:r>
          </a:p>
          <a:p>
            <a:r>
              <a:rPr lang="en-US" sz="3100" dirty="0"/>
              <a:t>Designated with colon :</a:t>
            </a:r>
            <a:br>
              <a:rPr lang="en-US" sz="3100" dirty="0"/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mybutton:hover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color: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hotpink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3100" dirty="0"/>
              <a:t>Can be combined, e.g., with class</a:t>
            </a:r>
            <a:br>
              <a:rPr lang="en-US" sz="3100" dirty="0"/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a.mylinkclass:hover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color: #ff0000;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sz="2700" dirty="0"/>
              <a:t>Only links marked with class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mylinkclass</a:t>
            </a:r>
            <a:r>
              <a:rPr lang="en-US" sz="2700" dirty="0"/>
              <a:t> will have hover</a:t>
            </a:r>
          </a:p>
          <a:p>
            <a:r>
              <a:rPr lang="en-US" sz="3100" dirty="0">
                <a:hlinkClick r:id="rId2"/>
              </a:rPr>
              <a:t>Specific order</a:t>
            </a:r>
            <a:r>
              <a:rPr lang="en-US" sz="3100" dirty="0"/>
              <a:t>:  a:hover MUST come after a:link and a:visited in the CSS definition in order to be effective! a:active MUST come after a:hover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32912" y="6050280"/>
            <a:ext cx="9377888" cy="261610"/>
          </a:xfrm>
          <a:prstGeom prst="rect">
            <a:avLst/>
          </a:prstGeom>
          <a:solidFill>
            <a:srgbClr val="F1F1F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a:hover</a:t>
            </a:r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MUST come after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a:link</a:t>
            </a:r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and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a:visited</a:t>
            </a:r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in the CSS definition in order to be effective!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a:active</a:t>
            </a:r>
            <a:r>
              <a:rPr lang="en-US" altLang="en-US" sz="1100" dirty="0">
                <a:solidFill>
                  <a:srgbClr val="000000"/>
                </a:solidFill>
                <a:latin typeface="Verdana" panose="020B0604030504040204" pitchFamily="34" charset="0"/>
              </a:rPr>
              <a:t> MUST come after </a:t>
            </a:r>
            <a:r>
              <a:rPr lang="en-US" altLang="en-US" sz="1100" dirty="0">
                <a:solidFill>
                  <a:srgbClr val="DC143C"/>
                </a:solidFill>
                <a:latin typeface="Consolas" panose="020B0609020204030204" pitchFamily="49" charset="0"/>
              </a:rPr>
              <a:t>a:hover</a:t>
            </a:r>
            <a:r>
              <a:rPr lang="en-US" altLang="en-US" sz="600" dirty="0"/>
              <a:t>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2654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PowerPoint format OK for slides?</a:t>
            </a:r>
          </a:p>
          <a:p>
            <a:r>
              <a:rPr lang="en-US" dirty="0"/>
              <a:t>Anyone need transcripts </a:t>
            </a:r>
            <a:r>
              <a:rPr lang="en-US"/>
              <a:t>for the video </a:t>
            </a:r>
            <a:r>
              <a:rPr lang="en-US" dirty="0"/>
              <a:t>recordings?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11170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273051"/>
            <a:ext cx="8637464" cy="1144587"/>
          </a:xfrm>
        </p:spPr>
        <p:txBody>
          <a:bodyPr/>
          <a:lstStyle/>
          <a:p>
            <a:r>
              <a:rPr lang="en-US" dirty="0"/>
              <a:t>Some units of measure for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1569720"/>
            <a:ext cx="9997440" cy="4561205"/>
          </a:xfrm>
        </p:spPr>
        <p:txBody>
          <a:bodyPr/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dirty="0"/>
              <a:t> = inches, 1in = 96px =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2.54cm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px</a:t>
            </a:r>
            <a:r>
              <a:rPr lang="en-US" dirty="0"/>
              <a:t> = pixels, 1px = 1/96th of 1in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</a:t>
            </a:r>
            <a:r>
              <a:rPr lang="en-US" dirty="0"/>
              <a:t> = points, 1pt = 1/72 of 1in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/>
              <a:t> = percent, relative to the parent element, 50%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rem</a:t>
            </a:r>
            <a:r>
              <a:rPr lang="en-US" dirty="0"/>
              <a:t> = relative to font-size of the root element</a:t>
            </a:r>
            <a:br>
              <a:rPr lang="en-US" dirty="0"/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font-size: 1.25rem;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#a3 </a:t>
            </a:r>
            <a:r>
              <a:rPr lang="en-US" dirty="0"/>
              <a:t>= hexadecimal (base 16) = 163 (</a:t>
            </a:r>
            <a:r>
              <a:rPr lang="en-US" u="sng" dirty="0"/>
              <a:t>1010</a:t>
            </a:r>
            <a:r>
              <a:rPr lang="en-US" dirty="0"/>
              <a:t>0011)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080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6178" y="5445191"/>
            <a:ext cx="2939890" cy="13873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436" y="5496387"/>
            <a:ext cx="2957753" cy="12906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168444"/>
          </a:xfrm>
        </p:spPr>
        <p:txBody>
          <a:bodyPr/>
          <a:lstStyle/>
          <a:p>
            <a:r>
              <a:rPr lang="en-US" dirty="0"/>
              <a:t>Some useful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0682"/>
            <a:ext cx="9601200" cy="4411662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US" dirty="0"/>
              <a:t> – text or foreground color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background-color</a:t>
            </a:r>
            <a:r>
              <a:rPr lang="en-US" sz="2200" dirty="0"/>
              <a:t> – behind the text (or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background-image</a:t>
            </a:r>
            <a:r>
              <a:rPr lang="en-US" sz="2200" dirty="0"/>
              <a:t>, etc.)</a:t>
            </a:r>
          </a:p>
          <a:p>
            <a:pPr lvl="1"/>
            <a:r>
              <a:rPr lang="en-US" sz="2200" dirty="0"/>
              <a:t>Values =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rgb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(23, 137, 179);</a:t>
            </a:r>
            <a:r>
              <a:rPr lang="en-US" sz="2200" dirty="0"/>
              <a:t>  // out of 0..255</a:t>
            </a:r>
          </a:p>
          <a:p>
            <a:pPr lvl="2"/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#1789b3 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#17 = 16*1 + 7 = 23  … #b3 = 11*16+3=179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rgba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(23, 137, 179, 0.05); </a:t>
            </a:r>
          </a:p>
          <a:p>
            <a:pPr lvl="2"/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https://www.w3schools.com/colors/colors_picker.asp?color=1789b3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border-style: dotted, dashed, none, …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border-bottom-style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border-width: 5px;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border-radius</a:t>
            </a:r>
            <a:r>
              <a:rPr lang="en-US" dirty="0"/>
              <a:t> – rounded corners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border-collapse: collapse</a:t>
            </a:r>
            <a:r>
              <a:rPr lang="en-US" dirty="0"/>
              <a:t> – esp. for tables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486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Positions and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713287"/>
          </a:xfrm>
        </p:spPr>
        <p:txBody>
          <a:bodyPr>
            <a:norm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position</a:t>
            </a:r>
            <a:r>
              <a:rPr lang="en-US" dirty="0"/>
              <a:t>: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static</a:t>
            </a:r>
            <a:r>
              <a:rPr lang="en-US" sz="2200" dirty="0"/>
              <a:t> – flows with other elements, default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relative</a:t>
            </a:r>
            <a:r>
              <a:rPr lang="en-US" sz="2200" dirty="0"/>
              <a:t> – to its parent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fixed</a:t>
            </a:r>
            <a:r>
              <a:rPr lang="en-US" sz="2200" dirty="0"/>
              <a:t> - relative to the viewport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absolute</a:t>
            </a:r>
            <a:r>
              <a:rPr lang="en-US" sz="2200" dirty="0"/>
              <a:t> – based on container that has a specific position (any that isn’t static)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sticky</a:t>
            </a:r>
            <a:r>
              <a:rPr lang="en-US" sz="2200" dirty="0"/>
              <a:t> – scrolls then sticks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</a:p>
          <a:p>
            <a:pPr lvl="1"/>
            <a:r>
              <a:rPr lang="en-US" sz="2200" dirty="0"/>
              <a:t>Often used for pictures</a:t>
            </a:r>
          </a:p>
          <a:p>
            <a:pPr lvl="1"/>
            <a:r>
              <a:rPr lang="en-US" sz="2200" dirty="0"/>
              <a:t>Text fills around 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3401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142995"/>
          </a:xfrm>
        </p:spPr>
        <p:txBody>
          <a:bodyPr/>
          <a:lstStyle/>
          <a:p>
            <a:r>
              <a:rPr lang="en-US" dirty="0"/>
              <a:t>Margins &amp; Padding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058400" cy="3247352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en-US" dirty="0"/>
              <a:t> – all 4 margins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margin-top, margin-bottom, margin-right, margin-left</a:t>
            </a:r>
          </a:p>
          <a:p>
            <a:r>
              <a:rPr lang="en-US" dirty="0"/>
              <a:t>What about elements next to each other?</a:t>
            </a:r>
          </a:p>
          <a:p>
            <a:pPr lvl="1"/>
            <a:r>
              <a:rPr lang="en-US" dirty="0"/>
              <a:t>Margin collapse = takes max of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margin-bottom</a:t>
            </a:r>
            <a:r>
              <a:rPr lang="en-US" dirty="0"/>
              <a:t> of first and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margin-top</a:t>
            </a:r>
            <a:r>
              <a:rPr lang="en-US" dirty="0"/>
              <a:t> of lower</a:t>
            </a:r>
          </a:p>
          <a:p>
            <a:pPr lvl="1"/>
            <a:r>
              <a:rPr lang="en-US" dirty="0"/>
              <a:t>Right and left just add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padding</a:t>
            </a:r>
            <a:r>
              <a:rPr lang="en-US" dirty="0"/>
              <a:t> – outside content, but inside margins</a:t>
            </a:r>
          </a:p>
          <a:p>
            <a:r>
              <a:rPr lang="en-US" dirty="0"/>
              <a:t>Also available at bottom of Chrome inspector “Styles” tab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pic>
        <p:nvPicPr>
          <p:cNvPr id="6" name="Picture 5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3041" y="4556502"/>
            <a:ext cx="6264840" cy="23014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7205" y="5124672"/>
            <a:ext cx="2523809" cy="17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683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1623"/>
            <a:ext cx="10972800" cy="4411662"/>
          </a:xfrm>
        </p:spPr>
        <p:txBody>
          <a:bodyPr>
            <a:norm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text-align: center </a:t>
            </a:r>
            <a:r>
              <a:rPr lang="en-US" dirty="0"/>
              <a:t>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justify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vertical-align: top </a:t>
            </a:r>
            <a:r>
              <a:rPr lang="en-US" dirty="0"/>
              <a:t>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middle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bottom </a:t>
            </a:r>
            <a:r>
              <a:rPr lang="en-US" dirty="0"/>
              <a:t>– useful in table cells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font-family: "Times New Roman", Times, serif;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font-style: normal </a:t>
            </a:r>
            <a:r>
              <a:rPr lang="en-US" dirty="0"/>
              <a:t>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italic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font-weight: normal </a:t>
            </a:r>
            <a:r>
              <a:rPr lang="en-US" dirty="0"/>
              <a:t>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bold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font-size: 14px </a:t>
            </a:r>
            <a:r>
              <a:rPr lang="en-US" dirty="0"/>
              <a:t>or other units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text-decoration: none; </a:t>
            </a:r>
            <a:r>
              <a:rPr lang="en-US" dirty="0"/>
              <a:t>- often used to remove underline for links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664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440" y="1568450"/>
            <a:ext cx="9433560" cy="4713287"/>
          </a:xfrm>
        </p:spPr>
        <p:txBody>
          <a:bodyPr>
            <a:noAutofit/>
          </a:bodyPr>
          <a:lstStyle/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display: none;  </a:t>
            </a:r>
            <a:r>
              <a:rPr lang="en-US" sz="2200" dirty="0"/>
              <a:t>-- remove the element, often used when dynamically shown or hidden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visibility: hidden </a:t>
            </a:r>
            <a:r>
              <a:rPr lang="en-US" sz="2200" dirty="0"/>
              <a:t>– remove element but leave its room</a:t>
            </a:r>
          </a:p>
          <a:p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display: inline; </a:t>
            </a:r>
            <a:r>
              <a:rPr lang="en-US" sz="2200" dirty="0"/>
              <a:t>-- override normal linefeed, e.g., to make &lt;</a:t>
            </a:r>
            <a:r>
              <a:rPr lang="en-US" sz="2200" dirty="0" err="1"/>
              <a:t>ul</a:t>
            </a:r>
            <a:r>
              <a:rPr lang="en-US" sz="2200" dirty="0"/>
              <a:t>&gt; lists horizontal</a:t>
            </a:r>
          </a:p>
          <a:p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display: flex; </a:t>
            </a:r>
            <a:r>
              <a:rPr lang="en-US" sz="2200" dirty="0"/>
              <a:t>- </a:t>
            </a:r>
            <a:r>
              <a:rPr lang="en-US" sz="2200" dirty="0">
                <a:hlinkClick r:id="rId2"/>
              </a:rPr>
              <a:t>flexbox</a:t>
            </a:r>
            <a:r>
              <a:rPr lang="en-US" sz="2200" dirty="0"/>
              <a:t>: put in a row or column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justify-content: space-between; </a:t>
            </a:r>
            <a:r>
              <a:rPr lang="en-US" sz="2200" dirty="0">
                <a:ea typeface="+mn-ea"/>
                <a:cs typeface="+mn-cs"/>
              </a:rPr>
              <a:t>- spread out to fill the row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flex-wrap: wrap; </a:t>
            </a:r>
            <a:r>
              <a:rPr lang="en-US" sz="2200" dirty="0"/>
              <a:t>- multiple rows if don’t fit</a:t>
            </a:r>
            <a:endParaRPr lang="en-US" sz="22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2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transition: 0.5s; </a:t>
            </a:r>
            <a:r>
              <a:rPr lang="en-US" sz="2200" b="1" dirty="0">
                <a:solidFill>
                  <a:schemeClr val="accent6"/>
                </a:solidFill>
              </a:rPr>
              <a:t>- animate change over ½ second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8845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Adjusting to size of screen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7"/>
            <a:ext cx="9601200" cy="4713287"/>
          </a:xfrm>
        </p:spPr>
        <p:txBody>
          <a:bodyPr>
            <a:normAutofit/>
          </a:bodyPr>
          <a:lstStyle/>
          <a:p>
            <a:r>
              <a:rPr lang="en-US" dirty="0"/>
              <a:t>For </a:t>
            </a:r>
            <a:r>
              <a:rPr lang="en-US" i="1" dirty="0"/>
              <a:t>responsive</a:t>
            </a:r>
            <a:r>
              <a:rPr lang="en-US" dirty="0"/>
              <a:t> web pages, that adjust based on size or orientation of the screen</a:t>
            </a:r>
            <a:br>
              <a:rPr lang="en-US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nav-item.divider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 …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@media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(max-width: 767px) 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nav-item.divider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display: none;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/>
              <a:t>Only used when width of browser window &gt; 767px</a:t>
            </a:r>
          </a:p>
          <a:p>
            <a:pPr lvl="1"/>
            <a:r>
              <a:rPr lang="en-US" dirty="0"/>
              <a:t>Overrides definitions just above, or adds to them</a:t>
            </a:r>
          </a:p>
          <a:p>
            <a:r>
              <a:rPr lang="en-US" dirty="0"/>
              <a:t>Can have multiple with different ranges</a:t>
            </a:r>
          </a:p>
          <a:p>
            <a:r>
              <a:rPr lang="en-US" i="1" dirty="0"/>
              <a:t>(not required for HW1!)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401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122238"/>
            <a:ext cx="9098280" cy="869950"/>
          </a:xfrm>
        </p:spPr>
        <p:txBody>
          <a:bodyPr/>
          <a:lstStyle/>
          <a:p>
            <a:r>
              <a:rPr lang="en-US" dirty="0"/>
              <a:t>Cascading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" y="914400"/>
            <a:ext cx="9551605" cy="5518150"/>
          </a:xfrm>
        </p:spPr>
        <p:txBody>
          <a:bodyPr>
            <a:normAutofit/>
          </a:bodyPr>
          <a:lstStyle/>
          <a:p>
            <a:r>
              <a:rPr lang="en-US" dirty="0"/>
              <a:t>Properties overridden</a:t>
            </a:r>
          </a:p>
          <a:p>
            <a:pPr lvl="1"/>
            <a:r>
              <a:rPr lang="en-US" dirty="0"/>
              <a:t>E.g., vertical-align set in multiple places</a:t>
            </a:r>
          </a:p>
          <a:p>
            <a:pPr lvl="1"/>
            <a:r>
              <a:rPr lang="en-US" dirty="0"/>
              <a:t>Inspector shows which ones in force</a:t>
            </a:r>
          </a:p>
          <a:p>
            <a:r>
              <a:rPr lang="en-US" dirty="0"/>
              <a:t>Source order – latest wins</a:t>
            </a:r>
          </a:p>
          <a:p>
            <a:r>
              <a:rPr lang="en-US" dirty="0"/>
              <a:t>Tag type &lt; Class &lt; ID</a:t>
            </a:r>
          </a:p>
          <a:p>
            <a:pPr lvl="1"/>
            <a:r>
              <a:rPr lang="en-US" dirty="0"/>
              <a:t>More specific wins (right most)</a:t>
            </a:r>
          </a:p>
          <a:p>
            <a:r>
              <a:rPr lang="en-US" dirty="0"/>
              <a:t>Inherited from parent</a:t>
            </a:r>
            <a:r>
              <a:rPr lang="en-US" dirty="0">
                <a:sym typeface="Wingdings" panose="05000000000000000000" pitchFamily="2" charset="2"/>
              </a:rPr>
              <a:t> child, e.g., 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   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body { color: blue; }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will be inherited unless overridden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Note: “inheritance” here is by component,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not type</a:t>
            </a:r>
          </a:p>
          <a:p>
            <a:r>
              <a:rPr lang="en-US" dirty="0">
                <a:sym typeface="Wingdings" panose="05000000000000000000" pitchFamily="2" charset="2"/>
              </a:rPr>
              <a:t>Can overrule with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!important</a:t>
            </a:r>
            <a:r>
              <a:rPr lang="en-US" dirty="0">
                <a:sym typeface="Wingdings" panose="05000000000000000000" pitchFamily="2" charset="2"/>
              </a:rPr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338" y="992188"/>
            <a:ext cx="5541507" cy="5191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5745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Putting them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014912"/>
          </a:xfrm>
        </p:spPr>
        <p:txBody>
          <a:bodyPr>
            <a:normAutofit/>
          </a:bodyPr>
          <a:lstStyle/>
          <a:p>
            <a:r>
              <a:rPr lang="en-US" dirty="0"/>
              <a:t>Html</a:t>
            </a:r>
          </a:p>
          <a:p>
            <a:pPr lvl="1"/>
            <a:r>
              <a:rPr lang="en-US" dirty="0"/>
              <a:t>Main file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*/index.html</a:t>
            </a:r>
          </a:p>
          <a:p>
            <a:pPr lvl="1"/>
            <a:r>
              <a:rPr lang="en-US" dirty="0"/>
              <a:t>Typically, one html file per web page</a:t>
            </a:r>
          </a:p>
          <a:p>
            <a:pPr lvl="1"/>
            <a:r>
              <a:rPr lang="en-US" dirty="0"/>
              <a:t>Each .html file references the needed JS and CSS files at the top</a:t>
            </a:r>
          </a:p>
          <a:p>
            <a:r>
              <a:rPr lang="en-US" dirty="0"/>
              <a:t>Put JavaScript into own file</a:t>
            </a:r>
          </a:p>
          <a:p>
            <a:pPr lvl="1"/>
            <a:r>
              <a:rPr lang="en-US" dirty="0"/>
              <a:t>Often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index.js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main.js</a:t>
            </a:r>
            <a:r>
              <a:rPr lang="en-US" dirty="0"/>
              <a:t> unless a shared library</a:t>
            </a:r>
          </a:p>
          <a:p>
            <a:pPr lvl="1"/>
            <a:r>
              <a:rPr lang="en-US" dirty="0"/>
              <a:t>Or directly in the html file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&lt;script&gt; … &lt;/script&gt;</a:t>
            </a:r>
          </a:p>
          <a:p>
            <a:pPr lvl="1"/>
            <a:r>
              <a:rPr lang="en-US" dirty="0"/>
              <a:t>(Later with React-JS will be different)</a:t>
            </a:r>
          </a:p>
          <a:p>
            <a:r>
              <a:rPr lang="en-US" dirty="0"/>
              <a:t>CSS also in its own file</a:t>
            </a:r>
          </a:p>
          <a:p>
            <a:pPr lvl="1"/>
            <a:r>
              <a:rPr lang="en-US" dirty="0"/>
              <a:t>Often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style.css</a:t>
            </a:r>
          </a:p>
          <a:p>
            <a:pPr lvl="1"/>
            <a:r>
              <a:rPr lang="en-US" dirty="0"/>
              <a:t>Also can be in the html file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&lt;style&gt; … &lt;/style&gt;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55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990282"/>
          </a:xfrm>
        </p:spPr>
        <p:txBody>
          <a:bodyPr/>
          <a:lstStyle/>
          <a:p>
            <a:r>
              <a:rPr lang="en-US" dirty="0"/>
              <a:t>What they 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10972800" cy="51371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Html - Hypertext Markup Language </a:t>
            </a:r>
          </a:p>
          <a:p>
            <a:pPr lvl="1"/>
            <a:r>
              <a:rPr lang="en-US" dirty="0"/>
              <a:t>Describes the content and structure</a:t>
            </a:r>
          </a:p>
          <a:p>
            <a:pPr lvl="2"/>
            <a:r>
              <a:rPr lang="en-US" dirty="0"/>
              <a:t>And originally the look and behaviors</a:t>
            </a:r>
          </a:p>
          <a:p>
            <a:pPr lvl="1"/>
            <a:r>
              <a:rPr lang="en-US" dirty="0"/>
              <a:t>Declarative</a:t>
            </a:r>
          </a:p>
          <a:p>
            <a:pPr lvl="1"/>
            <a:r>
              <a:rPr lang="en-US" dirty="0"/>
              <a:t>oldest part: Invented by Tim Berners-Lee around 1991</a:t>
            </a:r>
          </a:p>
          <a:p>
            <a:r>
              <a:rPr lang="en-US" dirty="0"/>
              <a:t>CSS - Cascading Style Sheets</a:t>
            </a:r>
          </a:p>
          <a:p>
            <a:pPr lvl="1"/>
            <a:r>
              <a:rPr lang="en-US" dirty="0"/>
              <a:t>Describe the look (“styles”)</a:t>
            </a:r>
          </a:p>
          <a:p>
            <a:pPr lvl="1"/>
            <a:r>
              <a:rPr lang="en-US" dirty="0"/>
              <a:t>hierarchical, reusable definitions</a:t>
            </a:r>
          </a:p>
          <a:p>
            <a:pPr lvl="1"/>
            <a:r>
              <a:rPr lang="en-US" dirty="0"/>
              <a:t>Declarative </a:t>
            </a:r>
          </a:p>
          <a:p>
            <a:pPr lvl="1"/>
            <a:r>
              <a:rPr lang="en-US" dirty="0"/>
              <a:t>Started around 1996</a:t>
            </a:r>
          </a:p>
          <a:p>
            <a:r>
              <a:rPr lang="en-US" dirty="0"/>
              <a:t>JavaScript (JS)</a:t>
            </a:r>
          </a:p>
          <a:p>
            <a:pPr lvl="1"/>
            <a:r>
              <a:rPr lang="en-US" dirty="0"/>
              <a:t>Originally by Netscape, called “</a:t>
            </a:r>
            <a:r>
              <a:rPr lang="en-US" dirty="0" err="1"/>
              <a:t>LiveScript</a:t>
            </a:r>
            <a:r>
              <a:rPr lang="en-US" dirty="0"/>
              <a:t>”</a:t>
            </a:r>
            <a:br>
              <a:rPr lang="en-US" dirty="0"/>
            </a:br>
            <a:r>
              <a:rPr lang="en-US" dirty="0"/>
              <a:t>from about 1995</a:t>
            </a:r>
          </a:p>
          <a:p>
            <a:pPr lvl="1"/>
            <a:r>
              <a:rPr lang="en-US" dirty="0"/>
              <a:t>Renamed JavaScript for better publicity</a:t>
            </a:r>
          </a:p>
          <a:p>
            <a:pPr lvl="1"/>
            <a:r>
              <a:rPr lang="en-US" dirty="0"/>
              <a:t>Imperative, Object-oriented programming language</a:t>
            </a:r>
          </a:p>
          <a:p>
            <a:r>
              <a:rPr lang="en-US" dirty="0"/>
              <a:t>HTML5 + CSS3 + JS around 2011</a:t>
            </a:r>
          </a:p>
          <a:p>
            <a:pPr lvl="1"/>
            <a:r>
              <a:rPr lang="en-US" dirty="0"/>
              <a:t>Sufficient to build almost any regular UI</a:t>
            </a:r>
          </a:p>
          <a:p>
            <a:pPr lvl="1"/>
            <a:r>
              <a:rPr lang="en-US" dirty="0"/>
              <a:t>No longer needed Flash, other plugins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6146" name="Picture 2" descr="Photograph of Tim Berners-Lee in April 2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0960" y="2148840"/>
            <a:ext cx="2354427" cy="324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9869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 will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a review</a:t>
            </a:r>
          </a:p>
          <a:p>
            <a:r>
              <a:rPr lang="en-US" dirty="0"/>
              <a:t>Lots of details for each language not covered</a:t>
            </a:r>
          </a:p>
          <a:p>
            <a:r>
              <a:rPr lang="en-US" dirty="0"/>
              <a:t>Some will be covered in Alex’s lab on Friday</a:t>
            </a:r>
          </a:p>
          <a:p>
            <a:r>
              <a:rPr lang="en-US" dirty="0"/>
              <a:t>Excellent training and review sites online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2"/>
              </a:rPr>
              <a:t>schedule</a:t>
            </a:r>
            <a:r>
              <a:rPr lang="en-US" dirty="0"/>
              <a:t> for some recommendations</a:t>
            </a:r>
          </a:p>
          <a:p>
            <a:r>
              <a:rPr lang="en-US" dirty="0"/>
              <a:t>Cover key structures and interactions here</a:t>
            </a:r>
          </a:p>
          <a:p>
            <a:pPr lvl="1"/>
            <a:r>
              <a:rPr lang="en-US" dirty="0"/>
              <a:t>You can lookup the details as needed</a:t>
            </a:r>
          </a:p>
          <a:p>
            <a:r>
              <a:rPr lang="en-US" dirty="0"/>
              <a:t>Focus on the </a:t>
            </a:r>
            <a:r>
              <a:rPr lang="en-US" i="1" dirty="0"/>
              <a:t>differences</a:t>
            </a:r>
            <a:r>
              <a:rPr lang="en-US" dirty="0"/>
              <a:t> and how work together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400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for debugging</a:t>
            </a:r>
            <a:br>
              <a:rPr lang="en-US" dirty="0"/>
            </a:br>
            <a:r>
              <a:rPr lang="en-US" dirty="0"/>
              <a:t>all of these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920" y="1417638"/>
            <a:ext cx="9316544" cy="5440362"/>
          </a:xfrm>
        </p:spPr>
        <p:txBody>
          <a:bodyPr>
            <a:normAutofit/>
          </a:bodyPr>
          <a:lstStyle/>
          <a:p>
            <a:r>
              <a:rPr lang="en-US" dirty="0"/>
              <a:t>Chrome debugger</a:t>
            </a:r>
          </a:p>
          <a:p>
            <a:pPr lvl="1"/>
            <a:r>
              <a:rPr lang="en-US" dirty="0"/>
              <a:t>Bring up with F12 or ^shift-I on Windows</a:t>
            </a:r>
          </a:p>
          <a:p>
            <a:pPr lvl="1"/>
            <a:r>
              <a:rPr lang="en-US" dirty="0"/>
              <a:t>Mac: </a:t>
            </a:r>
            <a:r>
              <a:rPr lang="en-US" dirty="0" err="1"/>
              <a:t>Command+Option+I</a:t>
            </a:r>
            <a:endParaRPr lang="en-US" dirty="0"/>
          </a:p>
          <a:p>
            <a:r>
              <a:rPr lang="en-US" dirty="0"/>
              <a:t>Console, Elements, Sources, Styles – most useful</a:t>
            </a:r>
          </a:p>
          <a:p>
            <a:r>
              <a:rPr lang="en-US" i="1" dirty="0"/>
              <a:t>Inspect</a:t>
            </a:r>
            <a:r>
              <a:rPr lang="en-US" dirty="0"/>
              <a:t> elements of the page</a:t>
            </a:r>
          </a:p>
          <a:p>
            <a:pPr lvl="1"/>
            <a:r>
              <a:rPr lang="en-US" dirty="0"/>
              <a:t>right-click the element and select </a:t>
            </a:r>
            <a:r>
              <a:rPr lang="en-US" b="1" dirty="0"/>
              <a:t>Inspect</a:t>
            </a:r>
            <a:r>
              <a:rPr lang="en-US" dirty="0"/>
              <a:t>. Or press Command + Option + C (Mac) or Control + Shift + C (</a:t>
            </a:r>
            <a:r>
              <a:rPr lang="en-US" b="1" dirty="0"/>
              <a:t>Windows</a:t>
            </a:r>
            <a:r>
              <a:rPr lang="en-US" dirty="0"/>
              <a:t>, </a:t>
            </a:r>
            <a:r>
              <a:rPr lang="en-US" dirty="0" err="1"/>
              <a:t>Linux,</a:t>
            </a:r>
            <a:r>
              <a:rPr lang="en-US" b="1" dirty="0" err="1"/>
              <a:t>Chrome</a:t>
            </a:r>
            <a:r>
              <a:rPr lang="en-US" dirty="0"/>
              <a:t> OS).</a:t>
            </a:r>
          </a:p>
          <a:p>
            <a:pPr lvl="1"/>
            <a:r>
              <a:rPr lang="en-US" dirty="0"/>
              <a:t>Use “inspect” button</a:t>
            </a:r>
          </a:p>
          <a:p>
            <a:pPr lvl="1"/>
            <a:r>
              <a:rPr lang="en-US" dirty="0"/>
              <a:t>Also note close: “x”</a:t>
            </a:r>
          </a:p>
          <a:p>
            <a:pPr lvl="2"/>
            <a:r>
              <a:rPr lang="en-US" dirty="0"/>
              <a:t>Or F12 again</a:t>
            </a:r>
          </a:p>
          <a:p>
            <a:pPr lvl="1"/>
            <a:r>
              <a:rPr lang="en-US" dirty="0"/>
              <a:t>Highlights code or elements – </a:t>
            </a:r>
            <a:br>
              <a:rPr lang="en-US" dirty="0"/>
            </a:br>
            <a:r>
              <a:rPr lang="en-US" dirty="0"/>
              <a:t>wherever mouse 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0573" y="4419600"/>
            <a:ext cx="6517246" cy="228600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 bwMode="auto">
          <a:xfrm>
            <a:off x="11329666" y="4914980"/>
            <a:ext cx="534887" cy="55399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 bwMode="auto">
          <a:xfrm>
            <a:off x="5958328" y="4947652"/>
            <a:ext cx="534887" cy="55399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70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dirty="0"/>
              <a:t>HTML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122244"/>
            <a:ext cx="10027920" cy="761165"/>
          </a:xfrm>
        </p:spPr>
        <p:txBody>
          <a:bodyPr/>
          <a:lstStyle/>
          <a:p>
            <a:r>
              <a:rPr lang="en-US" dirty="0"/>
              <a:t>HTML -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883409"/>
            <a:ext cx="10027920" cy="5974597"/>
          </a:xfrm>
        </p:spPr>
        <p:txBody>
          <a:bodyPr>
            <a:normAutofit fontScale="85000" lnSpcReduction="10000"/>
          </a:bodyPr>
          <a:lstStyle/>
          <a:p>
            <a:r>
              <a:rPr lang="en-US" i="1" dirty="0"/>
              <a:t>tags</a:t>
            </a:r>
            <a:r>
              <a:rPr lang="en-US" dirty="0"/>
              <a:t>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&lt;xx&gt; </a:t>
            </a:r>
            <a:r>
              <a:rPr lang="en-US" dirty="0"/>
              <a:t>end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&lt;/xx&gt;</a:t>
            </a:r>
            <a:r>
              <a:rPr lang="en-US" dirty="0"/>
              <a:t>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&lt;h1&gt;big header&lt;/h1&gt;</a:t>
            </a:r>
          </a:p>
          <a:p>
            <a:r>
              <a:rPr lang="en-US" dirty="0"/>
              <a:t>Content </a:t>
            </a:r>
            <a:r>
              <a:rPr lang="en-US" i="1" dirty="0"/>
              <a:t>not</a:t>
            </a:r>
            <a:r>
              <a:rPr lang="en-US" dirty="0"/>
              <a:t> in quotes</a:t>
            </a:r>
          </a:p>
          <a:p>
            <a:r>
              <a:rPr lang="en-US" dirty="0"/>
              <a:t>No escape character,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/>
              <a:t>for &gt;,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&amp;amp; </a:t>
            </a:r>
            <a:r>
              <a:rPr lang="en-US" dirty="0"/>
              <a:t>for &amp;</a:t>
            </a:r>
          </a:p>
          <a:p>
            <a:r>
              <a:rPr lang="en-US" dirty="0"/>
              <a:t>Multiple spaces, tabs and returns ignored,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&lt;p&gt; … &lt;/p&gt; </a:t>
            </a:r>
            <a:r>
              <a:rPr lang="en-US" dirty="0"/>
              <a:t>for paragraphs,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r>
              <a:rPr lang="en-US" dirty="0"/>
              <a:t> for line breaks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r>
              <a:rPr lang="en-US" dirty="0"/>
              <a:t> since no closing tag), </a:t>
            </a:r>
            <a:br>
              <a:rPr lang="en-US" dirty="0"/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/>
              <a:t>for each extra space</a:t>
            </a:r>
          </a:p>
          <a:p>
            <a:pPr lvl="1"/>
            <a:r>
              <a:rPr lang="en-US" dirty="0"/>
              <a:t>Single space often important, like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=""&gt;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lnk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&lt;/a&gt;. </a:t>
            </a:r>
            <a:r>
              <a:rPr lang="en-US" dirty="0">
                <a:sym typeface="Wingdings" panose="05000000000000000000" pitchFamily="2" charset="2"/>
              </a:rPr>
              <a:t> no space before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But don’t use multiple spaces for formatting</a:t>
            </a:r>
          </a:p>
          <a:p>
            <a:r>
              <a:rPr lang="en-US" dirty="0"/>
              <a:t>Tags with parameters: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&lt;tag param1=“value1” param2=“value2”&gt;</a:t>
            </a:r>
          </a:p>
          <a:p>
            <a:pPr lvl="1"/>
            <a:r>
              <a:rPr lang="en-US" dirty="0"/>
              <a:t>Values in quotes, even if numbers (which often have units)</a:t>
            </a:r>
          </a:p>
          <a:p>
            <a:pPr lvl="1"/>
            <a:r>
              <a:rPr lang="en-US" dirty="0"/>
              <a:t>Just spaces between </a:t>
            </a:r>
          </a:p>
          <a:p>
            <a:pPr lvl="1"/>
            <a:r>
              <a:rPr lang="en-US" dirty="0"/>
              <a:t>Examples: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="SSUI-hw1.zip"&gt; </a:t>
            </a:r>
            <a:r>
              <a:rPr lang="en-US" dirty="0"/>
              <a:t>-- hyperlinks</a:t>
            </a:r>
            <a:br>
              <a:rPr lang="en-US" sz="3000" dirty="0">
                <a:ea typeface="+mn-ea"/>
                <a:cs typeface="+mn-cs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="HW1-products-quickview.png" width="19%" height="19%" alt="example products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quickview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page" /&gt;</a:t>
            </a:r>
          </a:p>
          <a:p>
            <a:r>
              <a:rPr lang="en-US" dirty="0"/>
              <a:t>Comments: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&lt;!–- commented out --&gt;</a:t>
            </a:r>
          </a:p>
          <a:p>
            <a:r>
              <a:rPr lang="en-US" dirty="0"/>
              <a:t>Names can contain hyphens: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&lt;p style="font-family:verdana"&gt;</a:t>
            </a:r>
          </a:p>
          <a:p>
            <a:r>
              <a:rPr lang="en-US" dirty="0"/>
              <a:t>Capitals rarely matter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&lt;li&gt;</a:t>
            </a:r>
            <a:r>
              <a:rPr lang="en-US" dirty="0"/>
              <a:t> =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&lt;LI&gt;</a:t>
            </a:r>
            <a:r>
              <a:rPr lang="en-US" dirty="0"/>
              <a:t>, but do sometimes - case sensitive about URLs, IDs, etc.</a:t>
            </a:r>
          </a:p>
          <a:p>
            <a:r>
              <a:rPr lang="en-US" dirty="0"/>
              <a:t>Browsers try hard to parse and display even if errors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 bwMode="auto">
          <a:xfrm>
            <a:off x="6572797" y="5377791"/>
            <a:ext cx="433953" cy="449451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5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important html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&lt;p&gt;</a:t>
            </a:r>
          </a:p>
          <a:p>
            <a:r>
              <a:rPr lang="en-US"/>
              <a:t>&lt;ul&gt; </a:t>
            </a:r>
            <a:r>
              <a:rPr lang="en-US" dirty="0"/>
              <a:t>&lt;</a:t>
            </a:r>
            <a:r>
              <a:rPr lang="en-US" dirty="0" err="1"/>
              <a:t>ol</a:t>
            </a:r>
            <a:r>
              <a:rPr lang="en-US" dirty="0"/>
              <a:t>&gt; &lt;li&gt;</a:t>
            </a:r>
          </a:p>
          <a:p>
            <a:r>
              <a:rPr lang="en-US" dirty="0"/>
              <a:t>&lt;</a:t>
            </a:r>
            <a:r>
              <a:rPr lang="en-US" dirty="0" err="1"/>
              <a:t>em</a:t>
            </a:r>
            <a:r>
              <a:rPr lang="en-US" dirty="0"/>
              <a:t>&gt;, &lt;strong&gt;</a:t>
            </a:r>
          </a:p>
          <a:p>
            <a:r>
              <a:rPr lang="en-US" dirty="0"/>
              <a:t>&lt;h1&gt;&lt;h2&gt;…</a:t>
            </a:r>
          </a:p>
          <a:p>
            <a:r>
              <a:rPr lang="en-US" dirty="0"/>
              <a:t>&lt;div&gt;</a:t>
            </a:r>
          </a:p>
          <a:p>
            <a:r>
              <a:rPr lang="en-US" dirty="0"/>
              <a:t>&lt;span&gt;</a:t>
            </a:r>
          </a:p>
          <a:p>
            <a:r>
              <a:rPr lang="en-US" dirty="0"/>
              <a:t>&lt;table&gt; &lt;</a:t>
            </a:r>
            <a:r>
              <a:rPr lang="en-US" dirty="0" err="1"/>
              <a:t>tr</a:t>
            </a:r>
            <a:r>
              <a:rPr lang="en-US" dirty="0"/>
              <a:t>&gt; &lt;</a:t>
            </a:r>
            <a:r>
              <a:rPr lang="en-US" dirty="0" err="1"/>
              <a:t>th</a:t>
            </a:r>
            <a:r>
              <a:rPr lang="en-US" dirty="0"/>
              <a:t>&gt; &lt;td&gt;</a:t>
            </a:r>
          </a:p>
          <a:p>
            <a:r>
              <a:rPr lang="en-US" dirty="0"/>
              <a:t>&lt;image&gt;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=“”&gt;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98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0" y="122238"/>
            <a:ext cx="9966960" cy="900650"/>
          </a:xfrm>
        </p:spPr>
        <p:txBody>
          <a:bodyPr/>
          <a:lstStyle/>
          <a:p>
            <a:r>
              <a:rPr lang="en-US" dirty="0"/>
              <a:t>HTML – important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040" y="1022888"/>
            <a:ext cx="10607040" cy="568271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Top of file:</a:t>
            </a:r>
            <a:br>
              <a:rPr lang="en-US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&lt;html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"&gt;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&lt;head&gt;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&lt;link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="stylesheet"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="style.css" /&gt;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&lt;title&gt;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Homeworks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…&lt;/title&gt;  </a:t>
            </a:r>
            <a:r>
              <a:rPr lang="en-US" sz="2400" dirty="0"/>
              <a:t>-- important for bookmarks, icons, etc.</a:t>
            </a:r>
            <a:br>
              <a:rPr lang="en-US" sz="2400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&lt;/head&gt;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&lt;h1&gt;1st header&lt;/h1&gt; … &lt;h2&gt;2nd level header&lt;/h2&gt;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&lt;p&gt;…&lt;/p&gt;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/>
              <a:t> - unnumbered list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&lt;li&gt;list item&lt;/li&gt; &lt;li&gt;2nd&lt;/li&gt;…&lt;/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/>
              <a:t> - numbered list,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type="a"&gt;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"picture URL"/&gt;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hyperlink URL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"&gt; </a:t>
            </a:r>
            <a:r>
              <a:rPr lang="en-US" sz="2800" dirty="0"/>
              <a:t>-- may be a local or absolute reference</a:t>
            </a: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&lt;div&gt; … &lt;/div&gt;</a:t>
            </a:r>
            <a:r>
              <a:rPr lang="en-US" sz="2800" dirty="0"/>
              <a:t> - block-level element, used extensively (“division”)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&lt;span&gt; … &lt;/span&gt; </a:t>
            </a:r>
            <a:r>
              <a:rPr lang="en-US" sz="2800" dirty="0"/>
              <a:t>- text-level element, for a small number of words (or pictures)</a:t>
            </a:r>
          </a:p>
          <a:p>
            <a:pPr lvl="1"/>
            <a:r>
              <a:rPr lang="en-US" sz="2800" dirty="0">
                <a:ea typeface="+mn-ea"/>
                <a:cs typeface="+mn-cs"/>
              </a:rPr>
              <a:t>Usually these have parameters of the CSS class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868639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SSUI-01-intro</Template>
  <TotalTime>39428</TotalTime>
  <Words>2453</Words>
  <Application>Microsoft Office PowerPoint</Application>
  <PresentationFormat>Widescreen</PresentationFormat>
  <Paragraphs>326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Consolas</vt:lpstr>
      <vt:lpstr>Courier New</vt:lpstr>
      <vt:lpstr>Tahoma</vt:lpstr>
      <vt:lpstr>Verdana</vt:lpstr>
      <vt:lpstr>Wingdings</vt:lpstr>
      <vt:lpstr>lecture template_polo</vt:lpstr>
      <vt:lpstr>Lecture 2: Review of HTML and CSS</vt:lpstr>
      <vt:lpstr>Logistics</vt:lpstr>
      <vt:lpstr>What they are</vt:lpstr>
      <vt:lpstr>What I will cover</vt:lpstr>
      <vt:lpstr>Useful for debugging all of these</vt:lpstr>
      <vt:lpstr>HTML</vt:lpstr>
      <vt:lpstr>HTML - Syntax</vt:lpstr>
      <vt:lpstr>Some important html elements</vt:lpstr>
      <vt:lpstr>HTML – important tags</vt:lpstr>
      <vt:lpstr>HTML Tables</vt:lpstr>
      <vt:lpstr>ID of element</vt:lpstr>
      <vt:lpstr>HTML input tags</vt:lpstr>
      <vt:lpstr>DOM</vt:lpstr>
      <vt:lpstr>CSS</vt:lpstr>
      <vt:lpstr>CSS syntax</vt:lpstr>
      <vt:lpstr>Options for “selector”</vt:lpstr>
      <vt:lpstr>CSS Classes</vt:lpstr>
      <vt:lpstr>Selectors in CSS File</vt:lpstr>
      <vt:lpstr>More on selectors</vt:lpstr>
      <vt:lpstr>Some units of measure for Values</vt:lpstr>
      <vt:lpstr>Some useful properties</vt:lpstr>
      <vt:lpstr>Positions and size</vt:lpstr>
      <vt:lpstr>Margins &amp; Padding</vt:lpstr>
      <vt:lpstr>Text</vt:lpstr>
      <vt:lpstr>Special Properties</vt:lpstr>
      <vt:lpstr>Adjusting to size of screen</vt:lpstr>
      <vt:lpstr>Cascading</vt:lpstr>
      <vt:lpstr>Putting them together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572</cp:revision>
  <cp:lastPrinted>1601-01-01T00:00:00Z</cp:lastPrinted>
  <dcterms:created xsi:type="dcterms:W3CDTF">2001-06-15T20:03:27Z</dcterms:created>
  <dcterms:modified xsi:type="dcterms:W3CDTF">2022-09-06T00:27:49Z</dcterms:modified>
</cp:coreProperties>
</file>