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36"/>
  </p:notesMasterIdLst>
  <p:sldIdLst>
    <p:sldId id="282" r:id="rId2"/>
    <p:sldId id="349" r:id="rId3"/>
    <p:sldId id="317" r:id="rId4"/>
    <p:sldId id="318" r:id="rId5"/>
    <p:sldId id="319" r:id="rId6"/>
    <p:sldId id="320" r:id="rId7"/>
    <p:sldId id="321" r:id="rId8"/>
    <p:sldId id="322" r:id="rId9"/>
    <p:sldId id="323" r:id="rId10"/>
    <p:sldId id="324" r:id="rId11"/>
    <p:sldId id="325" r:id="rId12"/>
    <p:sldId id="326" r:id="rId13"/>
    <p:sldId id="327" r:id="rId14"/>
    <p:sldId id="328" r:id="rId15"/>
    <p:sldId id="329" r:id="rId16"/>
    <p:sldId id="330" r:id="rId17"/>
    <p:sldId id="331" r:id="rId18"/>
    <p:sldId id="332" r:id="rId19"/>
    <p:sldId id="333" r:id="rId20"/>
    <p:sldId id="334" r:id="rId21"/>
    <p:sldId id="335" r:id="rId22"/>
    <p:sldId id="336" r:id="rId23"/>
    <p:sldId id="337" r:id="rId24"/>
    <p:sldId id="338" r:id="rId25"/>
    <p:sldId id="339" r:id="rId26"/>
    <p:sldId id="340" r:id="rId27"/>
    <p:sldId id="341" r:id="rId28"/>
    <p:sldId id="342" r:id="rId29"/>
    <p:sldId id="343" r:id="rId30"/>
    <p:sldId id="344" r:id="rId31"/>
    <p:sldId id="345" r:id="rId32"/>
    <p:sldId id="346" r:id="rId33"/>
    <p:sldId id="347" r:id="rId34"/>
    <p:sldId id="348"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0000"/>
    <a:srgbClr val="CC99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73" autoAdjust="0"/>
    <p:restoredTop sz="94237" autoAdjust="0"/>
  </p:normalViewPr>
  <p:slideViewPr>
    <p:cSldViewPr snapToGrid="0">
      <p:cViewPr varScale="1">
        <p:scale>
          <a:sx n="78" d="100"/>
          <a:sy n="78" d="100"/>
        </p:scale>
        <p:origin x="672" y="90"/>
      </p:cViewPr>
      <p:guideLst>
        <p:guide orient="horz" pos="2160"/>
        <p:guide pos="2880"/>
      </p:guideLst>
    </p:cSldViewPr>
  </p:slideViewPr>
  <p:outlineViewPr>
    <p:cViewPr>
      <p:scale>
        <a:sx n="33" d="100"/>
        <a:sy n="33" d="100"/>
      </p:scale>
      <p:origin x="0" y="1989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bigham\Desktop\captcha-paper\results\generated\datapercaptcha.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a:t>Correct</a:t>
            </a:r>
            <a:r>
              <a:rPr lang="en-US" sz="2800" baseline="0" dirty="0"/>
              <a:t> Answers P</a:t>
            </a:r>
            <a:r>
              <a:rPr lang="en-US" sz="2800" dirty="0"/>
              <a:t>er Attempt </a:t>
            </a:r>
          </a:p>
        </c:rich>
      </c:tx>
      <c:layout>
        <c:manualLayout>
          <c:xMode val="edge"/>
          <c:yMode val="edge"/>
          <c:x val="9.5062163282221501E-2"/>
          <c:y val="6.25E-2"/>
        </c:manualLayout>
      </c:layout>
      <c:overlay val="0"/>
    </c:title>
    <c:autoTitleDeleted val="0"/>
    <c:plotArea>
      <c:layout>
        <c:manualLayout>
          <c:layoutTarget val="inner"/>
          <c:xMode val="edge"/>
          <c:yMode val="edge"/>
          <c:x val="7.1817815536215898E-2"/>
          <c:y val="0.20390625000000101"/>
          <c:w val="0.52397027674172303"/>
          <c:h val="0.70030368274278199"/>
        </c:manualLayout>
      </c:layout>
      <c:barChart>
        <c:barDir val="col"/>
        <c:grouping val="clustered"/>
        <c:varyColors val="0"/>
        <c:ser>
          <c:idx val="0"/>
          <c:order val="0"/>
          <c:tx>
            <c:strRef>
              <c:f>tries_graph!$B$19</c:f>
              <c:strCache>
                <c:ptCount val="1"/>
                <c:pt idx="0">
                  <c:v>blind-audio</c:v>
                </c:pt>
              </c:strCache>
            </c:strRef>
          </c:tx>
          <c:spPr>
            <a:solidFill>
              <a:schemeClr val="tx2">
                <a:lumMod val="40000"/>
                <a:lumOff val="60000"/>
              </a:schemeClr>
            </a:solidFill>
          </c:spPr>
          <c:invertIfNegative val="0"/>
          <c:cat>
            <c:strRef>
              <c:f>tries_graph!$A$21:$A$24</c:f>
              <c:strCache>
                <c:ptCount val="4"/>
                <c:pt idx="0">
                  <c:v>1st try</c:v>
                </c:pt>
                <c:pt idx="1">
                  <c:v>2nd try</c:v>
                </c:pt>
                <c:pt idx="2">
                  <c:v>3rd try</c:v>
                </c:pt>
                <c:pt idx="3">
                  <c:v>never</c:v>
                </c:pt>
              </c:strCache>
            </c:strRef>
          </c:cat>
          <c:val>
            <c:numRef>
              <c:f>tries_graph!$B$21:$B$24</c:f>
              <c:numCache>
                <c:formatCode>0.00%</c:formatCode>
                <c:ptCount val="4"/>
                <c:pt idx="0">
                  <c:v>0.43219404630650499</c:v>
                </c:pt>
                <c:pt idx="1">
                  <c:v>8.0485115766262494E-2</c:v>
                </c:pt>
                <c:pt idx="2">
                  <c:v>4.4101433296582102E-2</c:v>
                </c:pt>
                <c:pt idx="3">
                  <c:v>0.44321940463065101</c:v>
                </c:pt>
              </c:numCache>
            </c:numRef>
          </c:val>
          <c:extLst>
            <c:ext xmlns:c16="http://schemas.microsoft.com/office/drawing/2014/chart" uri="{C3380CC4-5D6E-409C-BE32-E72D297353CC}">
              <c16:uniqueId val="{00000000-48B5-8845-91E4-53A1D632D406}"/>
            </c:ext>
          </c:extLst>
        </c:ser>
        <c:ser>
          <c:idx val="1"/>
          <c:order val="1"/>
          <c:tx>
            <c:strRef>
              <c:f>tries_graph!$C$19</c:f>
              <c:strCache>
                <c:ptCount val="1"/>
                <c:pt idx="0">
                  <c:v>sighted-audio</c:v>
                </c:pt>
              </c:strCache>
            </c:strRef>
          </c:tx>
          <c:spPr>
            <a:solidFill>
              <a:schemeClr val="accent2">
                <a:lumMod val="75000"/>
              </a:schemeClr>
            </a:solidFill>
          </c:spPr>
          <c:invertIfNegative val="0"/>
          <c:cat>
            <c:strRef>
              <c:f>tries_graph!$A$21:$A$24</c:f>
              <c:strCache>
                <c:ptCount val="4"/>
                <c:pt idx="0">
                  <c:v>1st try</c:v>
                </c:pt>
                <c:pt idx="1">
                  <c:v>2nd try</c:v>
                </c:pt>
                <c:pt idx="2">
                  <c:v>3rd try</c:v>
                </c:pt>
                <c:pt idx="3">
                  <c:v>never</c:v>
                </c:pt>
              </c:strCache>
            </c:strRef>
          </c:cat>
          <c:val>
            <c:numRef>
              <c:f>tries_graph!$C$21:$C$24</c:f>
              <c:numCache>
                <c:formatCode>0.00%</c:formatCode>
                <c:ptCount val="4"/>
                <c:pt idx="0">
                  <c:v>0.38736263736263998</c:v>
                </c:pt>
                <c:pt idx="1">
                  <c:v>8.2417582417582402E-2</c:v>
                </c:pt>
                <c:pt idx="2">
                  <c:v>4.6703296703296898E-2</c:v>
                </c:pt>
                <c:pt idx="3">
                  <c:v>0.48351648351648502</c:v>
                </c:pt>
              </c:numCache>
            </c:numRef>
          </c:val>
          <c:extLst>
            <c:ext xmlns:c16="http://schemas.microsoft.com/office/drawing/2014/chart" uri="{C3380CC4-5D6E-409C-BE32-E72D297353CC}">
              <c16:uniqueId val="{00000001-48B5-8845-91E4-53A1D632D406}"/>
            </c:ext>
          </c:extLst>
        </c:ser>
        <c:ser>
          <c:idx val="2"/>
          <c:order val="2"/>
          <c:tx>
            <c:strRef>
              <c:f>tries_graph!$D$19</c:f>
              <c:strCache>
                <c:ptCount val="1"/>
                <c:pt idx="0">
                  <c:v>sighted-visual</c:v>
                </c:pt>
              </c:strCache>
            </c:strRef>
          </c:tx>
          <c:spPr>
            <a:solidFill>
              <a:srgbClr val="64EC34"/>
            </a:solidFill>
          </c:spPr>
          <c:invertIfNegative val="0"/>
          <c:cat>
            <c:strRef>
              <c:f>tries_graph!$A$21:$A$24</c:f>
              <c:strCache>
                <c:ptCount val="4"/>
                <c:pt idx="0">
                  <c:v>1st try</c:v>
                </c:pt>
                <c:pt idx="1">
                  <c:v>2nd try</c:v>
                </c:pt>
                <c:pt idx="2">
                  <c:v>3rd try</c:v>
                </c:pt>
                <c:pt idx="3">
                  <c:v>never</c:v>
                </c:pt>
              </c:strCache>
            </c:strRef>
          </c:cat>
          <c:val>
            <c:numRef>
              <c:f>tries_graph!$D$21:$D$24</c:f>
              <c:numCache>
                <c:formatCode>0.00%</c:formatCode>
                <c:ptCount val="4"/>
                <c:pt idx="0">
                  <c:v>0.79726027397260202</c:v>
                </c:pt>
                <c:pt idx="1">
                  <c:v>7.3972602739726098E-2</c:v>
                </c:pt>
                <c:pt idx="2">
                  <c:v>1.3698630136986301E-2</c:v>
                </c:pt>
                <c:pt idx="3">
                  <c:v>0.115068493150685</c:v>
                </c:pt>
              </c:numCache>
            </c:numRef>
          </c:val>
          <c:extLst>
            <c:ext xmlns:c16="http://schemas.microsoft.com/office/drawing/2014/chart" uri="{C3380CC4-5D6E-409C-BE32-E72D297353CC}">
              <c16:uniqueId val="{00000002-48B5-8845-91E4-53A1D632D406}"/>
            </c:ext>
          </c:extLst>
        </c:ser>
        <c:dLbls>
          <c:showLegendKey val="0"/>
          <c:showVal val="0"/>
          <c:showCatName val="0"/>
          <c:showSerName val="0"/>
          <c:showPercent val="0"/>
          <c:showBubbleSize val="0"/>
        </c:dLbls>
        <c:gapWidth val="150"/>
        <c:axId val="2132452472"/>
        <c:axId val="2132455592"/>
      </c:barChart>
      <c:catAx>
        <c:axId val="2132452472"/>
        <c:scaling>
          <c:orientation val="minMax"/>
        </c:scaling>
        <c:delete val="0"/>
        <c:axPos val="b"/>
        <c:numFmt formatCode="General" sourceLinked="1"/>
        <c:majorTickMark val="out"/>
        <c:minorTickMark val="none"/>
        <c:tickLblPos val="nextTo"/>
        <c:txPr>
          <a:bodyPr/>
          <a:lstStyle/>
          <a:p>
            <a:pPr>
              <a:defRPr sz="1800" b="1"/>
            </a:pPr>
            <a:endParaRPr lang="en-US"/>
          </a:p>
        </c:txPr>
        <c:crossAx val="2132455592"/>
        <c:crosses val="autoZero"/>
        <c:auto val="1"/>
        <c:lblAlgn val="ctr"/>
        <c:lblOffset val="100"/>
        <c:noMultiLvlLbl val="0"/>
      </c:catAx>
      <c:valAx>
        <c:axId val="2132455592"/>
        <c:scaling>
          <c:orientation val="minMax"/>
          <c:max val="1"/>
        </c:scaling>
        <c:delete val="0"/>
        <c:axPos val="l"/>
        <c:majorGridlines/>
        <c:numFmt formatCode="0%" sourceLinked="0"/>
        <c:majorTickMark val="out"/>
        <c:minorTickMark val="none"/>
        <c:tickLblPos val="nextTo"/>
        <c:txPr>
          <a:bodyPr/>
          <a:lstStyle/>
          <a:p>
            <a:pPr>
              <a:defRPr sz="1600" b="1"/>
            </a:pPr>
            <a:endParaRPr lang="en-US"/>
          </a:p>
        </c:txPr>
        <c:crossAx val="2132452472"/>
        <c:crosses val="autoZero"/>
        <c:crossBetween val="between"/>
      </c:valAx>
    </c:plotArea>
    <c:legend>
      <c:legendPos val="r"/>
      <c:layout>
        <c:manualLayout>
          <c:xMode val="edge"/>
          <c:yMode val="edge"/>
          <c:x val="0.62941382327209106"/>
          <c:y val="0.54715899770341203"/>
          <c:w val="0.27848091357001598"/>
          <c:h val="0.35874200295275599"/>
        </c:manualLayout>
      </c:layout>
      <c:overlay val="0"/>
      <c:txPr>
        <a:bodyPr/>
        <a:lstStyle/>
        <a:p>
          <a:pPr>
            <a:defRPr sz="2000" b="1"/>
          </a:pPr>
          <a:endParaRPr lang="en-US"/>
        </a:p>
      </c:txPr>
    </c:legend>
    <c:plotVisOnly val="1"/>
    <c:dispBlanksAs val="gap"/>
    <c:showDLblsOverMax val="0"/>
  </c:chart>
  <c:spPr>
    <a:solidFill>
      <a:schemeClr val="tx1">
        <a:lumMod val="85000"/>
        <a:lumOff val="15000"/>
      </a:schemeClr>
    </a:solidFill>
  </c:spPr>
  <c:txPr>
    <a:bodyPr/>
    <a:lstStyle/>
    <a:p>
      <a:pPr>
        <a:defRPr>
          <a:solidFill>
            <a:schemeClr val="bg1">
              <a:lumMod val="95000"/>
            </a:schemeClr>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ahoma" pitchFamily="34" charset="0"/>
              </a:defRPr>
            </a:lvl1pPr>
          </a:lstStyle>
          <a:p>
            <a:pPr>
              <a:defRPr/>
            </a:pPr>
            <a:endParaRPr lang="en-US"/>
          </a:p>
        </p:txBody>
      </p:sp>
      <p:sp>
        <p:nvSpPr>
          <p:cNvPr id="1126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itchFamily="34" charset="0"/>
              </a:defRPr>
            </a:lvl1pPr>
          </a:lstStyle>
          <a:p>
            <a:pPr>
              <a:defRPr/>
            </a:pPr>
            <a:endParaRPr lang="en-US"/>
          </a:p>
        </p:txBody>
      </p:sp>
      <p:sp>
        <p:nvSpPr>
          <p:cNvPr id="32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6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pitchFamily="34" charset="0"/>
              </a:defRPr>
            </a:lvl1pPr>
          </a:lstStyle>
          <a:p>
            <a:pPr>
              <a:defRPr/>
            </a:pPr>
            <a:endParaRPr lang="en-US"/>
          </a:p>
        </p:txBody>
      </p:sp>
      <p:sp>
        <p:nvSpPr>
          <p:cNvPr id="1126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pitchFamily="34" charset="0"/>
              </a:defRPr>
            </a:lvl1pPr>
          </a:lstStyle>
          <a:p>
            <a:pPr>
              <a:defRPr/>
            </a:pPr>
            <a:fld id="{307D520D-48F3-46FA-8AB2-D63839DB6ABB}" type="slidenum">
              <a:rPr lang="en-US"/>
              <a:pPr>
                <a:defRPr/>
              </a:pPr>
              <a:t>‹#›</a:t>
            </a:fld>
            <a:endParaRPr lang="en-US"/>
          </a:p>
        </p:txBody>
      </p:sp>
    </p:spTree>
    <p:extLst>
      <p:ext uri="{BB962C8B-B14F-4D97-AF65-F5344CB8AC3E}">
        <p14:creationId xmlns:p14="http://schemas.microsoft.com/office/powerpoint/2010/main" val="42662323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EA0C2139-C5B0-4ECC-8FA1-30116DFB1297}" type="slidenum">
              <a:rPr lang="en-US" smtClean="0"/>
              <a:pPr/>
              <a:t>1</a:t>
            </a:fld>
            <a:endParaRPr lang="en-US"/>
          </a:p>
        </p:txBody>
      </p:sp>
      <p:sp>
        <p:nvSpPr>
          <p:cNvPr id="33795" name="Rectangle 2"/>
          <p:cNvSpPr>
            <a:spLocks noGrp="1" noRot="1" noChangeAspect="1" noChangeArrowheads="1" noTextEdit="1"/>
          </p:cNvSpPr>
          <p:nvPr>
            <p:ph type="sldImg"/>
          </p:nvPr>
        </p:nvSpPr>
        <p:spPr>
          <a:xfrm>
            <a:off x="1143000" y="685800"/>
            <a:ext cx="4572000" cy="3429000"/>
          </a:xfrm>
          <a:ln/>
        </p:spPr>
      </p:sp>
      <p:sp>
        <p:nvSpPr>
          <p:cNvPr id="3379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7921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1" kern="1200" dirty="0">
                <a:solidFill>
                  <a:schemeClr val="tx1"/>
                </a:solidFill>
                <a:effectLst/>
                <a:latin typeface="Arial" charset="0"/>
                <a:ea typeface="+mn-ea"/>
                <a:cs typeface="+mn-cs"/>
              </a:rPr>
              <a:t>Ben </a:t>
            </a:r>
            <a:r>
              <a:rPr kumimoji="1" lang="en-US" sz="1200" b="0" i="1" kern="1200" dirty="0" err="1">
                <a:solidFill>
                  <a:schemeClr val="tx1"/>
                </a:solidFill>
                <a:effectLst/>
                <a:latin typeface="Arial" charset="0"/>
                <a:ea typeface="+mn-ea"/>
                <a:cs typeface="+mn-cs"/>
              </a:rPr>
              <a:t>Shneiderman</a:t>
            </a:r>
            <a:r>
              <a:rPr kumimoji="1" lang="en-US" sz="1200" b="0" i="1" kern="1200" dirty="0">
                <a:solidFill>
                  <a:schemeClr val="tx1"/>
                </a:solidFill>
                <a:effectLst/>
                <a:latin typeface="Arial" charset="0"/>
                <a:ea typeface="+mn-ea"/>
                <a:cs typeface="+mn-cs"/>
              </a:rPr>
              <a:t>. 2000. Universal usability. </a:t>
            </a:r>
            <a:r>
              <a:rPr kumimoji="1" lang="en-US" sz="1200" b="0" i="1" kern="1200" dirty="0" err="1">
                <a:solidFill>
                  <a:schemeClr val="tx1"/>
                </a:solidFill>
                <a:effectLst/>
                <a:latin typeface="Arial" charset="0"/>
                <a:ea typeface="+mn-ea"/>
                <a:cs typeface="+mn-cs"/>
              </a:rPr>
              <a:t>Commun</a:t>
            </a:r>
            <a:r>
              <a:rPr kumimoji="1" lang="en-US" sz="1200" b="0" i="1" kern="1200" dirty="0">
                <a:solidFill>
                  <a:schemeClr val="tx1"/>
                </a:solidFill>
                <a:effectLst/>
                <a:latin typeface="Arial" charset="0"/>
                <a:ea typeface="+mn-ea"/>
                <a:cs typeface="+mn-cs"/>
              </a:rPr>
              <a:t>. ACM 43, 5 (May 2000), 84–91. </a:t>
            </a:r>
            <a:r>
              <a:rPr kumimoji="1" lang="en-US" sz="1200" b="0" i="1" kern="1200" dirty="0" err="1">
                <a:solidFill>
                  <a:schemeClr val="tx1"/>
                </a:solidFill>
                <a:effectLst/>
                <a:latin typeface="Arial" charset="0"/>
                <a:ea typeface="+mn-ea"/>
                <a:cs typeface="+mn-cs"/>
              </a:rPr>
              <a:t>DOI:https</a:t>
            </a:r>
            <a:r>
              <a:rPr kumimoji="1" lang="en-US" sz="1200" b="0" i="1" kern="1200" dirty="0">
                <a:solidFill>
                  <a:schemeClr val="tx1"/>
                </a:solidFill>
                <a:effectLst/>
                <a:latin typeface="Arial" charset="0"/>
                <a:ea typeface="+mn-ea"/>
                <a:cs typeface="+mn-cs"/>
              </a:rPr>
              <a:t>://</a:t>
            </a:r>
            <a:r>
              <a:rPr kumimoji="1" lang="en-US" sz="1200" b="0" i="1" kern="1200" dirty="0" err="1">
                <a:solidFill>
                  <a:schemeClr val="tx1"/>
                </a:solidFill>
                <a:effectLst/>
                <a:latin typeface="Arial" charset="0"/>
                <a:ea typeface="+mn-ea"/>
                <a:cs typeface="+mn-cs"/>
              </a:rPr>
              <a:t>doi.org</a:t>
            </a:r>
            <a:r>
              <a:rPr kumimoji="1" lang="en-US" sz="1200" b="0" i="1" kern="1200" dirty="0">
                <a:solidFill>
                  <a:schemeClr val="tx1"/>
                </a:solidFill>
                <a:effectLst/>
                <a:latin typeface="Arial" charset="0"/>
                <a:ea typeface="+mn-ea"/>
                <a:cs typeface="+mn-cs"/>
              </a:rPr>
              <a:t>/10.1145/332833.332843</a:t>
            </a:r>
          </a:p>
          <a:p>
            <a:endParaRPr lang="en-US" dirty="0"/>
          </a:p>
        </p:txBody>
      </p:sp>
      <p:sp>
        <p:nvSpPr>
          <p:cNvPr id="4" name="Slide Number Placeholder 3"/>
          <p:cNvSpPr>
            <a:spLocks noGrp="1"/>
          </p:cNvSpPr>
          <p:nvPr>
            <p:ph type="sldNum" sz="quarter" idx="10"/>
          </p:nvPr>
        </p:nvSpPr>
        <p:spPr/>
        <p:txBody>
          <a:bodyPr/>
          <a:lstStyle/>
          <a:p>
            <a:pPr>
              <a:defRPr/>
            </a:pPr>
            <a:fld id="{BC78F283-1543-40E5-A4D6-6090A3FDA23F}" type="slidenum">
              <a:rPr lang="en-US" smtClean="0"/>
              <a:pPr>
                <a:defRPr/>
              </a:pPr>
              <a:t>24</a:t>
            </a:fld>
            <a:endParaRPr lang="en-US"/>
          </a:p>
        </p:txBody>
      </p:sp>
    </p:spTree>
    <p:extLst>
      <p:ext uri="{BB962C8B-B14F-4D97-AF65-F5344CB8AC3E}">
        <p14:creationId xmlns:p14="http://schemas.microsoft.com/office/powerpoint/2010/main" val="1963815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Might be useful to use this example to mention that accessibility also includes handling situational impairments such as driving</a:t>
            </a:r>
            <a:br>
              <a:rPr lang="en-US" dirty="0"/>
            </a:br>
            <a:endParaRPr lang="en-US" dirty="0"/>
          </a:p>
          <a:p>
            <a:r>
              <a:rPr lang="en-US" dirty="0"/>
              <a:t>Shaun K. Kane, Jacob O. </a:t>
            </a:r>
            <a:r>
              <a:rPr lang="en-US" dirty="0" err="1"/>
              <a:t>Wobbrock</a:t>
            </a:r>
            <a:r>
              <a:rPr lang="en-US" dirty="0"/>
              <a:t>, Mark </a:t>
            </a:r>
            <a:r>
              <a:rPr lang="en-US" dirty="0" err="1"/>
              <a:t>Harniss</a:t>
            </a:r>
            <a:r>
              <a:rPr lang="en-US" dirty="0"/>
              <a:t>, and Kurt L. Johnson. 2008. </a:t>
            </a:r>
            <a:r>
              <a:rPr lang="en-US" dirty="0" err="1"/>
              <a:t>TrueKeys</a:t>
            </a:r>
            <a:r>
              <a:rPr lang="en-US" dirty="0"/>
              <a:t>: identifying and correcting typing errors for people with motor impairments. IUI ‘08.</a:t>
            </a:r>
          </a:p>
          <a:p>
            <a:r>
              <a:rPr lang="en-US" dirty="0"/>
              <a:t>Jacob O. </a:t>
            </a:r>
            <a:r>
              <a:rPr lang="en-US" dirty="0" err="1"/>
              <a:t>Wobbrock</a:t>
            </a:r>
            <a:r>
              <a:rPr lang="en-US" dirty="0"/>
              <a:t>, Shaun K. Kane, Krzysztof Z. </a:t>
            </a:r>
            <a:r>
              <a:rPr lang="en-US" dirty="0" err="1"/>
              <a:t>Gajos</a:t>
            </a:r>
            <a:r>
              <a:rPr lang="en-US" dirty="0"/>
              <a:t>, Susumu Harada, and Jon Froehlich. 2011. Ability-Based Design: Concept, Principles and Examples. ACM Trans. Access. </a:t>
            </a:r>
            <a:r>
              <a:rPr lang="en-US" dirty="0" err="1"/>
              <a:t>Comput</a:t>
            </a:r>
            <a:r>
              <a:rPr lang="en-US" dirty="0"/>
              <a:t>. 3, 3, Article 9 (April 2011), 27 pages.</a:t>
            </a:r>
          </a:p>
          <a:p>
            <a:endParaRPr lang="en-US" dirty="0"/>
          </a:p>
          <a:p>
            <a:endParaRPr lang="en-US" dirty="0"/>
          </a:p>
          <a:p>
            <a:endParaRPr lang="en-US" dirty="0"/>
          </a:p>
          <a:p>
            <a:r>
              <a:rPr lang="en-US" dirty="0"/>
              <a:t>Users with accessible needs can +</a:t>
            </a:r>
          </a:p>
        </p:txBody>
      </p:sp>
      <p:sp>
        <p:nvSpPr>
          <p:cNvPr id="4" name="Slide Number Placeholder 3"/>
          <p:cNvSpPr>
            <a:spLocks noGrp="1"/>
          </p:cNvSpPr>
          <p:nvPr>
            <p:ph type="sldNum" sz="quarter" idx="10"/>
          </p:nvPr>
        </p:nvSpPr>
        <p:spPr/>
        <p:txBody>
          <a:bodyPr/>
          <a:lstStyle/>
          <a:p>
            <a:pPr>
              <a:defRPr/>
            </a:pPr>
            <a:fld id="{BC78F283-1543-40E5-A4D6-6090A3FDA23F}" type="slidenum">
              <a:rPr lang="en-US" smtClean="0"/>
              <a:pPr>
                <a:defRPr/>
              </a:pPr>
              <a:t>25</a:t>
            </a:fld>
            <a:endParaRPr lang="en-US"/>
          </a:p>
        </p:txBody>
      </p:sp>
    </p:spTree>
    <p:extLst>
      <p:ext uri="{BB962C8B-B14F-4D97-AF65-F5344CB8AC3E}">
        <p14:creationId xmlns:p14="http://schemas.microsoft.com/office/powerpoint/2010/main" val="3416870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mechanism adds support for ”hover” on touch screens, read out the hovered content, and use “double tap” and “double tap and long press” to replace the regular clicks and long clicks</a:t>
            </a:r>
          </a:p>
        </p:txBody>
      </p:sp>
      <p:sp>
        <p:nvSpPr>
          <p:cNvPr id="4" name="Slide Number Placeholder 3"/>
          <p:cNvSpPr>
            <a:spLocks noGrp="1"/>
          </p:cNvSpPr>
          <p:nvPr>
            <p:ph type="sldNum" sz="quarter" idx="10"/>
          </p:nvPr>
        </p:nvSpPr>
        <p:spPr/>
        <p:txBody>
          <a:bodyPr/>
          <a:lstStyle/>
          <a:p>
            <a:pPr>
              <a:defRPr/>
            </a:pPr>
            <a:fld id="{BC78F283-1543-40E5-A4D6-6090A3FDA23F}" type="slidenum">
              <a:rPr lang="en-US" smtClean="0"/>
              <a:pPr>
                <a:defRPr/>
              </a:pPr>
              <a:t>26</a:t>
            </a:fld>
            <a:endParaRPr lang="en-US"/>
          </a:p>
        </p:txBody>
      </p:sp>
    </p:spTree>
    <p:extLst>
      <p:ext uri="{BB962C8B-B14F-4D97-AF65-F5344CB8AC3E}">
        <p14:creationId xmlns:p14="http://schemas.microsoft.com/office/powerpoint/2010/main" val="918999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people it’s easier to do navigation where the user move through items on the screen in sequence. </a:t>
            </a:r>
          </a:p>
        </p:txBody>
      </p:sp>
      <p:sp>
        <p:nvSpPr>
          <p:cNvPr id="4" name="Slide Number Placeholder 3"/>
          <p:cNvSpPr>
            <a:spLocks noGrp="1"/>
          </p:cNvSpPr>
          <p:nvPr>
            <p:ph type="sldNum" sz="quarter" idx="10"/>
          </p:nvPr>
        </p:nvSpPr>
        <p:spPr/>
        <p:txBody>
          <a:bodyPr/>
          <a:lstStyle/>
          <a:p>
            <a:pPr>
              <a:defRPr/>
            </a:pPr>
            <a:fld id="{BC78F283-1543-40E5-A4D6-6090A3FDA23F}" type="slidenum">
              <a:rPr lang="en-US" smtClean="0"/>
              <a:pPr>
                <a:defRPr/>
              </a:pPr>
              <a:t>27</a:t>
            </a:fld>
            <a:endParaRPr lang="en-US"/>
          </a:p>
        </p:txBody>
      </p:sp>
    </p:spTree>
    <p:extLst>
      <p:ext uri="{BB962C8B-B14F-4D97-AF65-F5344CB8AC3E}">
        <p14:creationId xmlns:p14="http://schemas.microsoft.com/office/powerpoint/2010/main" val="2211573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78F283-1543-40E5-A4D6-6090A3FDA23F}" type="slidenum">
              <a:rPr lang="en-US" smtClean="0"/>
              <a:pPr>
                <a:defRPr/>
              </a:pPr>
              <a:t>28</a:t>
            </a:fld>
            <a:endParaRPr lang="en-US"/>
          </a:p>
        </p:txBody>
      </p:sp>
    </p:spTree>
    <p:extLst>
      <p:ext uri="{BB962C8B-B14F-4D97-AF65-F5344CB8AC3E}">
        <p14:creationId xmlns:p14="http://schemas.microsoft.com/office/powerpoint/2010/main" val="206711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78F283-1543-40E5-A4D6-6090A3FDA23F}" type="slidenum">
              <a:rPr lang="en-US" smtClean="0"/>
              <a:pPr>
                <a:defRPr/>
              </a:pPr>
              <a:t>29</a:t>
            </a:fld>
            <a:endParaRPr lang="en-US"/>
          </a:p>
        </p:txBody>
      </p:sp>
    </p:spTree>
    <p:extLst>
      <p:ext uri="{BB962C8B-B14F-4D97-AF65-F5344CB8AC3E}">
        <p14:creationId xmlns:p14="http://schemas.microsoft.com/office/powerpoint/2010/main" val="1969065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307D520D-48F3-46FA-8AB2-D63839DB6ABB}" type="slidenum">
              <a:rPr lang="en-US" smtClean="0"/>
              <a:pPr>
                <a:defRPr/>
              </a:pPr>
              <a:t>3</a:t>
            </a:fld>
            <a:endParaRPr lang="en-US"/>
          </a:p>
        </p:txBody>
      </p:sp>
    </p:spTree>
    <p:extLst>
      <p:ext uri="{BB962C8B-B14F-4D97-AF65-F5344CB8AC3E}">
        <p14:creationId xmlns:p14="http://schemas.microsoft.com/office/powerpoint/2010/main" val="3412063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10</a:t>
            </a:fld>
            <a:endParaRPr lang="en-US"/>
          </a:p>
        </p:txBody>
      </p:sp>
    </p:spTree>
    <p:extLst>
      <p:ext uri="{BB962C8B-B14F-4D97-AF65-F5344CB8AC3E}">
        <p14:creationId xmlns:p14="http://schemas.microsoft.com/office/powerpoint/2010/main" val="1431884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we can imagine ourselves</a:t>
            </a:r>
            <a:r>
              <a:rPr lang="en-US" baseline="0" dirty="0"/>
              <a:t> using, which is a good and bad thing.  We often aren’t the user.</a:t>
            </a:r>
          </a:p>
          <a:p>
            <a:endParaRPr lang="en-US" baseline="0" dirty="0"/>
          </a:p>
          <a:p>
            <a:r>
              <a:rPr lang="en-US" baseline="0" dirty="0"/>
              <a:t>Nothing makes that quite as explicit as when we’re designing for someone with a disability.</a:t>
            </a:r>
            <a:endParaRPr lang="en-US" dirty="0"/>
          </a:p>
        </p:txBody>
      </p:sp>
      <p:sp>
        <p:nvSpPr>
          <p:cNvPr id="4" name="Slide Number Placeholder 3"/>
          <p:cNvSpPr>
            <a:spLocks noGrp="1"/>
          </p:cNvSpPr>
          <p:nvPr>
            <p:ph type="sldNum" sz="quarter" idx="10"/>
          </p:nvPr>
        </p:nvSpPr>
        <p:spPr/>
        <p:txBody>
          <a:bodyPr/>
          <a:lstStyle/>
          <a:p>
            <a:pPr>
              <a:defRPr/>
            </a:pPr>
            <a:fld id="{BC2A0620-F90A-4C4A-9EC5-2CB2970292D5}" type="slidenum">
              <a:rPr lang="en-US" smtClean="0"/>
              <a:pPr>
                <a:defRPr/>
              </a:pPr>
              <a:t>12</a:t>
            </a:fld>
            <a:endParaRPr lang="en-US"/>
          </a:p>
        </p:txBody>
      </p:sp>
    </p:spTree>
    <p:extLst>
      <p:ext uri="{BB962C8B-B14F-4D97-AF65-F5344CB8AC3E}">
        <p14:creationId xmlns:p14="http://schemas.microsoft.com/office/powerpoint/2010/main" val="1572419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C2A0620-F90A-4C4A-9EC5-2CB2970292D5}" type="slidenum">
              <a:rPr lang="en-US" smtClean="0"/>
              <a:pPr>
                <a:defRPr/>
              </a:pPr>
              <a:t>13</a:t>
            </a:fld>
            <a:endParaRPr lang="en-US"/>
          </a:p>
        </p:txBody>
      </p:sp>
    </p:spTree>
    <p:extLst>
      <p:ext uri="{BB962C8B-B14F-4D97-AF65-F5344CB8AC3E}">
        <p14:creationId xmlns:p14="http://schemas.microsoft.com/office/powerpoint/2010/main" val="658690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C2A0620-F90A-4C4A-9EC5-2CB2970292D5}" type="slidenum">
              <a:rPr lang="en-US" smtClean="0"/>
              <a:pPr>
                <a:defRPr/>
              </a:pPr>
              <a:t>14</a:t>
            </a:fld>
            <a:endParaRPr lang="en-US"/>
          </a:p>
        </p:txBody>
      </p:sp>
    </p:spTree>
    <p:extLst>
      <p:ext uri="{BB962C8B-B14F-4D97-AF65-F5344CB8AC3E}">
        <p14:creationId xmlns:p14="http://schemas.microsoft.com/office/powerpoint/2010/main" val="1568586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16</a:t>
            </a:fld>
            <a:endParaRPr lang="en-US"/>
          </a:p>
        </p:txBody>
      </p:sp>
    </p:spTree>
    <p:extLst>
      <p:ext uri="{BB962C8B-B14F-4D97-AF65-F5344CB8AC3E}">
        <p14:creationId xmlns:p14="http://schemas.microsoft.com/office/powerpoint/2010/main" val="3022787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20</a:t>
            </a:fld>
            <a:endParaRPr lang="en-US"/>
          </a:p>
        </p:txBody>
      </p:sp>
    </p:spTree>
    <p:extLst>
      <p:ext uri="{BB962C8B-B14F-4D97-AF65-F5344CB8AC3E}">
        <p14:creationId xmlns:p14="http://schemas.microsoft.com/office/powerpoint/2010/main" val="3097529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main high-level design approaches to accessibility – most current GUI systems still take the assistive technology approach, but I think it’s very interesting to talk about those 3 totally different design approach</a:t>
            </a:r>
          </a:p>
        </p:txBody>
      </p:sp>
      <p:sp>
        <p:nvSpPr>
          <p:cNvPr id="4" name="Slide Number Placeholder 3"/>
          <p:cNvSpPr>
            <a:spLocks noGrp="1"/>
          </p:cNvSpPr>
          <p:nvPr>
            <p:ph type="sldNum" sz="quarter" idx="10"/>
          </p:nvPr>
        </p:nvSpPr>
        <p:spPr/>
        <p:txBody>
          <a:bodyPr/>
          <a:lstStyle/>
          <a:p>
            <a:pPr>
              <a:defRPr/>
            </a:pPr>
            <a:fld id="{BC78F283-1543-40E5-A4D6-6090A3FDA23F}" type="slidenum">
              <a:rPr lang="en-US" smtClean="0"/>
              <a:pPr>
                <a:defRPr/>
              </a:pPr>
              <a:t>23</a:t>
            </a:fld>
            <a:endParaRPr lang="en-US"/>
          </a:p>
        </p:txBody>
      </p:sp>
    </p:spTree>
    <p:extLst>
      <p:ext uri="{BB962C8B-B14F-4D97-AF65-F5344CB8AC3E}">
        <p14:creationId xmlns:p14="http://schemas.microsoft.com/office/powerpoint/2010/main" val="18555773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rot="5400000">
            <a:off x="-3072084" y="3072088"/>
            <a:ext cx="6858000" cy="713831"/>
            <a:chOff x="0" y="0"/>
            <a:chExt cx="5760" cy="128"/>
          </a:xfrm>
        </p:grpSpPr>
        <p:sp>
          <p:nvSpPr>
            <p:cNvPr id="5" name="Rectangle 8"/>
            <p:cNvSpPr>
              <a:spLocks noChangeArrowheads="1"/>
            </p:cNvSpPr>
            <p:nvPr userDrawn="1"/>
          </p:nvSpPr>
          <p:spPr bwMode="auto">
            <a:xfrm>
              <a:off x="0" y="0"/>
              <a:ext cx="5760" cy="128"/>
            </a:xfrm>
            <a:prstGeom prst="rect">
              <a:avLst/>
            </a:prstGeom>
            <a:solidFill>
              <a:schemeClr val="tx2"/>
            </a:solidFill>
            <a:ln w="9525">
              <a:noFill/>
              <a:miter lim="800000"/>
              <a:headEnd/>
              <a:tailEnd/>
            </a:ln>
            <a:effectLst/>
          </p:spPr>
          <p:txBody>
            <a:bodyPr wrap="none" anchor="ctr"/>
            <a:lstStyle/>
            <a:p>
              <a:pPr>
                <a:defRPr/>
              </a:pPr>
              <a:endParaRPr lang="en-US"/>
            </a:p>
          </p:txBody>
        </p:sp>
        <p:sp>
          <p:nvSpPr>
            <p:cNvPr id="6" name="Rectangle 9"/>
            <p:cNvSpPr>
              <a:spLocks noChangeArrowheads="1"/>
            </p:cNvSpPr>
            <p:nvPr userDrawn="1"/>
          </p:nvSpPr>
          <p:spPr bwMode="auto">
            <a:xfrm>
              <a:off x="2880" y="0"/>
              <a:ext cx="2880" cy="128"/>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7" name="Rectangle 10"/>
            <p:cNvSpPr>
              <a:spLocks noChangeArrowheads="1"/>
            </p:cNvSpPr>
            <p:nvPr userDrawn="1"/>
          </p:nvSpPr>
          <p:spPr bwMode="auto">
            <a:xfrm>
              <a:off x="4320" y="0"/>
              <a:ext cx="1440" cy="128"/>
            </a:xfrm>
            <a:prstGeom prst="rect">
              <a:avLst/>
            </a:prstGeom>
            <a:solidFill>
              <a:schemeClr val="accent1"/>
            </a:solidFill>
            <a:ln w="9525">
              <a:noFill/>
              <a:miter lim="800000"/>
              <a:headEnd/>
              <a:tailEnd/>
            </a:ln>
            <a:effectLst/>
          </p:spPr>
          <p:txBody>
            <a:bodyPr wrap="none" anchor="ctr"/>
            <a:lstStyle/>
            <a:p>
              <a:pPr>
                <a:defRPr/>
              </a:pPr>
              <a:endParaRPr lang="en-US"/>
            </a:p>
          </p:txBody>
        </p:sp>
        <p:sp>
          <p:nvSpPr>
            <p:cNvPr id="8" name="Rectangle 11"/>
            <p:cNvSpPr>
              <a:spLocks noChangeArrowheads="1"/>
            </p:cNvSpPr>
            <p:nvPr userDrawn="1"/>
          </p:nvSpPr>
          <p:spPr bwMode="auto">
            <a:xfrm>
              <a:off x="5269" y="0"/>
              <a:ext cx="491" cy="128"/>
            </a:xfrm>
            <a:prstGeom prst="rect">
              <a:avLst/>
            </a:prstGeom>
            <a:solidFill>
              <a:schemeClr val="folHlink"/>
            </a:solidFill>
            <a:ln w="9525">
              <a:noFill/>
              <a:miter lim="800000"/>
              <a:headEnd/>
              <a:tailEnd/>
            </a:ln>
            <a:effectLst/>
          </p:spPr>
          <p:txBody>
            <a:bodyPr wrap="none" anchor="ctr"/>
            <a:lstStyle/>
            <a:p>
              <a:pPr>
                <a:defRPr/>
              </a:pPr>
              <a:endParaRPr lang="en-US"/>
            </a:p>
          </p:txBody>
        </p:sp>
      </p:grpSp>
      <p:sp>
        <p:nvSpPr>
          <p:cNvPr id="261122" name="Rectangle 2"/>
          <p:cNvSpPr>
            <a:spLocks noGrp="1" noChangeArrowheads="1"/>
          </p:cNvSpPr>
          <p:nvPr>
            <p:ph type="ctrTitle"/>
          </p:nvPr>
        </p:nvSpPr>
        <p:spPr>
          <a:xfrm>
            <a:off x="1087441" y="1443038"/>
            <a:ext cx="7767637" cy="2133600"/>
          </a:xfrm>
        </p:spPr>
        <p:txBody>
          <a:bodyPr/>
          <a:lstStyle>
            <a:lvl1pPr>
              <a:defRPr sz="3600">
                <a:solidFill>
                  <a:schemeClr val="tx1"/>
                </a:solidFill>
              </a:defRPr>
            </a:lvl1pPr>
          </a:lstStyle>
          <a:p>
            <a:r>
              <a:rPr lang="en-US" altLang="en-US"/>
              <a:t>Click to edit Master title style</a:t>
            </a:r>
          </a:p>
        </p:txBody>
      </p:sp>
      <p:sp>
        <p:nvSpPr>
          <p:cNvPr id="261123" name="Rectangle 3"/>
          <p:cNvSpPr>
            <a:spLocks noGrp="1" noChangeArrowheads="1"/>
          </p:cNvSpPr>
          <p:nvPr>
            <p:ph type="subTitle" idx="1"/>
          </p:nvPr>
        </p:nvSpPr>
        <p:spPr>
          <a:xfrm>
            <a:off x="2083594" y="4425956"/>
            <a:ext cx="6750847" cy="1616075"/>
          </a:xfrm>
        </p:spPr>
        <p:txBody>
          <a:bodyPr/>
          <a:lstStyle>
            <a:lvl1pPr marL="0" indent="0">
              <a:buFont typeface="Wingdings" pitchFamily="2" charset="2"/>
              <a:buNone/>
              <a:defRPr sz="2400"/>
            </a:lvl1pPr>
          </a:lstStyle>
          <a:p>
            <a:r>
              <a:rPr lang="en-US" altLang="en-US"/>
              <a:t>Click to edit Master subtitle style</a:t>
            </a:r>
          </a:p>
        </p:txBody>
      </p:sp>
      <p:sp>
        <p:nvSpPr>
          <p:cNvPr id="10" name="Rectangle 4"/>
          <p:cNvSpPr>
            <a:spLocks noGrp="1" noChangeArrowheads="1"/>
          </p:cNvSpPr>
          <p:nvPr>
            <p:ph type="dt" sz="half" idx="10"/>
          </p:nvPr>
        </p:nvSpPr>
        <p:spPr>
          <a:xfrm>
            <a:off x="760806" y="6248400"/>
            <a:ext cx="2133600" cy="457200"/>
          </a:xfrm>
        </p:spPr>
        <p:txBody>
          <a:bodyPr/>
          <a:lstStyle>
            <a:lvl1pPr>
              <a:defRPr/>
            </a:lvl1pPr>
          </a:lstStyle>
          <a:p>
            <a:pPr>
              <a:defRPr/>
            </a:pPr>
            <a:endParaRPr lang="en-US" altLang="en-US" dirty="0"/>
          </a:p>
        </p:txBody>
      </p:sp>
      <p:sp>
        <p:nvSpPr>
          <p:cNvPr id="11" name="Rectangle 5"/>
          <p:cNvSpPr>
            <a:spLocks noGrp="1" noChangeArrowheads="1"/>
          </p:cNvSpPr>
          <p:nvPr>
            <p:ph type="ftr" sz="quarter" idx="11"/>
          </p:nvPr>
        </p:nvSpPr>
        <p:spPr/>
        <p:txBody>
          <a:bodyPr/>
          <a:lstStyle>
            <a:lvl1pPr>
              <a:defRPr/>
            </a:lvl1pPr>
          </a:lstStyle>
          <a:p>
            <a:pPr>
              <a:defRPr/>
            </a:pPr>
            <a:r>
              <a:rPr lang="en-US" altLang="en-US"/>
              <a:t>© 2021 - Brad Myers</a:t>
            </a:r>
          </a:p>
        </p:txBody>
      </p:sp>
      <p:sp>
        <p:nvSpPr>
          <p:cNvPr id="12" name="Rectangle 6"/>
          <p:cNvSpPr>
            <a:spLocks noGrp="1" noChangeArrowheads="1"/>
          </p:cNvSpPr>
          <p:nvPr>
            <p:ph type="sldNum" sz="quarter" idx="12"/>
          </p:nvPr>
        </p:nvSpPr>
        <p:spPr>
          <a:xfrm>
            <a:off x="6700840" y="6248400"/>
            <a:ext cx="2133600" cy="457200"/>
          </a:xfrm>
        </p:spPr>
        <p:txBody>
          <a:bodyPr/>
          <a:lstStyle>
            <a:lvl1pPr>
              <a:defRPr/>
            </a:lvl1pPr>
          </a:lstStyle>
          <a:p>
            <a:pPr>
              <a:defRPr/>
            </a:pPr>
            <a:fld id="{1B3B77B1-CE06-4CD1-893A-1C072024AD65}" type="slidenum">
              <a:rPr lang="en-US" altLang="en-US"/>
              <a:pPr>
                <a:defRPr/>
              </a:pPr>
              <a:t>‹#›</a:t>
            </a:fld>
            <a:endParaRPr lang="en-US" altLang="en-US"/>
          </a:p>
        </p:txBody>
      </p:sp>
      <p:pic>
        <p:nvPicPr>
          <p:cNvPr id="14" name="Picture 12" descr="red_hcii_logo"/>
          <p:cNvPicPr>
            <a:picLocks noChangeAspect="1" noChangeArrowheads="1"/>
          </p:cNvPicPr>
          <p:nvPr userDrawn="1"/>
        </p:nvPicPr>
        <p:blipFill>
          <a:blip r:embed="rId2" cstate="print"/>
          <a:srcRect/>
          <a:stretch>
            <a:fillRect/>
          </a:stretch>
        </p:blipFill>
        <p:spPr bwMode="auto">
          <a:xfrm>
            <a:off x="881505" y="3910018"/>
            <a:ext cx="1143000" cy="1323975"/>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xfrm>
            <a:off x="457200" y="6432550"/>
            <a:ext cx="2133600" cy="273050"/>
          </a:xfrm>
          <a:ln/>
        </p:spPr>
        <p:txBody>
          <a:bodyPr/>
          <a:lstStyle>
            <a:lvl1pPr>
              <a:defRPr/>
            </a:lvl1pPr>
          </a:lstStyle>
          <a:p>
            <a:pPr>
              <a:defRPr/>
            </a:pPr>
            <a:endParaRPr lang="en-US" altLang="en-US" dirty="0"/>
          </a:p>
        </p:txBody>
      </p:sp>
      <p:sp>
        <p:nvSpPr>
          <p:cNvPr id="5" name="Rectangle 11"/>
          <p:cNvSpPr>
            <a:spLocks noGrp="1" noChangeArrowheads="1"/>
          </p:cNvSpPr>
          <p:nvPr>
            <p:ph type="ftr" sz="quarter" idx="11"/>
          </p:nvPr>
        </p:nvSpPr>
        <p:spPr>
          <a:xfrm>
            <a:off x="2790702" y="6432551"/>
            <a:ext cx="3562597" cy="273050"/>
          </a:xfrm>
          <a:ln/>
        </p:spPr>
        <p:txBody>
          <a:bodyPr/>
          <a:lstStyle>
            <a:lvl1pPr>
              <a:defRPr/>
            </a:lvl1pPr>
          </a:lstStyle>
          <a:p>
            <a:pPr>
              <a:defRPr/>
            </a:pPr>
            <a:r>
              <a:rPr lang="en-US" altLang="en-US"/>
              <a:t>© 2021 - Brad Myers</a:t>
            </a:r>
          </a:p>
        </p:txBody>
      </p:sp>
      <p:sp>
        <p:nvSpPr>
          <p:cNvPr id="6" name="Rectangle 12"/>
          <p:cNvSpPr>
            <a:spLocks noGrp="1" noChangeArrowheads="1"/>
          </p:cNvSpPr>
          <p:nvPr>
            <p:ph type="sldNum" sz="quarter" idx="12"/>
          </p:nvPr>
        </p:nvSpPr>
        <p:spPr>
          <a:xfrm>
            <a:off x="6553200" y="6432550"/>
            <a:ext cx="2133600" cy="273050"/>
          </a:xfrm>
          <a:ln/>
        </p:spPr>
        <p:txBody>
          <a:bodyPr/>
          <a:lstStyle>
            <a:lvl1pPr>
              <a:defRPr/>
            </a:lvl1pPr>
          </a:lstStyle>
          <a:p>
            <a:pPr>
              <a:defRPr/>
            </a:pPr>
            <a:fld id="{A3B315BA-FF6E-4F83-822C-B6704CDD7611}"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xfrm>
            <a:off x="457200" y="6435974"/>
            <a:ext cx="2133600" cy="269631"/>
          </a:xfrm>
          <a:ln/>
        </p:spPr>
        <p:txBody>
          <a:bodyPr/>
          <a:lstStyle>
            <a:lvl1pPr>
              <a:defRPr/>
            </a:lvl1pPr>
          </a:lstStyle>
          <a:p>
            <a:pPr>
              <a:defRPr/>
            </a:pPr>
            <a:endParaRPr lang="en-US" altLang="en-US" dirty="0"/>
          </a:p>
        </p:txBody>
      </p:sp>
      <p:sp>
        <p:nvSpPr>
          <p:cNvPr id="5" name="Rectangle 11"/>
          <p:cNvSpPr>
            <a:spLocks noGrp="1" noChangeArrowheads="1"/>
          </p:cNvSpPr>
          <p:nvPr>
            <p:ph type="ftr" sz="quarter" idx="11"/>
          </p:nvPr>
        </p:nvSpPr>
        <p:spPr>
          <a:xfrm>
            <a:off x="3124200" y="6435974"/>
            <a:ext cx="2895600" cy="269631"/>
          </a:xfrm>
          <a:ln/>
        </p:spPr>
        <p:txBody>
          <a:bodyPr/>
          <a:lstStyle>
            <a:lvl1pPr>
              <a:defRPr/>
            </a:lvl1pPr>
          </a:lstStyle>
          <a:p>
            <a:pPr>
              <a:defRPr/>
            </a:pPr>
            <a:r>
              <a:rPr lang="en-US" altLang="en-US"/>
              <a:t>© 2021 - Brad Myers</a:t>
            </a:r>
          </a:p>
        </p:txBody>
      </p:sp>
      <p:sp>
        <p:nvSpPr>
          <p:cNvPr id="6" name="Rectangle 12"/>
          <p:cNvSpPr>
            <a:spLocks noGrp="1" noChangeArrowheads="1"/>
          </p:cNvSpPr>
          <p:nvPr>
            <p:ph type="sldNum" sz="quarter" idx="12"/>
          </p:nvPr>
        </p:nvSpPr>
        <p:spPr>
          <a:xfrm>
            <a:off x="6553200" y="6435974"/>
            <a:ext cx="2133600" cy="269631"/>
          </a:xfrm>
          <a:ln/>
        </p:spPr>
        <p:txBody>
          <a:bodyPr/>
          <a:lstStyle>
            <a:lvl1pPr>
              <a:defRPr/>
            </a:lvl1pPr>
          </a:lstStyle>
          <a:p>
            <a:pPr>
              <a:defRPr/>
            </a:pPr>
            <a:fld id="{99BA91B7-A729-4FFA-B190-1C9571A8B269}"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19263"/>
            <a:ext cx="4038600" cy="4411662"/>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xfrm>
            <a:off x="457200" y="6432550"/>
            <a:ext cx="2133600" cy="273050"/>
          </a:xfrm>
          <a:ln/>
        </p:spPr>
        <p:txBody>
          <a:bodyPr/>
          <a:lstStyle>
            <a:lvl1pPr>
              <a:defRPr/>
            </a:lvl1pPr>
          </a:lstStyle>
          <a:p>
            <a:pPr>
              <a:defRPr/>
            </a:pPr>
            <a:endParaRPr lang="en-US" altLang="en-US" dirty="0"/>
          </a:p>
        </p:txBody>
      </p:sp>
      <p:sp>
        <p:nvSpPr>
          <p:cNvPr id="6" name="Rectangle 11"/>
          <p:cNvSpPr>
            <a:spLocks noGrp="1" noChangeArrowheads="1"/>
          </p:cNvSpPr>
          <p:nvPr>
            <p:ph type="ftr" sz="quarter" idx="11"/>
          </p:nvPr>
        </p:nvSpPr>
        <p:spPr>
          <a:xfrm>
            <a:off x="3124200" y="6432550"/>
            <a:ext cx="2895600" cy="273050"/>
          </a:xfrm>
          <a:ln/>
        </p:spPr>
        <p:txBody>
          <a:bodyPr/>
          <a:lstStyle>
            <a:lvl1pPr>
              <a:defRPr/>
            </a:lvl1pPr>
          </a:lstStyle>
          <a:p>
            <a:pPr>
              <a:defRPr/>
            </a:pPr>
            <a:r>
              <a:rPr lang="en-US" altLang="en-US"/>
              <a:t>© 2021 - Brad Myers</a:t>
            </a:r>
          </a:p>
        </p:txBody>
      </p:sp>
      <p:sp>
        <p:nvSpPr>
          <p:cNvPr id="7" name="Rectangle 12"/>
          <p:cNvSpPr>
            <a:spLocks noGrp="1" noChangeArrowheads="1"/>
          </p:cNvSpPr>
          <p:nvPr>
            <p:ph type="sldNum" sz="quarter" idx="12"/>
          </p:nvPr>
        </p:nvSpPr>
        <p:spPr>
          <a:xfrm>
            <a:off x="6553200" y="6432550"/>
            <a:ext cx="2133600" cy="273050"/>
          </a:xfrm>
          <a:ln/>
        </p:spPr>
        <p:txBody>
          <a:bodyPr/>
          <a:lstStyle>
            <a:lvl1pPr>
              <a:defRPr/>
            </a:lvl1pPr>
          </a:lstStyle>
          <a:p>
            <a:pPr>
              <a:defRPr/>
            </a:pPr>
            <a:fld id="{7539C468-BDEB-4F01-A96B-B287F5A27C52}"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xfrm>
            <a:off x="457200" y="6400800"/>
            <a:ext cx="2133600" cy="304800"/>
          </a:xfrm>
          <a:ln/>
        </p:spPr>
        <p:txBody>
          <a:bodyPr/>
          <a:lstStyle>
            <a:lvl1pPr>
              <a:defRPr/>
            </a:lvl1pPr>
          </a:lstStyle>
          <a:p>
            <a:pPr>
              <a:defRPr/>
            </a:pPr>
            <a:endParaRPr lang="en-US" altLang="en-US" dirty="0"/>
          </a:p>
        </p:txBody>
      </p:sp>
      <p:sp>
        <p:nvSpPr>
          <p:cNvPr id="8" name="Rectangle 11"/>
          <p:cNvSpPr>
            <a:spLocks noGrp="1" noChangeArrowheads="1"/>
          </p:cNvSpPr>
          <p:nvPr>
            <p:ph type="ftr" sz="quarter" idx="11"/>
          </p:nvPr>
        </p:nvSpPr>
        <p:spPr>
          <a:xfrm>
            <a:off x="3124200" y="6400800"/>
            <a:ext cx="2895600" cy="304800"/>
          </a:xfrm>
          <a:ln/>
        </p:spPr>
        <p:txBody>
          <a:bodyPr/>
          <a:lstStyle>
            <a:lvl1pPr>
              <a:defRPr/>
            </a:lvl1pPr>
          </a:lstStyle>
          <a:p>
            <a:pPr>
              <a:defRPr/>
            </a:pPr>
            <a:r>
              <a:rPr lang="en-US" altLang="en-US"/>
              <a:t>© 2021 - Brad Myers</a:t>
            </a:r>
            <a:endParaRPr lang="en-US" altLang="en-US" dirty="0"/>
          </a:p>
        </p:txBody>
      </p:sp>
      <p:sp>
        <p:nvSpPr>
          <p:cNvPr id="9" name="Rectangle 12"/>
          <p:cNvSpPr>
            <a:spLocks noGrp="1" noChangeArrowheads="1"/>
          </p:cNvSpPr>
          <p:nvPr>
            <p:ph type="sldNum" sz="quarter" idx="12"/>
          </p:nvPr>
        </p:nvSpPr>
        <p:spPr>
          <a:xfrm>
            <a:off x="6553200" y="6400800"/>
            <a:ext cx="2133600" cy="304800"/>
          </a:xfrm>
          <a:ln/>
        </p:spPr>
        <p:txBody>
          <a:bodyPr/>
          <a:lstStyle>
            <a:lvl1pPr>
              <a:defRPr/>
            </a:lvl1pPr>
          </a:lstStyle>
          <a:p>
            <a:pPr>
              <a:defRPr/>
            </a:pPr>
            <a:fld id="{13D8B6F1-B5F8-417B-BD46-79334345901A}"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xfrm>
            <a:off x="457200" y="6471138"/>
            <a:ext cx="2133600" cy="234462"/>
          </a:xfrm>
          <a:ln/>
        </p:spPr>
        <p:txBody>
          <a:bodyPr/>
          <a:lstStyle>
            <a:lvl1pPr>
              <a:defRPr/>
            </a:lvl1pPr>
          </a:lstStyle>
          <a:p>
            <a:pPr>
              <a:defRPr/>
            </a:pPr>
            <a:endParaRPr lang="en-US" altLang="en-US" dirty="0"/>
          </a:p>
        </p:txBody>
      </p:sp>
      <p:sp>
        <p:nvSpPr>
          <p:cNvPr id="4" name="Rectangle 11"/>
          <p:cNvSpPr>
            <a:spLocks noGrp="1" noChangeArrowheads="1"/>
          </p:cNvSpPr>
          <p:nvPr>
            <p:ph type="ftr" sz="quarter" idx="11"/>
          </p:nvPr>
        </p:nvSpPr>
        <p:spPr>
          <a:xfrm>
            <a:off x="3124200" y="6471138"/>
            <a:ext cx="2895600" cy="234462"/>
          </a:xfrm>
          <a:ln/>
        </p:spPr>
        <p:txBody>
          <a:bodyPr/>
          <a:lstStyle>
            <a:lvl1pPr>
              <a:defRPr/>
            </a:lvl1pPr>
          </a:lstStyle>
          <a:p>
            <a:pPr>
              <a:defRPr/>
            </a:pPr>
            <a:r>
              <a:rPr lang="en-US" altLang="en-US"/>
              <a:t>© 2021 - Brad Myers</a:t>
            </a:r>
          </a:p>
        </p:txBody>
      </p:sp>
      <p:sp>
        <p:nvSpPr>
          <p:cNvPr id="5" name="Rectangle 12"/>
          <p:cNvSpPr>
            <a:spLocks noGrp="1" noChangeArrowheads="1"/>
          </p:cNvSpPr>
          <p:nvPr>
            <p:ph type="sldNum" sz="quarter" idx="12"/>
          </p:nvPr>
        </p:nvSpPr>
        <p:spPr>
          <a:xfrm>
            <a:off x="6553200" y="6471138"/>
            <a:ext cx="2133600" cy="234462"/>
          </a:xfrm>
          <a:ln/>
        </p:spPr>
        <p:txBody>
          <a:bodyPr/>
          <a:lstStyle>
            <a:lvl1pPr>
              <a:defRPr/>
            </a:lvl1pPr>
          </a:lstStyle>
          <a:p>
            <a:pPr>
              <a:defRPr/>
            </a:pPr>
            <a:fld id="{1F9D51DB-4E15-430C-8042-4DCA33BBD66E}"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1"/>
          <p:cNvSpPr>
            <a:spLocks noGrp="1" noChangeArrowheads="1"/>
          </p:cNvSpPr>
          <p:nvPr>
            <p:ph type="ftr" sz="quarter" idx="11"/>
          </p:nvPr>
        </p:nvSpPr>
        <p:spPr>
          <a:ln/>
        </p:spPr>
        <p:txBody>
          <a:bodyPr/>
          <a:lstStyle>
            <a:lvl1pPr>
              <a:defRPr/>
            </a:lvl1pPr>
          </a:lstStyle>
          <a:p>
            <a:pPr>
              <a:defRPr/>
            </a:pPr>
            <a:r>
              <a:rPr lang="en-US" altLang="en-US"/>
              <a:t>© 2021 - Brad Myers</a:t>
            </a:r>
          </a:p>
        </p:txBody>
      </p:sp>
      <p:sp>
        <p:nvSpPr>
          <p:cNvPr id="4" name="Rectangle 12"/>
          <p:cNvSpPr>
            <a:spLocks noGrp="1" noChangeArrowheads="1"/>
          </p:cNvSpPr>
          <p:nvPr>
            <p:ph type="sldNum" sz="quarter" idx="12"/>
          </p:nvPr>
        </p:nvSpPr>
        <p:spPr>
          <a:ln/>
        </p:spPr>
        <p:txBody>
          <a:bodyPr/>
          <a:lstStyle>
            <a:lvl1pPr>
              <a:defRPr/>
            </a:lvl1pPr>
          </a:lstStyle>
          <a:p>
            <a:pPr>
              <a:defRPr/>
            </a:pPr>
            <a:fld id="{B62266FD-D079-4A62-A952-B281EB6BCED1}"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5" name="Group 3"/>
          <p:cNvGrpSpPr>
            <a:grpSpLocks/>
          </p:cNvGrpSpPr>
          <p:nvPr/>
        </p:nvGrpSpPr>
        <p:grpSpPr bwMode="auto">
          <a:xfrm>
            <a:off x="0" y="6"/>
            <a:ext cx="9144000" cy="93663"/>
            <a:chOff x="0" y="0"/>
            <a:chExt cx="5760" cy="128"/>
          </a:xfrm>
        </p:grpSpPr>
        <p:sp>
          <p:nvSpPr>
            <p:cNvPr id="260100" name="Rectangle 4"/>
            <p:cNvSpPr>
              <a:spLocks noChangeArrowheads="1"/>
            </p:cNvSpPr>
            <p:nvPr userDrawn="1"/>
          </p:nvSpPr>
          <p:spPr bwMode="auto">
            <a:xfrm>
              <a:off x="0" y="0"/>
              <a:ext cx="5760" cy="128"/>
            </a:xfrm>
            <a:prstGeom prst="rect">
              <a:avLst/>
            </a:prstGeom>
            <a:solidFill>
              <a:schemeClr val="tx2"/>
            </a:solidFill>
            <a:ln w="9525">
              <a:noFill/>
              <a:miter lim="800000"/>
              <a:headEnd/>
              <a:tailEnd/>
            </a:ln>
            <a:effectLst/>
          </p:spPr>
          <p:txBody>
            <a:bodyPr wrap="none" anchor="ctr"/>
            <a:lstStyle/>
            <a:p>
              <a:pPr>
                <a:defRPr/>
              </a:pPr>
              <a:endParaRPr lang="en-US"/>
            </a:p>
          </p:txBody>
        </p:sp>
        <p:sp>
          <p:nvSpPr>
            <p:cNvPr id="260101" name="Rectangle 5"/>
            <p:cNvSpPr>
              <a:spLocks noChangeArrowheads="1"/>
            </p:cNvSpPr>
            <p:nvPr userDrawn="1"/>
          </p:nvSpPr>
          <p:spPr bwMode="auto">
            <a:xfrm>
              <a:off x="2880" y="0"/>
              <a:ext cx="2880" cy="128"/>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260102" name="Rectangle 6"/>
            <p:cNvSpPr>
              <a:spLocks noChangeArrowheads="1"/>
            </p:cNvSpPr>
            <p:nvPr userDrawn="1"/>
          </p:nvSpPr>
          <p:spPr bwMode="auto">
            <a:xfrm>
              <a:off x="4320" y="0"/>
              <a:ext cx="1440" cy="128"/>
            </a:xfrm>
            <a:prstGeom prst="rect">
              <a:avLst/>
            </a:prstGeom>
            <a:solidFill>
              <a:schemeClr val="accent1"/>
            </a:solidFill>
            <a:ln w="9525">
              <a:noFill/>
              <a:miter lim="800000"/>
              <a:headEnd/>
              <a:tailEnd/>
            </a:ln>
            <a:effectLst/>
          </p:spPr>
          <p:txBody>
            <a:bodyPr wrap="none" anchor="ctr"/>
            <a:lstStyle/>
            <a:p>
              <a:pPr>
                <a:defRPr/>
              </a:pPr>
              <a:endParaRPr lang="en-US"/>
            </a:p>
          </p:txBody>
        </p:sp>
        <p:sp>
          <p:nvSpPr>
            <p:cNvPr id="260103" name="Rectangle 7"/>
            <p:cNvSpPr>
              <a:spLocks noChangeArrowheads="1"/>
            </p:cNvSpPr>
            <p:nvPr userDrawn="1"/>
          </p:nvSpPr>
          <p:spPr bwMode="auto">
            <a:xfrm>
              <a:off x="5269" y="0"/>
              <a:ext cx="491" cy="128"/>
            </a:xfrm>
            <a:prstGeom prst="rect">
              <a:avLst/>
            </a:prstGeom>
            <a:solidFill>
              <a:schemeClr val="folHlink"/>
            </a:solidFill>
            <a:ln w="9525">
              <a:noFill/>
              <a:miter lim="800000"/>
              <a:headEnd/>
              <a:tailEnd/>
            </a:ln>
            <a:effectLst/>
          </p:spPr>
          <p:txBody>
            <a:bodyPr wrap="none" anchor="ctr"/>
            <a:lstStyle/>
            <a:p>
              <a:pPr>
                <a:defRPr/>
              </a:pPr>
              <a:endParaRPr lang="en-US"/>
            </a:p>
          </p:txBody>
        </p:sp>
      </p:grpSp>
      <p:sp>
        <p:nvSpPr>
          <p:cNvPr id="3076" name="Rectangle 8"/>
          <p:cNvSpPr>
            <a:spLocks noGrp="1" noChangeArrowheads="1"/>
          </p:cNvSpPr>
          <p:nvPr>
            <p:ph type="title"/>
          </p:nvPr>
        </p:nvSpPr>
        <p:spPr bwMode="auto">
          <a:xfrm>
            <a:off x="457200" y="122238"/>
            <a:ext cx="75438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3077" name="Rectangle 9"/>
          <p:cNvSpPr>
            <a:spLocks noGrp="1" noChangeArrowheads="1"/>
          </p:cNvSpPr>
          <p:nvPr>
            <p:ph type="body" idx="1"/>
          </p:nvPr>
        </p:nvSpPr>
        <p:spPr bwMode="auto">
          <a:xfrm>
            <a:off x="457200" y="1719263"/>
            <a:ext cx="82296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60106" name="Rectangle 10"/>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endParaRPr lang="en-US" altLang="en-US"/>
          </a:p>
        </p:txBody>
      </p:sp>
      <p:sp>
        <p:nvSpPr>
          <p:cNvPr id="260107" name="Rectangle 11"/>
          <p:cNvSpPr>
            <a:spLocks noGrp="1" noChangeArrowheads="1"/>
          </p:cNvSpPr>
          <p:nvPr>
            <p:ph type="ftr" sz="quarter" idx="3"/>
          </p:nvPr>
        </p:nvSpPr>
        <p:spPr bwMode="auto">
          <a:xfrm>
            <a:off x="2737263" y="6248400"/>
            <a:ext cx="3669474"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r>
              <a:rPr lang="en-US" altLang="en-US"/>
              <a:t>© 2021 - Brad Myers</a:t>
            </a:r>
          </a:p>
        </p:txBody>
      </p:sp>
      <p:sp>
        <p:nvSpPr>
          <p:cNvPr id="260108" name="Rectangle 12"/>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C798F90B-E41F-482D-9849-38A262FB927E}" type="slidenum">
              <a:rPr lang="en-US" altLang="en-US"/>
              <a:pPr>
                <a:defRPr/>
              </a:pPr>
              <a:t>‹#›</a:t>
            </a:fld>
            <a:endParaRPr lang="en-US" altLang="en-US"/>
          </a:p>
        </p:txBody>
      </p:sp>
      <p:pic>
        <p:nvPicPr>
          <p:cNvPr id="14" name="Picture 2" descr="red_hcii_logo"/>
          <p:cNvPicPr>
            <a:picLocks noChangeAspect="1" noChangeArrowheads="1"/>
          </p:cNvPicPr>
          <p:nvPr userDrawn="1"/>
        </p:nvPicPr>
        <p:blipFill>
          <a:blip r:embed="rId9" cstate="print"/>
          <a:srcRect/>
          <a:stretch>
            <a:fillRect/>
          </a:stretch>
        </p:blipFill>
        <p:spPr bwMode="auto">
          <a:xfrm>
            <a:off x="6618288" y="134938"/>
            <a:ext cx="2386012" cy="514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4" r:id="rId1"/>
    <p:sldLayoutId id="2147483684" r:id="rId2"/>
    <p:sldLayoutId id="2147483685" r:id="rId3"/>
    <p:sldLayoutId id="2147483686" r:id="rId4"/>
    <p:sldLayoutId id="2147483687" r:id="rId5"/>
    <p:sldLayoutId id="2147483688" r:id="rId6"/>
    <p:sldLayoutId id="2147483689" r:id="rId7"/>
  </p:sldLayoutIdLst>
  <p:hf hdr="0" dt="0"/>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who.int/blindness/publications/globaldata/en/" TargetMode="Externa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bYKUxOdUAao" TargetMode="External"/><Relationship Id="rId2" Type="http://schemas.openxmlformats.org/officeDocument/2006/relationships/hyperlink" Target="https://www.youtube.com/watch?v=x31u1seLTo0"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youtube.com/watch?v=2j2x2miPPDQ"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fqWkNxB27DM" TargetMode="External"/><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youtube.com/watch?v=RXF2ThtYXz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R8VuA8yVBv8" TargetMode="External"/><Relationship Id="rId2" Type="http://schemas.openxmlformats.org/officeDocument/2006/relationships/hyperlink" Target="https://www.tobiidynavox.com/" TargetMode="Externa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www.minspeak.co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w3.org/WAI/WCAG20/quickref/" TargetMode="External"/><Relationship Id="rId2" Type="http://schemas.openxmlformats.org/officeDocument/2006/relationships/hyperlink" Target="http://www.w3.org/WAI/intro/accessibility.php"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4.png"/><Relationship Id="rId4"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eveloper.android.com/guide/topics/ui/accessibilit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assets21.sigaccess.org/"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cs.cmu.edu/~pebbles/papers/pebbleshandicapped.pdf" TargetMode="Externa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dl.acm.org/citation.cfm?doid=964696.964703"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patrickcarrington.com/" TargetMode="External"/><Relationship Id="rId2" Type="http://schemas.openxmlformats.org/officeDocument/2006/relationships/hyperlink" Target="https://www.cs.cmu.edu/~jbigha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p:nvPr>
        </p:nvSpPr>
        <p:spPr/>
        <p:txBody>
          <a:bodyPr/>
          <a:lstStyle/>
          <a:p>
            <a:r>
              <a:rPr lang="en-US" sz="2800" dirty="0"/>
              <a:t>Lecture 24:</a:t>
            </a:r>
            <a:br>
              <a:rPr lang="en-US" sz="2800" dirty="0"/>
            </a:br>
            <a:r>
              <a:rPr lang="en-US" dirty="0"/>
              <a:t>Toolkit support for Assistive and Accessible Interfaces;</a:t>
            </a:r>
            <a:br>
              <a:rPr lang="en-US" dirty="0"/>
            </a:br>
            <a:r>
              <a:rPr lang="en-US" dirty="0"/>
              <a:t>Web Accessibility</a:t>
            </a:r>
          </a:p>
        </p:txBody>
      </p:sp>
      <p:sp>
        <p:nvSpPr>
          <p:cNvPr id="5124" name="Rectangle 3"/>
          <p:cNvSpPr>
            <a:spLocks noGrp="1" noChangeArrowheads="1"/>
          </p:cNvSpPr>
          <p:nvPr>
            <p:ph type="subTitle" idx="1"/>
          </p:nvPr>
        </p:nvSpPr>
        <p:spPr/>
        <p:txBody>
          <a:bodyPr>
            <a:normAutofit/>
          </a:bodyPr>
          <a:lstStyle/>
          <a:p>
            <a:r>
              <a:rPr lang="en-US" dirty="0"/>
              <a:t>05-431/631 Software Structures for User Interfaces (SSUI)</a:t>
            </a:r>
          </a:p>
          <a:p>
            <a:r>
              <a:rPr lang="en-US" dirty="0"/>
              <a:t>Fall, 2021</a:t>
            </a:r>
          </a:p>
        </p:txBody>
      </p:sp>
      <p:sp>
        <p:nvSpPr>
          <p:cNvPr id="2" name="Footer Placeholder 1"/>
          <p:cNvSpPr>
            <a:spLocks noGrp="1"/>
          </p:cNvSpPr>
          <p:nvPr>
            <p:ph type="ftr" sz="quarter" idx="11"/>
          </p:nvPr>
        </p:nvSpPr>
        <p:spPr/>
        <p:txBody>
          <a:bodyPr/>
          <a:lstStyle/>
          <a:p>
            <a:pPr>
              <a:defRPr/>
            </a:pPr>
            <a:r>
              <a:rPr lang="en-US" altLang="en-US"/>
              <a:t>© 2021 - Brad Myers</a:t>
            </a:r>
          </a:p>
        </p:txBody>
      </p:sp>
      <p:sp>
        <p:nvSpPr>
          <p:cNvPr id="3" name="Slide Number Placeholder 2"/>
          <p:cNvSpPr>
            <a:spLocks noGrp="1"/>
          </p:cNvSpPr>
          <p:nvPr>
            <p:ph type="sldNum" sz="quarter" idx="12"/>
          </p:nvPr>
        </p:nvSpPr>
        <p:spPr/>
        <p:txBody>
          <a:bodyPr/>
          <a:lstStyle/>
          <a:p>
            <a:pPr>
              <a:defRPr/>
            </a:pPr>
            <a:fld id="{1B3B77B1-CE06-4CD1-893A-1C072024AD65}" type="slidenum">
              <a:rPr lang="en-US" altLang="en-US" smtClean="0"/>
              <a:pPr>
                <a:defRPr/>
              </a:pPr>
              <a:t>1</a:t>
            </a:fld>
            <a:endParaRPr lang="en-US" alt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Kinds of Physical Disabilities, cont.</a:t>
            </a:r>
          </a:p>
        </p:txBody>
      </p:sp>
      <p:sp>
        <p:nvSpPr>
          <p:cNvPr id="3" name="Content Placeholder 2"/>
          <p:cNvSpPr>
            <a:spLocks noGrp="1"/>
          </p:cNvSpPr>
          <p:nvPr>
            <p:ph idx="1"/>
          </p:nvPr>
        </p:nvSpPr>
        <p:spPr>
          <a:xfrm>
            <a:off x="457200" y="1719262"/>
            <a:ext cx="8229600" cy="4744167"/>
          </a:xfrm>
        </p:spPr>
        <p:txBody>
          <a:bodyPr>
            <a:normAutofit fontScale="77500" lnSpcReduction="20000"/>
          </a:bodyPr>
          <a:lstStyle/>
          <a:p>
            <a:r>
              <a:rPr lang="en-US" dirty="0"/>
              <a:t>Parkinson's disease</a:t>
            </a:r>
          </a:p>
          <a:p>
            <a:pPr lvl="1"/>
            <a:r>
              <a:rPr lang="en-US" dirty="0"/>
              <a:t>Degenerative disorder of the central nervous system</a:t>
            </a:r>
          </a:p>
          <a:p>
            <a:pPr lvl="1"/>
            <a:r>
              <a:rPr lang="en-US" dirty="0"/>
              <a:t>Usually affects older people, usually after age 60</a:t>
            </a:r>
          </a:p>
          <a:p>
            <a:pPr lvl="1"/>
            <a:r>
              <a:rPr lang="en-US" dirty="0"/>
              <a:t>Shaking, rigidity, slowness of movement</a:t>
            </a:r>
          </a:p>
          <a:p>
            <a:pPr lvl="1"/>
            <a:r>
              <a:rPr lang="en-US" dirty="0"/>
              <a:t>About one million people in the United States</a:t>
            </a:r>
          </a:p>
          <a:p>
            <a:r>
              <a:rPr lang="en-US" dirty="0"/>
              <a:t>Muscular Dystrophy (MD)</a:t>
            </a:r>
          </a:p>
          <a:p>
            <a:pPr lvl="1"/>
            <a:r>
              <a:rPr lang="en-US" sz="2800" dirty="0"/>
              <a:t>About one in every 4,000 newborn boys</a:t>
            </a:r>
          </a:p>
          <a:p>
            <a:pPr lvl="1"/>
            <a:r>
              <a:rPr lang="en-US" sz="2800" dirty="0"/>
              <a:t>Lose gross motor control while retaining fine motor control</a:t>
            </a:r>
          </a:p>
          <a:p>
            <a:pPr lvl="1"/>
            <a:r>
              <a:rPr lang="en-US" sz="2800" dirty="0"/>
              <a:t>Lose strength</a:t>
            </a:r>
            <a:endParaRPr lang="en-US" dirty="0"/>
          </a:p>
          <a:p>
            <a:r>
              <a:rPr lang="en-US" dirty="0"/>
              <a:t>Many other physical disabilities and diseases</a:t>
            </a:r>
          </a:p>
          <a:p>
            <a:r>
              <a:rPr lang="en-US" dirty="0"/>
              <a:t>Just being elderly</a:t>
            </a:r>
          </a:p>
          <a:p>
            <a:pPr lvl="1"/>
            <a:r>
              <a:rPr lang="en-US" dirty="0"/>
              <a:t>Reduced physical dexterity, eyesight, cognitive abilities, etc.</a:t>
            </a:r>
          </a:p>
        </p:txBody>
      </p:sp>
      <p:sp>
        <p:nvSpPr>
          <p:cNvPr id="4" name="Footer Placeholder 3"/>
          <p:cNvSpPr>
            <a:spLocks noGrp="1"/>
          </p:cNvSpPr>
          <p:nvPr>
            <p:ph type="ftr" sz="quarter" idx="11"/>
          </p:nvPr>
        </p:nvSpPr>
        <p:spPr/>
        <p:txBody>
          <a:bodyPr/>
          <a:lstStyle/>
          <a:p>
            <a:pPr>
              <a:defRPr/>
            </a:pPr>
            <a:r>
              <a:rPr lang="en-US" altLang="en-US"/>
              <a:t>© 2021 -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10</a:t>
            </a:fld>
            <a:endParaRPr lang="en-US" altLang="en-US"/>
          </a:p>
        </p:txBody>
      </p:sp>
    </p:spTree>
    <p:extLst>
      <p:ext uri="{BB962C8B-B14F-4D97-AF65-F5344CB8AC3E}">
        <p14:creationId xmlns:p14="http://schemas.microsoft.com/office/powerpoint/2010/main" val="1036956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Blindness and Visual Disabilities</a:t>
            </a:r>
          </a:p>
        </p:txBody>
      </p:sp>
      <p:sp>
        <p:nvSpPr>
          <p:cNvPr id="3" name="Content Placeholder 2"/>
          <p:cNvSpPr>
            <a:spLocks noGrp="1"/>
          </p:cNvSpPr>
          <p:nvPr>
            <p:ph idx="1"/>
          </p:nvPr>
        </p:nvSpPr>
        <p:spPr>
          <a:xfrm>
            <a:off x="344466" y="1578279"/>
            <a:ext cx="8229600" cy="3663298"/>
          </a:xfrm>
        </p:spPr>
        <p:txBody>
          <a:bodyPr>
            <a:normAutofit lnSpcReduction="10000"/>
          </a:bodyPr>
          <a:lstStyle/>
          <a:p>
            <a:r>
              <a:rPr lang="en-US" dirty="0"/>
              <a:t>Estimate that globally the number</a:t>
            </a:r>
            <a:br>
              <a:rPr lang="en-US" dirty="0"/>
            </a:br>
            <a:r>
              <a:rPr lang="en-US" dirty="0"/>
              <a:t>of people of all ages visually impaired is 285 million, of whom 39 million are blind.</a:t>
            </a:r>
          </a:p>
          <a:p>
            <a:pPr lvl="1"/>
            <a:r>
              <a:rPr lang="en-US" sz="1800" dirty="0"/>
              <a:t>(</a:t>
            </a:r>
            <a:r>
              <a:rPr lang="en-US" sz="1800" dirty="0">
                <a:hlinkClick r:id="rId2"/>
              </a:rPr>
              <a:t>cite</a:t>
            </a:r>
            <a:r>
              <a:rPr lang="en-US" sz="1800" dirty="0"/>
              <a:t>)</a:t>
            </a:r>
          </a:p>
          <a:p>
            <a:r>
              <a:rPr lang="en-US" dirty="0"/>
              <a:t>Many levels</a:t>
            </a:r>
          </a:p>
          <a:p>
            <a:pPr lvl="1"/>
            <a:r>
              <a:rPr lang="en-US" dirty="0"/>
              <a:t>No vision from birth</a:t>
            </a:r>
          </a:p>
          <a:p>
            <a:pPr lvl="1"/>
            <a:r>
              <a:rPr lang="en-US" dirty="0"/>
              <a:t>Need magnification</a:t>
            </a:r>
          </a:p>
          <a:p>
            <a:pPr lvl="1"/>
            <a:r>
              <a:rPr lang="en-US" dirty="0"/>
              <a:t>Color blindness</a:t>
            </a:r>
          </a:p>
        </p:txBody>
      </p:sp>
      <p:sp>
        <p:nvSpPr>
          <p:cNvPr id="4" name="Footer Placeholder 3"/>
          <p:cNvSpPr>
            <a:spLocks noGrp="1"/>
          </p:cNvSpPr>
          <p:nvPr>
            <p:ph type="ftr" sz="quarter" idx="11"/>
          </p:nvPr>
        </p:nvSpPr>
        <p:spPr/>
        <p:txBody>
          <a:bodyPr/>
          <a:lstStyle/>
          <a:p>
            <a:pPr>
              <a:defRPr/>
            </a:pPr>
            <a:r>
              <a:rPr lang="en-US" altLang="en-US"/>
              <a:t>© 2021 -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11</a:t>
            </a:fld>
            <a:endParaRPr lang="en-US" altLang="en-US"/>
          </a:p>
        </p:txBody>
      </p:sp>
      <p:pic>
        <p:nvPicPr>
          <p:cNvPr id="2050" name="Picture 2" descr="http://www.personal.psu.edu/jlm6010/blogs/la101h/b.jpg"/>
          <p:cNvPicPr>
            <a:picLocks noChangeAspect="1" noChangeArrowheads="1"/>
          </p:cNvPicPr>
          <p:nvPr/>
        </p:nvPicPr>
        <p:blipFill>
          <a:blip r:embed="rId3" cstate="print"/>
          <a:srcRect/>
          <a:stretch>
            <a:fillRect/>
          </a:stretch>
        </p:blipFill>
        <p:spPr bwMode="auto">
          <a:xfrm>
            <a:off x="6651320" y="0"/>
            <a:ext cx="2492679" cy="1869509"/>
          </a:xfrm>
          <a:prstGeom prst="rect">
            <a:avLst/>
          </a:prstGeom>
          <a:noFill/>
        </p:spPr>
      </p:pic>
      <p:pic>
        <p:nvPicPr>
          <p:cNvPr id="2052" name="Picture 4" descr="http://upload.wikimedia.org/wikipedia/commons/4/4c/Braille_closeup.jpg"/>
          <p:cNvPicPr>
            <a:picLocks noChangeAspect="1" noChangeArrowheads="1"/>
          </p:cNvPicPr>
          <p:nvPr/>
        </p:nvPicPr>
        <p:blipFill>
          <a:blip r:embed="rId4" cstate="print"/>
          <a:srcRect/>
          <a:stretch>
            <a:fillRect/>
          </a:stretch>
        </p:blipFill>
        <p:spPr bwMode="auto">
          <a:xfrm>
            <a:off x="4527159" y="3012510"/>
            <a:ext cx="4305300" cy="2857500"/>
          </a:xfrm>
          <a:prstGeom prst="rect">
            <a:avLst/>
          </a:prstGeom>
          <a:noFill/>
        </p:spPr>
      </p:pic>
    </p:spTree>
    <p:extLst>
      <p:ext uri="{BB962C8B-B14F-4D97-AF65-F5344CB8AC3E}">
        <p14:creationId xmlns:p14="http://schemas.microsoft.com/office/powerpoint/2010/main" val="282551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46556"/>
          </a:xfrm>
        </p:spPr>
        <p:txBody>
          <a:bodyPr/>
          <a:lstStyle/>
          <a:p>
            <a:r>
              <a:rPr lang="en-US" dirty="0"/>
              <a:t>Example: CAPTCHAs</a:t>
            </a:r>
          </a:p>
        </p:txBody>
      </p:sp>
      <p:sp>
        <p:nvSpPr>
          <p:cNvPr id="3" name="Content Placeholder 2"/>
          <p:cNvSpPr>
            <a:spLocks noGrp="1"/>
          </p:cNvSpPr>
          <p:nvPr>
            <p:ph idx="1"/>
          </p:nvPr>
        </p:nvSpPr>
        <p:spPr/>
        <p:txBody>
          <a:bodyPr/>
          <a:lstStyle/>
          <a:p>
            <a:r>
              <a:rPr lang="en-US"/>
              <a:t> Hard for Computers/Easy for Humans</a:t>
            </a:r>
          </a:p>
          <a:p>
            <a:r>
              <a:rPr lang="en-US"/>
              <a:t> Require vision</a:t>
            </a:r>
            <a:endParaRPr lang="en-US" dirty="0"/>
          </a:p>
        </p:txBody>
      </p:sp>
      <p:sp>
        <p:nvSpPr>
          <p:cNvPr id="9" name="TextBox 8"/>
          <p:cNvSpPr txBox="1"/>
          <p:nvPr/>
        </p:nvSpPr>
        <p:spPr>
          <a:xfrm>
            <a:off x="1485900" y="5543551"/>
            <a:ext cx="6457950" cy="253916"/>
          </a:xfrm>
          <a:prstGeom prst="rect">
            <a:avLst/>
          </a:prstGeom>
          <a:noFill/>
        </p:spPr>
        <p:txBody>
          <a:bodyPr wrap="square" rtlCol="0">
            <a:spAutoFit/>
          </a:bodyPr>
          <a:lstStyle/>
          <a:p>
            <a:pPr marL="257175" indent="-257175">
              <a:buAutoNum type="arabicPeriod"/>
            </a:pPr>
            <a:r>
              <a:rPr lang="en-US" sz="1050" b="1" dirty="0">
                <a:solidFill>
                  <a:schemeClr val="bg1"/>
                </a:solidFill>
              </a:rPr>
              <a:t>Completely Automated Public Turing Test to Tell Computers and Humans Apart</a:t>
            </a:r>
          </a:p>
        </p:txBody>
      </p:sp>
      <p:pic>
        <p:nvPicPr>
          <p:cNvPr id="6" name="Picture 5" descr="8.jpg"/>
          <p:cNvPicPr>
            <a:picLocks noChangeAspect="1"/>
          </p:cNvPicPr>
          <p:nvPr/>
        </p:nvPicPr>
        <p:blipFill>
          <a:blip r:embed="rId5"/>
          <a:stretch>
            <a:fillRect/>
          </a:stretch>
        </p:blipFill>
        <p:spPr>
          <a:xfrm>
            <a:off x="2154750" y="3600450"/>
            <a:ext cx="1463040" cy="609600"/>
          </a:xfrm>
          <a:prstGeom prst="rect">
            <a:avLst/>
          </a:prstGeom>
        </p:spPr>
      </p:pic>
      <p:pic>
        <p:nvPicPr>
          <p:cNvPr id="8" name="Picture 7" descr="17.jpg"/>
          <p:cNvPicPr>
            <a:picLocks noChangeAspect="1"/>
          </p:cNvPicPr>
          <p:nvPr/>
        </p:nvPicPr>
        <p:blipFill>
          <a:blip r:embed="rId6"/>
          <a:stretch>
            <a:fillRect/>
          </a:stretch>
        </p:blipFill>
        <p:spPr>
          <a:xfrm>
            <a:off x="1371600" y="4139737"/>
            <a:ext cx="2040483" cy="387692"/>
          </a:xfrm>
          <a:prstGeom prst="rect">
            <a:avLst/>
          </a:prstGeom>
          <a:ln>
            <a:solidFill>
              <a:schemeClr val="accent1"/>
            </a:solidFill>
          </a:ln>
        </p:spPr>
      </p:pic>
      <p:pic>
        <p:nvPicPr>
          <p:cNvPr id="7" name="Picture 6" descr="7.jpg"/>
          <p:cNvPicPr>
            <a:picLocks noChangeAspect="1"/>
          </p:cNvPicPr>
          <p:nvPr/>
        </p:nvPicPr>
        <p:blipFill>
          <a:blip r:embed="rId7"/>
          <a:stretch>
            <a:fillRect/>
          </a:stretch>
        </p:blipFill>
        <p:spPr>
          <a:xfrm>
            <a:off x="2154750" y="4477229"/>
            <a:ext cx="1674300" cy="380522"/>
          </a:xfrm>
          <a:prstGeom prst="rect">
            <a:avLst/>
          </a:prstGeom>
        </p:spPr>
      </p:pic>
      <p:sp>
        <p:nvSpPr>
          <p:cNvPr id="49" name="Rectangle 48"/>
          <p:cNvSpPr/>
          <p:nvPr/>
        </p:nvSpPr>
        <p:spPr>
          <a:xfrm>
            <a:off x="0" y="1371918"/>
            <a:ext cx="9144000" cy="4879181"/>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229100" y="2971800"/>
            <a:ext cx="3600450" cy="2514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5118616" y="3068420"/>
            <a:ext cx="1885950" cy="628651"/>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4489967" y="3955553"/>
            <a:ext cx="3143249" cy="48446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9.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39976" y="3175650"/>
            <a:ext cx="500411" cy="374527"/>
          </a:xfrm>
          <a:prstGeom prst="rect">
            <a:avLst/>
          </a:prstGeom>
          <a:noFill/>
          <a:ln>
            <a:noFill/>
          </a:ln>
        </p:spPr>
      </p:pic>
      <p:sp>
        <p:nvSpPr>
          <p:cNvPr id="41" name="TextBox 40"/>
          <p:cNvSpPr txBox="1"/>
          <p:nvPr/>
        </p:nvSpPr>
        <p:spPr>
          <a:xfrm>
            <a:off x="5187673" y="3050739"/>
            <a:ext cx="1416844" cy="584775"/>
          </a:xfrm>
          <a:prstGeom prst="rect">
            <a:avLst/>
          </a:prstGeom>
          <a:noFill/>
        </p:spPr>
        <p:txBody>
          <a:bodyPr wrap="square" rtlCol="0">
            <a:spAutoFit/>
          </a:bodyPr>
          <a:lstStyle/>
          <a:p>
            <a:r>
              <a:rPr lang="en-US" sz="3200" b="1" dirty="0">
                <a:solidFill>
                  <a:schemeClr val="tx1">
                    <a:lumMod val="95000"/>
                    <a:lumOff val="5000"/>
                  </a:schemeClr>
                </a:solidFill>
              </a:rPr>
              <a:t>PLAY</a:t>
            </a:r>
            <a:endParaRPr lang="en-US" sz="3750" b="1" dirty="0">
              <a:solidFill>
                <a:schemeClr val="tx1">
                  <a:lumMod val="95000"/>
                  <a:lumOff val="5000"/>
                </a:schemeClr>
              </a:solidFill>
            </a:endParaRPr>
          </a:p>
        </p:txBody>
      </p:sp>
      <p:sp>
        <p:nvSpPr>
          <p:cNvPr id="42" name="Rounded Rectangle 41"/>
          <p:cNvSpPr/>
          <p:nvPr/>
        </p:nvSpPr>
        <p:spPr>
          <a:xfrm>
            <a:off x="5175766" y="4611471"/>
            <a:ext cx="1828800" cy="628649"/>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5222200" y="4611469"/>
            <a:ext cx="2062520" cy="584775"/>
          </a:xfrm>
          <a:prstGeom prst="rect">
            <a:avLst/>
          </a:prstGeom>
          <a:noFill/>
        </p:spPr>
        <p:txBody>
          <a:bodyPr wrap="square" rtlCol="0">
            <a:spAutoFit/>
          </a:bodyPr>
          <a:lstStyle/>
          <a:p>
            <a:r>
              <a:rPr lang="en-US" sz="3200" b="1" dirty="0">
                <a:solidFill>
                  <a:schemeClr val="tx1">
                    <a:lumMod val="95000"/>
                    <a:lumOff val="5000"/>
                  </a:schemeClr>
                </a:solidFill>
              </a:rPr>
              <a:t>SUBMIT</a:t>
            </a:r>
          </a:p>
        </p:txBody>
      </p:sp>
      <p:sp>
        <p:nvSpPr>
          <p:cNvPr id="47" name="TextBox 46"/>
          <p:cNvSpPr txBox="1"/>
          <p:nvPr/>
        </p:nvSpPr>
        <p:spPr>
          <a:xfrm>
            <a:off x="4173685" y="2625005"/>
            <a:ext cx="2818400" cy="461665"/>
          </a:xfrm>
          <a:prstGeom prst="rect">
            <a:avLst/>
          </a:prstGeom>
          <a:noFill/>
        </p:spPr>
        <p:txBody>
          <a:bodyPr wrap="none" rtlCol="0">
            <a:spAutoFit/>
          </a:bodyPr>
          <a:lstStyle/>
          <a:p>
            <a:r>
              <a:rPr lang="en-US" sz="2400" b="1" dirty="0">
                <a:solidFill>
                  <a:schemeClr val="bg1">
                    <a:lumMod val="95000"/>
                  </a:schemeClr>
                </a:solidFill>
              </a:rPr>
              <a:t>Audio CAPTCHAs</a:t>
            </a:r>
          </a:p>
        </p:txBody>
      </p:sp>
      <p:cxnSp>
        <p:nvCxnSpPr>
          <p:cNvPr id="44" name="Straight Connector 43"/>
          <p:cNvCxnSpPr/>
          <p:nvPr/>
        </p:nvCxnSpPr>
        <p:spPr>
          <a:xfrm rot="5400000">
            <a:off x="4395384" y="4194876"/>
            <a:ext cx="338841" cy="104"/>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pPr>
              <a:defRPr/>
            </a:pPr>
            <a:r>
              <a:rPr lang="en-US" altLang="en-US"/>
              <a:t>© 2021 -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12</a:t>
            </a:fld>
            <a:endParaRPr lang="en-US" altLang="en-US"/>
          </a:p>
        </p:txBody>
      </p:sp>
    </p:spTree>
    <p:extLst>
      <p:ext uri="{BB962C8B-B14F-4D97-AF65-F5344CB8AC3E}">
        <p14:creationId xmlns:p14="http://schemas.microsoft.com/office/powerpoint/2010/main" val="404139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6915"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9" fill="hold" display="0">
                  <p:stCondLst>
                    <p:cond delay="indefinite"/>
                  </p:stCondLst>
                  <p:endCondLst>
                    <p:cond evt="onNext" delay="0">
                      <p:tgtEl>
                        <p:sldTgt/>
                      </p:tgtEl>
                    </p:cond>
                    <p:cond evt="onPrev" delay="0">
                      <p:tgtEl>
                        <p:sldTgt/>
                      </p:tgtEl>
                    </p:cond>
                    <p:cond evt="onStopAudio" delay="0">
                      <p:tgtEl>
                        <p:sldTgt/>
                      </p:tgtEl>
                    </p:cond>
                  </p:endCondLst>
                </p:cTn>
                <p:tgtEl>
                  <p:spTgt spid="31"/>
                </p:tgtEl>
              </p:cMediaNode>
            </p:audio>
          </p:childTnLst>
        </p:cTn>
      </p:par>
    </p:tnLst>
    <p:bldLst>
      <p:bldP spid="49" grpId="0" animBg="1"/>
      <p:bldP spid="48" grpId="0" animBg="1"/>
      <p:bldP spid="28" grpId="0" animBg="1"/>
      <p:bldP spid="29" grpId="0" animBg="1"/>
      <p:bldP spid="41" grpId="0"/>
      <p:bldP spid="42" grpId="0" animBg="1"/>
      <p:bldP spid="43"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35"/>
            <a:ext cx="7543800" cy="911225"/>
          </a:xfrm>
        </p:spPr>
        <p:txBody>
          <a:bodyPr/>
          <a:lstStyle/>
          <a:p>
            <a:r>
              <a:rPr lang="en-US" dirty="0"/>
              <a:t>CAPTCHAs</a:t>
            </a:r>
          </a:p>
        </p:txBody>
      </p:sp>
      <p:sp>
        <p:nvSpPr>
          <p:cNvPr id="3" name="Content Placeholder 2"/>
          <p:cNvSpPr>
            <a:spLocks noGrp="1"/>
          </p:cNvSpPr>
          <p:nvPr>
            <p:ph idx="1"/>
          </p:nvPr>
        </p:nvSpPr>
        <p:spPr/>
        <p:txBody>
          <a:bodyPr/>
          <a:lstStyle/>
          <a:p>
            <a:r>
              <a:rPr lang="en-US"/>
              <a:t> Hard for Computers/Easy for Humans</a:t>
            </a:r>
          </a:p>
          <a:p>
            <a:r>
              <a:rPr lang="en-US"/>
              <a:t> Require vision</a:t>
            </a:r>
            <a:endParaRPr lang="en-US" dirty="0"/>
          </a:p>
        </p:txBody>
      </p:sp>
      <p:sp>
        <p:nvSpPr>
          <p:cNvPr id="9" name="TextBox 8"/>
          <p:cNvSpPr txBox="1"/>
          <p:nvPr/>
        </p:nvSpPr>
        <p:spPr>
          <a:xfrm>
            <a:off x="1485900" y="5543551"/>
            <a:ext cx="6457950" cy="253916"/>
          </a:xfrm>
          <a:prstGeom prst="rect">
            <a:avLst/>
          </a:prstGeom>
          <a:noFill/>
        </p:spPr>
        <p:txBody>
          <a:bodyPr wrap="square" rtlCol="0">
            <a:spAutoFit/>
          </a:bodyPr>
          <a:lstStyle/>
          <a:p>
            <a:pPr marL="257175" indent="-257175">
              <a:buAutoNum type="arabicPeriod"/>
            </a:pPr>
            <a:r>
              <a:rPr lang="en-US" sz="1050" b="1" dirty="0">
                <a:solidFill>
                  <a:schemeClr val="bg1"/>
                </a:solidFill>
              </a:rPr>
              <a:t>Completely Automated Public Turing Test to Tell Computers and Humans Apart</a:t>
            </a:r>
          </a:p>
        </p:txBody>
      </p:sp>
      <p:pic>
        <p:nvPicPr>
          <p:cNvPr id="6" name="Picture 5" descr="8.jpg"/>
          <p:cNvPicPr>
            <a:picLocks noChangeAspect="1"/>
          </p:cNvPicPr>
          <p:nvPr/>
        </p:nvPicPr>
        <p:blipFill>
          <a:blip r:embed="rId5"/>
          <a:stretch>
            <a:fillRect/>
          </a:stretch>
        </p:blipFill>
        <p:spPr>
          <a:xfrm>
            <a:off x="2154750" y="3600450"/>
            <a:ext cx="1463040" cy="609600"/>
          </a:xfrm>
          <a:prstGeom prst="rect">
            <a:avLst/>
          </a:prstGeom>
        </p:spPr>
      </p:pic>
      <p:pic>
        <p:nvPicPr>
          <p:cNvPr id="8" name="Picture 7" descr="17.jpg"/>
          <p:cNvPicPr>
            <a:picLocks noChangeAspect="1"/>
          </p:cNvPicPr>
          <p:nvPr/>
        </p:nvPicPr>
        <p:blipFill>
          <a:blip r:embed="rId6"/>
          <a:stretch>
            <a:fillRect/>
          </a:stretch>
        </p:blipFill>
        <p:spPr>
          <a:xfrm>
            <a:off x="1371600" y="4139737"/>
            <a:ext cx="2040483" cy="387692"/>
          </a:xfrm>
          <a:prstGeom prst="rect">
            <a:avLst/>
          </a:prstGeom>
          <a:ln>
            <a:solidFill>
              <a:schemeClr val="accent1"/>
            </a:solidFill>
          </a:ln>
        </p:spPr>
      </p:pic>
      <p:pic>
        <p:nvPicPr>
          <p:cNvPr id="7" name="Picture 6" descr="7.jpg"/>
          <p:cNvPicPr>
            <a:picLocks noChangeAspect="1"/>
          </p:cNvPicPr>
          <p:nvPr/>
        </p:nvPicPr>
        <p:blipFill>
          <a:blip r:embed="rId7"/>
          <a:stretch>
            <a:fillRect/>
          </a:stretch>
        </p:blipFill>
        <p:spPr>
          <a:xfrm>
            <a:off x="2154750" y="4477229"/>
            <a:ext cx="1674300" cy="380522"/>
          </a:xfrm>
          <a:prstGeom prst="rect">
            <a:avLst/>
          </a:prstGeom>
        </p:spPr>
      </p:pic>
      <p:sp>
        <p:nvSpPr>
          <p:cNvPr id="49" name="Rectangle 48"/>
          <p:cNvSpPr/>
          <p:nvPr/>
        </p:nvSpPr>
        <p:spPr>
          <a:xfrm>
            <a:off x="-7248" y="1406166"/>
            <a:ext cx="9144000" cy="4857750"/>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229100" y="2971800"/>
            <a:ext cx="3600450" cy="2514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5118616" y="3068420"/>
            <a:ext cx="1885950" cy="628651"/>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4489967" y="3955553"/>
            <a:ext cx="3143249" cy="48446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473298" y="3850281"/>
            <a:ext cx="416719" cy="727122"/>
          </a:xfrm>
          <a:prstGeom prst="rect">
            <a:avLst/>
          </a:prstGeom>
          <a:noFill/>
        </p:spPr>
        <p:txBody>
          <a:bodyPr wrap="square" rtlCol="0">
            <a:spAutoFit/>
          </a:bodyPr>
          <a:lstStyle/>
          <a:p>
            <a:r>
              <a:rPr lang="en-US" sz="4125" b="1" dirty="0">
                <a:solidFill>
                  <a:schemeClr val="tx1">
                    <a:lumMod val="95000"/>
                    <a:lumOff val="5000"/>
                  </a:schemeClr>
                </a:solidFill>
              </a:rPr>
              <a:t>1</a:t>
            </a:r>
          </a:p>
        </p:txBody>
      </p:sp>
      <p:pic>
        <p:nvPicPr>
          <p:cNvPr id="31" name="9.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39976" y="3175650"/>
            <a:ext cx="500411" cy="374527"/>
          </a:xfrm>
          <a:prstGeom prst="rect">
            <a:avLst/>
          </a:prstGeom>
          <a:noFill/>
          <a:ln>
            <a:noFill/>
          </a:ln>
        </p:spPr>
      </p:pic>
      <p:sp>
        <p:nvSpPr>
          <p:cNvPr id="32" name="TextBox 31"/>
          <p:cNvSpPr txBox="1"/>
          <p:nvPr/>
        </p:nvSpPr>
        <p:spPr>
          <a:xfrm>
            <a:off x="4735161" y="3860862"/>
            <a:ext cx="333375" cy="727122"/>
          </a:xfrm>
          <a:prstGeom prst="rect">
            <a:avLst/>
          </a:prstGeom>
          <a:noFill/>
        </p:spPr>
        <p:txBody>
          <a:bodyPr wrap="square" rtlCol="0">
            <a:spAutoFit/>
          </a:bodyPr>
          <a:lstStyle/>
          <a:p>
            <a:r>
              <a:rPr lang="en-US" sz="4125" b="1" dirty="0">
                <a:solidFill>
                  <a:schemeClr val="tx1">
                    <a:lumMod val="95000"/>
                    <a:lumOff val="5000"/>
                  </a:schemeClr>
                </a:solidFill>
              </a:rPr>
              <a:t>7</a:t>
            </a:r>
          </a:p>
        </p:txBody>
      </p:sp>
      <p:sp>
        <p:nvSpPr>
          <p:cNvPr id="33" name="TextBox 32"/>
          <p:cNvSpPr txBox="1"/>
          <p:nvPr/>
        </p:nvSpPr>
        <p:spPr>
          <a:xfrm>
            <a:off x="5022587" y="3861450"/>
            <a:ext cx="333375" cy="727122"/>
          </a:xfrm>
          <a:prstGeom prst="rect">
            <a:avLst/>
          </a:prstGeom>
          <a:noFill/>
        </p:spPr>
        <p:txBody>
          <a:bodyPr wrap="square" rtlCol="0">
            <a:spAutoFit/>
          </a:bodyPr>
          <a:lstStyle/>
          <a:p>
            <a:r>
              <a:rPr lang="en-US" sz="4125" b="1" dirty="0">
                <a:solidFill>
                  <a:schemeClr val="tx1">
                    <a:lumMod val="95000"/>
                    <a:lumOff val="5000"/>
                  </a:schemeClr>
                </a:solidFill>
              </a:rPr>
              <a:t>7</a:t>
            </a:r>
          </a:p>
        </p:txBody>
      </p:sp>
      <p:sp>
        <p:nvSpPr>
          <p:cNvPr id="34" name="TextBox 33"/>
          <p:cNvSpPr txBox="1"/>
          <p:nvPr/>
        </p:nvSpPr>
        <p:spPr>
          <a:xfrm>
            <a:off x="5295960" y="3864421"/>
            <a:ext cx="333375" cy="727122"/>
          </a:xfrm>
          <a:prstGeom prst="rect">
            <a:avLst/>
          </a:prstGeom>
          <a:noFill/>
        </p:spPr>
        <p:txBody>
          <a:bodyPr wrap="square" rtlCol="0">
            <a:spAutoFit/>
          </a:bodyPr>
          <a:lstStyle/>
          <a:p>
            <a:r>
              <a:rPr lang="en-US" sz="4125" b="1" dirty="0">
                <a:solidFill>
                  <a:schemeClr val="tx1">
                    <a:lumMod val="95000"/>
                    <a:lumOff val="5000"/>
                  </a:schemeClr>
                </a:solidFill>
              </a:rPr>
              <a:t>8</a:t>
            </a:r>
          </a:p>
        </p:txBody>
      </p:sp>
      <p:sp>
        <p:nvSpPr>
          <p:cNvPr id="35" name="TextBox 34"/>
          <p:cNvSpPr txBox="1"/>
          <p:nvPr/>
        </p:nvSpPr>
        <p:spPr>
          <a:xfrm>
            <a:off x="5575816" y="3868520"/>
            <a:ext cx="333375" cy="727122"/>
          </a:xfrm>
          <a:prstGeom prst="rect">
            <a:avLst/>
          </a:prstGeom>
          <a:noFill/>
        </p:spPr>
        <p:txBody>
          <a:bodyPr wrap="square" rtlCol="0">
            <a:spAutoFit/>
          </a:bodyPr>
          <a:lstStyle/>
          <a:p>
            <a:r>
              <a:rPr lang="en-US" sz="4125" b="1" dirty="0">
                <a:solidFill>
                  <a:schemeClr val="tx1">
                    <a:lumMod val="95000"/>
                    <a:lumOff val="5000"/>
                  </a:schemeClr>
                </a:solidFill>
              </a:rPr>
              <a:t>2</a:t>
            </a:r>
          </a:p>
        </p:txBody>
      </p:sp>
      <p:sp>
        <p:nvSpPr>
          <p:cNvPr id="36" name="TextBox 35"/>
          <p:cNvSpPr txBox="1"/>
          <p:nvPr/>
        </p:nvSpPr>
        <p:spPr>
          <a:xfrm>
            <a:off x="5864771" y="3868520"/>
            <a:ext cx="375047" cy="727122"/>
          </a:xfrm>
          <a:prstGeom prst="rect">
            <a:avLst/>
          </a:prstGeom>
          <a:noFill/>
        </p:spPr>
        <p:txBody>
          <a:bodyPr wrap="square" rtlCol="0">
            <a:spAutoFit/>
          </a:bodyPr>
          <a:lstStyle/>
          <a:p>
            <a:r>
              <a:rPr lang="en-US" sz="4125" b="1" dirty="0">
                <a:solidFill>
                  <a:schemeClr val="tx1">
                    <a:lumMod val="95000"/>
                    <a:lumOff val="5000"/>
                  </a:schemeClr>
                </a:solidFill>
              </a:rPr>
              <a:t>2</a:t>
            </a:r>
          </a:p>
        </p:txBody>
      </p:sp>
      <p:sp>
        <p:nvSpPr>
          <p:cNvPr id="37" name="TextBox 36"/>
          <p:cNvSpPr txBox="1"/>
          <p:nvPr/>
        </p:nvSpPr>
        <p:spPr>
          <a:xfrm>
            <a:off x="6156841" y="3868520"/>
            <a:ext cx="333375" cy="727122"/>
          </a:xfrm>
          <a:prstGeom prst="rect">
            <a:avLst/>
          </a:prstGeom>
          <a:noFill/>
        </p:spPr>
        <p:txBody>
          <a:bodyPr wrap="square" rtlCol="0">
            <a:spAutoFit/>
          </a:bodyPr>
          <a:lstStyle/>
          <a:p>
            <a:r>
              <a:rPr lang="en-US" sz="4125" b="1" dirty="0">
                <a:solidFill>
                  <a:schemeClr val="tx1">
                    <a:lumMod val="95000"/>
                    <a:lumOff val="5000"/>
                  </a:schemeClr>
                </a:solidFill>
              </a:rPr>
              <a:t>3</a:t>
            </a:r>
          </a:p>
        </p:txBody>
      </p:sp>
      <p:sp>
        <p:nvSpPr>
          <p:cNvPr id="38" name="TextBox 37"/>
          <p:cNvSpPr txBox="1"/>
          <p:nvPr/>
        </p:nvSpPr>
        <p:spPr>
          <a:xfrm>
            <a:off x="6433067" y="3868520"/>
            <a:ext cx="416719" cy="727122"/>
          </a:xfrm>
          <a:prstGeom prst="rect">
            <a:avLst/>
          </a:prstGeom>
          <a:noFill/>
        </p:spPr>
        <p:txBody>
          <a:bodyPr wrap="square" rtlCol="0">
            <a:spAutoFit/>
          </a:bodyPr>
          <a:lstStyle/>
          <a:p>
            <a:r>
              <a:rPr lang="en-US" sz="4125" b="1" dirty="0">
                <a:solidFill>
                  <a:schemeClr val="tx1">
                    <a:lumMod val="95000"/>
                    <a:lumOff val="5000"/>
                  </a:schemeClr>
                </a:solidFill>
              </a:rPr>
              <a:t>4</a:t>
            </a:r>
          </a:p>
        </p:txBody>
      </p:sp>
      <p:sp>
        <p:nvSpPr>
          <p:cNvPr id="39" name="TextBox 38"/>
          <p:cNvSpPr txBox="1"/>
          <p:nvPr/>
        </p:nvSpPr>
        <p:spPr>
          <a:xfrm>
            <a:off x="6725887" y="3868520"/>
            <a:ext cx="375047" cy="727122"/>
          </a:xfrm>
          <a:prstGeom prst="rect">
            <a:avLst/>
          </a:prstGeom>
          <a:noFill/>
        </p:spPr>
        <p:txBody>
          <a:bodyPr wrap="square" rtlCol="0">
            <a:spAutoFit/>
          </a:bodyPr>
          <a:lstStyle/>
          <a:p>
            <a:r>
              <a:rPr lang="en-US" sz="4125" b="1" dirty="0">
                <a:solidFill>
                  <a:schemeClr val="tx1">
                    <a:lumMod val="95000"/>
                    <a:lumOff val="5000"/>
                  </a:schemeClr>
                </a:solidFill>
              </a:rPr>
              <a:t>8</a:t>
            </a:r>
          </a:p>
        </p:txBody>
      </p:sp>
      <p:sp>
        <p:nvSpPr>
          <p:cNvPr id="40" name="TextBox 39"/>
          <p:cNvSpPr txBox="1"/>
          <p:nvPr/>
        </p:nvSpPr>
        <p:spPr>
          <a:xfrm>
            <a:off x="7004567" y="3861450"/>
            <a:ext cx="375047" cy="727122"/>
          </a:xfrm>
          <a:prstGeom prst="rect">
            <a:avLst/>
          </a:prstGeom>
          <a:noFill/>
        </p:spPr>
        <p:txBody>
          <a:bodyPr wrap="square" rtlCol="0">
            <a:spAutoFit/>
          </a:bodyPr>
          <a:lstStyle/>
          <a:p>
            <a:r>
              <a:rPr lang="en-US" sz="4125" b="1" dirty="0">
                <a:solidFill>
                  <a:schemeClr val="tx1">
                    <a:lumMod val="95000"/>
                    <a:lumOff val="5000"/>
                  </a:schemeClr>
                </a:solidFill>
              </a:rPr>
              <a:t>5</a:t>
            </a:r>
          </a:p>
        </p:txBody>
      </p:sp>
      <p:sp>
        <p:nvSpPr>
          <p:cNvPr id="41" name="TextBox 40"/>
          <p:cNvSpPr txBox="1"/>
          <p:nvPr/>
        </p:nvSpPr>
        <p:spPr>
          <a:xfrm>
            <a:off x="5187673" y="3050739"/>
            <a:ext cx="1542922" cy="584775"/>
          </a:xfrm>
          <a:prstGeom prst="rect">
            <a:avLst/>
          </a:prstGeom>
          <a:noFill/>
        </p:spPr>
        <p:txBody>
          <a:bodyPr wrap="square" rtlCol="0">
            <a:spAutoFit/>
          </a:bodyPr>
          <a:lstStyle/>
          <a:p>
            <a:r>
              <a:rPr lang="en-US" sz="3200" b="1" dirty="0">
                <a:solidFill>
                  <a:schemeClr val="tx1">
                    <a:lumMod val="95000"/>
                    <a:lumOff val="5000"/>
                  </a:schemeClr>
                </a:solidFill>
              </a:rPr>
              <a:t>PLAY</a:t>
            </a:r>
          </a:p>
        </p:txBody>
      </p:sp>
      <p:sp>
        <p:nvSpPr>
          <p:cNvPr id="42" name="Rounded Rectangle 41"/>
          <p:cNvSpPr/>
          <p:nvPr/>
        </p:nvSpPr>
        <p:spPr>
          <a:xfrm>
            <a:off x="5175766" y="4611471"/>
            <a:ext cx="1828800" cy="628649"/>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5222200" y="4611469"/>
            <a:ext cx="1878734" cy="584775"/>
          </a:xfrm>
          <a:prstGeom prst="rect">
            <a:avLst/>
          </a:prstGeom>
          <a:noFill/>
        </p:spPr>
        <p:txBody>
          <a:bodyPr wrap="square" rtlCol="0">
            <a:spAutoFit/>
          </a:bodyPr>
          <a:lstStyle/>
          <a:p>
            <a:r>
              <a:rPr lang="en-US" sz="3200" b="1" dirty="0">
                <a:solidFill>
                  <a:schemeClr val="tx1">
                    <a:lumMod val="95000"/>
                    <a:lumOff val="5000"/>
                  </a:schemeClr>
                </a:solidFill>
              </a:rPr>
              <a:t>SUBMIT</a:t>
            </a:r>
          </a:p>
        </p:txBody>
      </p:sp>
      <p:sp>
        <p:nvSpPr>
          <p:cNvPr id="47" name="TextBox 46"/>
          <p:cNvSpPr txBox="1"/>
          <p:nvPr/>
        </p:nvSpPr>
        <p:spPr>
          <a:xfrm>
            <a:off x="4173685" y="2625005"/>
            <a:ext cx="2818400" cy="461665"/>
          </a:xfrm>
          <a:prstGeom prst="rect">
            <a:avLst/>
          </a:prstGeom>
          <a:noFill/>
        </p:spPr>
        <p:txBody>
          <a:bodyPr wrap="none" rtlCol="0">
            <a:spAutoFit/>
          </a:bodyPr>
          <a:lstStyle/>
          <a:p>
            <a:r>
              <a:rPr lang="en-US" sz="2400" b="1" dirty="0">
                <a:solidFill>
                  <a:schemeClr val="bg1">
                    <a:lumMod val="95000"/>
                  </a:schemeClr>
                </a:solidFill>
              </a:rPr>
              <a:t>Audio CAPTCHAs</a:t>
            </a:r>
          </a:p>
        </p:txBody>
      </p:sp>
      <p:cxnSp>
        <p:nvCxnSpPr>
          <p:cNvPr id="44" name="Straight Connector 43"/>
          <p:cNvCxnSpPr/>
          <p:nvPr/>
        </p:nvCxnSpPr>
        <p:spPr>
          <a:xfrm rot="5400000">
            <a:off x="4395384" y="4194876"/>
            <a:ext cx="338841" cy="104"/>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pPr>
              <a:defRPr/>
            </a:pPr>
            <a:r>
              <a:rPr lang="en-US" altLang="en-US"/>
              <a:t>© 2021 -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13</a:t>
            </a:fld>
            <a:endParaRPr lang="en-US" altLang="en-US"/>
          </a:p>
        </p:txBody>
      </p:sp>
    </p:spTree>
    <p:extLst>
      <p:ext uri="{BB962C8B-B14F-4D97-AF65-F5344CB8AC3E}">
        <p14:creationId xmlns:p14="http://schemas.microsoft.com/office/powerpoint/2010/main" val="42423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5" fill="hold"/>
                                        <p:tgtEl>
                                          <p:spTgt spid="31"/>
                                        </p:tgtEl>
                                      </p:cBhvr>
                                    </p:cmd>
                                  </p:childTnLst>
                                </p:cTn>
                              </p:par>
                              <p:par>
                                <p:cTn id="7" presetID="1" presetClass="exit" presetSubtype="0" fill="hold" nodeType="withEffect">
                                  <p:stCondLst>
                                    <p:cond delay="0"/>
                                  </p:stCondLst>
                                  <p:childTnLst>
                                    <p:set>
                                      <p:cBhvr>
                                        <p:cTn id="8" dur="1" fill="hold">
                                          <p:stCondLst>
                                            <p:cond delay="0"/>
                                          </p:stCondLst>
                                        </p:cTn>
                                        <p:tgtEl>
                                          <p:spTgt spid="44"/>
                                        </p:tgtEl>
                                        <p:attrNameLst>
                                          <p:attrName>style.visibility</p:attrName>
                                        </p:attrNameLst>
                                      </p:cBhvr>
                                      <p:to>
                                        <p:strVal val="hidden"/>
                                      </p:to>
                                    </p:set>
                                  </p:childTnLst>
                                </p:cTn>
                              </p:par>
                              <p:par>
                                <p:cTn id="9" presetID="1" presetClass="entr" presetSubtype="0" fill="hold" grpId="0" nodeType="withEffect">
                                  <p:stCondLst>
                                    <p:cond delay="40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100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150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220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300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360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440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530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590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670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9" fill="hold" display="0">
                  <p:stCondLst>
                    <p:cond delay="indefinite"/>
                  </p:stCondLst>
                  <p:endCondLst>
                    <p:cond evt="onNext" delay="0">
                      <p:tgtEl>
                        <p:sldTgt/>
                      </p:tgtEl>
                    </p:cond>
                    <p:cond evt="onPrev" delay="0">
                      <p:tgtEl>
                        <p:sldTgt/>
                      </p:tgtEl>
                    </p:cond>
                    <p:cond evt="onStopAudio" delay="0">
                      <p:tgtEl>
                        <p:sldTgt/>
                      </p:tgtEl>
                    </p:cond>
                  </p:endCondLst>
                </p:cTn>
                <p:tgtEl>
                  <p:spTgt spid="31"/>
                </p:tgtEl>
              </p:cMediaNode>
            </p:audio>
          </p:childTnLst>
        </p:cTn>
      </p:par>
    </p:tnLst>
    <p:bldLst>
      <p:bldP spid="30" grpId="0"/>
      <p:bldP spid="32" grpId="0"/>
      <p:bldP spid="33" grpId="0"/>
      <p:bldP spid="34" grpId="0"/>
      <p:bldP spid="35" grpId="0"/>
      <p:bldP spid="36" grpId="0"/>
      <p:bldP spid="37" grpId="0"/>
      <p:bldP spid="38" grpId="0"/>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3588307548"/>
              </p:ext>
            </p:extLst>
          </p:nvPr>
        </p:nvGraphicFramePr>
        <p:xfrm>
          <a:off x="1029442" y="1622466"/>
          <a:ext cx="7326630" cy="412242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Study of Existing CAPTCHAs</a:t>
            </a:r>
          </a:p>
        </p:txBody>
      </p:sp>
      <p:sp>
        <p:nvSpPr>
          <p:cNvPr id="6" name="TextBox 5"/>
          <p:cNvSpPr txBox="1"/>
          <p:nvPr/>
        </p:nvSpPr>
        <p:spPr>
          <a:xfrm>
            <a:off x="5626389" y="2363834"/>
            <a:ext cx="3020628" cy="1892826"/>
          </a:xfrm>
          <a:prstGeom prst="rect">
            <a:avLst/>
          </a:prstGeom>
          <a:noFill/>
        </p:spPr>
        <p:txBody>
          <a:bodyPr wrap="square" rtlCol="0">
            <a:spAutoFit/>
          </a:bodyPr>
          <a:lstStyle/>
          <a:p>
            <a:pPr>
              <a:buBlip>
                <a:blip r:embed="rId4"/>
              </a:buBlip>
            </a:pPr>
            <a:r>
              <a:rPr lang="en-US" dirty="0">
                <a:solidFill>
                  <a:schemeClr val="bg1">
                    <a:lumMod val="95000"/>
                  </a:schemeClr>
                </a:solidFill>
              </a:rPr>
              <a:t> </a:t>
            </a:r>
            <a:r>
              <a:rPr lang="en-US" b="1" dirty="0">
                <a:solidFill>
                  <a:schemeClr val="bg1">
                    <a:lumMod val="95000"/>
                  </a:schemeClr>
                </a:solidFill>
              </a:rPr>
              <a:t>162 Participants</a:t>
            </a:r>
          </a:p>
          <a:p>
            <a:pPr lvl="1"/>
            <a:r>
              <a:rPr lang="en-US" sz="1500" dirty="0">
                <a:solidFill>
                  <a:schemeClr val="bg1">
                    <a:lumMod val="95000"/>
                  </a:schemeClr>
                </a:solidFill>
              </a:rPr>
              <a:t>89 Blind Web Users</a:t>
            </a:r>
          </a:p>
          <a:p>
            <a:pPr lvl="1"/>
            <a:r>
              <a:rPr lang="en-US" sz="1500" dirty="0">
                <a:solidFill>
                  <a:schemeClr val="bg1">
                    <a:lumMod val="95000"/>
                  </a:schemeClr>
                </a:solidFill>
              </a:rPr>
              <a:t>73 Sighted Web Users</a:t>
            </a:r>
          </a:p>
          <a:p>
            <a:endParaRPr lang="en-US" dirty="0">
              <a:solidFill>
                <a:schemeClr val="bg1">
                  <a:lumMod val="95000"/>
                </a:schemeClr>
              </a:solidFill>
            </a:endParaRPr>
          </a:p>
          <a:p>
            <a:pPr>
              <a:buBlip>
                <a:blip r:embed="rId4"/>
              </a:buBlip>
            </a:pPr>
            <a:r>
              <a:rPr lang="en-US" b="1" dirty="0">
                <a:solidFill>
                  <a:schemeClr val="bg1">
                    <a:lumMod val="95000"/>
                  </a:schemeClr>
                </a:solidFill>
              </a:rPr>
              <a:t> 10 Examples, 10 Sites</a:t>
            </a:r>
          </a:p>
          <a:p>
            <a:pPr lvl="1"/>
            <a:r>
              <a:rPr lang="en-US" sz="1500" dirty="0">
                <a:solidFill>
                  <a:schemeClr val="bg1">
                    <a:lumMod val="95000"/>
                  </a:schemeClr>
                </a:solidFill>
              </a:rPr>
              <a:t>Randomized Trials</a:t>
            </a:r>
          </a:p>
          <a:p>
            <a:pPr>
              <a:buBlip>
                <a:blip r:embed="rId4"/>
              </a:buBlip>
            </a:pPr>
            <a:endParaRPr lang="en-US" dirty="0">
              <a:solidFill>
                <a:schemeClr val="bg1">
                  <a:lumMod val="95000"/>
                </a:schemeClr>
              </a:solidFill>
            </a:endParaRPr>
          </a:p>
        </p:txBody>
      </p:sp>
      <p:sp>
        <p:nvSpPr>
          <p:cNvPr id="3" name="Footer Placeholder 2"/>
          <p:cNvSpPr>
            <a:spLocks noGrp="1"/>
          </p:cNvSpPr>
          <p:nvPr>
            <p:ph type="ftr" sz="quarter" idx="11"/>
          </p:nvPr>
        </p:nvSpPr>
        <p:spPr/>
        <p:txBody>
          <a:bodyPr/>
          <a:lstStyle/>
          <a:p>
            <a:pPr>
              <a:defRPr/>
            </a:pPr>
            <a:r>
              <a:rPr lang="en-US" altLang="en-US"/>
              <a:t>© 2021 - Brad Myers</a:t>
            </a:r>
          </a:p>
        </p:txBody>
      </p:sp>
      <p:sp>
        <p:nvSpPr>
          <p:cNvPr id="4" name="Slide Number Placeholder 3"/>
          <p:cNvSpPr>
            <a:spLocks noGrp="1"/>
          </p:cNvSpPr>
          <p:nvPr>
            <p:ph type="sldNum" sz="quarter" idx="12"/>
          </p:nvPr>
        </p:nvSpPr>
        <p:spPr/>
        <p:txBody>
          <a:bodyPr/>
          <a:lstStyle/>
          <a:p>
            <a:pPr>
              <a:defRPr/>
            </a:pPr>
            <a:fld id="{5724283D-037C-4233-A5B9-6A378F34C5AF}" type="slidenum">
              <a:rPr lang="en-US" altLang="en-US" smtClean="0"/>
              <a:pPr>
                <a:defRPr/>
              </a:pPr>
              <a:t>14</a:t>
            </a:fld>
            <a:endParaRPr lang="en-US" altLang="en-US"/>
          </a:p>
        </p:txBody>
      </p:sp>
      <p:sp>
        <p:nvSpPr>
          <p:cNvPr id="7" name="TextBox 6"/>
          <p:cNvSpPr txBox="1"/>
          <p:nvPr/>
        </p:nvSpPr>
        <p:spPr>
          <a:xfrm>
            <a:off x="0" y="5852513"/>
            <a:ext cx="9143999" cy="716562"/>
          </a:xfrm>
          <a:prstGeom prst="rect">
            <a:avLst/>
          </a:prstGeom>
          <a:noFill/>
        </p:spPr>
        <p:txBody>
          <a:bodyPr wrap="square" rtlCol="0">
            <a:normAutofit fontScale="70000" lnSpcReduction="20000"/>
          </a:bodyPr>
          <a:lstStyle/>
          <a:p>
            <a:r>
              <a:rPr lang="en-US" i="1" dirty="0"/>
              <a:t>Jeffrey P. Bigham and Anna C. </a:t>
            </a:r>
            <a:r>
              <a:rPr lang="en-US" i="1" dirty="0" err="1"/>
              <a:t>Cavender</a:t>
            </a:r>
            <a:r>
              <a:rPr lang="en-US" i="1" dirty="0"/>
              <a:t>. 2009. Evaluating existing audio CAPTCHAs and an interface optimized for non-visual use. In Proceedings of the SIGCHI Conference on Human Factors in Computing Systems (CHI '09). Association for Computing Machinery, New York, NY, USA, 1829–1838. </a:t>
            </a:r>
            <a:r>
              <a:rPr lang="en-US" i="1" dirty="0" err="1"/>
              <a:t>DOI:https</a:t>
            </a:r>
            <a:r>
              <a:rPr lang="en-US" i="1" dirty="0"/>
              <a:t>://doi.org/10.1145/1518701.1518983</a:t>
            </a:r>
          </a:p>
        </p:txBody>
      </p:sp>
    </p:spTree>
    <p:extLst>
      <p:ext uri="{BB962C8B-B14F-4D97-AF65-F5344CB8AC3E}">
        <p14:creationId xmlns:p14="http://schemas.microsoft.com/office/powerpoint/2010/main" val="416844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Recommendations and Laws</a:t>
            </a:r>
          </a:p>
        </p:txBody>
      </p:sp>
      <p:sp>
        <p:nvSpPr>
          <p:cNvPr id="3" name="Content Placeholder 2"/>
          <p:cNvSpPr>
            <a:spLocks noGrp="1"/>
          </p:cNvSpPr>
          <p:nvPr>
            <p:ph idx="1"/>
          </p:nvPr>
        </p:nvSpPr>
        <p:spPr/>
        <p:txBody>
          <a:bodyPr/>
          <a:lstStyle/>
          <a:p>
            <a:r>
              <a:rPr lang="en-US" dirty="0"/>
              <a:t>Section 508 of the Rehabilitation Act mandates all federal agencies to purchase only accessible products and to provide information on the Web in a barrier-free manner</a:t>
            </a:r>
          </a:p>
          <a:p>
            <a:r>
              <a:rPr lang="en-US" dirty="0"/>
              <a:t>Accessibility guidelines exist for the major operating systems and platforms</a:t>
            </a:r>
          </a:p>
          <a:p>
            <a:pPr marL="0" indent="0" algn="r">
              <a:buNone/>
            </a:pPr>
            <a:r>
              <a:rPr lang="en-US" sz="2400" dirty="0"/>
              <a:t>[Zimmermann &amp; Vanderheiden 2008]</a:t>
            </a:r>
          </a:p>
        </p:txBody>
      </p:sp>
      <p:sp>
        <p:nvSpPr>
          <p:cNvPr id="4" name="Footer Placeholder 3"/>
          <p:cNvSpPr>
            <a:spLocks noGrp="1"/>
          </p:cNvSpPr>
          <p:nvPr>
            <p:ph type="ftr" sz="quarter" idx="11"/>
          </p:nvPr>
        </p:nvSpPr>
        <p:spPr/>
        <p:txBody>
          <a:bodyPr/>
          <a:lstStyle/>
          <a:p>
            <a:pPr>
              <a:defRPr/>
            </a:pPr>
            <a:r>
              <a:rPr lang="en-US" altLang="en-US"/>
              <a:t>© 2021 -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15</a:t>
            </a:fld>
            <a:endParaRPr lang="en-US" altLang="en-US"/>
          </a:p>
        </p:txBody>
      </p:sp>
    </p:spTree>
    <p:extLst>
      <p:ext uri="{BB962C8B-B14F-4D97-AF65-F5344CB8AC3E}">
        <p14:creationId xmlns:p14="http://schemas.microsoft.com/office/powerpoint/2010/main" val="3150897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Assistive Technologies</a:t>
            </a:r>
            <a:br>
              <a:rPr lang="en-US" dirty="0"/>
            </a:br>
            <a:r>
              <a:rPr lang="en-US" dirty="0"/>
              <a:t>Built into OSs</a:t>
            </a:r>
          </a:p>
        </p:txBody>
      </p:sp>
      <p:sp>
        <p:nvSpPr>
          <p:cNvPr id="3" name="Content Placeholder 2"/>
          <p:cNvSpPr>
            <a:spLocks noGrp="1"/>
          </p:cNvSpPr>
          <p:nvPr>
            <p:ph idx="1"/>
          </p:nvPr>
        </p:nvSpPr>
        <p:spPr>
          <a:xfrm>
            <a:off x="114300" y="1417638"/>
            <a:ext cx="8229600" cy="4826874"/>
          </a:xfrm>
        </p:spPr>
        <p:txBody>
          <a:bodyPr>
            <a:normAutofit fontScale="92500" lnSpcReduction="10000"/>
          </a:bodyPr>
          <a:lstStyle/>
          <a:p>
            <a:r>
              <a:rPr lang="en-US" dirty="0"/>
              <a:t>Windows has a whole</a:t>
            </a:r>
            <a:br>
              <a:rPr lang="en-US" dirty="0"/>
            </a:br>
            <a:r>
              <a:rPr lang="en-US" dirty="0"/>
              <a:t>collection of adaptations</a:t>
            </a:r>
          </a:p>
          <a:p>
            <a:pPr lvl="1"/>
            <a:r>
              <a:rPr lang="en-US" dirty="0"/>
              <a:t>Accessories/Ease of Access</a:t>
            </a:r>
          </a:p>
          <a:p>
            <a:pPr lvl="1"/>
            <a:r>
              <a:rPr lang="en-US" dirty="0"/>
              <a:t>Magnifier – make whole screen or</a:t>
            </a:r>
            <a:br>
              <a:rPr lang="en-US" dirty="0"/>
            </a:br>
            <a:r>
              <a:rPr lang="en-US" dirty="0"/>
              <a:t>a portion bigger</a:t>
            </a:r>
          </a:p>
          <a:p>
            <a:pPr lvl="2"/>
            <a:r>
              <a:rPr lang="en-US" dirty="0"/>
              <a:t>Can also just use larger fonts, lower</a:t>
            </a:r>
            <a:br>
              <a:rPr lang="en-US" dirty="0"/>
            </a:br>
            <a:r>
              <a:rPr lang="en-US" dirty="0"/>
              <a:t>resolution</a:t>
            </a:r>
          </a:p>
          <a:p>
            <a:pPr lvl="2"/>
            <a:r>
              <a:rPr lang="en-US" dirty="0"/>
              <a:t>Change colors and contrast</a:t>
            </a:r>
          </a:p>
          <a:p>
            <a:pPr lvl="1"/>
            <a:r>
              <a:rPr lang="en-US" dirty="0"/>
              <a:t>Narrator – read words on screen</a:t>
            </a:r>
          </a:p>
          <a:p>
            <a:pPr lvl="1"/>
            <a:r>
              <a:rPr lang="en-US" dirty="0"/>
              <a:t>On-Screen keyboard </a:t>
            </a:r>
          </a:p>
          <a:p>
            <a:pPr lvl="2"/>
            <a:r>
              <a:rPr lang="en-US" dirty="0"/>
              <a:t>Can be scanned</a:t>
            </a:r>
          </a:p>
          <a:p>
            <a:pPr lvl="1"/>
            <a:r>
              <a:rPr lang="en-US" dirty="0"/>
              <a:t>Built-in speech recognition</a:t>
            </a:r>
          </a:p>
        </p:txBody>
      </p:sp>
      <p:sp>
        <p:nvSpPr>
          <p:cNvPr id="4" name="Footer Placeholder 3"/>
          <p:cNvSpPr>
            <a:spLocks noGrp="1"/>
          </p:cNvSpPr>
          <p:nvPr>
            <p:ph type="ftr" sz="quarter" idx="11"/>
          </p:nvPr>
        </p:nvSpPr>
        <p:spPr/>
        <p:txBody>
          <a:bodyPr/>
          <a:lstStyle/>
          <a:p>
            <a:pPr>
              <a:defRPr/>
            </a:pPr>
            <a:r>
              <a:rPr lang="en-US" altLang="en-US"/>
              <a:t>© 2021 - Brad Myers</a:t>
            </a:r>
            <a:endParaRPr lang="en-US" altLang="en-US" dirty="0"/>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16</a:t>
            </a:fld>
            <a:endParaRPr lang="en-US" altLang="en-US"/>
          </a:p>
        </p:txBody>
      </p:sp>
      <p:pic>
        <p:nvPicPr>
          <p:cNvPr id="4098" name="Picture 2"/>
          <p:cNvPicPr>
            <a:picLocks noChangeAspect="1" noChangeArrowheads="1"/>
          </p:cNvPicPr>
          <p:nvPr/>
        </p:nvPicPr>
        <p:blipFill>
          <a:blip r:embed="rId3" cstate="print"/>
          <a:srcRect/>
          <a:stretch>
            <a:fillRect/>
          </a:stretch>
        </p:blipFill>
        <p:spPr bwMode="auto">
          <a:xfrm>
            <a:off x="5916424" y="5282447"/>
            <a:ext cx="2725757" cy="847921"/>
          </a:xfrm>
          <a:prstGeom prst="rect">
            <a:avLst/>
          </a:prstGeom>
          <a:noFill/>
          <a:ln w="9525">
            <a:noFill/>
            <a:miter lim="800000"/>
            <a:headEnd/>
            <a:tailEnd/>
          </a:ln>
        </p:spPr>
      </p:pic>
      <p:pic>
        <p:nvPicPr>
          <p:cNvPr id="6" name="Picture 5"/>
          <p:cNvPicPr>
            <a:picLocks noChangeAspect="1"/>
          </p:cNvPicPr>
          <p:nvPr/>
        </p:nvPicPr>
        <p:blipFill>
          <a:blip r:embed="rId4"/>
          <a:stretch>
            <a:fillRect/>
          </a:stretch>
        </p:blipFill>
        <p:spPr>
          <a:xfrm>
            <a:off x="5626428" y="742898"/>
            <a:ext cx="3523608" cy="4160202"/>
          </a:xfrm>
          <a:prstGeom prst="rect">
            <a:avLst/>
          </a:prstGeom>
        </p:spPr>
      </p:pic>
    </p:spTree>
    <p:extLst>
      <p:ext uri="{BB962C8B-B14F-4D97-AF65-F5344CB8AC3E}">
        <p14:creationId xmlns:p14="http://schemas.microsoft.com/office/powerpoint/2010/main" val="2355839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Assistive Technologies</a:t>
            </a:r>
            <a:br>
              <a:rPr lang="en-US" dirty="0"/>
            </a:br>
            <a:r>
              <a:rPr lang="en-US" dirty="0"/>
              <a:t>Built into OSs, cont</a:t>
            </a:r>
          </a:p>
        </p:txBody>
      </p:sp>
      <p:sp>
        <p:nvSpPr>
          <p:cNvPr id="3" name="Content Placeholder 2"/>
          <p:cNvSpPr>
            <a:spLocks noGrp="1"/>
          </p:cNvSpPr>
          <p:nvPr>
            <p:ph idx="1"/>
          </p:nvPr>
        </p:nvSpPr>
        <p:spPr/>
        <p:txBody>
          <a:bodyPr/>
          <a:lstStyle/>
          <a:p>
            <a:r>
              <a:rPr lang="en-US" dirty="0"/>
              <a:t>Adaptations for mouse</a:t>
            </a:r>
          </a:p>
          <a:p>
            <a:pPr lvl="1"/>
            <a:r>
              <a:rPr lang="en-US" dirty="0"/>
              <a:t>Make mouse easier to see</a:t>
            </a:r>
          </a:p>
          <a:p>
            <a:pPr lvl="1"/>
            <a:r>
              <a:rPr lang="en-US" dirty="0"/>
              <a:t>Move mouse with the keyboard</a:t>
            </a:r>
          </a:p>
          <a:p>
            <a:r>
              <a:rPr lang="en-US" dirty="0"/>
              <a:t>Adaptations for keyboard</a:t>
            </a:r>
          </a:p>
          <a:p>
            <a:pPr lvl="1"/>
            <a:r>
              <a:rPr lang="en-US" dirty="0"/>
              <a:t>Sticky Keys – so no need for chords</a:t>
            </a:r>
          </a:p>
          <a:p>
            <a:pPr lvl="2"/>
            <a:r>
              <a:rPr lang="en-US" dirty="0"/>
              <a:t>Work like on Smartphones</a:t>
            </a:r>
          </a:p>
        </p:txBody>
      </p:sp>
      <p:sp>
        <p:nvSpPr>
          <p:cNvPr id="4" name="Footer Placeholder 3"/>
          <p:cNvSpPr>
            <a:spLocks noGrp="1"/>
          </p:cNvSpPr>
          <p:nvPr>
            <p:ph type="ftr" sz="quarter" idx="11"/>
          </p:nvPr>
        </p:nvSpPr>
        <p:spPr/>
        <p:txBody>
          <a:bodyPr/>
          <a:lstStyle/>
          <a:p>
            <a:pPr>
              <a:defRPr/>
            </a:pPr>
            <a:r>
              <a:rPr lang="en-US" altLang="en-US"/>
              <a:t>© 2021 - Brad Myers</a:t>
            </a:r>
            <a:endParaRPr lang="en-US" altLang="en-US" dirty="0"/>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17</a:t>
            </a:fld>
            <a:endParaRPr lang="en-US" altLang="en-US" dirty="0"/>
          </a:p>
        </p:txBody>
      </p:sp>
      <p:pic>
        <p:nvPicPr>
          <p:cNvPr id="27651" name="Picture 3"/>
          <p:cNvPicPr>
            <a:picLocks noChangeAspect="1" noChangeArrowheads="1"/>
          </p:cNvPicPr>
          <p:nvPr/>
        </p:nvPicPr>
        <p:blipFill>
          <a:blip r:embed="rId2" cstate="print"/>
          <a:srcRect/>
          <a:stretch>
            <a:fillRect/>
          </a:stretch>
        </p:blipFill>
        <p:spPr bwMode="auto">
          <a:xfrm>
            <a:off x="0" y="4848225"/>
            <a:ext cx="5276850" cy="2009775"/>
          </a:xfrm>
          <a:prstGeom prst="rect">
            <a:avLst/>
          </a:prstGeom>
          <a:noFill/>
          <a:ln w="9525">
            <a:solidFill>
              <a:schemeClr val="tx2"/>
            </a:solidFill>
            <a:miter lim="800000"/>
            <a:headEnd/>
            <a:tailEnd/>
          </a:ln>
        </p:spPr>
      </p:pic>
      <p:pic>
        <p:nvPicPr>
          <p:cNvPr id="27653" name="Picture 5"/>
          <p:cNvPicPr>
            <a:picLocks noChangeAspect="1" noChangeArrowheads="1"/>
          </p:cNvPicPr>
          <p:nvPr/>
        </p:nvPicPr>
        <p:blipFill>
          <a:blip r:embed="rId3" cstate="print"/>
          <a:srcRect/>
          <a:stretch>
            <a:fillRect/>
          </a:stretch>
        </p:blipFill>
        <p:spPr bwMode="auto">
          <a:xfrm>
            <a:off x="4168985" y="5160723"/>
            <a:ext cx="4975015" cy="1293739"/>
          </a:xfrm>
          <a:prstGeom prst="rect">
            <a:avLst/>
          </a:prstGeom>
          <a:noFill/>
          <a:ln w="9525">
            <a:solidFill>
              <a:schemeClr val="tx2"/>
            </a:solidFill>
            <a:miter lim="800000"/>
            <a:headEnd/>
            <a:tailEnd/>
          </a:ln>
        </p:spPr>
      </p:pic>
    </p:spTree>
    <p:extLst>
      <p:ext uri="{BB962C8B-B14F-4D97-AF65-F5344CB8AC3E}">
        <p14:creationId xmlns:p14="http://schemas.microsoft.com/office/powerpoint/2010/main" val="2972299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15962"/>
          </a:xfrm>
        </p:spPr>
        <p:txBody>
          <a:bodyPr/>
          <a:lstStyle/>
          <a:p>
            <a:r>
              <a:rPr lang="en-US" dirty="0"/>
              <a:t>On Screen Keyboards</a:t>
            </a:r>
          </a:p>
        </p:txBody>
      </p:sp>
      <p:sp>
        <p:nvSpPr>
          <p:cNvPr id="3" name="Content Placeholder 2"/>
          <p:cNvSpPr>
            <a:spLocks noGrp="1"/>
          </p:cNvSpPr>
          <p:nvPr>
            <p:ph idx="1"/>
          </p:nvPr>
        </p:nvSpPr>
        <p:spPr>
          <a:xfrm>
            <a:off x="457200" y="928499"/>
            <a:ext cx="8229600" cy="3612207"/>
          </a:xfrm>
        </p:spPr>
        <p:txBody>
          <a:bodyPr>
            <a:normAutofit fontScale="92500" lnSpcReduction="20000"/>
          </a:bodyPr>
          <a:lstStyle/>
          <a:p>
            <a:r>
              <a:rPr lang="en-US" dirty="0"/>
              <a:t>Built-in or add-on</a:t>
            </a:r>
          </a:p>
          <a:p>
            <a:pPr lvl="1"/>
            <a:r>
              <a:rPr lang="en-US" dirty="0"/>
              <a:t>Usually add auto-complete and </a:t>
            </a:r>
            <a:r>
              <a:rPr lang="en-US" dirty="0">
                <a:solidFill>
                  <a:srgbClr val="FF0000"/>
                </a:solidFill>
              </a:rPr>
              <a:t>auto-predict</a:t>
            </a:r>
          </a:p>
          <a:p>
            <a:pPr lvl="2"/>
            <a:r>
              <a:rPr lang="en-US" dirty="0"/>
              <a:t>Auto-predict: Predict next word based on previous words with no letters typed</a:t>
            </a:r>
          </a:p>
          <a:p>
            <a:r>
              <a:rPr lang="en-US" dirty="0"/>
              <a:t>Can point to on-screen keyboards with various mechanisms</a:t>
            </a:r>
          </a:p>
          <a:p>
            <a:pPr lvl="1"/>
            <a:r>
              <a:rPr lang="en-US" dirty="0"/>
              <a:t>Example: head tracking </a:t>
            </a:r>
            <a:r>
              <a:rPr lang="en-US" sz="2000" dirty="0"/>
              <a:t>(</a:t>
            </a:r>
            <a:r>
              <a:rPr lang="en-US" sz="2000" i="1" dirty="0">
                <a:hlinkClick r:id="rId2"/>
              </a:rPr>
              <a:t>video</a:t>
            </a:r>
            <a:r>
              <a:rPr lang="en-US" sz="2000" i="1" dirty="0"/>
              <a:t> 3:05</a:t>
            </a:r>
            <a:r>
              <a:rPr lang="en-US" sz="2000" dirty="0"/>
              <a:t>)</a:t>
            </a:r>
            <a:endParaRPr lang="en-US" dirty="0"/>
          </a:p>
          <a:p>
            <a:r>
              <a:rPr lang="en-US" dirty="0"/>
              <a:t>Or use scanning keyboards</a:t>
            </a:r>
          </a:p>
          <a:p>
            <a:pPr lvl="1"/>
            <a:r>
              <a:rPr lang="en-US" dirty="0"/>
              <a:t>Sip and puff to select </a:t>
            </a:r>
            <a:r>
              <a:rPr lang="en-US" sz="2000" i="1" dirty="0"/>
              <a:t>(</a:t>
            </a:r>
            <a:r>
              <a:rPr lang="en-US" sz="2000" i="1" dirty="0">
                <a:hlinkClick r:id="rId3"/>
              </a:rPr>
              <a:t>video</a:t>
            </a:r>
            <a:r>
              <a:rPr lang="en-US" sz="2000" i="1" dirty="0"/>
              <a:t> 3:55)</a:t>
            </a:r>
          </a:p>
          <a:p>
            <a:endParaRPr lang="en-US" dirty="0"/>
          </a:p>
        </p:txBody>
      </p:sp>
      <p:sp>
        <p:nvSpPr>
          <p:cNvPr id="4" name="Footer Placeholder 3"/>
          <p:cNvSpPr>
            <a:spLocks noGrp="1"/>
          </p:cNvSpPr>
          <p:nvPr>
            <p:ph type="ftr" sz="quarter" idx="11"/>
          </p:nvPr>
        </p:nvSpPr>
        <p:spPr/>
        <p:txBody>
          <a:bodyPr/>
          <a:lstStyle/>
          <a:p>
            <a:pPr>
              <a:defRPr/>
            </a:pPr>
            <a:r>
              <a:rPr lang="en-US" altLang="en-US"/>
              <a:t>© 2021 -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18</a:t>
            </a:fld>
            <a:endParaRPr lang="en-US" altLang="en-US"/>
          </a:p>
        </p:txBody>
      </p:sp>
      <p:pic>
        <p:nvPicPr>
          <p:cNvPr id="7" name="Picture 6"/>
          <p:cNvPicPr>
            <a:picLocks noChangeAspect="1"/>
          </p:cNvPicPr>
          <p:nvPr/>
        </p:nvPicPr>
        <p:blipFill>
          <a:blip r:embed="rId4"/>
          <a:stretch>
            <a:fillRect/>
          </a:stretch>
        </p:blipFill>
        <p:spPr>
          <a:xfrm>
            <a:off x="460207" y="4693107"/>
            <a:ext cx="8226593" cy="2164893"/>
          </a:xfrm>
          <a:prstGeom prst="rect">
            <a:avLst/>
          </a:prstGeom>
        </p:spPr>
      </p:pic>
    </p:spTree>
    <p:extLst>
      <p:ext uri="{BB962C8B-B14F-4D97-AF65-F5344CB8AC3E}">
        <p14:creationId xmlns:p14="http://schemas.microsoft.com/office/powerpoint/2010/main" val="1822882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Screen Readers for the Blind</a:t>
            </a:r>
          </a:p>
        </p:txBody>
      </p:sp>
      <p:sp>
        <p:nvSpPr>
          <p:cNvPr id="3" name="Content Placeholder 2"/>
          <p:cNvSpPr>
            <a:spLocks noGrp="1"/>
          </p:cNvSpPr>
          <p:nvPr>
            <p:ph idx="1"/>
          </p:nvPr>
        </p:nvSpPr>
        <p:spPr>
          <a:xfrm>
            <a:off x="457200" y="1719263"/>
            <a:ext cx="6782844" cy="4411662"/>
          </a:xfrm>
        </p:spPr>
        <p:txBody>
          <a:bodyPr>
            <a:normAutofit lnSpcReduction="10000"/>
          </a:bodyPr>
          <a:lstStyle/>
          <a:p>
            <a:r>
              <a:rPr lang="en-US" dirty="0"/>
              <a:t>Reads the words on the screen</a:t>
            </a:r>
          </a:p>
          <a:p>
            <a:r>
              <a:rPr lang="en-US" dirty="0"/>
              <a:t>Keystroke to move to next area</a:t>
            </a:r>
          </a:p>
          <a:p>
            <a:r>
              <a:rPr lang="en-US" dirty="0"/>
              <a:t>Blind people can operate them amazingly quickly</a:t>
            </a:r>
          </a:p>
          <a:p>
            <a:r>
              <a:rPr lang="en-US" dirty="0"/>
              <a:t>JAWS – job access with speech</a:t>
            </a:r>
          </a:p>
          <a:p>
            <a:pPr lvl="1"/>
            <a:r>
              <a:rPr lang="en-US" dirty="0"/>
              <a:t>Example: </a:t>
            </a:r>
            <a:r>
              <a:rPr lang="en-US" sz="2000" i="1" dirty="0">
                <a:hlinkClick r:id="rId2"/>
              </a:rPr>
              <a:t>video</a:t>
            </a:r>
            <a:r>
              <a:rPr lang="en-US" sz="2000" i="1" dirty="0"/>
              <a:t> 7:23</a:t>
            </a:r>
          </a:p>
          <a:p>
            <a:r>
              <a:rPr lang="en-US" dirty="0"/>
              <a:t>IBM Home Page Reader – by </a:t>
            </a:r>
            <a:r>
              <a:rPr lang="pl-PL" dirty="0"/>
              <a:t>Chieko Asakaw</a:t>
            </a:r>
            <a:r>
              <a:rPr lang="en-US" dirty="0"/>
              <a:t>a from </a:t>
            </a:r>
            <a:r>
              <a:rPr lang="pl-PL" dirty="0"/>
              <a:t>IBM Japan</a:t>
            </a:r>
            <a:r>
              <a:rPr lang="en-US" dirty="0"/>
              <a:t>, visiting CMU</a:t>
            </a:r>
            <a:endParaRPr lang="en-US" i="1" dirty="0"/>
          </a:p>
        </p:txBody>
      </p:sp>
      <p:sp>
        <p:nvSpPr>
          <p:cNvPr id="4" name="Footer Placeholder 3"/>
          <p:cNvSpPr>
            <a:spLocks noGrp="1"/>
          </p:cNvSpPr>
          <p:nvPr>
            <p:ph type="ftr" sz="quarter" idx="11"/>
          </p:nvPr>
        </p:nvSpPr>
        <p:spPr/>
        <p:txBody>
          <a:bodyPr/>
          <a:lstStyle/>
          <a:p>
            <a:pPr>
              <a:defRPr/>
            </a:pPr>
            <a:r>
              <a:rPr lang="en-US" altLang="en-US"/>
              <a:t>© 2021 -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19</a:t>
            </a:fld>
            <a:endParaRPr lang="en-US" altLang="en-US" dirty="0"/>
          </a:p>
        </p:txBody>
      </p:sp>
      <p:pic>
        <p:nvPicPr>
          <p:cNvPr id="30728" name="Picture 8" descr="http://www.ncmmsc.org/upload/news/85.jpg"/>
          <p:cNvPicPr>
            <a:picLocks noChangeAspect="1" noChangeArrowheads="1"/>
          </p:cNvPicPr>
          <p:nvPr/>
        </p:nvPicPr>
        <p:blipFill>
          <a:blip r:embed="rId3" cstate="print"/>
          <a:srcRect/>
          <a:stretch>
            <a:fillRect/>
          </a:stretch>
        </p:blipFill>
        <p:spPr bwMode="auto">
          <a:xfrm>
            <a:off x="6939420" y="3387538"/>
            <a:ext cx="1997684" cy="2663578"/>
          </a:xfrm>
          <a:prstGeom prst="rect">
            <a:avLst/>
          </a:prstGeom>
          <a:noFill/>
        </p:spPr>
      </p:pic>
    </p:spTree>
    <p:extLst>
      <p:ext uri="{BB962C8B-B14F-4D97-AF65-F5344CB8AC3E}">
        <p14:creationId xmlns:p14="http://schemas.microsoft.com/office/powerpoint/2010/main" val="1925402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0A16E-3442-4683-9129-6F43876ABD30}"/>
              </a:ext>
            </a:extLst>
          </p:cNvPr>
          <p:cNvSpPr>
            <a:spLocks noGrp="1"/>
          </p:cNvSpPr>
          <p:nvPr>
            <p:ph type="title"/>
          </p:nvPr>
        </p:nvSpPr>
        <p:spPr/>
        <p:txBody>
          <a:bodyPr/>
          <a:lstStyle/>
          <a:p>
            <a:r>
              <a:rPr lang="en-US" dirty="0"/>
              <a:t>Happy Thanksgiving!</a:t>
            </a:r>
          </a:p>
        </p:txBody>
      </p:sp>
      <p:sp>
        <p:nvSpPr>
          <p:cNvPr id="4" name="Footer Placeholder 3">
            <a:extLst>
              <a:ext uri="{FF2B5EF4-FFF2-40B4-BE49-F238E27FC236}">
                <a16:creationId xmlns:a16="http://schemas.microsoft.com/office/drawing/2014/main" id="{6F00FC67-1C48-4759-8B37-F966EE969A66}"/>
              </a:ext>
            </a:extLst>
          </p:cNvPr>
          <p:cNvSpPr>
            <a:spLocks noGrp="1"/>
          </p:cNvSpPr>
          <p:nvPr>
            <p:ph type="ftr" sz="quarter" idx="11"/>
          </p:nvPr>
        </p:nvSpPr>
        <p:spPr/>
        <p:txBody>
          <a:bodyPr/>
          <a:lstStyle/>
          <a:p>
            <a:pPr>
              <a:defRPr/>
            </a:pPr>
            <a:r>
              <a:rPr lang="en-US" altLang="en-US"/>
              <a:t>© 2021 - Brad Myers</a:t>
            </a:r>
          </a:p>
        </p:txBody>
      </p:sp>
      <p:sp>
        <p:nvSpPr>
          <p:cNvPr id="5" name="Slide Number Placeholder 4">
            <a:extLst>
              <a:ext uri="{FF2B5EF4-FFF2-40B4-BE49-F238E27FC236}">
                <a16:creationId xmlns:a16="http://schemas.microsoft.com/office/drawing/2014/main" id="{11154325-035E-4848-846A-3A356F893CD4}"/>
              </a:ext>
            </a:extLst>
          </p:cNvPr>
          <p:cNvSpPr>
            <a:spLocks noGrp="1"/>
          </p:cNvSpPr>
          <p:nvPr>
            <p:ph type="sldNum" sz="quarter" idx="12"/>
          </p:nvPr>
        </p:nvSpPr>
        <p:spPr/>
        <p:txBody>
          <a:bodyPr/>
          <a:lstStyle/>
          <a:p>
            <a:pPr>
              <a:defRPr/>
            </a:pPr>
            <a:fld id="{A3B315BA-FF6E-4F83-822C-B6704CDD7611}" type="slidenum">
              <a:rPr lang="en-US" altLang="en-US" smtClean="0"/>
              <a:pPr>
                <a:defRPr/>
              </a:pPr>
              <a:t>2</a:t>
            </a:fld>
            <a:endParaRPr lang="en-US" altLang="en-US"/>
          </a:p>
        </p:txBody>
      </p:sp>
      <p:sp>
        <p:nvSpPr>
          <p:cNvPr id="7" name="Content Placeholder 6">
            <a:extLst>
              <a:ext uri="{FF2B5EF4-FFF2-40B4-BE49-F238E27FC236}">
                <a16:creationId xmlns:a16="http://schemas.microsoft.com/office/drawing/2014/main" id="{32E73EDE-0D97-47FD-8173-6013AB492CE6}"/>
              </a:ext>
            </a:extLst>
          </p:cNvPr>
          <p:cNvSpPr>
            <a:spLocks noGrp="1"/>
          </p:cNvSpPr>
          <p:nvPr>
            <p:ph idx="1"/>
          </p:nvPr>
        </p:nvSpPr>
        <p:spPr/>
        <p:txBody>
          <a:bodyPr/>
          <a:lstStyle/>
          <a:p>
            <a:endParaRPr lang="en-US"/>
          </a:p>
        </p:txBody>
      </p:sp>
      <p:pic>
        <p:nvPicPr>
          <p:cNvPr id="1028" name="Picture 4" descr="8 Best Thanksgiving Fonts For You to Gobble Up | Elegant Themes Blog">
            <a:extLst>
              <a:ext uri="{FF2B5EF4-FFF2-40B4-BE49-F238E27FC236}">
                <a16:creationId xmlns:a16="http://schemas.microsoft.com/office/drawing/2014/main" id="{49E931B1-0A08-42F3-9694-5F747B128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92627"/>
            <a:ext cx="9144000" cy="40653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rlando Thanksgiving Day Buffet | Thanksgiving Near International Drive |  Rosen Shingle Creek®">
            <a:extLst>
              <a:ext uri="{FF2B5EF4-FFF2-40B4-BE49-F238E27FC236}">
                <a16:creationId xmlns:a16="http://schemas.microsoft.com/office/drawing/2014/main" id="{A2746E51-46B0-4E52-85A8-5C14C061F3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712"/>
          <a:stretch/>
        </p:blipFill>
        <p:spPr bwMode="auto">
          <a:xfrm>
            <a:off x="0" y="0"/>
            <a:ext cx="9144000" cy="3027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836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Assistive Technologies</a:t>
            </a:r>
            <a:br>
              <a:rPr lang="en-US" dirty="0"/>
            </a:br>
            <a:r>
              <a:rPr lang="en-US" dirty="0"/>
              <a:t>in iPhone</a:t>
            </a:r>
          </a:p>
        </p:txBody>
      </p:sp>
      <p:sp>
        <p:nvSpPr>
          <p:cNvPr id="3" name="Content Placeholder 2"/>
          <p:cNvSpPr>
            <a:spLocks noGrp="1"/>
          </p:cNvSpPr>
          <p:nvPr>
            <p:ph idx="1"/>
          </p:nvPr>
        </p:nvSpPr>
        <p:spPr>
          <a:xfrm>
            <a:off x="219206" y="1465544"/>
            <a:ext cx="6657584" cy="5042832"/>
          </a:xfrm>
        </p:spPr>
        <p:txBody>
          <a:bodyPr>
            <a:normAutofit fontScale="77500" lnSpcReduction="20000"/>
          </a:bodyPr>
          <a:lstStyle/>
          <a:p>
            <a:r>
              <a:rPr lang="en-US" dirty="0"/>
              <a:t>Many pages of accessibility settings</a:t>
            </a:r>
          </a:p>
          <a:p>
            <a:r>
              <a:rPr lang="en-US" dirty="0" err="1"/>
              <a:t>VoiceOver</a:t>
            </a:r>
            <a:r>
              <a:rPr lang="en-US" dirty="0"/>
              <a:t> – reads what is on screen</a:t>
            </a:r>
          </a:p>
          <a:p>
            <a:r>
              <a:rPr lang="en-US" dirty="0"/>
              <a:t>Zoom – screen magnifier – 3 finger tap</a:t>
            </a:r>
          </a:p>
          <a:p>
            <a:r>
              <a:rPr lang="en-US" dirty="0"/>
              <a:t>Speech recognition for controlling device</a:t>
            </a:r>
          </a:p>
          <a:p>
            <a:r>
              <a:rPr lang="en-US" dirty="0"/>
              <a:t>Closed captions on videos</a:t>
            </a:r>
          </a:p>
          <a:p>
            <a:r>
              <a:rPr lang="en-US" dirty="0" err="1"/>
              <a:t>AssistiveTouch</a:t>
            </a:r>
            <a:r>
              <a:rPr lang="en-US" dirty="0"/>
              <a:t> – so don’t need multiple fingers, don’t need to press Home button, etc.</a:t>
            </a:r>
          </a:p>
          <a:p>
            <a:r>
              <a:rPr lang="en-US" dirty="0"/>
              <a:t>Switch Control</a:t>
            </a:r>
            <a:br>
              <a:rPr lang="en-US" dirty="0"/>
            </a:br>
            <a:r>
              <a:rPr lang="en-US" dirty="0"/>
              <a:t> – Scanning through items</a:t>
            </a:r>
            <a:br>
              <a:rPr lang="en-US" dirty="0"/>
            </a:br>
            <a:r>
              <a:rPr lang="en-US" dirty="0"/>
              <a:t>with optional connection to</a:t>
            </a:r>
            <a:br>
              <a:rPr lang="en-US" dirty="0"/>
            </a:br>
            <a:r>
              <a:rPr lang="en-US" dirty="0"/>
              <a:t>external switch</a:t>
            </a:r>
          </a:p>
          <a:p>
            <a:pPr lvl="1"/>
            <a:r>
              <a:rPr lang="en-US" dirty="0"/>
              <a:t>How to set it up with</a:t>
            </a:r>
            <a:br>
              <a:rPr lang="en-US" dirty="0"/>
            </a:br>
            <a:r>
              <a:rPr lang="en-US" dirty="0" err="1"/>
              <a:t>BlueTooth</a:t>
            </a:r>
            <a:r>
              <a:rPr lang="en-US" dirty="0"/>
              <a:t> </a:t>
            </a:r>
            <a:r>
              <a:rPr lang="en-US" sz="1800" dirty="0"/>
              <a:t>(</a:t>
            </a:r>
            <a:r>
              <a:rPr lang="en-US" sz="1800" dirty="0">
                <a:hlinkClick r:id="rId3"/>
              </a:rPr>
              <a:t>video</a:t>
            </a:r>
            <a:r>
              <a:rPr lang="en-US" sz="1800" dirty="0"/>
              <a:t> 7:14)</a:t>
            </a:r>
          </a:p>
          <a:p>
            <a:pPr lvl="1"/>
            <a:r>
              <a:rPr lang="en-US" dirty="0"/>
              <a:t>Can use head movement</a:t>
            </a:r>
            <a:br>
              <a:rPr lang="en-US" dirty="0"/>
            </a:br>
            <a:r>
              <a:rPr lang="en-US" dirty="0"/>
              <a:t>with built in camera</a:t>
            </a:r>
            <a:r>
              <a:rPr lang="en-US" sz="2800" dirty="0"/>
              <a:t> </a:t>
            </a:r>
            <a:r>
              <a:rPr lang="en-US" sz="1700" dirty="0"/>
              <a:t>(</a:t>
            </a:r>
            <a:r>
              <a:rPr lang="en-US" sz="1700" dirty="0">
                <a:hlinkClick r:id="rId4"/>
              </a:rPr>
              <a:t>video</a:t>
            </a:r>
            <a:r>
              <a:rPr lang="en-US" sz="1700" dirty="0"/>
              <a:t> 3:25)</a:t>
            </a:r>
            <a:endParaRPr lang="en-US" dirty="0"/>
          </a:p>
        </p:txBody>
      </p:sp>
      <p:sp>
        <p:nvSpPr>
          <p:cNvPr id="4" name="Footer Placeholder 3"/>
          <p:cNvSpPr>
            <a:spLocks noGrp="1"/>
          </p:cNvSpPr>
          <p:nvPr>
            <p:ph type="ftr" sz="quarter" idx="11"/>
          </p:nvPr>
        </p:nvSpPr>
        <p:spPr/>
        <p:txBody>
          <a:bodyPr/>
          <a:lstStyle/>
          <a:p>
            <a:pPr>
              <a:defRPr/>
            </a:pPr>
            <a:r>
              <a:rPr lang="en-US" altLang="en-US"/>
              <a:t>© 2021 -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20</a:t>
            </a:fld>
            <a:endParaRPr lang="en-US" alt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1666" y="0"/>
            <a:ext cx="1842333" cy="3270142"/>
          </a:xfrm>
          <a:prstGeom prst="rect">
            <a:avLst/>
          </a:prstGeom>
          <a:ln>
            <a:solidFill>
              <a:schemeClr val="accent1"/>
            </a:solid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1667" y="3435460"/>
            <a:ext cx="1842333" cy="3270140"/>
          </a:xfrm>
          <a:prstGeom prst="rect">
            <a:avLst/>
          </a:prstGeom>
          <a:ln>
            <a:solidFill>
              <a:schemeClr val="accent1"/>
            </a:solidFill>
          </a:ln>
        </p:spPr>
      </p:pic>
      <p:pic>
        <p:nvPicPr>
          <p:cNvPr id="8" name="Picture 7"/>
          <p:cNvPicPr>
            <a:picLocks noChangeAspect="1"/>
          </p:cNvPicPr>
          <p:nvPr/>
        </p:nvPicPr>
        <p:blipFill>
          <a:blip r:embed="rId7"/>
          <a:stretch>
            <a:fillRect/>
          </a:stretch>
        </p:blipFill>
        <p:spPr>
          <a:xfrm>
            <a:off x="4603823" y="3890075"/>
            <a:ext cx="2539668" cy="2967925"/>
          </a:xfrm>
          <a:prstGeom prst="rect">
            <a:avLst/>
          </a:prstGeom>
        </p:spPr>
      </p:pic>
    </p:spTree>
    <p:extLst>
      <p:ext uri="{BB962C8B-B14F-4D97-AF65-F5344CB8AC3E}">
        <p14:creationId xmlns:p14="http://schemas.microsoft.com/office/powerpoint/2010/main" val="958889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Augmentative and Alternative Communication (AAC) devices</a:t>
            </a:r>
            <a:endParaRPr lang="en-US" dirty="0"/>
          </a:p>
        </p:txBody>
      </p:sp>
      <p:sp>
        <p:nvSpPr>
          <p:cNvPr id="3" name="Content Placeholder 2"/>
          <p:cNvSpPr>
            <a:spLocks noGrp="1"/>
          </p:cNvSpPr>
          <p:nvPr>
            <p:ph idx="1"/>
          </p:nvPr>
        </p:nvSpPr>
        <p:spPr/>
        <p:txBody>
          <a:bodyPr>
            <a:normAutofit fontScale="92500" lnSpcReduction="20000"/>
          </a:bodyPr>
          <a:lstStyle/>
          <a:p>
            <a:r>
              <a:rPr lang="en-US" dirty="0"/>
              <a:t>Talk for people</a:t>
            </a:r>
          </a:p>
          <a:p>
            <a:r>
              <a:rPr lang="en-US" dirty="0"/>
              <a:t>Originally were cardboard</a:t>
            </a:r>
            <a:br>
              <a:rPr lang="en-US" dirty="0"/>
            </a:br>
            <a:r>
              <a:rPr lang="en-US" dirty="0"/>
              <a:t>pictures that would point at</a:t>
            </a:r>
          </a:p>
          <a:p>
            <a:r>
              <a:rPr lang="en-US" dirty="0"/>
              <a:t>Now computerized</a:t>
            </a:r>
          </a:p>
          <a:p>
            <a:r>
              <a:rPr lang="en-US" dirty="0"/>
              <a:t>Custom devices or tablet applications</a:t>
            </a:r>
          </a:p>
          <a:p>
            <a:pPr lvl="1"/>
            <a:r>
              <a:rPr lang="en-US" dirty="0">
                <a:hlinkClick r:id="rId2"/>
              </a:rPr>
              <a:t>DynaVox</a:t>
            </a:r>
            <a:r>
              <a:rPr lang="en-US" dirty="0"/>
              <a:t> </a:t>
            </a:r>
            <a:r>
              <a:rPr lang="en-US" sz="2100" i="1" dirty="0"/>
              <a:t>(Example in use - </a:t>
            </a:r>
            <a:r>
              <a:rPr lang="en-US" sz="2000" i="1" dirty="0">
                <a:hlinkClick r:id="rId3"/>
              </a:rPr>
              <a:t>video</a:t>
            </a:r>
            <a:r>
              <a:rPr lang="en-US" sz="2000" i="1" dirty="0"/>
              <a:t> 3:41)</a:t>
            </a:r>
            <a:endParaRPr lang="en-US" dirty="0"/>
          </a:p>
          <a:p>
            <a:pPr lvl="1"/>
            <a:r>
              <a:rPr lang="en-US" dirty="0">
                <a:hlinkClick r:id="rId4"/>
              </a:rPr>
              <a:t>MinSpeak </a:t>
            </a:r>
            <a:r>
              <a:rPr lang="en-US" dirty="0"/>
              <a:t>by Semantic Compaction</a:t>
            </a:r>
          </a:p>
          <a:p>
            <a:pPr lvl="2"/>
            <a:r>
              <a:rPr lang="en-US" dirty="0"/>
              <a:t>Both Pittsburgh companies!</a:t>
            </a:r>
          </a:p>
          <a:p>
            <a:r>
              <a:rPr lang="en-US" dirty="0"/>
              <a:t>Usually pictures since faster than typing</a:t>
            </a:r>
          </a:p>
          <a:p>
            <a:r>
              <a:rPr lang="en-US" dirty="0"/>
              <a:t>Pointing – head or eye tracking or scanning with switch (like keyboards)</a:t>
            </a:r>
          </a:p>
        </p:txBody>
      </p:sp>
      <p:sp>
        <p:nvSpPr>
          <p:cNvPr id="4" name="Footer Placeholder 3"/>
          <p:cNvSpPr>
            <a:spLocks noGrp="1"/>
          </p:cNvSpPr>
          <p:nvPr>
            <p:ph type="ftr" sz="quarter" idx="11"/>
          </p:nvPr>
        </p:nvSpPr>
        <p:spPr/>
        <p:txBody>
          <a:bodyPr/>
          <a:lstStyle/>
          <a:p>
            <a:pPr>
              <a:defRPr/>
            </a:pPr>
            <a:r>
              <a:rPr lang="en-US" altLang="en-US"/>
              <a:t>© 2021 -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21</a:t>
            </a:fld>
            <a:endParaRPr lang="en-US" altLang="en-US"/>
          </a:p>
        </p:txBody>
      </p:sp>
      <p:pic>
        <p:nvPicPr>
          <p:cNvPr id="29698" name="Picture 2"/>
          <p:cNvPicPr>
            <a:picLocks noChangeAspect="1" noChangeArrowheads="1"/>
          </p:cNvPicPr>
          <p:nvPr/>
        </p:nvPicPr>
        <p:blipFill>
          <a:blip r:embed="rId5" cstate="print"/>
          <a:srcRect/>
          <a:stretch>
            <a:fillRect/>
          </a:stretch>
        </p:blipFill>
        <p:spPr bwMode="auto">
          <a:xfrm>
            <a:off x="5849655" y="1388824"/>
            <a:ext cx="3294345" cy="1931538"/>
          </a:xfrm>
          <a:prstGeom prst="rect">
            <a:avLst/>
          </a:prstGeom>
          <a:noFill/>
          <a:ln w="9525">
            <a:noFill/>
            <a:miter lim="800000"/>
            <a:headEnd/>
            <a:tailEnd/>
          </a:ln>
        </p:spPr>
      </p:pic>
    </p:spTree>
    <p:extLst>
      <p:ext uri="{BB962C8B-B14F-4D97-AF65-F5344CB8AC3E}">
        <p14:creationId xmlns:p14="http://schemas.microsoft.com/office/powerpoint/2010/main" val="4126038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Accessibility</a:t>
            </a:r>
          </a:p>
        </p:txBody>
      </p:sp>
      <p:sp>
        <p:nvSpPr>
          <p:cNvPr id="3" name="Content Placeholder 2"/>
          <p:cNvSpPr>
            <a:spLocks noGrp="1"/>
          </p:cNvSpPr>
          <p:nvPr>
            <p:ph idx="1"/>
          </p:nvPr>
        </p:nvSpPr>
        <p:spPr>
          <a:xfrm>
            <a:off x="400833" y="1515649"/>
            <a:ext cx="8273441" cy="4778115"/>
          </a:xfrm>
        </p:spPr>
        <p:txBody>
          <a:bodyPr>
            <a:normAutofit fontScale="77500" lnSpcReduction="20000"/>
          </a:bodyPr>
          <a:lstStyle/>
          <a:p>
            <a:r>
              <a:rPr lang="en-US" dirty="0">
                <a:hlinkClick r:id="rId2"/>
              </a:rPr>
              <a:t>http://www.w3.org/WAI/intro/accessibility.php</a:t>
            </a:r>
            <a:endParaRPr lang="en-US" dirty="0"/>
          </a:p>
          <a:p>
            <a:r>
              <a:rPr lang="en-US" dirty="0"/>
              <a:t>Original web was a real boon to handicapped</a:t>
            </a:r>
          </a:p>
          <a:p>
            <a:pPr lvl="1"/>
            <a:r>
              <a:rPr lang="en-US" dirty="0"/>
              <a:t>All text, easily navigated, provided access to: “education, employment, government, commerce, health care, recreation, and more”</a:t>
            </a:r>
          </a:p>
          <a:p>
            <a:r>
              <a:rPr lang="en-US" dirty="0"/>
              <a:t>Then it got more complicated and </a:t>
            </a:r>
            <a:r>
              <a:rPr lang="en-US" u="sng" dirty="0"/>
              <a:t>in</a:t>
            </a:r>
            <a:r>
              <a:rPr lang="en-US" dirty="0"/>
              <a:t>accessible</a:t>
            </a:r>
          </a:p>
          <a:p>
            <a:r>
              <a:rPr lang="en-US" dirty="0"/>
              <a:t>Standards and requirements emerged to help</a:t>
            </a:r>
          </a:p>
          <a:p>
            <a:r>
              <a:rPr lang="en-US" dirty="0"/>
              <a:t>Includes:</a:t>
            </a:r>
          </a:p>
          <a:p>
            <a:pPr lvl="1"/>
            <a:r>
              <a:rPr lang="en-US" dirty="0"/>
              <a:t>Using appropriate html standards, e.g., &lt;h3&gt;, not &lt;b&gt;</a:t>
            </a:r>
          </a:p>
          <a:p>
            <a:pPr lvl="1"/>
            <a:r>
              <a:rPr lang="en-US" dirty="0"/>
              <a:t>“Alt” labels for pictures</a:t>
            </a:r>
          </a:p>
          <a:p>
            <a:pPr lvl="1"/>
            <a:r>
              <a:rPr lang="en-US" dirty="0"/>
              <a:t>Easy distinguishing between content and navigation</a:t>
            </a:r>
          </a:p>
          <a:p>
            <a:pPr lvl="2"/>
            <a:r>
              <a:rPr lang="en-US" dirty="0"/>
              <a:t>Link at top that goes directly to content for screen readers</a:t>
            </a:r>
          </a:p>
          <a:p>
            <a:pPr lvl="1"/>
            <a:r>
              <a:rPr lang="en-US" dirty="0"/>
              <a:t>Clearly marked links to multi-media content, etc.</a:t>
            </a:r>
          </a:p>
          <a:p>
            <a:pPr lvl="1"/>
            <a:r>
              <a:rPr lang="en-US" i="1" dirty="0"/>
              <a:t>… </a:t>
            </a:r>
            <a:r>
              <a:rPr lang="en-US" i="1" dirty="0">
                <a:hlinkClick r:id="rId3"/>
              </a:rPr>
              <a:t>many more</a:t>
            </a:r>
            <a:endParaRPr lang="en-US" i="1" dirty="0"/>
          </a:p>
          <a:p>
            <a:r>
              <a:rPr lang="en-US" i="1" dirty="0"/>
              <a:t>But most web sites still have accessibility problems</a:t>
            </a:r>
          </a:p>
          <a:p>
            <a:pPr lvl="1"/>
            <a:endParaRPr lang="en-US" dirty="0"/>
          </a:p>
          <a:p>
            <a:pPr lvl="1"/>
            <a:endParaRPr lang="en-US" dirty="0"/>
          </a:p>
          <a:p>
            <a:endParaRPr lang="en-US" dirty="0"/>
          </a:p>
        </p:txBody>
      </p:sp>
      <p:sp>
        <p:nvSpPr>
          <p:cNvPr id="4" name="Footer Placeholder 3"/>
          <p:cNvSpPr>
            <a:spLocks noGrp="1"/>
          </p:cNvSpPr>
          <p:nvPr>
            <p:ph type="ftr" sz="quarter" idx="11"/>
          </p:nvPr>
        </p:nvSpPr>
        <p:spPr/>
        <p:txBody>
          <a:bodyPr/>
          <a:lstStyle/>
          <a:p>
            <a:pPr>
              <a:defRPr/>
            </a:pPr>
            <a:r>
              <a:rPr lang="en-US" altLang="en-US"/>
              <a:t>© 2021 -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22</a:t>
            </a:fld>
            <a:endParaRPr lang="en-US" altLang="en-US"/>
          </a:p>
        </p:txBody>
      </p:sp>
    </p:spTree>
    <p:extLst>
      <p:ext uri="{BB962C8B-B14F-4D97-AF65-F5344CB8AC3E}">
        <p14:creationId xmlns:p14="http://schemas.microsoft.com/office/powerpoint/2010/main" val="4145183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92162"/>
          </a:xfrm>
        </p:spPr>
        <p:txBody>
          <a:bodyPr/>
          <a:lstStyle/>
          <a:p>
            <a:r>
              <a:rPr lang="en-US" dirty="0"/>
              <a:t>Accessibility in Mobile UI</a:t>
            </a:r>
          </a:p>
        </p:txBody>
      </p:sp>
      <p:sp>
        <p:nvSpPr>
          <p:cNvPr id="4" name="Footer Placeholder 3"/>
          <p:cNvSpPr>
            <a:spLocks noGrp="1"/>
          </p:cNvSpPr>
          <p:nvPr>
            <p:ph type="ftr" sz="quarter" idx="11"/>
          </p:nvPr>
        </p:nvSpPr>
        <p:spPr>
          <a:xfrm>
            <a:off x="3200400" y="6381750"/>
            <a:ext cx="2895600" cy="457200"/>
          </a:xfrm>
        </p:spPr>
        <p:txBody>
          <a:bodyPr/>
          <a:lstStyle/>
          <a:p>
            <a:pPr>
              <a:defRPr/>
            </a:pPr>
            <a:r>
              <a:rPr lang="en-US"/>
              <a:t>© 2021 - Brad Myers</a:t>
            </a:r>
            <a:endParaRPr lang="en-US" dirty="0"/>
          </a:p>
        </p:txBody>
      </p:sp>
      <p:sp>
        <p:nvSpPr>
          <p:cNvPr id="5" name="Slide Number Placeholder 4"/>
          <p:cNvSpPr>
            <a:spLocks noGrp="1"/>
          </p:cNvSpPr>
          <p:nvPr>
            <p:ph type="sldNum" sz="quarter" idx="12"/>
          </p:nvPr>
        </p:nvSpPr>
        <p:spPr/>
        <p:txBody>
          <a:bodyPr/>
          <a:lstStyle/>
          <a:p>
            <a:pPr>
              <a:defRPr/>
            </a:pPr>
            <a:fld id="{7785047C-12C7-44A7-BF28-54770E346A6A}" type="slidenum">
              <a:rPr lang="en-US" smtClean="0"/>
              <a:pPr>
                <a:defRPr/>
              </a:pPr>
              <a:t>23</a:t>
            </a:fld>
            <a:endParaRPr lang="en-US" dirty="0"/>
          </a:p>
        </p:txBody>
      </p:sp>
      <p:pic>
        <p:nvPicPr>
          <p:cNvPr id="7" name="Picture 6">
            <a:extLst>
              <a:ext uri="{FF2B5EF4-FFF2-40B4-BE49-F238E27FC236}">
                <a16:creationId xmlns:a16="http://schemas.microsoft.com/office/drawing/2014/main" id="{E0AEC1D2-6978-A147-81AC-A9FE106E8886}"/>
              </a:ext>
            </a:extLst>
          </p:cNvPr>
          <p:cNvPicPr>
            <a:picLocks noChangeAspect="1"/>
          </p:cNvPicPr>
          <p:nvPr/>
        </p:nvPicPr>
        <p:blipFill>
          <a:blip r:embed="rId3"/>
          <a:stretch>
            <a:fillRect/>
          </a:stretch>
        </p:blipFill>
        <p:spPr>
          <a:xfrm>
            <a:off x="542189" y="2132403"/>
            <a:ext cx="2658212" cy="1585761"/>
          </a:xfrm>
          <a:prstGeom prst="rect">
            <a:avLst/>
          </a:prstGeom>
        </p:spPr>
      </p:pic>
      <p:pic>
        <p:nvPicPr>
          <p:cNvPr id="9" name="Picture 8">
            <a:extLst>
              <a:ext uri="{FF2B5EF4-FFF2-40B4-BE49-F238E27FC236}">
                <a16:creationId xmlns:a16="http://schemas.microsoft.com/office/drawing/2014/main" id="{D27F8E88-FA85-9B4E-8560-25A1300E7132}"/>
              </a:ext>
            </a:extLst>
          </p:cNvPr>
          <p:cNvPicPr>
            <a:picLocks noChangeAspect="1"/>
          </p:cNvPicPr>
          <p:nvPr/>
        </p:nvPicPr>
        <p:blipFill>
          <a:blip r:embed="rId4"/>
          <a:stretch>
            <a:fillRect/>
          </a:stretch>
        </p:blipFill>
        <p:spPr>
          <a:xfrm>
            <a:off x="4617723" y="2135489"/>
            <a:ext cx="762000" cy="762000"/>
          </a:xfrm>
          <a:prstGeom prst="rect">
            <a:avLst/>
          </a:prstGeom>
        </p:spPr>
      </p:pic>
      <p:pic>
        <p:nvPicPr>
          <p:cNvPr id="11" name="Picture 10">
            <a:extLst>
              <a:ext uri="{FF2B5EF4-FFF2-40B4-BE49-F238E27FC236}">
                <a16:creationId xmlns:a16="http://schemas.microsoft.com/office/drawing/2014/main" id="{8CF559F0-041B-4B49-8614-BB295650A333}"/>
              </a:ext>
            </a:extLst>
          </p:cNvPr>
          <p:cNvPicPr>
            <a:picLocks noChangeAspect="1"/>
          </p:cNvPicPr>
          <p:nvPr/>
        </p:nvPicPr>
        <p:blipFill>
          <a:blip r:embed="rId5"/>
          <a:stretch>
            <a:fillRect/>
          </a:stretch>
        </p:blipFill>
        <p:spPr>
          <a:xfrm>
            <a:off x="4703258" y="3046321"/>
            <a:ext cx="590931" cy="590931"/>
          </a:xfrm>
          <a:prstGeom prst="rect">
            <a:avLst/>
          </a:prstGeom>
        </p:spPr>
      </p:pic>
      <p:sp>
        <p:nvSpPr>
          <p:cNvPr id="12" name="TextBox 11">
            <a:extLst>
              <a:ext uri="{FF2B5EF4-FFF2-40B4-BE49-F238E27FC236}">
                <a16:creationId xmlns:a16="http://schemas.microsoft.com/office/drawing/2014/main" id="{584E7AE1-0B00-3541-8C09-A6236149CA34}"/>
              </a:ext>
            </a:extLst>
          </p:cNvPr>
          <p:cNvSpPr txBox="1"/>
          <p:nvPr/>
        </p:nvSpPr>
        <p:spPr>
          <a:xfrm>
            <a:off x="775996" y="3886171"/>
            <a:ext cx="2438400" cy="341632"/>
          </a:xfrm>
          <a:prstGeom prst="rect">
            <a:avLst/>
          </a:prstGeom>
          <a:noFill/>
        </p:spPr>
        <p:txBody>
          <a:bodyPr wrap="square" rtlCol="0">
            <a:spAutoFit/>
          </a:bodyPr>
          <a:lstStyle/>
          <a:p>
            <a:pPr>
              <a:buNone/>
            </a:pPr>
            <a:r>
              <a:rPr lang="en-US" dirty="0"/>
              <a:t>Regular Mobile Apps</a:t>
            </a:r>
          </a:p>
        </p:txBody>
      </p:sp>
      <p:sp>
        <p:nvSpPr>
          <p:cNvPr id="16" name="TextBox 15">
            <a:extLst>
              <a:ext uri="{FF2B5EF4-FFF2-40B4-BE49-F238E27FC236}">
                <a16:creationId xmlns:a16="http://schemas.microsoft.com/office/drawing/2014/main" id="{A5C71C32-2C5E-634D-8CC7-6F84857B68BB}"/>
              </a:ext>
            </a:extLst>
          </p:cNvPr>
          <p:cNvSpPr txBox="1"/>
          <p:nvPr/>
        </p:nvSpPr>
        <p:spPr>
          <a:xfrm>
            <a:off x="4229100" y="3857267"/>
            <a:ext cx="2438400" cy="895630"/>
          </a:xfrm>
          <a:prstGeom prst="rect">
            <a:avLst/>
          </a:prstGeom>
          <a:noFill/>
        </p:spPr>
        <p:txBody>
          <a:bodyPr wrap="square" rtlCol="0">
            <a:spAutoFit/>
          </a:bodyPr>
          <a:lstStyle/>
          <a:p>
            <a:pPr>
              <a:buNone/>
            </a:pPr>
            <a:r>
              <a:rPr lang="en-US" dirty="0"/>
              <a:t>Accessibility Tools</a:t>
            </a:r>
          </a:p>
          <a:p>
            <a:pPr>
              <a:buNone/>
            </a:pPr>
            <a:r>
              <a:rPr lang="en-US" dirty="0"/>
              <a:t>(e.g., screen readers, assistive touch tools)</a:t>
            </a:r>
          </a:p>
        </p:txBody>
      </p:sp>
      <p:pic>
        <p:nvPicPr>
          <p:cNvPr id="14" name="Picture 13">
            <a:extLst>
              <a:ext uri="{FF2B5EF4-FFF2-40B4-BE49-F238E27FC236}">
                <a16:creationId xmlns:a16="http://schemas.microsoft.com/office/drawing/2014/main" id="{0097636C-BD0F-3046-A46C-57284E15DDC4}"/>
              </a:ext>
            </a:extLst>
          </p:cNvPr>
          <p:cNvPicPr>
            <a:picLocks noChangeAspect="1"/>
          </p:cNvPicPr>
          <p:nvPr/>
        </p:nvPicPr>
        <p:blipFill>
          <a:blip r:embed="rId6"/>
          <a:stretch>
            <a:fillRect/>
          </a:stretch>
        </p:blipFill>
        <p:spPr>
          <a:xfrm>
            <a:off x="6702998" y="2249906"/>
            <a:ext cx="1736233" cy="1390370"/>
          </a:xfrm>
          <a:prstGeom prst="rect">
            <a:avLst/>
          </a:prstGeom>
        </p:spPr>
      </p:pic>
      <p:sp>
        <p:nvSpPr>
          <p:cNvPr id="15" name="Left-Right Arrow 14">
            <a:extLst>
              <a:ext uri="{FF2B5EF4-FFF2-40B4-BE49-F238E27FC236}">
                <a16:creationId xmlns:a16="http://schemas.microsoft.com/office/drawing/2014/main" id="{605F61C6-6BBC-9644-AF52-BD84A703CA68}"/>
              </a:ext>
            </a:extLst>
          </p:cNvPr>
          <p:cNvSpPr/>
          <p:nvPr/>
        </p:nvSpPr>
        <p:spPr bwMode="auto">
          <a:xfrm>
            <a:off x="3496339" y="2701327"/>
            <a:ext cx="990600" cy="394750"/>
          </a:xfrm>
          <a:prstGeom prst="lef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Left-Right Arrow 18">
            <a:extLst>
              <a:ext uri="{FF2B5EF4-FFF2-40B4-BE49-F238E27FC236}">
                <a16:creationId xmlns:a16="http://schemas.microsoft.com/office/drawing/2014/main" id="{5EB9CAA3-19B1-4441-9AAD-ED684126506C}"/>
              </a:ext>
            </a:extLst>
          </p:cNvPr>
          <p:cNvSpPr/>
          <p:nvPr/>
        </p:nvSpPr>
        <p:spPr bwMode="auto">
          <a:xfrm>
            <a:off x="5562600" y="2699641"/>
            <a:ext cx="990600" cy="394750"/>
          </a:xfrm>
          <a:prstGeom prst="lef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8D373933-51D7-EE4D-9CF5-BB643D530DC3}"/>
              </a:ext>
            </a:extLst>
          </p:cNvPr>
          <p:cNvSpPr txBox="1"/>
          <p:nvPr/>
        </p:nvSpPr>
        <p:spPr>
          <a:xfrm>
            <a:off x="592186" y="1274644"/>
            <a:ext cx="8094614" cy="646331"/>
          </a:xfrm>
          <a:prstGeom prst="rect">
            <a:avLst/>
          </a:prstGeom>
          <a:noFill/>
        </p:spPr>
        <p:txBody>
          <a:bodyPr wrap="square" rtlCol="0">
            <a:spAutoFit/>
          </a:bodyPr>
          <a:lstStyle/>
          <a:p>
            <a:r>
              <a:rPr lang="en-US" b="1" dirty="0"/>
              <a:t>Assistive technology</a:t>
            </a:r>
            <a:r>
              <a:rPr lang="en-US" dirty="0"/>
              <a:t>: assuming an immutable environment. “non-standard” users use assistive technology to access the system (e.g., stair lifts)</a:t>
            </a:r>
          </a:p>
        </p:txBody>
      </p:sp>
      <p:sp>
        <p:nvSpPr>
          <p:cNvPr id="18" name="TextBox 17"/>
          <p:cNvSpPr txBox="1"/>
          <p:nvPr/>
        </p:nvSpPr>
        <p:spPr>
          <a:xfrm>
            <a:off x="592186" y="4936167"/>
            <a:ext cx="2367642" cy="1200329"/>
          </a:xfrm>
          <a:prstGeom prst="rect">
            <a:avLst/>
          </a:prstGeom>
          <a:noFill/>
          <a:ln w="57150">
            <a:solidFill>
              <a:srgbClr val="C00000"/>
            </a:solidFill>
          </a:ln>
          <a:effectLst>
            <a:outerShdw blurRad="50800" dist="38100" dir="2700000" algn="tl" rotWithShape="0">
              <a:prstClr val="black">
                <a:alpha val="40000"/>
              </a:prstClr>
            </a:outerShdw>
          </a:effectLst>
        </p:spPr>
        <p:txBody>
          <a:bodyPr wrap="square" rtlCol="0">
            <a:spAutoFit/>
          </a:bodyPr>
          <a:lstStyle/>
          <a:p>
            <a:r>
              <a:rPr lang="en-US" sz="2400" dirty="0"/>
              <a:t>Thanks to</a:t>
            </a:r>
            <a:br>
              <a:rPr lang="en-US" sz="2400" dirty="0"/>
            </a:br>
            <a:r>
              <a:rPr lang="en-US" sz="2400" dirty="0"/>
              <a:t>Toby Li for these slides!</a:t>
            </a:r>
          </a:p>
        </p:txBody>
      </p:sp>
    </p:spTree>
    <p:extLst>
      <p:ext uri="{BB962C8B-B14F-4D97-AF65-F5344CB8AC3E}">
        <p14:creationId xmlns:p14="http://schemas.microsoft.com/office/powerpoint/2010/main" val="2441119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92162"/>
          </a:xfrm>
        </p:spPr>
        <p:txBody>
          <a:bodyPr/>
          <a:lstStyle/>
          <a:p>
            <a:r>
              <a:rPr lang="en-US" dirty="0"/>
              <a:t>Accessibility in Mobile UI</a:t>
            </a:r>
          </a:p>
        </p:txBody>
      </p:sp>
      <p:sp>
        <p:nvSpPr>
          <p:cNvPr id="4" name="Footer Placeholder 3"/>
          <p:cNvSpPr>
            <a:spLocks noGrp="1"/>
          </p:cNvSpPr>
          <p:nvPr>
            <p:ph type="ftr" sz="quarter" idx="11"/>
          </p:nvPr>
        </p:nvSpPr>
        <p:spPr>
          <a:xfrm>
            <a:off x="3200400" y="6381750"/>
            <a:ext cx="2895600" cy="457200"/>
          </a:xfrm>
        </p:spPr>
        <p:txBody>
          <a:bodyPr/>
          <a:lstStyle/>
          <a:p>
            <a:pPr>
              <a:defRPr/>
            </a:pPr>
            <a:r>
              <a:rPr lang="en-US"/>
              <a:t>© 2021 - Brad Myers</a:t>
            </a:r>
            <a:endParaRPr lang="en-US" dirty="0"/>
          </a:p>
        </p:txBody>
      </p:sp>
      <p:sp>
        <p:nvSpPr>
          <p:cNvPr id="5" name="Slide Number Placeholder 4"/>
          <p:cNvSpPr>
            <a:spLocks noGrp="1"/>
          </p:cNvSpPr>
          <p:nvPr>
            <p:ph type="sldNum" sz="quarter" idx="12"/>
          </p:nvPr>
        </p:nvSpPr>
        <p:spPr/>
        <p:txBody>
          <a:bodyPr/>
          <a:lstStyle/>
          <a:p>
            <a:pPr>
              <a:defRPr/>
            </a:pPr>
            <a:fld id="{7785047C-12C7-44A7-BF28-54770E346A6A}" type="slidenum">
              <a:rPr lang="en-US" smtClean="0"/>
              <a:pPr>
                <a:defRPr/>
              </a:pPr>
              <a:t>24</a:t>
            </a:fld>
            <a:endParaRPr lang="en-US" dirty="0"/>
          </a:p>
        </p:txBody>
      </p:sp>
      <p:sp>
        <p:nvSpPr>
          <p:cNvPr id="17" name="TextBox 16">
            <a:extLst>
              <a:ext uri="{FF2B5EF4-FFF2-40B4-BE49-F238E27FC236}">
                <a16:creationId xmlns:a16="http://schemas.microsoft.com/office/drawing/2014/main" id="{8D373933-51D7-EE4D-9CF5-BB643D530DC3}"/>
              </a:ext>
            </a:extLst>
          </p:cNvPr>
          <p:cNvSpPr txBox="1"/>
          <p:nvPr/>
        </p:nvSpPr>
        <p:spPr>
          <a:xfrm>
            <a:off x="592186" y="1274644"/>
            <a:ext cx="8094614" cy="646331"/>
          </a:xfrm>
          <a:prstGeom prst="rect">
            <a:avLst/>
          </a:prstGeom>
          <a:noFill/>
        </p:spPr>
        <p:txBody>
          <a:bodyPr wrap="square" rtlCol="0">
            <a:spAutoFit/>
          </a:bodyPr>
          <a:lstStyle/>
          <a:p>
            <a:r>
              <a:rPr lang="en-US" b="1" dirty="0"/>
              <a:t>Assistive technology</a:t>
            </a:r>
            <a:r>
              <a:rPr lang="en-US" dirty="0"/>
              <a:t>: assuming an immutable environment. “non-standard” users use assistive technology to access the system (e.g., stair lifts)</a:t>
            </a:r>
          </a:p>
        </p:txBody>
      </p:sp>
      <p:sp>
        <p:nvSpPr>
          <p:cNvPr id="21" name="TextBox 20">
            <a:extLst>
              <a:ext uri="{FF2B5EF4-FFF2-40B4-BE49-F238E27FC236}">
                <a16:creationId xmlns:a16="http://schemas.microsoft.com/office/drawing/2014/main" id="{0AB68436-EF5C-2E49-9BA5-69F493D9F179}"/>
              </a:ext>
            </a:extLst>
          </p:cNvPr>
          <p:cNvSpPr txBox="1"/>
          <p:nvPr/>
        </p:nvSpPr>
        <p:spPr>
          <a:xfrm>
            <a:off x="589076" y="1979170"/>
            <a:ext cx="7848600" cy="923330"/>
          </a:xfrm>
          <a:prstGeom prst="rect">
            <a:avLst/>
          </a:prstGeom>
          <a:noFill/>
        </p:spPr>
        <p:txBody>
          <a:bodyPr wrap="square" rtlCol="0">
            <a:spAutoFit/>
          </a:bodyPr>
          <a:lstStyle/>
          <a:p>
            <a:r>
              <a:rPr lang="en-US" b="1" dirty="0"/>
              <a:t>Universal design/Design for all </a:t>
            </a:r>
            <a:r>
              <a:rPr lang="en-US" sz="1200" dirty="0"/>
              <a:t>(Shneiderman 2000)</a:t>
            </a:r>
            <a:r>
              <a:rPr lang="en-US" dirty="0"/>
              <a:t>: “one size fit all” solution – the same system design should be usable by everyone (e.g., ramps instead of stairs)</a:t>
            </a:r>
          </a:p>
        </p:txBody>
      </p:sp>
    </p:spTree>
    <p:extLst>
      <p:ext uri="{BB962C8B-B14F-4D97-AF65-F5344CB8AC3E}">
        <p14:creationId xmlns:p14="http://schemas.microsoft.com/office/powerpoint/2010/main" val="1740033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92162"/>
          </a:xfrm>
        </p:spPr>
        <p:txBody>
          <a:bodyPr/>
          <a:lstStyle/>
          <a:p>
            <a:r>
              <a:rPr lang="en-US" dirty="0"/>
              <a:t>Accessibility in Mobile UI</a:t>
            </a:r>
          </a:p>
        </p:txBody>
      </p:sp>
      <p:sp>
        <p:nvSpPr>
          <p:cNvPr id="4" name="Footer Placeholder 3"/>
          <p:cNvSpPr>
            <a:spLocks noGrp="1"/>
          </p:cNvSpPr>
          <p:nvPr>
            <p:ph type="ftr" sz="quarter" idx="11"/>
          </p:nvPr>
        </p:nvSpPr>
        <p:spPr>
          <a:xfrm>
            <a:off x="3200400" y="6381750"/>
            <a:ext cx="2895600" cy="457200"/>
          </a:xfrm>
        </p:spPr>
        <p:txBody>
          <a:bodyPr/>
          <a:lstStyle/>
          <a:p>
            <a:pPr>
              <a:defRPr/>
            </a:pPr>
            <a:r>
              <a:rPr lang="en-US"/>
              <a:t>© 2021 - Brad Myers</a:t>
            </a:r>
            <a:endParaRPr lang="en-US" dirty="0"/>
          </a:p>
        </p:txBody>
      </p:sp>
      <p:sp>
        <p:nvSpPr>
          <p:cNvPr id="5" name="Slide Number Placeholder 4"/>
          <p:cNvSpPr>
            <a:spLocks noGrp="1"/>
          </p:cNvSpPr>
          <p:nvPr>
            <p:ph type="sldNum" sz="quarter" idx="12"/>
          </p:nvPr>
        </p:nvSpPr>
        <p:spPr/>
        <p:txBody>
          <a:bodyPr/>
          <a:lstStyle/>
          <a:p>
            <a:pPr>
              <a:defRPr/>
            </a:pPr>
            <a:fld id="{7785047C-12C7-44A7-BF28-54770E346A6A}" type="slidenum">
              <a:rPr lang="en-US" smtClean="0"/>
              <a:pPr>
                <a:defRPr/>
              </a:pPr>
              <a:t>25</a:t>
            </a:fld>
            <a:endParaRPr lang="en-US" dirty="0"/>
          </a:p>
        </p:txBody>
      </p:sp>
      <p:sp>
        <p:nvSpPr>
          <p:cNvPr id="17" name="TextBox 16">
            <a:extLst>
              <a:ext uri="{FF2B5EF4-FFF2-40B4-BE49-F238E27FC236}">
                <a16:creationId xmlns:a16="http://schemas.microsoft.com/office/drawing/2014/main" id="{8D373933-51D7-EE4D-9CF5-BB643D530DC3}"/>
              </a:ext>
            </a:extLst>
          </p:cNvPr>
          <p:cNvSpPr txBox="1"/>
          <p:nvPr/>
        </p:nvSpPr>
        <p:spPr>
          <a:xfrm>
            <a:off x="592186" y="1271016"/>
            <a:ext cx="8094614" cy="646331"/>
          </a:xfrm>
          <a:prstGeom prst="rect">
            <a:avLst/>
          </a:prstGeom>
          <a:noFill/>
        </p:spPr>
        <p:txBody>
          <a:bodyPr wrap="square" rtlCol="0">
            <a:spAutoFit/>
          </a:bodyPr>
          <a:lstStyle/>
          <a:p>
            <a:r>
              <a:rPr lang="en-US" b="1" dirty="0"/>
              <a:t>Assistive technology</a:t>
            </a:r>
            <a:r>
              <a:rPr lang="en-US" dirty="0"/>
              <a:t>: assuming an immutable environment. “non-standard” users use assistive technology to access the system (e.g., stair lifts)</a:t>
            </a:r>
          </a:p>
        </p:txBody>
      </p:sp>
      <p:sp>
        <p:nvSpPr>
          <p:cNvPr id="22" name="TextBox 21">
            <a:extLst>
              <a:ext uri="{FF2B5EF4-FFF2-40B4-BE49-F238E27FC236}">
                <a16:creationId xmlns:a16="http://schemas.microsoft.com/office/drawing/2014/main" id="{E6ABC491-EA7A-7248-87F0-C8BE8FB4B545}"/>
              </a:ext>
            </a:extLst>
          </p:cNvPr>
          <p:cNvSpPr txBox="1"/>
          <p:nvPr/>
        </p:nvSpPr>
        <p:spPr>
          <a:xfrm>
            <a:off x="589076" y="2932374"/>
            <a:ext cx="7848600" cy="1200329"/>
          </a:xfrm>
          <a:prstGeom prst="rect">
            <a:avLst/>
          </a:prstGeom>
          <a:noFill/>
        </p:spPr>
        <p:txBody>
          <a:bodyPr wrap="square" rtlCol="0">
            <a:spAutoFit/>
          </a:bodyPr>
          <a:lstStyle/>
          <a:p>
            <a:r>
              <a:rPr lang="en-US" b="1" dirty="0"/>
              <a:t>Ability based design </a:t>
            </a:r>
            <a:r>
              <a:rPr lang="en-US" sz="1200" dirty="0"/>
              <a:t>(Wobbrock 2011)</a:t>
            </a:r>
            <a:r>
              <a:rPr lang="en-US" dirty="0"/>
              <a:t>: the system identifies the user’s abilities and automatically adapt to them</a:t>
            </a:r>
            <a:r>
              <a:rPr lang="zh-CN" altLang="en-US" dirty="0"/>
              <a:t> </a:t>
            </a:r>
            <a:r>
              <a:rPr lang="en-US" altLang="zh-CN" dirty="0"/>
              <a:t>(e.g., soft keyboard that automatically corrects errors based on the perceived user motor impairments</a:t>
            </a:r>
            <a:r>
              <a:rPr lang="en-US" dirty="0"/>
              <a:t> </a:t>
            </a:r>
            <a:r>
              <a:rPr lang="en-US" sz="1200" dirty="0"/>
              <a:t>(Kane 2008)</a:t>
            </a:r>
            <a:r>
              <a:rPr lang="en-US" altLang="zh-CN" dirty="0"/>
              <a:t>, Android driving mode)</a:t>
            </a:r>
            <a:endParaRPr lang="en-US" dirty="0"/>
          </a:p>
        </p:txBody>
      </p:sp>
      <p:pic>
        <p:nvPicPr>
          <p:cNvPr id="3" name="Picture 2">
            <a:extLst>
              <a:ext uri="{FF2B5EF4-FFF2-40B4-BE49-F238E27FC236}">
                <a16:creationId xmlns:a16="http://schemas.microsoft.com/office/drawing/2014/main" id="{15231B5F-9B99-3845-8B05-8A72573F53AC}"/>
              </a:ext>
            </a:extLst>
          </p:cNvPr>
          <p:cNvPicPr>
            <a:picLocks noChangeAspect="1"/>
          </p:cNvPicPr>
          <p:nvPr/>
        </p:nvPicPr>
        <p:blipFill>
          <a:blip r:embed="rId3"/>
          <a:stretch>
            <a:fillRect/>
          </a:stretch>
        </p:blipFill>
        <p:spPr>
          <a:xfrm>
            <a:off x="6060688" y="3981561"/>
            <a:ext cx="1559312" cy="2755681"/>
          </a:xfrm>
          <a:prstGeom prst="rect">
            <a:avLst/>
          </a:prstGeom>
        </p:spPr>
      </p:pic>
      <p:pic>
        <p:nvPicPr>
          <p:cNvPr id="6" name="Picture 5">
            <a:extLst>
              <a:ext uri="{FF2B5EF4-FFF2-40B4-BE49-F238E27FC236}">
                <a16:creationId xmlns:a16="http://schemas.microsoft.com/office/drawing/2014/main" id="{797E27E8-8A3B-834E-9CB2-63372D16737C}"/>
              </a:ext>
            </a:extLst>
          </p:cNvPr>
          <p:cNvPicPr>
            <a:picLocks noChangeAspect="1"/>
          </p:cNvPicPr>
          <p:nvPr/>
        </p:nvPicPr>
        <p:blipFill>
          <a:blip r:embed="rId4"/>
          <a:stretch>
            <a:fillRect/>
          </a:stretch>
        </p:blipFill>
        <p:spPr>
          <a:xfrm>
            <a:off x="1185976" y="4083214"/>
            <a:ext cx="3327400" cy="2293208"/>
          </a:xfrm>
          <a:prstGeom prst="rect">
            <a:avLst/>
          </a:prstGeom>
        </p:spPr>
      </p:pic>
      <p:sp>
        <p:nvSpPr>
          <p:cNvPr id="10" name="TextBox 9">
            <a:extLst>
              <a:ext uri="{FF2B5EF4-FFF2-40B4-BE49-F238E27FC236}">
                <a16:creationId xmlns:a16="http://schemas.microsoft.com/office/drawing/2014/main" id="{E514F2F7-30F0-664F-8BA6-EB9E57AC02B6}"/>
              </a:ext>
            </a:extLst>
          </p:cNvPr>
          <p:cNvSpPr txBox="1"/>
          <p:nvPr/>
        </p:nvSpPr>
        <p:spPr>
          <a:xfrm>
            <a:off x="589076" y="1979170"/>
            <a:ext cx="7848600" cy="923330"/>
          </a:xfrm>
          <a:prstGeom prst="rect">
            <a:avLst/>
          </a:prstGeom>
          <a:noFill/>
        </p:spPr>
        <p:txBody>
          <a:bodyPr wrap="square" rtlCol="0">
            <a:spAutoFit/>
          </a:bodyPr>
          <a:lstStyle/>
          <a:p>
            <a:r>
              <a:rPr lang="en-US" b="1" dirty="0"/>
              <a:t>Universal design/Design for all </a:t>
            </a:r>
            <a:r>
              <a:rPr lang="en-US" sz="1200" dirty="0"/>
              <a:t>(Shneiderman 2000)</a:t>
            </a:r>
            <a:r>
              <a:rPr lang="en-US" dirty="0"/>
              <a:t>: “one size fit all” solution – the same system design should be usable by everyone (e.g., ramps instead of stairs)</a:t>
            </a:r>
          </a:p>
        </p:txBody>
      </p:sp>
    </p:spTree>
    <p:extLst>
      <p:ext uri="{BB962C8B-B14F-4D97-AF65-F5344CB8AC3E}">
        <p14:creationId xmlns:p14="http://schemas.microsoft.com/office/powerpoint/2010/main" val="2374573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92162"/>
          </a:xfrm>
        </p:spPr>
        <p:txBody>
          <a:bodyPr/>
          <a:lstStyle/>
          <a:p>
            <a:r>
              <a:rPr lang="en-US" dirty="0"/>
              <a:t>Accessibility in Mobile UI</a:t>
            </a:r>
          </a:p>
        </p:txBody>
      </p:sp>
      <p:sp>
        <p:nvSpPr>
          <p:cNvPr id="4" name="Footer Placeholder 3"/>
          <p:cNvSpPr>
            <a:spLocks noGrp="1"/>
          </p:cNvSpPr>
          <p:nvPr>
            <p:ph type="ftr" sz="quarter" idx="11"/>
          </p:nvPr>
        </p:nvSpPr>
        <p:spPr>
          <a:xfrm>
            <a:off x="3200400" y="6381750"/>
            <a:ext cx="2895600" cy="457200"/>
          </a:xfrm>
        </p:spPr>
        <p:txBody>
          <a:bodyPr/>
          <a:lstStyle/>
          <a:p>
            <a:pPr>
              <a:defRPr/>
            </a:pPr>
            <a:r>
              <a:rPr lang="en-US"/>
              <a:t>© 2021 - Brad Myers</a:t>
            </a:r>
            <a:endParaRPr lang="en-US" dirty="0"/>
          </a:p>
        </p:txBody>
      </p:sp>
      <p:sp>
        <p:nvSpPr>
          <p:cNvPr id="5" name="Slide Number Placeholder 4"/>
          <p:cNvSpPr>
            <a:spLocks noGrp="1"/>
          </p:cNvSpPr>
          <p:nvPr>
            <p:ph type="sldNum" sz="quarter" idx="12"/>
          </p:nvPr>
        </p:nvSpPr>
        <p:spPr/>
        <p:txBody>
          <a:bodyPr/>
          <a:lstStyle/>
          <a:p>
            <a:pPr>
              <a:defRPr/>
            </a:pPr>
            <a:fld id="{7785047C-12C7-44A7-BF28-54770E346A6A}" type="slidenum">
              <a:rPr lang="en-US" smtClean="0"/>
              <a:pPr>
                <a:defRPr/>
              </a:pPr>
              <a:t>26</a:t>
            </a:fld>
            <a:endParaRPr lang="en-US" dirty="0"/>
          </a:p>
        </p:txBody>
      </p:sp>
      <p:sp>
        <p:nvSpPr>
          <p:cNvPr id="17" name="TextBox 16">
            <a:extLst>
              <a:ext uri="{FF2B5EF4-FFF2-40B4-BE49-F238E27FC236}">
                <a16:creationId xmlns:a16="http://schemas.microsoft.com/office/drawing/2014/main" id="{8D373933-51D7-EE4D-9CF5-BB643D530DC3}"/>
              </a:ext>
            </a:extLst>
          </p:cNvPr>
          <p:cNvSpPr txBox="1"/>
          <p:nvPr/>
        </p:nvSpPr>
        <p:spPr>
          <a:xfrm>
            <a:off x="2667000" y="5815395"/>
            <a:ext cx="4419600" cy="341632"/>
          </a:xfrm>
          <a:prstGeom prst="rect">
            <a:avLst/>
          </a:prstGeom>
          <a:noFill/>
        </p:spPr>
        <p:txBody>
          <a:bodyPr wrap="square" rtlCol="0">
            <a:spAutoFit/>
          </a:bodyPr>
          <a:lstStyle/>
          <a:p>
            <a:pPr>
              <a:buNone/>
            </a:pPr>
            <a:r>
              <a:rPr lang="en-US" dirty="0"/>
              <a:t>Android Talkback + Touch Exploration</a:t>
            </a:r>
          </a:p>
        </p:txBody>
      </p:sp>
      <p:pic>
        <p:nvPicPr>
          <p:cNvPr id="7" name="talkback" descr="talkback">
            <a:hlinkClick r:id="" action="ppaction://media"/>
            <a:extLst>
              <a:ext uri="{FF2B5EF4-FFF2-40B4-BE49-F238E27FC236}">
                <a16:creationId xmlns:a16="http://schemas.microsoft.com/office/drawing/2014/main" id="{3D0A8BD3-AD45-3B42-A500-9DA715A6C3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9618" y="1267326"/>
            <a:ext cx="7624763" cy="4323347"/>
          </a:xfrm>
          <a:prstGeom prst="rect">
            <a:avLst/>
          </a:prstGeom>
        </p:spPr>
      </p:pic>
    </p:spTree>
    <p:extLst>
      <p:ext uri="{BB962C8B-B14F-4D97-AF65-F5344CB8AC3E}">
        <p14:creationId xmlns:p14="http://schemas.microsoft.com/office/powerpoint/2010/main" val="249896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92162"/>
          </a:xfrm>
        </p:spPr>
        <p:txBody>
          <a:bodyPr/>
          <a:lstStyle/>
          <a:p>
            <a:r>
              <a:rPr lang="en-US" dirty="0"/>
              <a:t>Accessibility in Mobile UI</a:t>
            </a:r>
          </a:p>
        </p:txBody>
      </p:sp>
      <p:sp>
        <p:nvSpPr>
          <p:cNvPr id="4" name="Footer Placeholder 3"/>
          <p:cNvSpPr>
            <a:spLocks noGrp="1"/>
          </p:cNvSpPr>
          <p:nvPr>
            <p:ph type="ftr" sz="quarter" idx="11"/>
          </p:nvPr>
        </p:nvSpPr>
        <p:spPr>
          <a:xfrm>
            <a:off x="3200400" y="6381750"/>
            <a:ext cx="2895600" cy="457200"/>
          </a:xfrm>
        </p:spPr>
        <p:txBody>
          <a:bodyPr/>
          <a:lstStyle/>
          <a:p>
            <a:pPr>
              <a:defRPr/>
            </a:pPr>
            <a:r>
              <a:rPr lang="en-US"/>
              <a:t>© 2021 - Brad Myers</a:t>
            </a:r>
            <a:endParaRPr lang="en-US" dirty="0"/>
          </a:p>
        </p:txBody>
      </p:sp>
      <p:sp>
        <p:nvSpPr>
          <p:cNvPr id="5" name="Slide Number Placeholder 4"/>
          <p:cNvSpPr>
            <a:spLocks noGrp="1"/>
          </p:cNvSpPr>
          <p:nvPr>
            <p:ph type="sldNum" sz="quarter" idx="12"/>
          </p:nvPr>
        </p:nvSpPr>
        <p:spPr/>
        <p:txBody>
          <a:bodyPr/>
          <a:lstStyle/>
          <a:p>
            <a:pPr>
              <a:defRPr/>
            </a:pPr>
            <a:fld id="{7785047C-12C7-44A7-BF28-54770E346A6A}" type="slidenum">
              <a:rPr lang="en-US" smtClean="0"/>
              <a:pPr>
                <a:defRPr/>
              </a:pPr>
              <a:t>27</a:t>
            </a:fld>
            <a:endParaRPr lang="en-US" dirty="0"/>
          </a:p>
        </p:txBody>
      </p:sp>
      <p:sp>
        <p:nvSpPr>
          <p:cNvPr id="17" name="TextBox 16">
            <a:extLst>
              <a:ext uri="{FF2B5EF4-FFF2-40B4-BE49-F238E27FC236}">
                <a16:creationId xmlns:a16="http://schemas.microsoft.com/office/drawing/2014/main" id="{8D373933-51D7-EE4D-9CF5-BB643D530DC3}"/>
              </a:ext>
            </a:extLst>
          </p:cNvPr>
          <p:cNvSpPr txBox="1"/>
          <p:nvPr/>
        </p:nvSpPr>
        <p:spPr>
          <a:xfrm>
            <a:off x="1524000" y="5882070"/>
            <a:ext cx="6096000" cy="341632"/>
          </a:xfrm>
          <a:prstGeom prst="rect">
            <a:avLst/>
          </a:prstGeom>
          <a:noFill/>
        </p:spPr>
        <p:txBody>
          <a:bodyPr wrap="square" rtlCol="0">
            <a:spAutoFit/>
          </a:bodyPr>
          <a:lstStyle/>
          <a:p>
            <a:pPr>
              <a:buNone/>
            </a:pPr>
            <a:r>
              <a:rPr lang="en-US" dirty="0"/>
              <a:t>Linear navigation – explore the screen one item at a time</a:t>
            </a:r>
          </a:p>
        </p:txBody>
      </p:sp>
      <p:pic>
        <p:nvPicPr>
          <p:cNvPr id="3" name="blind_camera" descr="blind_camera">
            <a:hlinkClick r:id="" action="ppaction://media"/>
            <a:extLst>
              <a:ext uri="{FF2B5EF4-FFF2-40B4-BE49-F238E27FC236}">
                <a16:creationId xmlns:a16="http://schemas.microsoft.com/office/drawing/2014/main" id="{0B0DCFFA-B34F-1E49-B0AA-59E472B3109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4514" y="990600"/>
            <a:ext cx="8414972" cy="4733422"/>
          </a:xfrm>
          <a:prstGeom prst="rect">
            <a:avLst/>
          </a:prstGeom>
        </p:spPr>
      </p:pic>
    </p:spTree>
    <p:extLst>
      <p:ext uri="{BB962C8B-B14F-4D97-AF65-F5344CB8AC3E}">
        <p14:creationId xmlns:p14="http://schemas.microsoft.com/office/powerpoint/2010/main" val="126674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0DA7-0F77-174B-B632-6037D52AB2EE}"/>
              </a:ext>
            </a:extLst>
          </p:cNvPr>
          <p:cNvSpPr>
            <a:spLocks noGrp="1"/>
          </p:cNvSpPr>
          <p:nvPr>
            <p:ph type="title"/>
          </p:nvPr>
        </p:nvSpPr>
        <p:spPr/>
        <p:txBody>
          <a:bodyPr/>
          <a:lstStyle/>
          <a:p>
            <a:r>
              <a:rPr lang="en-US" sz="2800" dirty="0"/>
              <a:t>Developing Accessible Apps - Android</a:t>
            </a:r>
          </a:p>
        </p:txBody>
      </p:sp>
      <p:sp>
        <p:nvSpPr>
          <p:cNvPr id="3" name="Content Placeholder 2">
            <a:extLst>
              <a:ext uri="{FF2B5EF4-FFF2-40B4-BE49-F238E27FC236}">
                <a16:creationId xmlns:a16="http://schemas.microsoft.com/office/drawing/2014/main" id="{16900FD7-4F59-C04F-973E-89FFE88DF8B6}"/>
              </a:ext>
            </a:extLst>
          </p:cNvPr>
          <p:cNvSpPr>
            <a:spLocks noGrp="1"/>
          </p:cNvSpPr>
          <p:nvPr>
            <p:ph idx="1"/>
          </p:nvPr>
        </p:nvSpPr>
        <p:spPr>
          <a:xfrm>
            <a:off x="457200" y="1524000"/>
            <a:ext cx="8229600" cy="4411662"/>
          </a:xfrm>
        </p:spPr>
        <p:txBody>
          <a:bodyPr/>
          <a:lstStyle/>
          <a:p>
            <a:pPr marL="0" indent="0">
              <a:spcAft>
                <a:spcPts val="600"/>
              </a:spcAft>
              <a:buNone/>
            </a:pPr>
            <a:r>
              <a:rPr lang="en-US" sz="2000" dirty="0"/>
              <a:t>That is, building your apps in a way that’s friendly to assistive tools and providing necessary meta-data of your GUI.</a:t>
            </a:r>
          </a:p>
          <a:p>
            <a:pPr>
              <a:spcAft>
                <a:spcPts val="600"/>
              </a:spcAft>
            </a:pPr>
            <a:r>
              <a:rPr lang="en-US" sz="1600" b="1" dirty="0"/>
              <a:t>Alt-text: </a:t>
            </a:r>
            <a:r>
              <a:rPr lang="en-US" sz="1600" dirty="0"/>
              <a:t>add content descriptions to all graphical widgets, the screen reader reads out the </a:t>
            </a:r>
            <a:r>
              <a:rPr lang="en-US" sz="1600" dirty="0" err="1">
                <a:latin typeface="Consolas" panose="020B0609020204030204" pitchFamily="49" charset="0"/>
                <a:cs typeface="Consolas" panose="020B0609020204030204" pitchFamily="49" charset="0"/>
              </a:rPr>
              <a:t>contentDescription</a:t>
            </a:r>
            <a:r>
              <a:rPr lang="en-US" sz="1600" dirty="0"/>
              <a:t> field of all views. Set </a:t>
            </a:r>
            <a:r>
              <a:rPr lang="en-US" sz="1600" dirty="0" err="1">
                <a:latin typeface="Consolas" panose="020B0609020204030204" pitchFamily="49" charset="0"/>
                <a:cs typeface="Consolas" panose="020B0609020204030204" pitchFamily="49" charset="0"/>
              </a:rPr>
              <a:t>contentDescription</a:t>
            </a:r>
            <a:r>
              <a:rPr lang="en-US" sz="1600" dirty="0">
                <a:latin typeface="Consolas" panose="020B0609020204030204" pitchFamily="49" charset="0"/>
                <a:cs typeface="Consolas" panose="020B0609020204030204" pitchFamily="49" charset="0"/>
              </a:rPr>
              <a:t> </a:t>
            </a:r>
            <a:r>
              <a:rPr lang="en-US" sz="1600" dirty="0"/>
              <a:t>to</a:t>
            </a:r>
            <a:r>
              <a:rPr lang="en-US" sz="1600" dirty="0">
                <a:latin typeface="Consolas" panose="020B0609020204030204" pitchFamily="49" charset="0"/>
                <a:cs typeface="Consolas" panose="020B0609020204030204" pitchFamily="49" charset="0"/>
              </a:rPr>
              <a:t> null </a:t>
            </a:r>
            <a:r>
              <a:rPr lang="en-US" sz="1600" dirty="0"/>
              <a:t>for decorative elements so they are omitted by screen readers</a:t>
            </a:r>
          </a:p>
          <a:p>
            <a:pPr>
              <a:spcAft>
                <a:spcPts val="600"/>
              </a:spcAft>
            </a:pPr>
            <a:r>
              <a:rPr lang="en-US" sz="1600" b="1" dirty="0"/>
              <a:t>Hierarchy: </a:t>
            </a:r>
            <a:r>
              <a:rPr lang="en-US" sz="1600" dirty="0"/>
              <a:t>organize your widgets in clear hierarchy so it’s easier to navigate using assistive tools.</a:t>
            </a:r>
          </a:p>
          <a:p>
            <a:pPr>
              <a:spcAft>
                <a:spcPts val="600"/>
              </a:spcAft>
            </a:pPr>
            <a:r>
              <a:rPr lang="en-US" sz="1600" b="1" dirty="0"/>
              <a:t>Set </a:t>
            </a:r>
            <a:r>
              <a:rPr lang="en-US" sz="1600" b="1" dirty="0">
                <a:latin typeface="Consolas" panose="020B0609020204030204" pitchFamily="49" charset="0"/>
                <a:cs typeface="Consolas" panose="020B0609020204030204" pitchFamily="49" charset="0"/>
              </a:rPr>
              <a:t>focus order </a:t>
            </a:r>
            <a:r>
              <a:rPr lang="en-US" sz="1600" b="1" dirty="0"/>
              <a:t>for your widgets: </a:t>
            </a:r>
            <a:r>
              <a:rPr lang="en-US" sz="1600" dirty="0"/>
              <a:t>so important ones are read out first in linear navigation.</a:t>
            </a:r>
          </a:p>
          <a:p>
            <a:pPr>
              <a:spcAft>
                <a:spcPts val="600"/>
              </a:spcAft>
            </a:pPr>
            <a:r>
              <a:rPr lang="en-US" sz="1600" dirty="0"/>
              <a:t>Use </a:t>
            </a:r>
            <a:r>
              <a:rPr lang="en-US" sz="1600" b="1" dirty="0"/>
              <a:t>built-in</a:t>
            </a:r>
            <a:r>
              <a:rPr lang="en-US" sz="1600" dirty="0"/>
              <a:t> widgets (e.g., Button, Spinner) and event handler (e.g., </a:t>
            </a:r>
            <a:r>
              <a:rPr lang="en-US" sz="1600" dirty="0" err="1"/>
              <a:t>onClick</a:t>
            </a:r>
            <a:r>
              <a:rPr lang="en-US" sz="1600" dirty="0"/>
              <a:t>) instead of custom ones (</a:t>
            </a:r>
            <a:r>
              <a:rPr lang="en-US" sz="1600" dirty="0" err="1"/>
              <a:t>e.g</a:t>
            </a:r>
            <a:r>
              <a:rPr lang="en-US" sz="1600" dirty="0"/>
              <a:t>, </a:t>
            </a:r>
            <a:r>
              <a:rPr lang="en-US" sz="1600" dirty="0" err="1"/>
              <a:t>onTouchDown</a:t>
            </a:r>
            <a:r>
              <a:rPr lang="en-US" sz="1600" dirty="0"/>
              <a:t> + </a:t>
            </a:r>
            <a:r>
              <a:rPr lang="en-US" sz="1600" dirty="0" err="1"/>
              <a:t>onTouchUp</a:t>
            </a:r>
            <a:r>
              <a:rPr lang="en-US" sz="1600" dirty="0"/>
              <a:t>) whenever possible. </a:t>
            </a:r>
          </a:p>
          <a:p>
            <a:pPr>
              <a:spcAft>
                <a:spcPts val="600"/>
              </a:spcAft>
            </a:pPr>
            <a:r>
              <a:rPr lang="en-US" sz="1600" dirty="0"/>
              <a:t>If you use gestures/voice input/sensory input (such as tilting the phone) in your interface, the </a:t>
            </a:r>
            <a:r>
              <a:rPr lang="en-US" sz="1600" b="1" dirty="0"/>
              <a:t>same functionalities should also be available without using these modalities</a:t>
            </a:r>
            <a:r>
              <a:rPr lang="en-US" sz="1600" dirty="0"/>
              <a:t> for users who can’t do them.</a:t>
            </a:r>
          </a:p>
          <a:p>
            <a:endParaRPr lang="en-US" sz="1600" dirty="0"/>
          </a:p>
          <a:p>
            <a:endParaRPr lang="en-US" sz="2000" dirty="0"/>
          </a:p>
          <a:p>
            <a:endParaRPr lang="en-US" dirty="0"/>
          </a:p>
        </p:txBody>
      </p:sp>
      <p:sp>
        <p:nvSpPr>
          <p:cNvPr id="4" name="Footer Placeholder 3">
            <a:extLst>
              <a:ext uri="{FF2B5EF4-FFF2-40B4-BE49-F238E27FC236}">
                <a16:creationId xmlns:a16="http://schemas.microsoft.com/office/drawing/2014/main" id="{B9226FB7-8176-414D-A046-46E2ECEF2B8E}"/>
              </a:ext>
            </a:extLst>
          </p:cNvPr>
          <p:cNvSpPr>
            <a:spLocks noGrp="1"/>
          </p:cNvSpPr>
          <p:nvPr>
            <p:ph type="ftr" sz="quarter" idx="11"/>
          </p:nvPr>
        </p:nvSpPr>
        <p:spPr/>
        <p:txBody>
          <a:bodyPr/>
          <a:lstStyle/>
          <a:p>
            <a:pPr>
              <a:defRPr/>
            </a:pPr>
            <a:r>
              <a:rPr lang="en-US"/>
              <a:t>© 2021 - Brad Myers</a:t>
            </a:r>
          </a:p>
        </p:txBody>
      </p:sp>
      <p:sp>
        <p:nvSpPr>
          <p:cNvPr id="5" name="Slide Number Placeholder 4">
            <a:extLst>
              <a:ext uri="{FF2B5EF4-FFF2-40B4-BE49-F238E27FC236}">
                <a16:creationId xmlns:a16="http://schemas.microsoft.com/office/drawing/2014/main" id="{1CFA77BA-D025-6949-A4E0-C128A767481A}"/>
              </a:ext>
            </a:extLst>
          </p:cNvPr>
          <p:cNvSpPr>
            <a:spLocks noGrp="1"/>
          </p:cNvSpPr>
          <p:nvPr>
            <p:ph type="sldNum" sz="quarter" idx="12"/>
          </p:nvPr>
        </p:nvSpPr>
        <p:spPr/>
        <p:txBody>
          <a:bodyPr/>
          <a:lstStyle/>
          <a:p>
            <a:pPr>
              <a:defRPr/>
            </a:pPr>
            <a:fld id="{7785047C-12C7-44A7-BF28-54770E346A6A}" type="slidenum">
              <a:rPr lang="en-US" smtClean="0"/>
              <a:pPr>
                <a:defRPr/>
              </a:pPr>
              <a:t>28</a:t>
            </a:fld>
            <a:endParaRPr lang="en-US" dirty="0"/>
          </a:p>
        </p:txBody>
      </p:sp>
    </p:spTree>
    <p:extLst>
      <p:ext uri="{BB962C8B-B14F-4D97-AF65-F5344CB8AC3E}">
        <p14:creationId xmlns:p14="http://schemas.microsoft.com/office/powerpoint/2010/main" val="377466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0DA7-0F77-174B-B632-6037D52AB2EE}"/>
              </a:ext>
            </a:extLst>
          </p:cNvPr>
          <p:cNvSpPr>
            <a:spLocks noGrp="1"/>
          </p:cNvSpPr>
          <p:nvPr>
            <p:ph type="title"/>
          </p:nvPr>
        </p:nvSpPr>
        <p:spPr/>
        <p:txBody>
          <a:bodyPr/>
          <a:lstStyle/>
          <a:p>
            <a:r>
              <a:rPr lang="en-US" sz="2800" dirty="0"/>
              <a:t>Developing Assistive Tools - Android</a:t>
            </a:r>
          </a:p>
        </p:txBody>
      </p:sp>
      <p:sp>
        <p:nvSpPr>
          <p:cNvPr id="3" name="Content Placeholder 2">
            <a:extLst>
              <a:ext uri="{FF2B5EF4-FFF2-40B4-BE49-F238E27FC236}">
                <a16:creationId xmlns:a16="http://schemas.microsoft.com/office/drawing/2014/main" id="{16900FD7-4F59-C04F-973E-89FFE88DF8B6}"/>
              </a:ext>
            </a:extLst>
          </p:cNvPr>
          <p:cNvSpPr>
            <a:spLocks noGrp="1"/>
          </p:cNvSpPr>
          <p:nvPr>
            <p:ph idx="1"/>
          </p:nvPr>
        </p:nvSpPr>
        <p:spPr>
          <a:xfrm>
            <a:off x="457200" y="1417638"/>
            <a:ext cx="8229600" cy="4411662"/>
          </a:xfrm>
        </p:spPr>
        <p:txBody>
          <a:bodyPr>
            <a:normAutofit lnSpcReduction="10000"/>
          </a:bodyPr>
          <a:lstStyle/>
          <a:p>
            <a:pPr marL="0" indent="0">
              <a:spcAft>
                <a:spcPts val="600"/>
              </a:spcAft>
              <a:buNone/>
            </a:pPr>
            <a:r>
              <a:rPr lang="en-US" sz="2000" dirty="0"/>
              <a:t>Android allows developers to build assistive tools by implementing an </a:t>
            </a:r>
            <a:r>
              <a:rPr lang="en-US" sz="2000" dirty="0" err="1">
                <a:latin typeface="Consolas" panose="020B0609020204030204" pitchFamily="49" charset="0"/>
                <a:cs typeface="Consolas" panose="020B0609020204030204" pitchFamily="49" charset="0"/>
              </a:rPr>
              <a:t>AccessibilityService</a:t>
            </a:r>
            <a:endParaRPr lang="en-US" sz="2000" dirty="0">
              <a:latin typeface="Consolas" panose="020B0609020204030204" pitchFamily="49" charset="0"/>
              <a:cs typeface="Consolas" panose="020B0609020204030204" pitchFamily="49" charset="0"/>
            </a:endParaRPr>
          </a:p>
          <a:p>
            <a:pPr>
              <a:spcAft>
                <a:spcPts val="600"/>
              </a:spcAft>
            </a:pPr>
            <a:r>
              <a:rPr lang="en-US" sz="1600" dirty="0"/>
              <a:t>Listening to events: can listen to events in the foreground UI such as VIEW_CLICKED, TEXT_CHANGED, WINDOW_CHANGED, WINDOW_CONTENT_CHANGED etc.</a:t>
            </a:r>
          </a:p>
          <a:p>
            <a:pPr>
              <a:spcAft>
                <a:spcPts val="600"/>
              </a:spcAft>
            </a:pPr>
            <a:r>
              <a:rPr lang="en-US" sz="1600" dirty="0"/>
              <a:t>For each event, the service can retrieve a hierarchical representation (similar to DOM tree) for all UI elements on the screen as well as their meta data (e.g., </a:t>
            </a:r>
            <a:r>
              <a:rPr lang="en-US" sz="1600" dirty="0" err="1"/>
              <a:t>contentDescription</a:t>
            </a:r>
            <a:r>
              <a:rPr lang="en-US" sz="1600" dirty="0"/>
              <a:t>, </a:t>
            </a:r>
            <a:r>
              <a:rPr lang="en-US" sz="1600" dirty="0" err="1"/>
              <a:t>isClickable</a:t>
            </a:r>
            <a:r>
              <a:rPr lang="en-US" sz="1600" dirty="0"/>
              <a:t>, </a:t>
            </a:r>
            <a:r>
              <a:rPr lang="en-US" sz="1600" dirty="0" err="1"/>
              <a:t>isEditable</a:t>
            </a:r>
            <a:r>
              <a:rPr lang="en-US" sz="1600" dirty="0"/>
              <a:t>, </a:t>
            </a:r>
            <a:r>
              <a:rPr lang="en-US" sz="1600" dirty="0" err="1"/>
              <a:t>className</a:t>
            </a:r>
            <a:r>
              <a:rPr lang="en-US" sz="1600" dirty="0"/>
              <a:t>)</a:t>
            </a:r>
          </a:p>
          <a:p>
            <a:pPr>
              <a:spcAft>
                <a:spcPts val="600"/>
              </a:spcAft>
            </a:pPr>
            <a:r>
              <a:rPr lang="en-US" sz="1600" dirty="0"/>
              <a:t>For each event, the service can also interact with UI elements on the screen on the user’s behalf (e.g., CLICK, LONG_CLICK, SELECT, SET_TEXT).</a:t>
            </a:r>
          </a:p>
          <a:p>
            <a:r>
              <a:rPr lang="en-US" sz="1600" dirty="0"/>
              <a:t>Usually, for each event, an assistive tool represents the event and the current state of the UI in an alternative way (e.g., read out, show a simplified interface) so the user can understand, solicit the user’s intent on what to do in the current state in a way that corresponds to the user’s ability (e.g., voice, gaze, trackball), and perform the action on the original UI on the user’s behalf.   </a:t>
            </a:r>
          </a:p>
          <a:p>
            <a:r>
              <a:rPr lang="en-US" sz="1600" dirty="0"/>
              <a:t>Android accessibility guide: </a:t>
            </a:r>
            <a:r>
              <a:rPr lang="en-US" sz="1600" dirty="0">
                <a:hlinkClick r:id="rId3"/>
              </a:rPr>
              <a:t>https://developer.android.com/guide/topics/ui/accessibility</a:t>
            </a:r>
            <a:endParaRPr lang="en-US" sz="1600" dirty="0"/>
          </a:p>
          <a:p>
            <a:endParaRPr lang="en-US" sz="2000" dirty="0"/>
          </a:p>
          <a:p>
            <a:endParaRPr lang="en-US" dirty="0"/>
          </a:p>
        </p:txBody>
      </p:sp>
      <p:sp>
        <p:nvSpPr>
          <p:cNvPr id="4" name="Footer Placeholder 3">
            <a:extLst>
              <a:ext uri="{FF2B5EF4-FFF2-40B4-BE49-F238E27FC236}">
                <a16:creationId xmlns:a16="http://schemas.microsoft.com/office/drawing/2014/main" id="{B9226FB7-8176-414D-A046-46E2ECEF2B8E}"/>
              </a:ext>
            </a:extLst>
          </p:cNvPr>
          <p:cNvSpPr>
            <a:spLocks noGrp="1"/>
          </p:cNvSpPr>
          <p:nvPr>
            <p:ph type="ftr" sz="quarter" idx="11"/>
          </p:nvPr>
        </p:nvSpPr>
        <p:spPr/>
        <p:txBody>
          <a:bodyPr/>
          <a:lstStyle/>
          <a:p>
            <a:pPr>
              <a:defRPr/>
            </a:pPr>
            <a:r>
              <a:rPr lang="en-US"/>
              <a:t>© 2021 - Brad Myers</a:t>
            </a:r>
            <a:endParaRPr lang="en-US" dirty="0"/>
          </a:p>
        </p:txBody>
      </p:sp>
      <p:sp>
        <p:nvSpPr>
          <p:cNvPr id="5" name="Slide Number Placeholder 4">
            <a:extLst>
              <a:ext uri="{FF2B5EF4-FFF2-40B4-BE49-F238E27FC236}">
                <a16:creationId xmlns:a16="http://schemas.microsoft.com/office/drawing/2014/main" id="{1CFA77BA-D025-6949-A4E0-C128A767481A}"/>
              </a:ext>
            </a:extLst>
          </p:cNvPr>
          <p:cNvSpPr>
            <a:spLocks noGrp="1"/>
          </p:cNvSpPr>
          <p:nvPr>
            <p:ph type="sldNum" sz="quarter" idx="12"/>
          </p:nvPr>
        </p:nvSpPr>
        <p:spPr/>
        <p:txBody>
          <a:bodyPr/>
          <a:lstStyle/>
          <a:p>
            <a:pPr>
              <a:defRPr/>
            </a:pPr>
            <a:fld id="{7785047C-12C7-44A7-BF28-54770E346A6A}" type="slidenum">
              <a:rPr lang="en-US" smtClean="0"/>
              <a:pPr>
                <a:defRPr/>
              </a:pPr>
              <a:t>29</a:t>
            </a:fld>
            <a:endParaRPr lang="en-US" dirty="0"/>
          </a:p>
        </p:txBody>
      </p:sp>
    </p:spTree>
    <p:extLst>
      <p:ext uri="{BB962C8B-B14F-4D97-AF65-F5344CB8AC3E}">
        <p14:creationId xmlns:p14="http://schemas.microsoft.com/office/powerpoint/2010/main" val="2521240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Logistics</a:t>
            </a:r>
          </a:p>
        </p:txBody>
      </p:sp>
      <p:sp>
        <p:nvSpPr>
          <p:cNvPr id="3" name="Content Placeholder 2"/>
          <p:cNvSpPr>
            <a:spLocks noGrp="1"/>
          </p:cNvSpPr>
          <p:nvPr>
            <p:ph idx="1"/>
          </p:nvPr>
        </p:nvSpPr>
        <p:spPr>
          <a:xfrm>
            <a:off x="337457" y="1417637"/>
            <a:ext cx="8806543" cy="5287963"/>
          </a:xfrm>
        </p:spPr>
        <p:txBody>
          <a:bodyPr>
            <a:normAutofit/>
          </a:bodyPr>
          <a:lstStyle/>
          <a:p>
            <a:r>
              <a:rPr lang="en-US" dirty="0"/>
              <a:t>Happy Thanksgiving!</a:t>
            </a:r>
          </a:p>
          <a:p>
            <a:pPr lvl="1"/>
            <a:r>
              <a:rPr lang="en-US" dirty="0"/>
              <a:t>No class Thursday</a:t>
            </a:r>
          </a:p>
          <a:p>
            <a:pPr lvl="1"/>
            <a:r>
              <a:rPr lang="en-US" dirty="0"/>
              <a:t>No office hour tomorrow (Wednesday)</a:t>
            </a:r>
          </a:p>
          <a:p>
            <a:endParaRPr lang="en-US" dirty="0"/>
          </a:p>
          <a:p>
            <a:r>
              <a:rPr lang="en-US" dirty="0"/>
              <a:t>1 page project proposals due yesterday</a:t>
            </a:r>
          </a:p>
          <a:p>
            <a:r>
              <a:rPr lang="en-US" dirty="0"/>
              <a:t>Meetings with me and Clara for next week (after Thanksgiving)</a:t>
            </a:r>
          </a:p>
          <a:p>
            <a:r>
              <a:rPr lang="en-US" dirty="0"/>
              <a:t>Can everyone come to the last lecture for the presentations?</a:t>
            </a:r>
          </a:p>
        </p:txBody>
      </p:sp>
      <p:sp>
        <p:nvSpPr>
          <p:cNvPr id="4" name="Footer Placeholder 3"/>
          <p:cNvSpPr>
            <a:spLocks noGrp="1"/>
          </p:cNvSpPr>
          <p:nvPr>
            <p:ph type="ftr" sz="quarter" idx="11"/>
          </p:nvPr>
        </p:nvSpPr>
        <p:spPr/>
        <p:txBody>
          <a:bodyPr/>
          <a:lstStyle/>
          <a:p>
            <a:pPr>
              <a:defRPr/>
            </a:pPr>
            <a:r>
              <a:rPr lang="en-US" altLang="en-US"/>
              <a:t>© 2021 - Brad Myers</a:t>
            </a:r>
          </a:p>
        </p:txBody>
      </p:sp>
      <p:sp>
        <p:nvSpPr>
          <p:cNvPr id="5" name="Slide Number Placeholder 4"/>
          <p:cNvSpPr>
            <a:spLocks noGrp="1"/>
          </p:cNvSpPr>
          <p:nvPr>
            <p:ph type="sldNum" sz="quarter" idx="12"/>
          </p:nvPr>
        </p:nvSpPr>
        <p:spPr/>
        <p:txBody>
          <a:bodyPr/>
          <a:lstStyle/>
          <a:p>
            <a:pPr>
              <a:defRPr/>
            </a:pPr>
            <a:fld id="{A3B315BA-FF6E-4F83-822C-B6704CDD7611}" type="slidenum">
              <a:rPr lang="en-US" altLang="en-US" smtClean="0"/>
              <a:pPr>
                <a:defRPr/>
              </a:pPr>
              <a:t>3</a:t>
            </a:fld>
            <a:endParaRPr lang="en-US" altLang="en-US"/>
          </a:p>
        </p:txBody>
      </p:sp>
    </p:spTree>
    <p:extLst>
      <p:ext uri="{BB962C8B-B14F-4D97-AF65-F5344CB8AC3E}">
        <p14:creationId xmlns:p14="http://schemas.microsoft.com/office/powerpoint/2010/main" val="906970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869950"/>
          </a:xfrm>
        </p:spPr>
        <p:txBody>
          <a:bodyPr/>
          <a:lstStyle/>
          <a:p>
            <a:r>
              <a:rPr lang="en-US" dirty="0"/>
              <a:t>Research</a:t>
            </a:r>
          </a:p>
        </p:txBody>
      </p:sp>
      <p:sp>
        <p:nvSpPr>
          <p:cNvPr id="3" name="Content Placeholder 2"/>
          <p:cNvSpPr>
            <a:spLocks noGrp="1"/>
          </p:cNvSpPr>
          <p:nvPr>
            <p:ph idx="1"/>
          </p:nvPr>
        </p:nvSpPr>
        <p:spPr>
          <a:xfrm>
            <a:off x="457200" y="983694"/>
            <a:ext cx="8229600" cy="4411662"/>
          </a:xfrm>
        </p:spPr>
        <p:txBody>
          <a:bodyPr/>
          <a:lstStyle/>
          <a:p>
            <a:r>
              <a:rPr lang="en-US" i="1" dirty="0"/>
              <a:t>Lots </a:t>
            </a:r>
            <a:r>
              <a:rPr lang="en-US" dirty="0"/>
              <a:t>of current work on accessibility</a:t>
            </a:r>
          </a:p>
          <a:p>
            <a:r>
              <a:rPr lang="en-US" dirty="0"/>
              <a:t>Annual 3-day conference: </a:t>
            </a:r>
            <a:r>
              <a:rPr lang="en-US" dirty="0">
                <a:hlinkClick r:id="rId2"/>
              </a:rPr>
              <a:t>ASSETS’21</a:t>
            </a:r>
            <a:endParaRPr lang="en-US" dirty="0"/>
          </a:p>
          <a:p>
            <a:pPr lvl="1"/>
            <a:r>
              <a:rPr lang="en-US" dirty="0"/>
              <a:t>The 23rd International ACM SIGACCESS Conference on Computers and Accessibility</a:t>
            </a:r>
          </a:p>
          <a:p>
            <a:r>
              <a:rPr lang="en-US" dirty="0">
                <a:solidFill>
                  <a:schemeClr val="accent2"/>
                </a:solidFill>
              </a:rPr>
              <a:t>But most not about tools / toolkit support</a:t>
            </a:r>
          </a:p>
        </p:txBody>
      </p:sp>
      <p:sp>
        <p:nvSpPr>
          <p:cNvPr id="4" name="Footer Placeholder 3"/>
          <p:cNvSpPr>
            <a:spLocks noGrp="1"/>
          </p:cNvSpPr>
          <p:nvPr>
            <p:ph type="ftr" sz="quarter" idx="11"/>
          </p:nvPr>
        </p:nvSpPr>
        <p:spPr/>
        <p:txBody>
          <a:bodyPr/>
          <a:lstStyle/>
          <a:p>
            <a:pPr>
              <a:defRPr/>
            </a:pPr>
            <a:r>
              <a:rPr lang="en-US" altLang="en-US"/>
              <a:t>© 2021 -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30</a:t>
            </a:fld>
            <a:endParaRPr lang="en-US" altLang="en-US"/>
          </a:p>
        </p:txBody>
      </p:sp>
      <p:pic>
        <p:nvPicPr>
          <p:cNvPr id="8" name="Picture 7">
            <a:extLst>
              <a:ext uri="{FF2B5EF4-FFF2-40B4-BE49-F238E27FC236}">
                <a16:creationId xmlns:a16="http://schemas.microsoft.com/office/drawing/2014/main" id="{89FEA819-3BE7-4BB1-B041-98C5977184CA}"/>
              </a:ext>
            </a:extLst>
          </p:cNvPr>
          <p:cNvPicPr>
            <a:picLocks noChangeAspect="1"/>
          </p:cNvPicPr>
          <p:nvPr/>
        </p:nvPicPr>
        <p:blipFill>
          <a:blip r:embed="rId3"/>
          <a:stretch>
            <a:fillRect/>
          </a:stretch>
        </p:blipFill>
        <p:spPr>
          <a:xfrm>
            <a:off x="-86497" y="3825444"/>
            <a:ext cx="9144000" cy="1876172"/>
          </a:xfrm>
          <a:prstGeom prst="rect">
            <a:avLst/>
          </a:prstGeom>
        </p:spPr>
      </p:pic>
    </p:spTree>
    <p:extLst>
      <p:ext uri="{BB962C8B-B14F-4D97-AF65-F5344CB8AC3E}">
        <p14:creationId xmlns:p14="http://schemas.microsoft.com/office/powerpoint/2010/main" val="2273494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otcable"/>
          <p:cNvPicPr>
            <a:picLocks noChangeAspect="1" noChangeArrowheads="1"/>
          </p:cNvPicPr>
          <p:nvPr/>
        </p:nvPicPr>
        <p:blipFill>
          <a:blip r:embed="rId2" cstate="print"/>
          <a:srcRect/>
          <a:stretch>
            <a:fillRect/>
          </a:stretch>
        </p:blipFill>
        <p:spPr bwMode="auto">
          <a:xfrm>
            <a:off x="8013223" y="4004893"/>
            <a:ext cx="1130777" cy="1130778"/>
          </a:xfrm>
          <a:prstGeom prst="rect">
            <a:avLst/>
          </a:prstGeom>
          <a:noFill/>
        </p:spPr>
      </p:pic>
      <p:sp>
        <p:nvSpPr>
          <p:cNvPr id="2" name="Title 1"/>
          <p:cNvSpPr>
            <a:spLocks noGrp="1"/>
          </p:cNvSpPr>
          <p:nvPr>
            <p:ph type="title"/>
          </p:nvPr>
        </p:nvSpPr>
        <p:spPr>
          <a:xfrm>
            <a:off x="457200" y="122238"/>
            <a:ext cx="7543800" cy="691954"/>
          </a:xfrm>
        </p:spPr>
        <p:txBody>
          <a:bodyPr/>
          <a:lstStyle/>
          <a:p>
            <a:r>
              <a:rPr lang="en-US" dirty="0"/>
              <a:t>Research: </a:t>
            </a:r>
            <a:r>
              <a:rPr lang="en-US" dirty="0" err="1"/>
              <a:t>RemoteCommander</a:t>
            </a:r>
            <a:endParaRPr lang="en-US" dirty="0"/>
          </a:p>
        </p:txBody>
      </p:sp>
      <p:sp>
        <p:nvSpPr>
          <p:cNvPr id="3" name="Content Placeholder 2"/>
          <p:cNvSpPr>
            <a:spLocks noGrp="1"/>
          </p:cNvSpPr>
          <p:nvPr>
            <p:ph idx="1"/>
          </p:nvPr>
        </p:nvSpPr>
        <p:spPr>
          <a:xfrm>
            <a:off x="457200" y="839245"/>
            <a:ext cx="8686800" cy="3018772"/>
          </a:xfrm>
        </p:spPr>
        <p:txBody>
          <a:bodyPr>
            <a:normAutofit fontScale="77500" lnSpcReduction="20000"/>
          </a:bodyPr>
          <a:lstStyle/>
          <a:p>
            <a:r>
              <a:rPr lang="en-US" sz="1400" dirty="0"/>
              <a:t>Brad A. Myers, Jacob O. Wobbrock, Sunny Yang, Brian Yeung, Jeffrey Nichols, and Robert Miller. "Using Handhelds to Help People with Motor Impairments", Fifth International ACM SIGCAPH Conference on Assistive Technologies; ASSETS 2002. July 8-10, 2002. Edinburgh, Scotland. pp. 89-96. </a:t>
            </a:r>
            <a:r>
              <a:rPr lang="en-US" sz="1400" dirty="0">
                <a:hlinkClick r:id="rId3"/>
              </a:rPr>
              <a:t>http://www.cs.cmu.edu/~pebbles/papers/pebbleshandicapped.pdf</a:t>
            </a:r>
            <a:r>
              <a:rPr lang="en-US" sz="1400" dirty="0"/>
              <a:t> </a:t>
            </a:r>
          </a:p>
          <a:p>
            <a:r>
              <a:rPr lang="en-US" dirty="0"/>
              <a:t>We were researching using Palm Pilots to augment regular computers</a:t>
            </a:r>
          </a:p>
          <a:p>
            <a:r>
              <a:rPr lang="en-US" dirty="0"/>
              <a:t>Pebbles Remote Commander allows the Palm to be mouse and keyboard for a PC</a:t>
            </a:r>
          </a:p>
          <a:p>
            <a:pPr lvl="1"/>
            <a:r>
              <a:rPr lang="en-US" dirty="0"/>
              <a:t>Found by a father of a 10-year old with Muscular Dystrophy (MD) and he wrote a testimonial</a:t>
            </a:r>
          </a:p>
          <a:p>
            <a:r>
              <a:rPr lang="en-US" dirty="0"/>
              <a:t>Found some long cables &amp; special long and lightweight stylus</a:t>
            </a:r>
          </a:p>
          <a:p>
            <a:endParaRPr lang="en-US" dirty="0"/>
          </a:p>
        </p:txBody>
      </p:sp>
      <p:sp>
        <p:nvSpPr>
          <p:cNvPr id="4" name="Footer Placeholder 3"/>
          <p:cNvSpPr>
            <a:spLocks noGrp="1"/>
          </p:cNvSpPr>
          <p:nvPr>
            <p:ph type="ftr" sz="quarter" idx="11"/>
          </p:nvPr>
        </p:nvSpPr>
        <p:spPr/>
        <p:txBody>
          <a:bodyPr/>
          <a:lstStyle/>
          <a:p>
            <a:pPr>
              <a:defRPr/>
            </a:pPr>
            <a:r>
              <a:rPr lang="en-US" altLang="en-US"/>
              <a:t>© 2021 -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31</a:t>
            </a:fld>
            <a:endParaRPr lang="en-US" altLang="en-US"/>
          </a:p>
        </p:txBody>
      </p:sp>
      <p:pic>
        <p:nvPicPr>
          <p:cNvPr id="32770" name="Picture 2"/>
          <p:cNvPicPr>
            <a:picLocks noChangeAspect="1" noChangeArrowheads="1"/>
          </p:cNvPicPr>
          <p:nvPr/>
        </p:nvPicPr>
        <p:blipFill>
          <a:blip r:embed="rId4" cstate="print"/>
          <a:srcRect/>
          <a:stretch>
            <a:fillRect/>
          </a:stretch>
        </p:blipFill>
        <p:spPr bwMode="auto">
          <a:xfrm>
            <a:off x="0" y="3757808"/>
            <a:ext cx="4215322" cy="3100192"/>
          </a:xfrm>
          <a:prstGeom prst="rect">
            <a:avLst/>
          </a:prstGeom>
          <a:noFill/>
          <a:ln w="9525">
            <a:noFill/>
            <a:miter lim="800000"/>
            <a:headEnd/>
            <a:tailEnd/>
          </a:ln>
        </p:spPr>
      </p:pic>
      <p:pic>
        <p:nvPicPr>
          <p:cNvPr id="32772" name="Picture 4"/>
          <p:cNvPicPr>
            <a:picLocks noChangeAspect="1" noChangeArrowheads="1"/>
          </p:cNvPicPr>
          <p:nvPr/>
        </p:nvPicPr>
        <p:blipFill>
          <a:blip r:embed="rId5" cstate="print"/>
          <a:srcRect/>
          <a:stretch>
            <a:fillRect/>
          </a:stretch>
        </p:blipFill>
        <p:spPr bwMode="auto">
          <a:xfrm rot="4904103">
            <a:off x="6409862" y="5064031"/>
            <a:ext cx="3089177" cy="464129"/>
          </a:xfrm>
          <a:prstGeom prst="rect">
            <a:avLst/>
          </a:prstGeom>
          <a:noFill/>
          <a:ln w="9525">
            <a:noFill/>
            <a:miter lim="800000"/>
            <a:headEnd/>
            <a:tailEnd/>
          </a:ln>
        </p:spPr>
      </p:pic>
      <p:pic>
        <p:nvPicPr>
          <p:cNvPr id="10" name="Picture 4" descr="q81palm_rossman1"/>
          <p:cNvPicPr>
            <a:picLocks noChangeAspect="1" noChangeArrowheads="1"/>
          </p:cNvPicPr>
          <p:nvPr/>
        </p:nvPicPr>
        <p:blipFill>
          <a:blip r:embed="rId6" cstate="print"/>
          <a:srcRect/>
          <a:stretch>
            <a:fillRect/>
          </a:stretch>
        </p:blipFill>
        <p:spPr bwMode="auto">
          <a:xfrm>
            <a:off x="4305821" y="3832965"/>
            <a:ext cx="3168037" cy="3025036"/>
          </a:xfrm>
          <a:prstGeom prst="rect">
            <a:avLst/>
          </a:prstGeom>
          <a:noFill/>
        </p:spPr>
      </p:pic>
    </p:spTree>
    <p:extLst>
      <p:ext uri="{BB962C8B-B14F-4D97-AF65-F5344CB8AC3E}">
        <p14:creationId xmlns:p14="http://schemas.microsoft.com/office/powerpoint/2010/main" val="1514848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005104"/>
          </a:xfrm>
        </p:spPr>
        <p:txBody>
          <a:bodyPr/>
          <a:lstStyle/>
          <a:p>
            <a:r>
              <a:rPr lang="en-US" dirty="0"/>
              <a:t>Research </a:t>
            </a:r>
            <a:r>
              <a:rPr lang="en-US" dirty="0" err="1"/>
              <a:t>EdgeWrite</a:t>
            </a:r>
            <a:endParaRPr lang="en-US" dirty="0"/>
          </a:p>
        </p:txBody>
      </p:sp>
      <p:sp>
        <p:nvSpPr>
          <p:cNvPr id="3" name="Content Placeholder 2"/>
          <p:cNvSpPr>
            <a:spLocks noGrp="1"/>
          </p:cNvSpPr>
          <p:nvPr>
            <p:ph idx="1"/>
          </p:nvPr>
        </p:nvSpPr>
        <p:spPr>
          <a:xfrm>
            <a:off x="457200" y="1410346"/>
            <a:ext cx="8229600" cy="4720579"/>
          </a:xfrm>
        </p:spPr>
        <p:txBody>
          <a:bodyPr>
            <a:normAutofit/>
          </a:bodyPr>
          <a:lstStyle/>
          <a:p>
            <a:r>
              <a:rPr lang="en-US" dirty="0"/>
              <a:t>Led to the </a:t>
            </a:r>
            <a:r>
              <a:rPr lang="en-US" dirty="0" err="1"/>
              <a:t>EdgeWrite</a:t>
            </a:r>
            <a:r>
              <a:rPr lang="en-US" dirty="0"/>
              <a:t> project for text entry</a:t>
            </a:r>
          </a:p>
          <a:p>
            <a:r>
              <a:rPr lang="en-US" sz="1800" dirty="0"/>
              <a:t>Jacob O. Wobbrock, Brad A. Myers, and John A. </a:t>
            </a:r>
            <a:r>
              <a:rPr lang="en-US" sz="1800" dirty="0" err="1"/>
              <a:t>Kembel</a:t>
            </a:r>
            <a:r>
              <a:rPr lang="en-US" sz="1800" dirty="0"/>
              <a:t>. 2003. </a:t>
            </a:r>
            <a:r>
              <a:rPr lang="en-US" sz="1800" dirty="0" err="1"/>
              <a:t>EdgeWrite</a:t>
            </a:r>
            <a:r>
              <a:rPr lang="en-US" sz="1800" dirty="0"/>
              <a:t>: a stylus-based text entry method designed for high accuracy and stability of motion. In </a:t>
            </a:r>
            <a:r>
              <a:rPr lang="en-US" sz="1800" i="1" dirty="0"/>
              <a:t>Proceedings of the 16th annual ACM symposium on User interface software and technology</a:t>
            </a:r>
            <a:r>
              <a:rPr lang="en-US" sz="1800" dirty="0"/>
              <a:t> (UIST '03). ACM, pp. 61-70. </a:t>
            </a:r>
            <a:r>
              <a:rPr lang="en-US" sz="1800" dirty="0">
                <a:hlinkClick r:id="rId2"/>
              </a:rPr>
              <a:t>http://dl.acm.org/citation.cfm?doid=964696.964703</a:t>
            </a:r>
            <a:endParaRPr lang="en-US" sz="3600" dirty="0"/>
          </a:p>
        </p:txBody>
      </p:sp>
      <p:sp>
        <p:nvSpPr>
          <p:cNvPr id="4" name="Footer Placeholder 3"/>
          <p:cNvSpPr>
            <a:spLocks noGrp="1"/>
          </p:cNvSpPr>
          <p:nvPr>
            <p:ph type="ftr" sz="quarter" idx="11"/>
          </p:nvPr>
        </p:nvSpPr>
        <p:spPr/>
        <p:txBody>
          <a:bodyPr/>
          <a:lstStyle/>
          <a:p>
            <a:pPr>
              <a:defRPr/>
            </a:pPr>
            <a:r>
              <a:rPr lang="en-US" altLang="en-US"/>
              <a:t>© 2021 - Brad Myers</a:t>
            </a:r>
            <a:endParaRPr lang="en-US" altLang="en-US" dirty="0"/>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32</a:t>
            </a:fld>
            <a:endParaRPr lang="en-US" altLang="en-US" dirty="0"/>
          </a:p>
        </p:txBody>
      </p:sp>
      <p:pic>
        <p:nvPicPr>
          <p:cNvPr id="6" name="Picture 4" descr="C:\Documents and Settings\jrock\My Documents\My Education\My PhD\Research\Publications\iwsawc 2003\title.jpg"/>
          <p:cNvPicPr>
            <a:picLocks noChangeAspect="1" noChangeArrowheads="1"/>
          </p:cNvPicPr>
          <p:nvPr/>
        </p:nvPicPr>
        <p:blipFill>
          <a:blip r:embed="rId3" cstate="print"/>
          <a:srcRect/>
          <a:stretch>
            <a:fillRect/>
          </a:stretch>
        </p:blipFill>
        <p:spPr bwMode="auto">
          <a:xfrm>
            <a:off x="14700" y="3797225"/>
            <a:ext cx="3045023" cy="2286000"/>
          </a:xfrm>
          <a:prstGeom prst="rect">
            <a:avLst/>
          </a:prstGeom>
          <a:noFill/>
        </p:spPr>
      </p:pic>
      <p:pic>
        <p:nvPicPr>
          <p:cNvPr id="7" name="Picture 2"/>
          <p:cNvPicPr>
            <a:picLocks noChangeAspect="1" noChangeArrowheads="1"/>
          </p:cNvPicPr>
          <p:nvPr/>
        </p:nvPicPr>
        <p:blipFill>
          <a:blip r:embed="rId4" cstate="print"/>
          <a:srcRect/>
          <a:stretch>
            <a:fillRect/>
          </a:stretch>
        </p:blipFill>
        <p:spPr bwMode="auto">
          <a:xfrm>
            <a:off x="3059723" y="3749526"/>
            <a:ext cx="6084277" cy="2381399"/>
          </a:xfrm>
          <a:prstGeom prst="rect">
            <a:avLst/>
          </a:prstGeom>
          <a:noFill/>
          <a:ln w="9525">
            <a:noFill/>
            <a:miter lim="800000"/>
            <a:headEnd/>
            <a:tailEnd/>
          </a:ln>
        </p:spPr>
      </p:pic>
    </p:spTree>
    <p:extLst>
      <p:ext uri="{BB962C8B-B14F-4D97-AF65-F5344CB8AC3E}">
        <p14:creationId xmlns:p14="http://schemas.microsoft.com/office/powerpoint/2010/main" val="4148257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DBDD-25E4-6B42-93BC-00ADA8D34263}"/>
              </a:ext>
            </a:extLst>
          </p:cNvPr>
          <p:cNvSpPr>
            <a:spLocks noGrp="1"/>
          </p:cNvSpPr>
          <p:nvPr>
            <p:ph type="title"/>
          </p:nvPr>
        </p:nvSpPr>
        <p:spPr>
          <a:xfrm>
            <a:off x="173776" y="870315"/>
            <a:ext cx="7543800" cy="1295400"/>
          </a:xfrm>
        </p:spPr>
        <p:txBody>
          <a:bodyPr/>
          <a:lstStyle/>
          <a:p>
            <a:r>
              <a:rPr lang="en-US" sz="3200" dirty="0"/>
              <a:t>“It’s almost like they’re trying to</a:t>
            </a:r>
            <a:br>
              <a:rPr lang="en-US" sz="3200" dirty="0"/>
            </a:br>
            <a:r>
              <a:rPr lang="en-US" sz="3200" dirty="0"/>
              <a:t>hide it": How User-Provided Image Descriptions Have Failed to Make Twitter Accessible</a:t>
            </a:r>
          </a:p>
        </p:txBody>
      </p:sp>
      <p:sp>
        <p:nvSpPr>
          <p:cNvPr id="3" name="Content Placeholder 2">
            <a:extLst>
              <a:ext uri="{FF2B5EF4-FFF2-40B4-BE49-F238E27FC236}">
                <a16:creationId xmlns:a16="http://schemas.microsoft.com/office/drawing/2014/main" id="{83650F23-0151-724C-96E1-A304875158E7}"/>
              </a:ext>
            </a:extLst>
          </p:cNvPr>
          <p:cNvSpPr>
            <a:spLocks noGrp="1"/>
          </p:cNvSpPr>
          <p:nvPr>
            <p:ph idx="1"/>
          </p:nvPr>
        </p:nvSpPr>
        <p:spPr>
          <a:xfrm>
            <a:off x="457200" y="2286000"/>
            <a:ext cx="8229600" cy="3844924"/>
          </a:xfrm>
        </p:spPr>
        <p:txBody>
          <a:bodyPr/>
          <a:lstStyle/>
          <a:p>
            <a:r>
              <a:rPr lang="en-US" dirty="0"/>
              <a:t>Gleason, </a:t>
            </a:r>
            <a:r>
              <a:rPr lang="en-US" b="1" dirty="0"/>
              <a:t>Bigham</a:t>
            </a:r>
            <a:r>
              <a:rPr lang="en-US" dirty="0"/>
              <a:t>, et al. WWW 2019.</a:t>
            </a:r>
          </a:p>
        </p:txBody>
      </p:sp>
      <p:pic>
        <p:nvPicPr>
          <p:cNvPr id="4" name="Picture 3">
            <a:extLst>
              <a:ext uri="{FF2B5EF4-FFF2-40B4-BE49-F238E27FC236}">
                <a16:creationId xmlns:a16="http://schemas.microsoft.com/office/drawing/2014/main" id="{D616AF32-80AA-DA4A-8312-783A32AA7203}"/>
              </a:ext>
            </a:extLst>
          </p:cNvPr>
          <p:cNvPicPr>
            <a:picLocks noChangeAspect="1"/>
          </p:cNvPicPr>
          <p:nvPr/>
        </p:nvPicPr>
        <p:blipFill>
          <a:blip r:embed="rId2"/>
          <a:stretch>
            <a:fillRect/>
          </a:stretch>
        </p:blipFill>
        <p:spPr>
          <a:xfrm>
            <a:off x="4709161" y="3004765"/>
            <a:ext cx="3686636" cy="2651791"/>
          </a:xfrm>
          <a:prstGeom prst="rect">
            <a:avLst/>
          </a:prstGeom>
        </p:spPr>
      </p:pic>
      <p:pic>
        <p:nvPicPr>
          <p:cNvPr id="5" name="Picture 4">
            <a:extLst>
              <a:ext uri="{FF2B5EF4-FFF2-40B4-BE49-F238E27FC236}">
                <a16:creationId xmlns:a16="http://schemas.microsoft.com/office/drawing/2014/main" id="{34356253-C893-0141-86B7-9113D34B19AC}"/>
              </a:ext>
            </a:extLst>
          </p:cNvPr>
          <p:cNvPicPr>
            <a:picLocks noChangeAspect="1"/>
          </p:cNvPicPr>
          <p:nvPr/>
        </p:nvPicPr>
        <p:blipFill>
          <a:blip r:embed="rId3"/>
          <a:stretch>
            <a:fillRect/>
          </a:stretch>
        </p:blipFill>
        <p:spPr>
          <a:xfrm>
            <a:off x="310936" y="3701626"/>
            <a:ext cx="4398224" cy="1838267"/>
          </a:xfrm>
          <a:prstGeom prst="rect">
            <a:avLst/>
          </a:prstGeom>
        </p:spPr>
      </p:pic>
      <p:sp>
        <p:nvSpPr>
          <p:cNvPr id="6" name="Footer Placeholder 5"/>
          <p:cNvSpPr>
            <a:spLocks noGrp="1"/>
          </p:cNvSpPr>
          <p:nvPr>
            <p:ph type="ftr" sz="quarter" idx="11"/>
          </p:nvPr>
        </p:nvSpPr>
        <p:spPr/>
        <p:txBody>
          <a:bodyPr/>
          <a:lstStyle/>
          <a:p>
            <a:pPr>
              <a:defRPr/>
            </a:pPr>
            <a:r>
              <a:rPr lang="en-US" altLang="en-US"/>
              <a:t>© 2021 - Brad Myers</a:t>
            </a:r>
          </a:p>
        </p:txBody>
      </p:sp>
      <p:sp>
        <p:nvSpPr>
          <p:cNvPr id="7" name="Slide Number Placeholder 6"/>
          <p:cNvSpPr>
            <a:spLocks noGrp="1"/>
          </p:cNvSpPr>
          <p:nvPr>
            <p:ph type="sldNum" sz="quarter" idx="12"/>
          </p:nvPr>
        </p:nvSpPr>
        <p:spPr/>
        <p:txBody>
          <a:bodyPr/>
          <a:lstStyle/>
          <a:p>
            <a:pPr>
              <a:defRPr/>
            </a:pPr>
            <a:fld id="{5724283D-037C-4233-A5B9-6A378F34C5AF}" type="slidenum">
              <a:rPr lang="en-US" altLang="en-US" smtClean="0"/>
              <a:pPr>
                <a:defRPr/>
              </a:pPr>
              <a:t>33</a:t>
            </a:fld>
            <a:endParaRPr lang="en-US" altLang="en-US"/>
          </a:p>
        </p:txBody>
      </p:sp>
    </p:spTree>
    <p:extLst>
      <p:ext uri="{BB962C8B-B14F-4D97-AF65-F5344CB8AC3E}">
        <p14:creationId xmlns:p14="http://schemas.microsoft.com/office/powerpoint/2010/main" val="1385976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Resources</a:t>
            </a:r>
          </a:p>
        </p:txBody>
      </p:sp>
      <p:sp>
        <p:nvSpPr>
          <p:cNvPr id="3" name="Content Placeholder 2"/>
          <p:cNvSpPr>
            <a:spLocks noGrp="1"/>
          </p:cNvSpPr>
          <p:nvPr>
            <p:ph idx="1"/>
          </p:nvPr>
        </p:nvSpPr>
        <p:spPr/>
        <p:txBody>
          <a:bodyPr>
            <a:normAutofit fontScale="92500" lnSpcReduction="20000"/>
          </a:bodyPr>
          <a:lstStyle/>
          <a:p>
            <a:r>
              <a:rPr lang="en-US" dirty="0"/>
              <a:t>CMU courses</a:t>
            </a:r>
          </a:p>
          <a:p>
            <a:pPr lvl="1"/>
            <a:r>
              <a:rPr lang="en-US" dirty="0"/>
              <a:t>Spring 2022</a:t>
            </a:r>
            <a:r>
              <a:rPr lang="en-US"/>
              <a:t>: Patrick Carrington, 05-499B: “</a:t>
            </a:r>
            <a:r>
              <a:rPr lang="en-US" b="0" i="0">
                <a:solidFill>
                  <a:srgbClr val="333333"/>
                </a:solidFill>
                <a:effectLst/>
                <a:latin typeface="Helvetica Neue"/>
              </a:rPr>
              <a:t>Accessibility”</a:t>
            </a:r>
            <a:endParaRPr lang="en-US" dirty="0"/>
          </a:p>
          <a:p>
            <a:pPr lvl="1"/>
            <a:r>
              <a:rPr lang="en-US" dirty="0"/>
              <a:t>Spring 2020: </a:t>
            </a:r>
            <a:r>
              <a:rPr lang="en-US" dirty="0" err="1"/>
              <a:t>Divakaran</a:t>
            </a:r>
            <a:r>
              <a:rPr lang="en-US" dirty="0"/>
              <a:t> </a:t>
            </a:r>
            <a:r>
              <a:rPr lang="en-US" dirty="0" err="1"/>
              <a:t>Liginlal</a:t>
            </a:r>
            <a:r>
              <a:rPr lang="en-US" dirty="0"/>
              <a:t>, 67-315 (IS): “A Web For Everyone”</a:t>
            </a:r>
          </a:p>
          <a:p>
            <a:pPr lvl="1"/>
            <a:r>
              <a:rPr lang="en-US" dirty="0"/>
              <a:t>Accessibility (S2015,F2017) by Jeff Bigham</a:t>
            </a:r>
          </a:p>
          <a:p>
            <a:r>
              <a:rPr lang="en-US" dirty="0"/>
              <a:t>HCII Faculty</a:t>
            </a:r>
          </a:p>
          <a:p>
            <a:pPr lvl="1"/>
            <a:r>
              <a:rPr lang="en-US" dirty="0">
                <a:hlinkClick r:id="rId2"/>
              </a:rPr>
              <a:t>Jeff Bigham</a:t>
            </a:r>
            <a:endParaRPr lang="en-US" dirty="0"/>
          </a:p>
          <a:p>
            <a:pPr lvl="2"/>
            <a:r>
              <a:rPr lang="en-US" dirty="0"/>
              <a:t>E.g., crowdsourcing with iPhone for blind</a:t>
            </a:r>
          </a:p>
          <a:p>
            <a:pPr lvl="1"/>
            <a:r>
              <a:rPr lang="en-US" dirty="0">
                <a:hlinkClick r:id="rId3"/>
              </a:rPr>
              <a:t>Patrick Carrington </a:t>
            </a:r>
            <a:endParaRPr lang="en-US" dirty="0"/>
          </a:p>
          <a:p>
            <a:pPr lvl="2"/>
            <a:r>
              <a:rPr lang="en-US" dirty="0"/>
              <a:t>E.g., technology to help with wheelchairs</a:t>
            </a:r>
          </a:p>
          <a:p>
            <a:pPr lvl="1"/>
            <a:r>
              <a:rPr lang="en-US" dirty="0"/>
              <a:t>etc.</a:t>
            </a:r>
          </a:p>
        </p:txBody>
      </p:sp>
      <p:sp>
        <p:nvSpPr>
          <p:cNvPr id="4" name="Footer Placeholder 3"/>
          <p:cNvSpPr>
            <a:spLocks noGrp="1"/>
          </p:cNvSpPr>
          <p:nvPr>
            <p:ph type="ftr" sz="quarter" idx="11"/>
          </p:nvPr>
        </p:nvSpPr>
        <p:spPr/>
        <p:txBody>
          <a:bodyPr/>
          <a:lstStyle/>
          <a:p>
            <a:pPr>
              <a:defRPr/>
            </a:pPr>
            <a:r>
              <a:rPr lang="en-US" altLang="en-US"/>
              <a:t>© 2021 -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34</a:t>
            </a:fld>
            <a:endParaRPr lang="en-US" altLang="en-US"/>
          </a:p>
        </p:txBody>
      </p:sp>
    </p:spTree>
    <p:extLst>
      <p:ext uri="{BB962C8B-B14F-4D97-AF65-F5344CB8AC3E}">
        <p14:creationId xmlns:p14="http://schemas.microsoft.com/office/powerpoint/2010/main" val="3706233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Disabilities</a:t>
            </a:r>
          </a:p>
        </p:txBody>
      </p:sp>
      <p:sp>
        <p:nvSpPr>
          <p:cNvPr id="5" name="Content Placeholder 2"/>
          <p:cNvSpPr>
            <a:spLocks noGrp="1"/>
          </p:cNvSpPr>
          <p:nvPr>
            <p:ph idx="1"/>
          </p:nvPr>
        </p:nvSpPr>
        <p:spPr/>
        <p:txBody>
          <a:bodyPr/>
          <a:lstStyle/>
          <a:p>
            <a:r>
              <a:rPr lang="en-US"/>
              <a:t>Worldwide, more than 1 billion people experience some form of disability [World Health Organization, 2011]</a:t>
            </a:r>
          </a:p>
          <a:p>
            <a:r>
              <a:rPr lang="en-US"/>
              <a:t>19% of the U.S. population is disabled [U.S. Census Bureau, 2012]</a:t>
            </a:r>
            <a:endParaRPr lang="en-US" dirty="0"/>
          </a:p>
        </p:txBody>
      </p:sp>
      <p:pic>
        <p:nvPicPr>
          <p:cNvPr id="6" name="Picture 5" descr="http://www.westpointevent.org.uk/media/9847/accessibility_-_lo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228" y="4357500"/>
            <a:ext cx="6813964" cy="24186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6417" y="6491769"/>
            <a:ext cx="3302507" cy="253916"/>
          </a:xfrm>
          <a:prstGeom prst="rect">
            <a:avLst/>
          </a:prstGeom>
          <a:noFill/>
        </p:spPr>
        <p:txBody>
          <a:bodyPr wrap="none" rtlCol="0">
            <a:spAutoFit/>
          </a:bodyPr>
          <a:lstStyle/>
          <a:p>
            <a:r>
              <a:rPr lang="en-US" sz="1050" dirty="0"/>
              <a:t>Slide courtesy of Merrie Morris (Microsoft Research)</a:t>
            </a:r>
          </a:p>
        </p:txBody>
      </p:sp>
      <p:sp>
        <p:nvSpPr>
          <p:cNvPr id="2" name="Footer Placeholder 1"/>
          <p:cNvSpPr>
            <a:spLocks noGrp="1"/>
          </p:cNvSpPr>
          <p:nvPr>
            <p:ph type="ftr" sz="quarter" idx="11"/>
          </p:nvPr>
        </p:nvSpPr>
        <p:spPr/>
        <p:txBody>
          <a:bodyPr/>
          <a:lstStyle/>
          <a:p>
            <a:pPr>
              <a:defRPr/>
            </a:pPr>
            <a:r>
              <a:rPr lang="en-US" altLang="en-US"/>
              <a:t>© 2021 - Brad Myers</a:t>
            </a:r>
          </a:p>
        </p:txBody>
      </p:sp>
      <p:sp>
        <p:nvSpPr>
          <p:cNvPr id="4" name="Slide Number Placeholder 3"/>
          <p:cNvSpPr>
            <a:spLocks noGrp="1"/>
          </p:cNvSpPr>
          <p:nvPr>
            <p:ph type="sldNum" sz="quarter" idx="12"/>
          </p:nvPr>
        </p:nvSpPr>
        <p:spPr/>
        <p:txBody>
          <a:bodyPr/>
          <a:lstStyle/>
          <a:p>
            <a:pPr>
              <a:defRPr/>
            </a:pPr>
            <a:fld id="{5724283D-037C-4233-A5B9-6A378F34C5AF}" type="slidenum">
              <a:rPr lang="en-US" altLang="en-US" smtClean="0"/>
              <a:pPr>
                <a:defRPr/>
              </a:pPr>
              <a:t>4</a:t>
            </a:fld>
            <a:endParaRPr lang="en-US" altLang="en-US"/>
          </a:p>
        </p:txBody>
      </p:sp>
    </p:spTree>
    <p:extLst>
      <p:ext uri="{BB962C8B-B14F-4D97-AF65-F5344CB8AC3E}">
        <p14:creationId xmlns:p14="http://schemas.microsoft.com/office/powerpoint/2010/main" val="1560580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People With Disabilities</a:t>
            </a:r>
          </a:p>
        </p:txBody>
      </p:sp>
      <p:sp>
        <p:nvSpPr>
          <p:cNvPr id="3" name="Content Placeholder 2"/>
          <p:cNvSpPr>
            <a:spLocks noGrp="1"/>
          </p:cNvSpPr>
          <p:nvPr>
            <p:ph idx="1"/>
          </p:nvPr>
        </p:nvSpPr>
        <p:spPr>
          <a:xfrm>
            <a:off x="457200" y="1719262"/>
            <a:ext cx="8686800" cy="4789113"/>
          </a:xfrm>
        </p:spPr>
        <p:txBody>
          <a:bodyPr>
            <a:normAutofit fontScale="85000" lnSpcReduction="20000"/>
          </a:bodyPr>
          <a:lstStyle/>
          <a:p>
            <a:r>
              <a:rPr lang="en-US" dirty="0"/>
              <a:t>People with Disabilities may have trouble with conventional interaction techniques</a:t>
            </a:r>
          </a:p>
          <a:p>
            <a:r>
              <a:rPr lang="en-US" dirty="0"/>
              <a:t>Motor difficulties – difficulty with controlling mouse and keyboard</a:t>
            </a:r>
          </a:p>
          <a:p>
            <a:r>
              <a:rPr lang="en-US" dirty="0"/>
              <a:t>Blind / low vision – difficulty with graphical interfaces</a:t>
            </a:r>
          </a:p>
          <a:p>
            <a:r>
              <a:rPr lang="en-US" dirty="0"/>
              <a:t>Cognitive impairments and learning disabilities</a:t>
            </a:r>
          </a:p>
          <a:p>
            <a:pPr lvl="1"/>
            <a:r>
              <a:rPr lang="en-US" dirty="0"/>
              <a:t>Less focus on this area</a:t>
            </a:r>
          </a:p>
          <a:p>
            <a:pPr lvl="1"/>
            <a:r>
              <a:rPr lang="en-US" dirty="0"/>
              <a:t>Significant autism research, but mainly using computers in education or monitoring</a:t>
            </a:r>
          </a:p>
          <a:p>
            <a:r>
              <a:rPr lang="en-US" dirty="0"/>
              <a:t>Deaf, etc. less of an issue</a:t>
            </a:r>
          </a:p>
          <a:p>
            <a:pPr lvl="1"/>
            <a:r>
              <a:rPr lang="en-US" dirty="0"/>
              <a:t>Still may benefit from computerized assistance, but usually can use conventional interaction techniques</a:t>
            </a:r>
          </a:p>
          <a:p>
            <a:pPr lvl="1"/>
            <a:r>
              <a:rPr lang="en-US" dirty="0"/>
              <a:t>Captioning on videos, etc.</a:t>
            </a:r>
          </a:p>
        </p:txBody>
      </p:sp>
      <p:sp>
        <p:nvSpPr>
          <p:cNvPr id="4" name="Footer Placeholder 3"/>
          <p:cNvSpPr>
            <a:spLocks noGrp="1"/>
          </p:cNvSpPr>
          <p:nvPr>
            <p:ph type="ftr" sz="quarter" idx="11"/>
          </p:nvPr>
        </p:nvSpPr>
        <p:spPr/>
        <p:txBody>
          <a:bodyPr/>
          <a:lstStyle/>
          <a:p>
            <a:pPr>
              <a:defRPr/>
            </a:pPr>
            <a:r>
              <a:rPr lang="en-US" altLang="en-US"/>
              <a:t>© 2021 -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5</a:t>
            </a:fld>
            <a:endParaRPr lang="en-US" altLang="en-US"/>
          </a:p>
        </p:txBody>
      </p:sp>
    </p:spTree>
    <p:extLst>
      <p:ext uri="{BB962C8B-B14F-4D97-AF65-F5344CB8AC3E}">
        <p14:creationId xmlns:p14="http://schemas.microsoft.com/office/powerpoint/2010/main" val="308751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elderstore.com/images/products/Maddak/MA74615utensilhandclipMED.jpg"/>
          <p:cNvPicPr>
            <a:picLocks noChangeAspect="1" noChangeArrowheads="1"/>
          </p:cNvPicPr>
          <p:nvPr/>
        </p:nvPicPr>
        <p:blipFill>
          <a:blip r:embed="rId2" cstate="print"/>
          <a:srcRect/>
          <a:stretch>
            <a:fillRect/>
          </a:stretch>
        </p:blipFill>
        <p:spPr bwMode="auto">
          <a:xfrm>
            <a:off x="6310194" y="3958225"/>
            <a:ext cx="2833806" cy="2461364"/>
          </a:xfrm>
          <a:prstGeom prst="rect">
            <a:avLst/>
          </a:prstGeom>
          <a:noFill/>
        </p:spPr>
      </p:pic>
      <p:sp>
        <p:nvSpPr>
          <p:cNvPr id="2" name="Title 1"/>
          <p:cNvSpPr>
            <a:spLocks noGrp="1"/>
          </p:cNvSpPr>
          <p:nvPr>
            <p:ph type="title"/>
          </p:nvPr>
        </p:nvSpPr>
        <p:spPr/>
        <p:txBody>
          <a:bodyPr/>
          <a:lstStyle/>
          <a:p>
            <a:r>
              <a:rPr lang="en-US" dirty="0"/>
              <a:t>“Assistive Technology”</a:t>
            </a:r>
            <a:br>
              <a:rPr lang="en-US" dirty="0"/>
            </a:br>
            <a:endParaRPr lang="en-US" dirty="0"/>
          </a:p>
        </p:txBody>
      </p:sp>
      <p:sp>
        <p:nvSpPr>
          <p:cNvPr id="3" name="Content Placeholder 2"/>
          <p:cNvSpPr>
            <a:spLocks noGrp="1"/>
          </p:cNvSpPr>
          <p:nvPr>
            <p:ph idx="1"/>
          </p:nvPr>
        </p:nvSpPr>
        <p:spPr>
          <a:xfrm>
            <a:off x="457200" y="1352811"/>
            <a:ext cx="8229600" cy="4778114"/>
          </a:xfrm>
        </p:spPr>
        <p:txBody>
          <a:bodyPr>
            <a:normAutofit fontScale="92500" lnSpcReduction="10000"/>
          </a:bodyPr>
          <a:lstStyle/>
          <a:p>
            <a:r>
              <a:rPr lang="en-US" dirty="0"/>
              <a:t>Wikipedia:</a:t>
            </a:r>
          </a:p>
          <a:p>
            <a:pPr lvl="1"/>
            <a:r>
              <a:rPr lang="en-US" dirty="0"/>
              <a:t>“Any item, piece of equipment, or product system, whether acquired commercially, modified, or customized, that is used to increase, maintain, or improve functional capabilities of individuals with disabilities”</a:t>
            </a:r>
          </a:p>
          <a:p>
            <a:r>
              <a:rPr lang="en-US" dirty="0"/>
              <a:t>Includes fatter spoon handles, hearing aides, and screen readers</a:t>
            </a:r>
          </a:p>
          <a:p>
            <a:r>
              <a:rPr lang="en-US" dirty="0"/>
              <a:t>“</a:t>
            </a:r>
            <a:r>
              <a:rPr lang="en-US" dirty="0">
                <a:solidFill>
                  <a:schemeClr val="tx2"/>
                </a:solidFill>
              </a:rPr>
              <a:t>Accessibility software</a:t>
            </a:r>
            <a:r>
              <a:rPr lang="en-US" dirty="0"/>
              <a:t>”</a:t>
            </a:r>
          </a:p>
          <a:p>
            <a:pPr lvl="1"/>
            <a:r>
              <a:rPr lang="en-US" dirty="0"/>
              <a:t>“Accessibility of a computer</a:t>
            </a:r>
            <a:br>
              <a:rPr lang="en-US" dirty="0"/>
            </a:br>
            <a:r>
              <a:rPr lang="en-US" dirty="0"/>
              <a:t>system to all people, regardless</a:t>
            </a:r>
            <a:br>
              <a:rPr lang="en-US" dirty="0"/>
            </a:br>
            <a:r>
              <a:rPr lang="en-US" dirty="0"/>
              <a:t>of disability or severity of impairment”</a:t>
            </a:r>
          </a:p>
        </p:txBody>
      </p:sp>
      <p:sp>
        <p:nvSpPr>
          <p:cNvPr id="4" name="Footer Placeholder 3"/>
          <p:cNvSpPr>
            <a:spLocks noGrp="1"/>
          </p:cNvSpPr>
          <p:nvPr>
            <p:ph type="ftr" sz="quarter" idx="11"/>
          </p:nvPr>
        </p:nvSpPr>
        <p:spPr/>
        <p:txBody>
          <a:bodyPr/>
          <a:lstStyle/>
          <a:p>
            <a:pPr>
              <a:defRPr/>
            </a:pPr>
            <a:r>
              <a:rPr lang="en-US" altLang="en-US"/>
              <a:t>© 2021 -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6</a:t>
            </a:fld>
            <a:endParaRPr lang="en-US" altLang="en-US"/>
          </a:p>
        </p:txBody>
      </p:sp>
    </p:spTree>
    <p:extLst>
      <p:ext uri="{BB962C8B-B14F-4D97-AF65-F5344CB8AC3E}">
        <p14:creationId xmlns:p14="http://schemas.microsoft.com/office/powerpoint/2010/main" val="2758740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“Universal Design”</a:t>
            </a:r>
          </a:p>
        </p:txBody>
      </p:sp>
      <p:sp>
        <p:nvSpPr>
          <p:cNvPr id="3" name="Content Placeholder 2"/>
          <p:cNvSpPr>
            <a:spLocks noGrp="1"/>
          </p:cNvSpPr>
          <p:nvPr>
            <p:ph idx="1"/>
          </p:nvPr>
        </p:nvSpPr>
        <p:spPr>
          <a:xfrm>
            <a:off x="231732" y="1606529"/>
            <a:ext cx="8229600" cy="4411662"/>
          </a:xfrm>
        </p:spPr>
        <p:txBody>
          <a:bodyPr/>
          <a:lstStyle/>
          <a:p>
            <a:r>
              <a:rPr lang="en-US" dirty="0"/>
              <a:t>One design works for everybody</a:t>
            </a:r>
          </a:p>
          <a:p>
            <a:pPr lvl="1"/>
            <a:r>
              <a:rPr lang="en-US" dirty="0"/>
              <a:t>Typical example: curb cuts</a:t>
            </a:r>
          </a:p>
          <a:p>
            <a:r>
              <a:rPr lang="en-US" dirty="0"/>
              <a:t>“Situational Impairments”</a:t>
            </a:r>
          </a:p>
          <a:p>
            <a:pPr lvl="1"/>
            <a:r>
              <a:rPr lang="en-US" dirty="0"/>
              <a:t>Trying to type on Smartphone while walking</a:t>
            </a:r>
          </a:p>
          <a:p>
            <a:pPr lvl="1"/>
            <a:r>
              <a:rPr lang="en-US" dirty="0"/>
              <a:t>Trying to enter numbers without looking at a screen (e.g., while driving)</a:t>
            </a:r>
          </a:p>
          <a:p>
            <a:r>
              <a:rPr lang="en-US" dirty="0"/>
              <a:t>Elderly</a:t>
            </a:r>
          </a:p>
          <a:p>
            <a:pPr lvl="1"/>
            <a:r>
              <a:rPr lang="en-US" dirty="0"/>
              <a:t>Less accuracy, lower vision, cognitive difficulties</a:t>
            </a:r>
          </a:p>
          <a:p>
            <a:endParaRPr lang="en-US" dirty="0"/>
          </a:p>
        </p:txBody>
      </p:sp>
      <p:sp>
        <p:nvSpPr>
          <p:cNvPr id="4" name="Footer Placeholder 3"/>
          <p:cNvSpPr>
            <a:spLocks noGrp="1"/>
          </p:cNvSpPr>
          <p:nvPr>
            <p:ph type="ftr" sz="quarter" idx="11"/>
          </p:nvPr>
        </p:nvSpPr>
        <p:spPr/>
        <p:txBody>
          <a:bodyPr/>
          <a:lstStyle/>
          <a:p>
            <a:pPr>
              <a:defRPr/>
            </a:pPr>
            <a:r>
              <a:rPr lang="en-US" altLang="en-US"/>
              <a:t>© 2021 - Brad Myers</a:t>
            </a:r>
            <a:endParaRPr lang="en-US" altLang="en-US" dirty="0"/>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7</a:t>
            </a:fld>
            <a:endParaRPr lang="en-US" altLang="en-US"/>
          </a:p>
        </p:txBody>
      </p:sp>
      <p:pic>
        <p:nvPicPr>
          <p:cNvPr id="8196" name="Picture 4" descr="http://www.ncwd-youth.info/blog/wp-content/uploads/2011/07/YouthUsingSidewalkRamp.jpg"/>
          <p:cNvPicPr>
            <a:picLocks noChangeAspect="1" noChangeArrowheads="1"/>
          </p:cNvPicPr>
          <p:nvPr/>
        </p:nvPicPr>
        <p:blipFill>
          <a:blip r:embed="rId2" cstate="print"/>
          <a:srcRect/>
          <a:stretch>
            <a:fillRect/>
          </a:stretch>
        </p:blipFill>
        <p:spPr bwMode="auto">
          <a:xfrm>
            <a:off x="6123542" y="1064712"/>
            <a:ext cx="3020458" cy="2004164"/>
          </a:xfrm>
          <a:prstGeom prst="rect">
            <a:avLst/>
          </a:prstGeom>
          <a:noFill/>
        </p:spPr>
      </p:pic>
    </p:spTree>
    <p:extLst>
      <p:ext uri="{BB962C8B-B14F-4D97-AF65-F5344CB8AC3E}">
        <p14:creationId xmlns:p14="http://schemas.microsoft.com/office/powerpoint/2010/main" val="2876879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Kinds of Physical Disabilities</a:t>
            </a:r>
          </a:p>
        </p:txBody>
      </p:sp>
      <p:sp>
        <p:nvSpPr>
          <p:cNvPr id="3" name="Content Placeholder 2"/>
          <p:cNvSpPr>
            <a:spLocks noGrp="1"/>
          </p:cNvSpPr>
          <p:nvPr>
            <p:ph idx="1"/>
          </p:nvPr>
        </p:nvSpPr>
        <p:spPr>
          <a:xfrm>
            <a:off x="350520" y="1539240"/>
            <a:ext cx="8336280" cy="4591685"/>
          </a:xfrm>
        </p:spPr>
        <p:txBody>
          <a:bodyPr>
            <a:normAutofit fontScale="92500" lnSpcReduction="20000"/>
          </a:bodyPr>
          <a:lstStyle/>
          <a:p>
            <a:r>
              <a:rPr lang="en-US" dirty="0"/>
              <a:t>Cerebral Palsy</a:t>
            </a:r>
          </a:p>
          <a:p>
            <a:pPr lvl="1"/>
            <a:r>
              <a:rPr lang="en-US" dirty="0"/>
              <a:t>Result of brain damage to motor control parts of brain, often prenatally or as an infant</a:t>
            </a:r>
          </a:p>
          <a:p>
            <a:pPr lvl="1"/>
            <a:r>
              <a:rPr lang="en-US" dirty="0"/>
              <a:t>Doesn’t get worse</a:t>
            </a:r>
          </a:p>
          <a:p>
            <a:pPr lvl="1"/>
            <a:r>
              <a:rPr lang="en-US" dirty="0"/>
              <a:t>Limited physical control</a:t>
            </a:r>
          </a:p>
          <a:p>
            <a:pPr lvl="2"/>
            <a:r>
              <a:rPr lang="en-US" dirty="0"/>
              <a:t>58% have difficulties with communication</a:t>
            </a:r>
          </a:p>
          <a:p>
            <a:pPr lvl="2"/>
            <a:r>
              <a:rPr lang="en-US" dirty="0"/>
              <a:t>Often cannot talk or control their hands</a:t>
            </a:r>
          </a:p>
          <a:p>
            <a:pPr lvl="1"/>
            <a:r>
              <a:rPr lang="en-US" dirty="0"/>
              <a:t>Often, no affect on intelligence</a:t>
            </a:r>
          </a:p>
          <a:p>
            <a:pPr lvl="2"/>
            <a:r>
              <a:rPr lang="en-US" dirty="0"/>
              <a:t>42% have problems with their vision</a:t>
            </a:r>
          </a:p>
          <a:p>
            <a:pPr lvl="2"/>
            <a:r>
              <a:rPr lang="en-US" dirty="0"/>
              <a:t>23–56% have learning disabilities</a:t>
            </a:r>
          </a:p>
          <a:p>
            <a:pPr lvl="1"/>
            <a:r>
              <a:rPr lang="en-US" dirty="0"/>
              <a:t>2.1 per 1,000 live births</a:t>
            </a:r>
          </a:p>
          <a:p>
            <a:pPr lvl="1"/>
            <a:r>
              <a:rPr lang="en-US" dirty="0"/>
              <a:t>Wide range of abilities</a:t>
            </a:r>
          </a:p>
        </p:txBody>
      </p:sp>
      <p:sp>
        <p:nvSpPr>
          <p:cNvPr id="4" name="Footer Placeholder 3"/>
          <p:cNvSpPr>
            <a:spLocks noGrp="1"/>
          </p:cNvSpPr>
          <p:nvPr>
            <p:ph type="ftr" sz="quarter" idx="11"/>
          </p:nvPr>
        </p:nvSpPr>
        <p:spPr/>
        <p:txBody>
          <a:bodyPr/>
          <a:lstStyle/>
          <a:p>
            <a:pPr>
              <a:defRPr/>
            </a:pPr>
            <a:r>
              <a:rPr lang="en-US" altLang="en-US"/>
              <a:t>© 2021 -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8</a:t>
            </a:fld>
            <a:endParaRPr lang="en-US" altLang="en-US"/>
          </a:p>
        </p:txBody>
      </p:sp>
      <p:pic>
        <p:nvPicPr>
          <p:cNvPr id="21506" name="Picture 2" descr="http://cdn0.cosmosmagazine.com/wp-content/uploads/cerebral%20palsy.jpg"/>
          <p:cNvPicPr>
            <a:picLocks noChangeAspect="1" noChangeArrowheads="1"/>
          </p:cNvPicPr>
          <p:nvPr/>
        </p:nvPicPr>
        <p:blipFill>
          <a:blip r:embed="rId2" cstate="print"/>
          <a:srcRect/>
          <a:stretch>
            <a:fillRect/>
          </a:stretch>
        </p:blipFill>
        <p:spPr bwMode="auto">
          <a:xfrm>
            <a:off x="6792364" y="2617939"/>
            <a:ext cx="2351636" cy="3156559"/>
          </a:xfrm>
          <a:prstGeom prst="rect">
            <a:avLst/>
          </a:prstGeom>
          <a:noFill/>
        </p:spPr>
      </p:pic>
    </p:spTree>
    <p:extLst>
      <p:ext uri="{BB962C8B-B14F-4D97-AF65-F5344CB8AC3E}">
        <p14:creationId xmlns:p14="http://schemas.microsoft.com/office/powerpoint/2010/main" val="3756262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Kinds of Physical Disabilities, cont.</a:t>
            </a:r>
          </a:p>
        </p:txBody>
      </p:sp>
      <p:sp>
        <p:nvSpPr>
          <p:cNvPr id="3" name="Content Placeholder 2"/>
          <p:cNvSpPr>
            <a:spLocks noGrp="1"/>
          </p:cNvSpPr>
          <p:nvPr>
            <p:ph idx="1"/>
          </p:nvPr>
        </p:nvSpPr>
        <p:spPr>
          <a:xfrm>
            <a:off x="289560" y="1710578"/>
            <a:ext cx="8229600" cy="4411662"/>
          </a:xfrm>
        </p:spPr>
        <p:txBody>
          <a:bodyPr>
            <a:normAutofit fontScale="85000" lnSpcReduction="20000"/>
          </a:bodyPr>
          <a:lstStyle/>
          <a:p>
            <a:r>
              <a:rPr lang="en-US" dirty="0"/>
              <a:t>Amyotrophic lateral sclerosis (ALS), Lou Gehrig's disease</a:t>
            </a:r>
          </a:p>
          <a:p>
            <a:r>
              <a:rPr lang="en-US" dirty="0"/>
              <a:t>Affects about 30,000 Americans</a:t>
            </a:r>
          </a:p>
          <a:p>
            <a:pPr lvl="1"/>
            <a:r>
              <a:rPr lang="en-US" dirty="0"/>
              <a:t>1.2-4.0 per 100,000 individuals in Caucasian populations</a:t>
            </a:r>
          </a:p>
          <a:p>
            <a:r>
              <a:rPr lang="en-US" dirty="0"/>
              <a:t>Muscle weakness and atrophy throughout the body due to the degeneration of the upper and lower motor neurons</a:t>
            </a:r>
          </a:p>
          <a:p>
            <a:r>
              <a:rPr lang="en-US" dirty="0"/>
              <a:t>Degenerative (gets worse)</a:t>
            </a:r>
          </a:p>
          <a:p>
            <a:r>
              <a:rPr lang="en-US" dirty="0"/>
              <a:t>Lose ability to speak and move</a:t>
            </a:r>
          </a:p>
          <a:p>
            <a:r>
              <a:rPr lang="en-US" dirty="0"/>
              <a:t>Eventually, may lose ability to eat</a:t>
            </a:r>
            <a:br>
              <a:rPr lang="en-US" dirty="0"/>
            </a:br>
            <a:r>
              <a:rPr lang="en-US" dirty="0"/>
              <a:t>and even breath</a:t>
            </a:r>
          </a:p>
          <a:p>
            <a:r>
              <a:rPr lang="en-US" dirty="0"/>
              <a:t>Stephen Hawking, 1942-2018 (76)</a:t>
            </a:r>
          </a:p>
        </p:txBody>
      </p:sp>
      <p:sp>
        <p:nvSpPr>
          <p:cNvPr id="4" name="Footer Placeholder 3"/>
          <p:cNvSpPr>
            <a:spLocks noGrp="1"/>
          </p:cNvSpPr>
          <p:nvPr>
            <p:ph type="ftr" sz="quarter" idx="11"/>
          </p:nvPr>
        </p:nvSpPr>
        <p:spPr/>
        <p:txBody>
          <a:bodyPr/>
          <a:lstStyle/>
          <a:p>
            <a:pPr>
              <a:defRPr/>
            </a:pPr>
            <a:r>
              <a:rPr lang="en-US" altLang="en-US"/>
              <a:t>© 2021 - Brad Myers</a:t>
            </a:r>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9</a:t>
            </a:fld>
            <a:endParaRPr lang="en-US" altLang="en-US"/>
          </a:p>
        </p:txBody>
      </p:sp>
      <p:pic>
        <p:nvPicPr>
          <p:cNvPr id="22530" name="Picture 2" descr="http://i2.cdn.turner.com/cnn/2009/HEALTH/04/20/hawking.als/art.hawking.jpg"/>
          <p:cNvPicPr>
            <a:picLocks noChangeAspect="1" noChangeArrowheads="1"/>
          </p:cNvPicPr>
          <p:nvPr/>
        </p:nvPicPr>
        <p:blipFill>
          <a:blip r:embed="rId2" cstate="print"/>
          <a:srcRect/>
          <a:stretch>
            <a:fillRect/>
          </a:stretch>
        </p:blipFill>
        <p:spPr bwMode="auto">
          <a:xfrm>
            <a:off x="5924811" y="4005196"/>
            <a:ext cx="3219189" cy="2414393"/>
          </a:xfrm>
          <a:prstGeom prst="rect">
            <a:avLst/>
          </a:prstGeom>
          <a:noFill/>
        </p:spPr>
      </p:pic>
    </p:spTree>
    <p:extLst>
      <p:ext uri="{BB962C8B-B14F-4D97-AF65-F5344CB8AC3E}">
        <p14:creationId xmlns:p14="http://schemas.microsoft.com/office/powerpoint/2010/main" val="2944707552"/>
      </p:ext>
    </p:extLst>
  </p:cSld>
  <p:clrMapOvr>
    <a:masterClrMapping/>
  </p:clrMapOvr>
</p:sld>
</file>

<file path=ppt/theme/theme1.xml><?xml version="1.0" encoding="utf-8"?>
<a:theme xmlns:a="http://schemas.openxmlformats.org/drawingml/2006/main" name="lecture template_polo">
  <a:themeElements>
    <a:clrScheme name="lecture template_polo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fontScheme name="lecture template_pol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ecture template_polo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lecture template_polo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lecture template_polo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lecture template_polo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lecture template_polo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lecture template_polo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lecture template_polo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lecture template_polo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lecture template_polo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lecture template_polo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 template</Template>
  <TotalTime>103002</TotalTime>
  <Words>2787</Words>
  <Application>Microsoft Office PowerPoint</Application>
  <PresentationFormat>On-screen Show (4:3)</PresentationFormat>
  <Paragraphs>341</Paragraphs>
  <Slides>34</Slides>
  <Notes>15</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Consolas</vt:lpstr>
      <vt:lpstr>Helvetica Neue</vt:lpstr>
      <vt:lpstr>Tahoma</vt:lpstr>
      <vt:lpstr>Wingdings</vt:lpstr>
      <vt:lpstr>lecture template_polo</vt:lpstr>
      <vt:lpstr>Lecture 24: Toolkit support for Assistive and Accessible Interfaces; Web Accessibility</vt:lpstr>
      <vt:lpstr>Happy Thanksgiving!</vt:lpstr>
      <vt:lpstr>Logistics</vt:lpstr>
      <vt:lpstr>Disabilities</vt:lpstr>
      <vt:lpstr>People With Disabilities</vt:lpstr>
      <vt:lpstr>“Assistive Technology” </vt:lpstr>
      <vt:lpstr>“Universal Design”</vt:lpstr>
      <vt:lpstr>Kinds of Physical Disabilities</vt:lpstr>
      <vt:lpstr>Kinds of Physical Disabilities, cont.</vt:lpstr>
      <vt:lpstr>Kinds of Physical Disabilities, cont.</vt:lpstr>
      <vt:lpstr>Blindness and Visual Disabilities</vt:lpstr>
      <vt:lpstr>Example: CAPTCHAs</vt:lpstr>
      <vt:lpstr>CAPTCHAs</vt:lpstr>
      <vt:lpstr>Study of Existing CAPTCHAs</vt:lpstr>
      <vt:lpstr>Recommendations and Laws</vt:lpstr>
      <vt:lpstr>Assistive Technologies Built into OSs</vt:lpstr>
      <vt:lpstr>Assistive Technologies Built into OSs, cont</vt:lpstr>
      <vt:lpstr>On Screen Keyboards</vt:lpstr>
      <vt:lpstr>Screen Readers for the Blind</vt:lpstr>
      <vt:lpstr>Assistive Technologies in iPhone</vt:lpstr>
      <vt:lpstr>Augmentative and Alternative Communication (AAC) devices</vt:lpstr>
      <vt:lpstr>Web Accessibility</vt:lpstr>
      <vt:lpstr>Accessibility in Mobile UI</vt:lpstr>
      <vt:lpstr>Accessibility in Mobile UI</vt:lpstr>
      <vt:lpstr>Accessibility in Mobile UI</vt:lpstr>
      <vt:lpstr>Accessibility in Mobile UI</vt:lpstr>
      <vt:lpstr>Accessibility in Mobile UI</vt:lpstr>
      <vt:lpstr>Developing Accessible Apps - Android</vt:lpstr>
      <vt:lpstr>Developing Assistive Tools - Android</vt:lpstr>
      <vt:lpstr>Research</vt:lpstr>
      <vt:lpstr>Research: RemoteCommander</vt:lpstr>
      <vt:lpstr>Research EdgeWrite</vt:lpstr>
      <vt:lpstr>“It’s almost like they’re trying to hide it": How User-Provided Image Descriptions Have Failed to Make Twitter Accessible</vt:lpstr>
      <vt:lpstr>Other Resources</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05-830 Lecture 1</dc:title>
  <dc:creator>Brad Myers</dc:creator>
  <cp:lastModifiedBy>Brad A Myers</cp:lastModifiedBy>
  <cp:revision>1904</cp:revision>
  <cp:lastPrinted>1601-01-01T00:00:00Z</cp:lastPrinted>
  <dcterms:created xsi:type="dcterms:W3CDTF">2001-06-15T20:03:27Z</dcterms:created>
  <dcterms:modified xsi:type="dcterms:W3CDTF">2021-11-22T18:33:52Z</dcterms:modified>
</cp:coreProperties>
</file>