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34"/>
  </p:notesMasterIdLst>
  <p:sldIdLst>
    <p:sldId id="282" r:id="rId2"/>
    <p:sldId id="317" r:id="rId3"/>
    <p:sldId id="368" r:id="rId4"/>
    <p:sldId id="318" r:id="rId5"/>
    <p:sldId id="328" r:id="rId6"/>
    <p:sldId id="329" r:id="rId7"/>
    <p:sldId id="341" r:id="rId8"/>
    <p:sldId id="330" r:id="rId9"/>
    <p:sldId id="331" r:id="rId10"/>
    <p:sldId id="332" r:id="rId11"/>
    <p:sldId id="334" r:id="rId12"/>
    <p:sldId id="319" r:id="rId13"/>
    <p:sldId id="320" r:id="rId14"/>
    <p:sldId id="342" r:id="rId15"/>
    <p:sldId id="321" r:id="rId16"/>
    <p:sldId id="322" r:id="rId17"/>
    <p:sldId id="323" r:id="rId18"/>
    <p:sldId id="324" r:id="rId19"/>
    <p:sldId id="325" r:id="rId20"/>
    <p:sldId id="326" r:id="rId21"/>
    <p:sldId id="327" r:id="rId22"/>
    <p:sldId id="335" r:id="rId23"/>
    <p:sldId id="336" r:id="rId24"/>
    <p:sldId id="337" r:id="rId25"/>
    <p:sldId id="369" r:id="rId26"/>
    <p:sldId id="370" r:id="rId27"/>
    <p:sldId id="371" r:id="rId28"/>
    <p:sldId id="372" r:id="rId29"/>
    <p:sldId id="373" r:id="rId30"/>
    <p:sldId id="338" r:id="rId31"/>
    <p:sldId id="339" r:id="rId32"/>
    <p:sldId id="340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0000"/>
    <a:srgbClr val="CC9900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237" autoAdjust="0"/>
  </p:normalViewPr>
  <p:slideViewPr>
    <p:cSldViewPr snapToGrid="0">
      <p:cViewPr varScale="1">
        <p:scale>
          <a:sx n="78" d="100"/>
          <a:sy n="78" d="100"/>
        </p:scale>
        <p:origin x="142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89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5.xml"/><Relationship Id="rId13" Type="http://schemas.openxmlformats.org/officeDocument/2006/relationships/slide" Target="slides/slide31.xml"/><Relationship Id="rId3" Type="http://schemas.openxmlformats.org/officeDocument/2006/relationships/slide" Target="slides/slide5.xml"/><Relationship Id="rId7" Type="http://schemas.openxmlformats.org/officeDocument/2006/relationships/slide" Target="slides/slide13.xml"/><Relationship Id="rId12" Type="http://schemas.openxmlformats.org/officeDocument/2006/relationships/slide" Target="slides/slide30.xml"/><Relationship Id="rId2" Type="http://schemas.openxmlformats.org/officeDocument/2006/relationships/slide" Target="slides/slide4.xml"/><Relationship Id="rId1" Type="http://schemas.openxmlformats.org/officeDocument/2006/relationships/slide" Target="slides/slide1.xml"/><Relationship Id="rId6" Type="http://schemas.openxmlformats.org/officeDocument/2006/relationships/slide" Target="slides/slide12.xml"/><Relationship Id="rId11" Type="http://schemas.openxmlformats.org/officeDocument/2006/relationships/slide" Target="slides/slide21.xml"/><Relationship Id="rId5" Type="http://schemas.openxmlformats.org/officeDocument/2006/relationships/slide" Target="slides/slide8.xml"/><Relationship Id="rId10" Type="http://schemas.openxmlformats.org/officeDocument/2006/relationships/slide" Target="slides/slide20.xml"/><Relationship Id="rId4" Type="http://schemas.openxmlformats.org/officeDocument/2006/relationships/slide" Target="slides/slide6.xml"/><Relationship Id="rId9" Type="http://schemas.openxmlformats.org/officeDocument/2006/relationships/slide" Target="slides/slide16.xml"/><Relationship Id="rId14" Type="http://schemas.openxmlformats.org/officeDocument/2006/relationships/slide" Target="slides/slide3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307D520D-48F3-46FA-8AB2-D63839DB6A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2323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0C2139-C5B0-4ECC-8FA1-30116DFB1297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212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A8BC81-57E7-4B8F-A793-2CDE60D68526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6311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124B3F-BA3F-4F35-8996-9BA135272953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6028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E18E53-159E-4E3A-8020-734DBD59CF11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8475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75C5D7-879B-48B1-9A88-0C57CC22B483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8059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5E13D8-8228-4260-9367-F020AC2C9C39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0673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1DAD0F-6F1D-48CB-9AED-821E6DBFE40E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0628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D2A562-267E-4E04-AA4B-C4E3338E9D9C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652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7D520D-48F3-46FA-8AB2-D63839DB6AB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0635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750A02-7904-4BC5-9643-42293F55169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6952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683540-C269-42FC-BE37-4ADD03D4A7F9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3241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5F790F-9CD7-41E6-A376-55A845E8FB0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2372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F97737-1FAB-4470-8000-82170F0BA1AD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559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82E6CF-AFBE-4976-B6CF-DFD2DD3D78D9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6302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9B21BF-2A40-4704-8488-05F95C5B6E6E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6145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EEBF3B-BE57-4902-A99B-D8E64FDC9CBE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621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 rot="5400000">
            <a:off x="-3072084" y="3072088"/>
            <a:ext cx="6858000" cy="713831"/>
            <a:chOff x="0" y="0"/>
            <a:chExt cx="5760" cy="128"/>
          </a:xfrm>
        </p:grpSpPr>
        <p:sp>
          <p:nvSpPr>
            <p:cNvPr id="5" name="Rectangle 8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128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Rectangle 9"/>
            <p:cNvSpPr>
              <a:spLocks noChangeArrowheads="1"/>
            </p:cNvSpPr>
            <p:nvPr userDrawn="1"/>
          </p:nvSpPr>
          <p:spPr bwMode="auto">
            <a:xfrm>
              <a:off x="2880" y="0"/>
              <a:ext cx="2880" cy="12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Rectangle 10"/>
            <p:cNvSpPr>
              <a:spLocks noChangeArrowheads="1"/>
            </p:cNvSpPr>
            <p:nvPr userDrawn="1"/>
          </p:nvSpPr>
          <p:spPr bwMode="auto">
            <a:xfrm>
              <a:off x="4320" y="0"/>
              <a:ext cx="1440" cy="12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Rectangle 11"/>
            <p:cNvSpPr>
              <a:spLocks noChangeArrowheads="1"/>
            </p:cNvSpPr>
            <p:nvPr userDrawn="1"/>
          </p:nvSpPr>
          <p:spPr bwMode="auto">
            <a:xfrm>
              <a:off x="5269" y="0"/>
              <a:ext cx="491" cy="12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61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87441" y="1443038"/>
            <a:ext cx="7767637" cy="2133600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261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83594" y="4425956"/>
            <a:ext cx="6750847" cy="161607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60806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2021 - Brad Myers</a:t>
            </a: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0084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3B77B1-CE06-4CD1-893A-1C072024AD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4" name="Picture 12" descr="red_hcii_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1505" y="3910018"/>
            <a:ext cx="1143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32550"/>
            <a:ext cx="2133600" cy="2730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xfrm>
            <a:off x="2790702" y="6432551"/>
            <a:ext cx="3562597" cy="2730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2021 - Brad Myers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32550"/>
            <a:ext cx="2133600" cy="2730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B315BA-FF6E-4F83-822C-B6704CDD76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35974"/>
            <a:ext cx="2133600" cy="269631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35974"/>
            <a:ext cx="2895600" cy="269631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2021 - Brad Myers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35974"/>
            <a:ext cx="2133600" cy="269631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BA91B7-A729-4FFA-B190-1C9571A8B2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32550"/>
            <a:ext cx="2133600" cy="2730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32550"/>
            <a:ext cx="2895600" cy="2730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2021 - Brad Myers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32550"/>
            <a:ext cx="2133600" cy="2730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9C468-BDEB-4F01-A96B-B287F5A27C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00800"/>
            <a:ext cx="2133600" cy="3048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00800"/>
            <a:ext cx="2895600" cy="3048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2021 - Brad Myers</a:t>
            </a:r>
            <a:endParaRPr lang="en-US" altLang="en-US" dirty="0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00800"/>
            <a:ext cx="2133600" cy="3048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D8B6F1-B5F8-417B-BD46-7933434590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71138"/>
            <a:ext cx="2133600" cy="23446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71138"/>
            <a:ext cx="2895600" cy="23446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2021 - Brad Myers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71138"/>
            <a:ext cx="2133600" cy="23446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D51DB-4E15-430C-8042-4DCA33BBD6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2021 - Brad Myers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2266FD-D079-4A62-A952-B281EB6BCE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5" name="Group 3"/>
          <p:cNvGrpSpPr>
            <a:grpSpLocks/>
          </p:cNvGrpSpPr>
          <p:nvPr/>
        </p:nvGrpSpPr>
        <p:grpSpPr bwMode="auto">
          <a:xfrm>
            <a:off x="0" y="6"/>
            <a:ext cx="9144000" cy="93663"/>
            <a:chOff x="0" y="0"/>
            <a:chExt cx="5760" cy="128"/>
          </a:xfrm>
        </p:grpSpPr>
        <p:sp>
          <p:nvSpPr>
            <p:cNvPr id="260100" name="Rectangle 4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128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0101" name="Rectangle 5"/>
            <p:cNvSpPr>
              <a:spLocks noChangeArrowheads="1"/>
            </p:cNvSpPr>
            <p:nvPr userDrawn="1"/>
          </p:nvSpPr>
          <p:spPr bwMode="auto">
            <a:xfrm>
              <a:off x="2880" y="0"/>
              <a:ext cx="2880" cy="12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0102" name="Rectangle 6"/>
            <p:cNvSpPr>
              <a:spLocks noChangeArrowheads="1"/>
            </p:cNvSpPr>
            <p:nvPr userDrawn="1"/>
          </p:nvSpPr>
          <p:spPr bwMode="auto">
            <a:xfrm>
              <a:off x="4320" y="0"/>
              <a:ext cx="1440" cy="12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0103" name="Rectangle 7"/>
            <p:cNvSpPr>
              <a:spLocks noChangeArrowheads="1"/>
            </p:cNvSpPr>
            <p:nvPr userDrawn="1"/>
          </p:nvSpPr>
          <p:spPr bwMode="auto">
            <a:xfrm>
              <a:off x="5269" y="0"/>
              <a:ext cx="491" cy="12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07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260106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60107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37263" y="6248400"/>
            <a:ext cx="366947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r>
              <a:rPr lang="en-US" altLang="en-US"/>
              <a:t>© 2021 - Brad Myers</a:t>
            </a:r>
          </a:p>
        </p:txBody>
      </p:sp>
      <p:sp>
        <p:nvSpPr>
          <p:cNvPr id="260108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C798F90B-E41F-482D-9849-38A262FB92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4" name="Picture 2" descr="red_hcii_logo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18288" y="134938"/>
            <a:ext cx="2386012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YK9xwWBr2M&amp;feature=youtu.be" TargetMode="External"/><Relationship Id="rId2" Type="http://schemas.openxmlformats.org/officeDocument/2006/relationships/hyperlink" Target="http://doi.acm.org/10.1145/120782.120805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https://www.youtube.com/watch?v=DxPizVuXsD0&amp;feature=youtu.be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dubfuture.blogspot.com/2009/03/time-to-claim-success-on-electronic.html" TargetMode="External"/><Relationship Id="rId2" Type="http://schemas.openxmlformats.org/officeDocument/2006/relationships/hyperlink" Target="http://channel9.msdn.com/Events/MIX/MIX09/C01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oolbook.com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Kt0oAg0haU0" TargetMode="External"/><Relationship Id="rId2" Type="http://schemas.openxmlformats.org/officeDocument/2006/relationships/hyperlink" Target="http://www.billbuxton.com/menulay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doi.acm.org/10.1145/22339.22375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.cmu.edu/~bam/uicourse/05631fall2021/FinalProject/index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um.theuxblog.com/11-best-prototyping-tools-for-ui-ux-designers-how-to-choose-the-right-one-c5dc69720c47" TargetMode="External"/><Relationship Id="rId2" Type="http://schemas.openxmlformats.org/officeDocument/2006/relationships/hyperlink" Target="https://www.uxbooth.com/articles/10-best-prototyping-tools-for-ux-designers-in-2021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alsamiq.com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dobe.com/products/xd/learn/get-started.html" TargetMode="Externa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adobe.com/products/xd/learn/prototype/component-states/component-states-common-use-cases.html" TargetMode="External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doi.acm.org/10.1145/223904.223910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hyperlink" Target="https://youtu.be/VLQcW6SpJ88?t=12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dl.acm.org/citation.cfm?id=332486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hyperlink" Target="https://www.youtube.com/watch?v=tCVYKgewDXc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cmu.edu/~bam/toolnames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/>
              <a:t>Lecture 21:</a:t>
            </a:r>
            <a:br>
              <a:rPr lang="en-US" sz="2800" dirty="0"/>
            </a:br>
            <a:r>
              <a:rPr lang="en-US" dirty="0"/>
              <a:t>Interactive Tools: </a:t>
            </a:r>
            <a:r>
              <a:rPr lang="en-US" dirty="0" err="1"/>
              <a:t>Prototypers</a:t>
            </a:r>
            <a:r>
              <a:rPr lang="en-US" dirty="0"/>
              <a:t> (HyperCard, Director, Visual Basic, Balsamiq), Interface Builders, and Sketching Tools 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05-431/631 Software Structures for User Interfaces (SSUI)</a:t>
            </a:r>
          </a:p>
          <a:p>
            <a:r>
              <a:rPr lang="en-US" dirty="0"/>
              <a:t>Fall, 2021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2021 - Brad Myers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B77B1-CE06-4CD1-893A-1C072024AD65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Some Research in IB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6925"/>
          </a:xfrm>
        </p:spPr>
        <p:txBody>
          <a:bodyPr/>
          <a:lstStyle/>
          <a:p>
            <a:r>
              <a:rPr lang="en-US" dirty="0"/>
              <a:t>Garnet’s GILT interface builder:</a:t>
            </a:r>
          </a:p>
          <a:p>
            <a:pPr lvl="1"/>
            <a:r>
              <a:rPr lang="en-US" dirty="0"/>
              <a:t>Eliminating Call-backs (UIST’91)</a:t>
            </a:r>
          </a:p>
          <a:p>
            <a:pPr lvl="2"/>
            <a:r>
              <a:rPr lang="en-US" dirty="0">
                <a:hlinkClick r:id="rId2"/>
              </a:rPr>
              <a:t>http://doi.acm.org/10.1145/120782.120805</a:t>
            </a:r>
            <a:r>
              <a:rPr lang="en-US" dirty="0"/>
              <a:t> or </a:t>
            </a:r>
            <a:br>
              <a:rPr lang="en-US" dirty="0"/>
            </a:br>
            <a:r>
              <a:rPr lang="en-US" dirty="0">
                <a:hlinkClick r:id="rId3"/>
              </a:rPr>
              <a:t>video</a:t>
            </a:r>
            <a:r>
              <a:rPr lang="en-US" dirty="0"/>
              <a:t> (5min) or </a:t>
            </a:r>
            <a:r>
              <a:rPr lang="en-US" b="1" dirty="0">
                <a:hlinkClick r:id="rId4"/>
              </a:rPr>
              <a:t>video of both</a:t>
            </a:r>
            <a:r>
              <a:rPr lang="en-US" b="1" dirty="0"/>
              <a:t> </a:t>
            </a:r>
            <a:r>
              <a:rPr lang="en-US" dirty="0"/>
              <a:t>(9 min)</a:t>
            </a:r>
          </a:p>
          <a:p>
            <a:pPr lvl="2"/>
            <a:r>
              <a:rPr lang="en-US" dirty="0"/>
              <a:t>Handles error checking, data transformations, connections of widgets to each other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2021 - Brad Myers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2040D-F5E0-4870-940C-1EDBD344B219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7414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65367" y="4114800"/>
            <a:ext cx="5830833" cy="2669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825514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924800" cy="1020762"/>
          </a:xfrm>
        </p:spPr>
        <p:txBody>
          <a:bodyPr/>
          <a:lstStyle/>
          <a:p>
            <a:pPr eaLnBrk="1" hangingPunct="1"/>
            <a:r>
              <a:rPr lang="en-US" sz="3200" dirty="0"/>
              <a:t>Microsoft’s Expression Blend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458200" cy="51816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800" dirty="0"/>
              <a:t>Microsoft Silverlight Blend’s SketchFlow</a:t>
            </a:r>
          </a:p>
          <a:p>
            <a:pPr lvl="1" eaLnBrk="1" hangingPunct="1"/>
            <a:r>
              <a:rPr lang="en-US" sz="2000" dirty="0">
                <a:hlinkClick r:id="rId2"/>
              </a:rPr>
              <a:t>http://channel9.msdn.com/Events/MIX/MIX09/C01F</a:t>
            </a:r>
            <a:r>
              <a:rPr lang="en-US" sz="2000" dirty="0"/>
              <a:t>  (1 hour video)</a:t>
            </a:r>
          </a:p>
          <a:p>
            <a:pPr eaLnBrk="1" hangingPunct="1"/>
            <a:r>
              <a:rPr lang="en-US" sz="2800" dirty="0"/>
              <a:t>2006-2012</a:t>
            </a:r>
          </a:p>
          <a:p>
            <a:pPr eaLnBrk="1" hangingPunct="1"/>
            <a:r>
              <a:rPr lang="en-US" sz="2800" dirty="0"/>
              <a:t>Behaviors, etc.</a:t>
            </a:r>
            <a:br>
              <a:rPr lang="en-US" sz="2800" dirty="0"/>
            </a:br>
            <a:r>
              <a:rPr lang="en-US" sz="2800" dirty="0"/>
              <a:t>as well</a:t>
            </a:r>
          </a:p>
          <a:p>
            <a:pPr eaLnBrk="1" hangingPunct="1"/>
            <a:r>
              <a:rPr lang="en-US" sz="2800" dirty="0"/>
              <a:t>Landay says this</a:t>
            </a:r>
            <a:br>
              <a:rPr lang="en-US" sz="2800" dirty="0"/>
            </a:br>
            <a:r>
              <a:rPr lang="en-US" sz="2800" dirty="0"/>
              <a:t>has “sketching”</a:t>
            </a:r>
            <a:br>
              <a:rPr lang="en-US" sz="2800" dirty="0"/>
            </a:br>
            <a:r>
              <a:rPr lang="en-US" sz="2400" dirty="0">
                <a:hlinkClick r:id="rId3"/>
              </a:rPr>
              <a:t>(see 3/19/09 blog)</a:t>
            </a:r>
            <a:endParaRPr lang="en-US" sz="2400" dirty="0"/>
          </a:p>
          <a:p>
            <a:pPr eaLnBrk="1" hangingPunct="1"/>
            <a:r>
              <a:rPr lang="en-US" sz="2400" dirty="0"/>
              <a:t>Now discontinued</a:t>
            </a:r>
          </a:p>
          <a:p>
            <a:pPr lvl="1" eaLnBrk="1" hangingPunct="1"/>
            <a:r>
              <a:rPr lang="en-US" sz="2800" dirty="0"/>
              <a:t>Some features</a:t>
            </a:r>
            <a:br>
              <a:rPr lang="en-US" sz="2800" dirty="0"/>
            </a:br>
            <a:r>
              <a:rPr lang="en-US" sz="2800" dirty="0"/>
              <a:t>put into Visual</a:t>
            </a:r>
            <a:br>
              <a:rPr lang="en-US" sz="2800" dirty="0"/>
            </a:br>
            <a:r>
              <a:rPr lang="en-US" sz="2800" dirty="0"/>
              <a:t>Studio</a:t>
            </a:r>
          </a:p>
        </p:txBody>
      </p:sp>
      <p:pic>
        <p:nvPicPr>
          <p:cNvPr id="1946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2743200"/>
            <a:ext cx="524827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D2040D-F5E0-4870-940C-1EDBD344B21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2021 - Brad Myers</a:t>
            </a:r>
          </a:p>
        </p:txBody>
      </p:sp>
    </p:spTree>
    <p:extLst>
      <p:ext uri="{BB962C8B-B14F-4D97-AF65-F5344CB8AC3E}">
        <p14:creationId xmlns:p14="http://schemas.microsoft.com/office/powerpoint/2010/main" val="14660043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15962"/>
          </a:xfrm>
        </p:spPr>
        <p:txBody>
          <a:bodyPr/>
          <a:lstStyle/>
          <a:p>
            <a:pPr eaLnBrk="1" hangingPunct="1"/>
            <a:r>
              <a:rPr lang="en-US" dirty="0"/>
              <a:t>Prototyping Tools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14400"/>
            <a:ext cx="8229600" cy="527633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Just show what looks like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Storyboard of screens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“Wireframing tools”, “Click-through prototypes”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Note: differentiate from term "rapid prototyping“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Some support for behavior: typically changing screens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Like a movie of the interaction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Goal: see some of interface very quickly (hours)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Often no possibility of migrating to real application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May not use "real" widgets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"Low Fidelity" Techniques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None/>
              <a:defRPr/>
            </a:pPr>
            <a:fld id="{D5D2040D-F5E0-4870-940C-1EDBD344B219}" type="slidenum">
              <a:rPr lang="en-US" smtClean="0"/>
              <a:pPr>
                <a:buNone/>
                <a:defRPr/>
              </a:pPr>
              <a:t>12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en-US"/>
              <a:t>© 2021 - Brad Myers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6921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MovieTickets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524000"/>
            <a:ext cx="4572000" cy="22098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92162"/>
          </a:xfrm>
        </p:spPr>
        <p:txBody>
          <a:bodyPr/>
          <a:lstStyle/>
          <a:p>
            <a:pPr eaLnBrk="1" hangingPunct="1"/>
            <a:r>
              <a:rPr lang="en-US" dirty="0"/>
              <a:t>Low Fidelity Prototyping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066800"/>
            <a:ext cx="82296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Just use paper and/or overheads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solidFill>
                  <a:srgbClr val="C00000"/>
                </a:solidFill>
              </a:rPr>
              <a:t>No tools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Experimenter "plays computer"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Ask the user "what would you</a:t>
            </a:r>
            <a:br>
              <a:rPr lang="en-US" sz="2000" dirty="0"/>
            </a:br>
            <a:r>
              <a:rPr lang="en-US" sz="2000" dirty="0"/>
              <a:t>do now“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Experimenter shows the</a:t>
            </a:r>
            <a:br>
              <a:rPr lang="en-US" sz="2000" dirty="0"/>
            </a:br>
            <a:r>
              <a:rPr lang="en-US" sz="2000" dirty="0"/>
              <a:t>computer's expected response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Very cheap and easy and</a:t>
            </a:r>
            <a:br>
              <a:rPr lang="en-US" sz="2000" dirty="0"/>
            </a:br>
            <a:r>
              <a:rPr lang="en-US" sz="2000" dirty="0"/>
              <a:t>gets surprisingly good results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Find out if users understand organization, how to find desired operations, if understand menu names, etc.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Easy to change between sessions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Can make a movie of the paper using a regular video camera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To demonstrate/explain the interface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None/>
              <a:defRPr/>
            </a:pPr>
            <a:fld id="{D5D2040D-F5E0-4870-940C-1EDBD344B219}" type="slidenum">
              <a:rPr lang="en-US" smtClean="0"/>
              <a:pPr>
                <a:buNone/>
                <a:defRPr/>
              </a:pPr>
              <a:t>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en-US"/>
              <a:t>© 2021 - Brad Myers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6878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E5A6D-8CDF-4E4B-899F-0DDD2BCCC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 Fidelity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841C0D-DEFE-47CB-A268-0F0E567F81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19263"/>
            <a:ext cx="4439928" cy="4411662"/>
          </a:xfrm>
        </p:spPr>
        <p:txBody>
          <a:bodyPr/>
          <a:lstStyle/>
          <a:p>
            <a:r>
              <a:rPr lang="en-US" dirty="0"/>
              <a:t>“Wireframes” since often just draw the outlines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933C66-7CD5-4220-91F9-EA36DEEBB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2021 - Brad Myers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1CF66F-6485-47FC-83BC-0FA81FD82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6C487A-CE05-4FA9-AC95-54B8150C80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128" y="1404479"/>
            <a:ext cx="4246872" cy="472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3208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92162"/>
          </a:xfrm>
        </p:spPr>
        <p:txBody>
          <a:bodyPr/>
          <a:lstStyle/>
          <a:p>
            <a:pPr eaLnBrk="1" hangingPunct="1"/>
            <a:r>
              <a:rPr lang="en-US" dirty="0"/>
              <a:t>Early </a:t>
            </a:r>
            <a:r>
              <a:rPr lang="en-US" dirty="0" err="1"/>
              <a:t>Prototypers</a:t>
            </a: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067357"/>
            <a:ext cx="8686800" cy="5033879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For Character Screens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24x80 DOS, often no mouse (like terminal / console)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Especially for forms-based applications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Examples: </a:t>
            </a:r>
            <a:r>
              <a:rPr lang="en-US" sz="2400" dirty="0">
                <a:cs typeface="Times New Roman" pitchFamily="18" charset="0"/>
              </a:rPr>
              <a:t>Dan </a:t>
            </a:r>
            <a:r>
              <a:rPr lang="en-US" sz="2400" dirty="0" err="1">
                <a:cs typeface="Times New Roman" pitchFamily="18" charset="0"/>
              </a:rPr>
              <a:t>Bricklin’s</a:t>
            </a:r>
            <a:r>
              <a:rPr lang="en-US" sz="2400" dirty="0">
                <a:cs typeface="Times New Roman" pitchFamily="18" charset="0"/>
              </a:rPr>
              <a:t> Demo-It </a:t>
            </a:r>
            <a:r>
              <a:rPr lang="en-US" sz="2400" dirty="0"/>
              <a:t>(Windows v2.0 ~1987), </a:t>
            </a:r>
            <a:r>
              <a:rPr lang="en-US" sz="2400" dirty="0" err="1"/>
              <a:t>Protoscreens</a:t>
            </a:r>
            <a:r>
              <a:rPr lang="en-US" sz="2400" dirty="0"/>
              <a:t> for PCs from </a:t>
            </a:r>
            <a:r>
              <a:rPr lang="en-US" sz="2400" dirty="0" err="1"/>
              <a:t>Bailey&amp;Bailey</a:t>
            </a:r>
            <a:r>
              <a:rPr lang="en-US" sz="2400" dirty="0"/>
              <a:t> (~1990)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Specify characters for each position of screen, or a "character graphics"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Can specify fields that are editable text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Can specify that clicking</a:t>
            </a:r>
            <a:br>
              <a:rPr lang="en-US" sz="2400" dirty="0"/>
            </a:br>
            <a:r>
              <a:rPr lang="en-US" sz="2400" dirty="0"/>
              <a:t>on an area cause </a:t>
            </a:r>
            <a:br>
              <a:rPr lang="en-US" sz="2400" dirty="0"/>
            </a:br>
            <a:r>
              <a:rPr lang="en-US" sz="2400" dirty="0"/>
              <a:t>changing to a new screen.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Also menus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None/>
              <a:defRPr/>
            </a:pPr>
            <a:fld id="{D5D2040D-F5E0-4870-940C-1EDBD344B219}" type="slidenum">
              <a:rPr lang="en-US" smtClean="0"/>
              <a:pPr>
                <a:buNone/>
                <a:defRPr/>
              </a:pPr>
              <a:t>15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en-US"/>
              <a:t>© 2021 - Brad Myers</a:t>
            </a:r>
            <a:endParaRPr lang="en-US" dirty="0"/>
          </a:p>
        </p:txBody>
      </p:sp>
      <p:pic>
        <p:nvPicPr>
          <p:cNvPr id="2050" name="Picture 2" descr="Demo%20II%20-%20Edi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660" y="4181645"/>
            <a:ext cx="4516855" cy="250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95961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868362"/>
          </a:xfrm>
        </p:spPr>
        <p:txBody>
          <a:bodyPr/>
          <a:lstStyle/>
          <a:p>
            <a:r>
              <a:rPr lang="en-US" dirty="0"/>
              <a:t>Card Programs as </a:t>
            </a:r>
            <a:r>
              <a:rPr lang="en-US" dirty="0" err="1"/>
              <a:t>Prototypers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129822" y="990599"/>
            <a:ext cx="8458200" cy="513926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Card Programs</a:t>
            </a:r>
          </a:p>
          <a:p>
            <a:pPr lvl="1"/>
            <a:r>
              <a:rPr lang="en-US" dirty="0"/>
              <a:t>Examples:</a:t>
            </a:r>
          </a:p>
          <a:p>
            <a:pPr lvl="2"/>
            <a:r>
              <a:rPr lang="en-US" dirty="0"/>
              <a:t>HyperCard (1987) and </a:t>
            </a:r>
            <a:r>
              <a:rPr lang="en-US" dirty="0" err="1"/>
              <a:t>SuperCard</a:t>
            </a:r>
            <a:r>
              <a:rPr lang="en-US" dirty="0"/>
              <a:t> for Mac</a:t>
            </a:r>
          </a:p>
          <a:p>
            <a:pPr lvl="2"/>
            <a:r>
              <a:rPr lang="en-US" dirty="0"/>
              <a:t>OWL's GUIDE for PCs (gone?)</a:t>
            </a:r>
          </a:p>
          <a:p>
            <a:pPr lvl="2"/>
            <a:r>
              <a:rPr lang="en-US" dirty="0" err="1"/>
              <a:t>Toolbook</a:t>
            </a:r>
            <a:r>
              <a:rPr lang="en-US" dirty="0"/>
              <a:t> (formerly from Asymetrix then Click2Learn, then </a:t>
            </a:r>
            <a:r>
              <a:rPr lang="en-US" dirty="0" err="1"/>
              <a:t>SumTotal</a:t>
            </a:r>
            <a:r>
              <a:rPr lang="en-US" dirty="0"/>
              <a:t> Systems, Inc. </a:t>
            </a:r>
            <a:r>
              <a:rPr lang="en-US" dirty="0">
                <a:hlinkClick r:id="rId3"/>
              </a:rPr>
              <a:t>http://www.toolbook.com</a:t>
            </a:r>
            <a:r>
              <a:rPr lang="en-US" dirty="0"/>
              <a:t> , now EOL)</a:t>
            </a:r>
          </a:p>
          <a:p>
            <a:pPr lvl="1"/>
            <a:r>
              <a:rPr lang="en-US" dirty="0"/>
              <a:t>Sequence of cards</a:t>
            </a:r>
          </a:p>
          <a:p>
            <a:pPr lvl="1"/>
            <a:r>
              <a:rPr lang="en-US" dirty="0"/>
              <a:t>Click-through prototypes</a:t>
            </a:r>
          </a:p>
          <a:p>
            <a:pPr lvl="1"/>
            <a:r>
              <a:rPr lang="en-US" dirty="0"/>
              <a:t>Paint program</a:t>
            </a:r>
            <a:br>
              <a:rPr lang="en-US" dirty="0"/>
            </a:br>
            <a:r>
              <a:rPr lang="en-US" dirty="0"/>
              <a:t>(not "draw")</a:t>
            </a:r>
          </a:p>
          <a:p>
            <a:pPr lvl="1"/>
            <a:r>
              <a:rPr lang="en-US" dirty="0"/>
              <a:t>Draw pictures on each</a:t>
            </a:r>
            <a:br>
              <a:rPr lang="en-US" dirty="0"/>
            </a:br>
            <a:r>
              <a:rPr lang="en-US" dirty="0"/>
              <a:t>card</a:t>
            </a:r>
          </a:p>
          <a:p>
            <a:pPr lvl="1"/>
            <a:r>
              <a:rPr lang="en-US" dirty="0"/>
              <a:t>May be multiple layers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/>
          <a:p>
            <a:pPr>
              <a:buNone/>
            </a:pPr>
            <a:r>
              <a:rPr lang="en-US"/>
              <a:t>© 2021 - Brad Myers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None/>
            </a:pPr>
            <a:fld id="{D5D2040D-F5E0-4870-940C-1EDBD344B219}" type="slidenum">
              <a:rPr lang="en-US" smtClean="0"/>
              <a:pPr>
                <a:buNone/>
              </a:pPr>
              <a:t>16</a:t>
            </a:fld>
            <a:endParaRPr lang="en-US" dirty="0"/>
          </a:p>
        </p:txBody>
      </p:sp>
      <p:pic>
        <p:nvPicPr>
          <p:cNvPr id="2050" name="Picture 2" descr="Apple HyperCard: Precursor to the First Web Browser | Web browser, Apple,  Apple produc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8999"/>
            <a:ext cx="4572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91407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096962"/>
          </a:xfrm>
        </p:spPr>
        <p:txBody>
          <a:bodyPr/>
          <a:lstStyle/>
          <a:p>
            <a:r>
              <a:rPr lang="en-US" dirty="0"/>
              <a:t>Early Research Card Systems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534400" cy="4835525"/>
          </a:xfrm>
        </p:spPr>
        <p:txBody>
          <a:bodyPr/>
          <a:lstStyle/>
          <a:p>
            <a:r>
              <a:rPr lang="en-US" sz="2400" dirty="0" err="1"/>
              <a:t>Menulay</a:t>
            </a:r>
            <a:endParaRPr lang="en-US" sz="2400" dirty="0"/>
          </a:p>
          <a:p>
            <a:pPr lvl="1"/>
            <a:r>
              <a:rPr lang="en-US" sz="2000" dirty="0"/>
              <a:t>Buxton, Siggraph’83 pp. 31-38</a:t>
            </a:r>
          </a:p>
          <a:p>
            <a:pPr lvl="2"/>
            <a:r>
              <a:rPr lang="en-US" sz="1400" dirty="0">
                <a:hlinkClick r:id="rId2"/>
              </a:rPr>
              <a:t>http://www.billbuxton.com/menulay.pdf</a:t>
            </a:r>
            <a:endParaRPr lang="en-US" sz="1400" dirty="0"/>
          </a:p>
          <a:p>
            <a:pPr lvl="2"/>
            <a:r>
              <a:rPr lang="en-US" sz="1400" dirty="0">
                <a:hlinkClick r:id="rId3"/>
              </a:rPr>
              <a:t>http://www.youtube.com/watch?v=Kt0oAg0haU0</a:t>
            </a:r>
            <a:r>
              <a:rPr lang="en-US" sz="1400" dirty="0"/>
              <a:t> </a:t>
            </a:r>
          </a:p>
          <a:p>
            <a:pPr lvl="1"/>
            <a:r>
              <a:rPr lang="en-US" sz="2000" dirty="0"/>
              <a:t>vector screens, widgets, sounds, text,</a:t>
            </a:r>
            <a:br>
              <a:rPr lang="en-US" sz="2000" dirty="0"/>
            </a:br>
            <a:r>
              <a:rPr lang="en-US" sz="2000" dirty="0"/>
              <a:t>output C code and tables</a:t>
            </a:r>
          </a:p>
          <a:p>
            <a:pPr lvl="1"/>
            <a:r>
              <a:rPr lang="en-US" sz="2000" dirty="0"/>
              <a:t>All actions (including transitions)</a:t>
            </a:r>
            <a:br>
              <a:rPr lang="en-US" sz="2000" dirty="0"/>
            </a:br>
            <a:r>
              <a:rPr lang="en-US" sz="2000" dirty="0"/>
              <a:t>required C</a:t>
            </a:r>
            <a:br>
              <a:rPr lang="en-US" sz="2000" dirty="0"/>
            </a:br>
            <a:r>
              <a:rPr lang="en-US" sz="2000" dirty="0"/>
              <a:t>programming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2021 - Brad Myers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None/>
            </a:pPr>
            <a:fld id="{D5D2040D-F5E0-4870-940C-1EDBD344B219}" type="slidenum">
              <a:rPr lang="en-US" smtClean="0"/>
              <a:pPr>
                <a:buNone/>
              </a:pPr>
              <a:t>17</a:t>
            </a:fld>
            <a:endParaRPr lang="en-US"/>
          </a:p>
        </p:txBody>
      </p:sp>
      <p:pic>
        <p:nvPicPr>
          <p:cNvPr id="9221" name="Picture 2" descr="http://www.billbuxton.com/menulay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62675" y="1600200"/>
            <a:ext cx="2981325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4" descr="http://www.billbuxton.com/menulay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0" y="3802063"/>
            <a:ext cx="3105150" cy="305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335655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686800" cy="868362"/>
          </a:xfrm>
        </p:spPr>
        <p:txBody>
          <a:bodyPr/>
          <a:lstStyle/>
          <a:p>
            <a:pPr eaLnBrk="1" hangingPunct="1"/>
            <a:r>
              <a:rPr lang="en-US" sz="3200" dirty="0"/>
              <a:t>Early Research Card Systems, cont.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229600" cy="44116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Trillium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Henderson, CHI’86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u="sng" dirty="0">
                <a:hlinkClick r:id="rId2"/>
              </a:rPr>
              <a:t>http://doi.acm.org/10.1145/22339.22375</a:t>
            </a:r>
            <a:endParaRPr lang="en-US" sz="2400" dirty="0"/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Xerox copier interfaces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Interpreted Lisp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Transitions defined using the </a:t>
            </a:r>
            <a:br>
              <a:rPr lang="en-US" sz="2400" dirty="0"/>
            </a:br>
            <a:r>
              <a:rPr lang="en-US" sz="2400" dirty="0"/>
              <a:t>interface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None/>
              <a:defRPr/>
            </a:pPr>
            <a:fld id="{D5D2040D-F5E0-4870-940C-1EDBD344B219}" type="slidenum">
              <a:rPr lang="en-US" smtClean="0"/>
              <a:pPr>
                <a:buNone/>
                <a:defRPr/>
              </a:pPr>
              <a:t>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en-US"/>
              <a:t>© 2021 - Brad Myers</a:t>
            </a:r>
            <a:endParaRPr lang="en-US" dirty="0"/>
          </a:p>
        </p:txBody>
      </p:sp>
      <p:pic>
        <p:nvPicPr>
          <p:cNvPr id="1024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143000"/>
            <a:ext cx="4038600" cy="558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282773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HyperCard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1987 – 2004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en-US"/>
              <a:t>© 2021 - Brad Myers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D2040D-F5E0-4870-940C-1EDBD344B21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2050" name="Picture 2" descr="http://www.mrericsir.com/blog/wp-content/uploads/hypercard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2438400"/>
            <a:ext cx="4277894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lh6.googleusercontent.com/7L1IkZMyZHG5RmB8_nNX6IT2I08Fdzbck8_-MV0_hs3SycaVYJIHsxCkcnQgDkQ_Qkk-11NVULgeyN-lwzWn4J_fof0iCEo5_PGnotFkLJbUbGNLCU68yxPC1_8hg71drz3f-HCLs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327" y="3884613"/>
            <a:ext cx="4451387" cy="2973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basalgangster.macgui.com/RetroMacComputing/The_Long_View/Entries/2010/10/23_HyperCard_files/Picture%20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925" y="769938"/>
            <a:ext cx="4304147" cy="2886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2360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457" y="1417637"/>
            <a:ext cx="8806543" cy="509201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HW6 due next Thursday, 11/18/2021, but need to work on arranging the final projects in parallel</a:t>
            </a:r>
          </a:p>
          <a:p>
            <a:r>
              <a:rPr lang="en-US" dirty="0"/>
              <a:t>Initial project ideas are due TOMORROW</a:t>
            </a:r>
          </a:p>
          <a:p>
            <a:pPr lvl="1"/>
            <a:r>
              <a:rPr lang="en-US" dirty="0"/>
              <a:t>Lots of ideas here: </a:t>
            </a:r>
            <a:r>
              <a:rPr lang="en-US" sz="1900" dirty="0">
                <a:hlinkClick r:id="rId3"/>
              </a:rPr>
              <a:t>https://www.cs.cmu.edu/~bam/uicourse/05631fall2021/FinalProject/index.html</a:t>
            </a:r>
            <a:r>
              <a:rPr lang="en-US" sz="1900" dirty="0"/>
              <a:t> </a:t>
            </a:r>
            <a:endParaRPr lang="en-US" dirty="0"/>
          </a:p>
          <a:p>
            <a:pPr lvl="1"/>
            <a:r>
              <a:rPr lang="en-US" dirty="0"/>
              <a:t>Enter proposals into Piazza before Friday, 11/12/2021 at 3:05pm (in parallel with working on HW6)</a:t>
            </a:r>
          </a:p>
          <a:p>
            <a:pPr lvl="1"/>
            <a:r>
              <a:rPr lang="en-US" dirty="0"/>
              <a:t>Try to form groups around the projects on Piazza</a:t>
            </a:r>
          </a:p>
          <a:p>
            <a:pPr lvl="1"/>
            <a:r>
              <a:rPr lang="en-US" dirty="0"/>
              <a:t>We will finalize groups on Thursday, 11/16 in class, so you can get started right away (when finished with HW6)</a:t>
            </a:r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2021 -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69700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92162"/>
          </a:xfrm>
        </p:spPr>
        <p:txBody>
          <a:bodyPr/>
          <a:lstStyle/>
          <a:p>
            <a:pPr eaLnBrk="1" hangingPunct="1"/>
            <a:r>
              <a:rPr lang="en-US" dirty="0"/>
              <a:t>HyperCard, details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914400"/>
            <a:ext cx="8839200" cy="5562600"/>
          </a:xfrm>
        </p:spPr>
        <p:txBody>
          <a:bodyPr>
            <a:normAutofit lnSpcReduction="10000"/>
          </a:bodyPr>
          <a:lstStyle/>
          <a:p>
            <a:pPr lvl="1" eaLnBrk="1" hangingPunct="1"/>
            <a:r>
              <a:rPr lang="en-US" sz="2400" dirty="0"/>
              <a:t>Goal: programming for everyone</a:t>
            </a:r>
          </a:p>
          <a:p>
            <a:pPr lvl="1" eaLnBrk="1" hangingPunct="1"/>
            <a:r>
              <a:rPr lang="en-US" sz="2400" dirty="0"/>
              <a:t>Buttons can transition to another card</a:t>
            </a:r>
          </a:p>
          <a:p>
            <a:pPr lvl="2" eaLnBrk="1" hangingPunct="1"/>
            <a:r>
              <a:rPr lang="en-US" sz="2000" dirty="0"/>
              <a:t>Fancy transitions</a:t>
            </a:r>
          </a:p>
          <a:p>
            <a:pPr lvl="1" eaLnBrk="1" hangingPunct="1"/>
            <a:r>
              <a:rPr lang="en-US" sz="2400" dirty="0"/>
              <a:t>Single window</a:t>
            </a:r>
          </a:p>
          <a:p>
            <a:pPr lvl="1" eaLnBrk="1" hangingPunct="1"/>
            <a:r>
              <a:rPr lang="en-US" sz="2400" dirty="0"/>
              <a:t>Buttons can start running a script ("</a:t>
            </a:r>
            <a:r>
              <a:rPr lang="en-US" sz="2400" dirty="0" err="1"/>
              <a:t>HyperTalk</a:t>
            </a:r>
            <a:r>
              <a:rPr lang="en-US" sz="2400" dirty="0"/>
              <a:t>")</a:t>
            </a:r>
          </a:p>
          <a:p>
            <a:pPr lvl="2" eaLnBrk="1" hangingPunct="1"/>
            <a:r>
              <a:rPr lang="en-US" sz="2000" dirty="0"/>
              <a:t>Script can move objects, change cards, animate, compute, etc.</a:t>
            </a:r>
          </a:p>
          <a:p>
            <a:pPr lvl="2" eaLnBrk="1" hangingPunct="1"/>
            <a:r>
              <a:rPr lang="en-US" sz="2000" dirty="0"/>
              <a:t>Code management: who changes what; finding the script</a:t>
            </a:r>
          </a:p>
          <a:p>
            <a:pPr lvl="2" eaLnBrk="1" hangingPunct="1"/>
            <a:r>
              <a:rPr lang="en-US" sz="2000" dirty="0"/>
              <a:t>Not good for dynamically created graphics </a:t>
            </a:r>
          </a:p>
          <a:p>
            <a:pPr lvl="1" eaLnBrk="1" hangingPunct="1"/>
            <a:r>
              <a:rPr lang="en-US" sz="2400" dirty="0"/>
              <a:t>Complete control of individual pixels</a:t>
            </a:r>
          </a:p>
          <a:p>
            <a:pPr lvl="2" eaLnBrk="1" hangingPunct="1"/>
            <a:r>
              <a:rPr lang="en-US" sz="2000" dirty="0"/>
              <a:t>Graphic designers have complete control </a:t>
            </a:r>
          </a:p>
          <a:p>
            <a:pPr lvl="2" eaLnBrk="1" hangingPunct="1"/>
            <a:r>
              <a:rPr lang="en-US" sz="2000" dirty="0"/>
              <a:t>Design new widgets </a:t>
            </a:r>
          </a:p>
          <a:p>
            <a:pPr lvl="1" eaLnBrk="1" hangingPunct="1"/>
            <a:r>
              <a:rPr lang="en-US" sz="2400" dirty="0"/>
              <a:t>Can be "real" application if sufficient power/speed</a:t>
            </a:r>
          </a:p>
          <a:p>
            <a:pPr lvl="2" eaLnBrk="1" hangingPunct="1"/>
            <a:r>
              <a:rPr lang="en-US" sz="2100" dirty="0"/>
              <a:t>Used for original </a:t>
            </a:r>
            <a:r>
              <a:rPr lang="en-US" sz="2100" dirty="0" err="1"/>
              <a:t>Myst</a:t>
            </a:r>
            <a:r>
              <a:rPr lang="en-US" sz="2100" dirty="0"/>
              <a:t> game, etc.</a:t>
            </a:r>
          </a:p>
          <a:p>
            <a:pPr lvl="1" eaLnBrk="1" hangingPunct="1"/>
            <a:r>
              <a:rPr lang="en-US" sz="2400" dirty="0"/>
              <a:t>See also Lecture 19 on EUP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None/>
              <a:defRPr/>
            </a:pPr>
            <a:fld id="{D5D2040D-F5E0-4870-940C-1EDBD344B219}" type="slidenum">
              <a:rPr lang="en-US" smtClean="0"/>
              <a:pPr>
                <a:buNone/>
                <a:defRPr/>
              </a:pPr>
              <a:t>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en-US"/>
              <a:t>© 2021 - Brad Myers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0096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868362"/>
          </a:xfrm>
        </p:spPr>
        <p:txBody>
          <a:bodyPr/>
          <a:lstStyle/>
          <a:p>
            <a:pPr eaLnBrk="1" hangingPunct="1"/>
            <a:r>
              <a:rPr lang="en-US" dirty="0"/>
              <a:t>Animation Programs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990600"/>
            <a:ext cx="8610600" cy="5867399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n-US" sz="2400" dirty="0"/>
              <a:t>Example: </a:t>
            </a:r>
            <a:r>
              <a:rPr lang="en-US" sz="2400" dirty="0" err="1"/>
              <a:t>MacroMedia’s</a:t>
            </a:r>
            <a:r>
              <a:rPr lang="en-US" sz="2400" dirty="0"/>
              <a:t> Director  (1987) – now Adobe</a:t>
            </a:r>
          </a:p>
          <a:p>
            <a:pPr lvl="1" eaLnBrk="1" hangingPunct="1"/>
            <a:r>
              <a:rPr lang="en-US" sz="2000" dirty="0"/>
              <a:t>Replaced (pretty much) by Adobe Flash, now html</a:t>
            </a:r>
          </a:p>
          <a:p>
            <a:pPr lvl="1" eaLnBrk="1" hangingPunct="1"/>
            <a:r>
              <a:rPr lang="en-US" sz="2000" dirty="0"/>
              <a:t>Discontinued January 27, 2017</a:t>
            </a:r>
          </a:p>
          <a:p>
            <a:pPr eaLnBrk="1" hangingPunct="1"/>
            <a:r>
              <a:rPr lang="en-US" sz="2400" dirty="0"/>
              <a:t>Also control individual pixels</a:t>
            </a:r>
          </a:p>
          <a:p>
            <a:pPr eaLnBrk="1" hangingPunct="1"/>
            <a:r>
              <a:rPr lang="en-US" sz="2400" dirty="0"/>
              <a:t>Individual paintings can be specified as animation element</a:t>
            </a:r>
          </a:p>
          <a:p>
            <a:pPr lvl="1" eaLnBrk="1" hangingPunct="1"/>
            <a:r>
              <a:rPr lang="en-US" sz="2000" dirty="0"/>
              <a:t>E.g., characters</a:t>
            </a:r>
          </a:p>
          <a:p>
            <a:pPr lvl="1" eaLnBrk="1" hangingPunct="1"/>
            <a:r>
              <a:rPr lang="en-US" sz="2000" dirty="0"/>
              <a:t>Each can be instantiated,</a:t>
            </a:r>
            <a:br>
              <a:rPr lang="en-US" sz="2000" dirty="0"/>
            </a:br>
            <a:r>
              <a:rPr lang="en-US" sz="2000" dirty="0"/>
              <a:t>moved, etc.</a:t>
            </a:r>
          </a:p>
          <a:p>
            <a:pPr eaLnBrk="1" hangingPunct="1"/>
            <a:r>
              <a:rPr lang="en-US" sz="2400" dirty="0"/>
              <a:t>Good control over timing,</a:t>
            </a:r>
            <a:br>
              <a:rPr lang="en-US" sz="2400" dirty="0"/>
            </a:br>
            <a:r>
              <a:rPr lang="en-US" sz="2400" dirty="0"/>
              <a:t>synchronization</a:t>
            </a:r>
          </a:p>
          <a:p>
            <a:pPr eaLnBrk="1" hangingPunct="1"/>
            <a:r>
              <a:rPr lang="en-US" sz="2400" dirty="0"/>
              <a:t>Scripting language</a:t>
            </a:r>
          </a:p>
          <a:p>
            <a:pPr lvl="1" eaLnBrk="1" hangingPunct="1"/>
            <a:r>
              <a:rPr lang="en-US" sz="2000" dirty="0"/>
              <a:t>Can program that when a</a:t>
            </a:r>
            <a:br>
              <a:rPr lang="en-US" sz="2000" dirty="0"/>
            </a:br>
            <a:r>
              <a:rPr lang="en-US" sz="2000" dirty="0"/>
              <a:t>mouse button is clicked in an</a:t>
            </a:r>
            <a:br>
              <a:rPr lang="en-US" sz="2000" dirty="0"/>
            </a:br>
            <a:r>
              <a:rPr lang="en-US" sz="2000" dirty="0"/>
              <a:t>area, start an animation or</a:t>
            </a:r>
            <a:br>
              <a:rPr lang="en-US" sz="2000" dirty="0"/>
            </a:br>
            <a:r>
              <a:rPr lang="en-US" sz="2000" dirty="0"/>
              <a:t>transition</a:t>
            </a:r>
          </a:p>
          <a:p>
            <a:pPr lvl="1" eaLnBrk="1" hangingPunct="1"/>
            <a:r>
              <a:rPr lang="en-US" sz="2000" dirty="0"/>
              <a:t>Scripting language even more</a:t>
            </a:r>
            <a:br>
              <a:rPr lang="en-US" sz="2000" dirty="0"/>
            </a:br>
            <a:r>
              <a:rPr lang="en-US" sz="2000" dirty="0"/>
              <a:t>primitive than </a:t>
            </a:r>
            <a:r>
              <a:rPr lang="en-US" sz="2000" dirty="0" err="1"/>
              <a:t>HyperTalk</a:t>
            </a:r>
            <a:endParaRPr lang="en-US" sz="2000" dirty="0"/>
          </a:p>
          <a:p>
            <a:pPr eaLnBrk="1" hangingPunct="1"/>
            <a:r>
              <a:rPr lang="en-US" sz="2400" dirty="0"/>
              <a:t>Good for "Future Scenarios“</a:t>
            </a:r>
            <a:br>
              <a:rPr lang="en-US" sz="2400" dirty="0"/>
            </a:br>
            <a:r>
              <a:rPr lang="en-US" sz="2400" dirty="0"/>
              <a:t>when want good fidelity with</a:t>
            </a:r>
            <a:br>
              <a:rPr lang="en-US" sz="2400" dirty="0"/>
            </a:br>
            <a:r>
              <a:rPr lang="en-US" sz="2400" dirty="0"/>
              <a:t>real look</a:t>
            </a:r>
          </a:p>
          <a:p>
            <a:pPr eaLnBrk="1" hangingPunct="1"/>
            <a:r>
              <a:rPr lang="en-US" sz="2400" dirty="0"/>
              <a:t>Not for final (real) interface</a:t>
            </a:r>
            <a:br>
              <a:rPr lang="en-US" sz="2400" dirty="0"/>
            </a:br>
            <a:r>
              <a:rPr lang="en-US" sz="2400" dirty="0"/>
              <a:t>unless Multi-media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None/>
              <a:defRPr/>
            </a:pPr>
            <a:fld id="{D5D2040D-F5E0-4870-940C-1EDBD344B219}" type="slidenum">
              <a:rPr lang="en-US" smtClean="0"/>
              <a:pPr>
                <a:buNone/>
                <a:defRPr/>
              </a:pPr>
              <a:t>21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en-US"/>
              <a:t>© 2021 - Brad Myers</a:t>
            </a:r>
            <a:endParaRPr lang="en-US" dirty="0"/>
          </a:p>
        </p:txBody>
      </p:sp>
      <p:pic>
        <p:nvPicPr>
          <p:cNvPr id="3074" name="Picture 2" descr="𝔸𝕟𝕒𝕥𝕠𝕝𝕪 𝕊𝕙𝕒𝕤𝕙𝕜𝕚𝕟 💾 on Twitter: &quot;Macromedia Director v4.0.  Windows 3.x, 1994. #NotDOS… 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121" y="2720622"/>
            <a:ext cx="5313305" cy="3984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04875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868362"/>
          </a:xfrm>
        </p:spPr>
        <p:txBody>
          <a:bodyPr/>
          <a:lstStyle/>
          <a:p>
            <a:r>
              <a:rPr lang="en-US" dirty="0"/>
              <a:t>Commercial </a:t>
            </a:r>
            <a:r>
              <a:rPr lang="en-US" dirty="0" err="1"/>
              <a:t>Prototypers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11725"/>
          </a:xfrm>
        </p:spPr>
        <p:txBody>
          <a:bodyPr/>
          <a:lstStyle/>
          <a:p>
            <a:r>
              <a:rPr lang="en-US" dirty="0"/>
              <a:t>Search for “Prototyping tools” or “</a:t>
            </a:r>
            <a:r>
              <a:rPr lang="en-US" dirty="0" err="1"/>
              <a:t>Wireframing</a:t>
            </a:r>
            <a:r>
              <a:rPr lang="en-US" dirty="0"/>
              <a:t> Tools”</a:t>
            </a:r>
          </a:p>
          <a:p>
            <a:r>
              <a:rPr lang="en-US" dirty="0"/>
              <a:t>Here are some lists:</a:t>
            </a:r>
          </a:p>
          <a:p>
            <a:pPr lvl="1"/>
            <a:r>
              <a:rPr lang="en-US" sz="2000" dirty="0"/>
              <a:t>2021: </a:t>
            </a:r>
            <a:r>
              <a:rPr lang="en-US" sz="2000" dirty="0">
                <a:hlinkClick r:id="rId2"/>
              </a:rPr>
              <a:t>https://www.uxbooth.com/articles/10-best-prototyping-tools-for-ux-designers-in-2021/</a:t>
            </a:r>
            <a:r>
              <a:rPr lang="en-US" sz="2000" dirty="0"/>
              <a:t> </a:t>
            </a:r>
          </a:p>
          <a:p>
            <a:pPr lvl="1"/>
            <a:r>
              <a:rPr lang="en-US" sz="2000" dirty="0"/>
              <a:t>2018: </a:t>
            </a:r>
            <a:r>
              <a:rPr lang="en-US" sz="2000" dirty="0">
                <a:hlinkClick r:id="rId3"/>
              </a:rPr>
              <a:t>https://medium.theuxblog.com/11-best-prototyping-tools-for-ui-ux-designers-how-to-choose-the-right-one-c5dc69720c47</a:t>
            </a:r>
            <a:endParaRPr lang="en-US" sz="2000" dirty="0"/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None/>
              <a:defRPr/>
            </a:pPr>
            <a:fld id="{46ED4B02-72C2-4516-9A34-B477BE607600}" type="slidenum">
              <a:rPr lang="en-US" smtClean="0"/>
              <a:pPr>
                <a:buNone/>
                <a:defRPr/>
              </a:pPr>
              <a:t>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en-US"/>
              <a:t>© 2021 - Brad Myers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2852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3556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Adobe XD</a:t>
            </a:r>
          </a:p>
          <a:p>
            <a:pPr lvl="1"/>
            <a:r>
              <a:rPr lang="en-US" dirty="0"/>
              <a:t>New, free and quite powerful</a:t>
            </a:r>
          </a:p>
          <a:p>
            <a:r>
              <a:rPr lang="en-US" dirty="0"/>
              <a:t>Axure (downloaded)</a:t>
            </a:r>
          </a:p>
          <a:p>
            <a:r>
              <a:rPr lang="en-US" dirty="0" err="1"/>
              <a:t>InVision</a:t>
            </a:r>
            <a:endParaRPr lang="en-US" dirty="0"/>
          </a:p>
          <a:p>
            <a:r>
              <a:rPr lang="en-US" dirty="0"/>
              <a:t>Sketch (Mac only)</a:t>
            </a:r>
          </a:p>
          <a:p>
            <a:r>
              <a:rPr lang="en-US" dirty="0"/>
              <a:t>On-line tools</a:t>
            </a:r>
          </a:p>
          <a:p>
            <a:pPr lvl="1"/>
            <a:r>
              <a:rPr lang="en-US" dirty="0" err="1"/>
              <a:t>Figma</a:t>
            </a:r>
            <a:r>
              <a:rPr lang="en-US" dirty="0"/>
              <a:t> – good collaboration features (also downloadable)</a:t>
            </a:r>
          </a:p>
          <a:p>
            <a:pPr lvl="1"/>
            <a:r>
              <a:rPr lang="en-US" dirty="0" err="1"/>
              <a:t>Balsamiq</a:t>
            </a:r>
            <a:r>
              <a:rPr lang="en-US" dirty="0"/>
              <a:t>  (</a:t>
            </a:r>
            <a:r>
              <a:rPr lang="fr-FR" dirty="0">
                <a:hlinkClick r:id="rId2"/>
              </a:rPr>
              <a:t>http://www.balsamiq.com/</a:t>
            </a:r>
            <a:r>
              <a:rPr lang="fr-FR" dirty="0"/>
              <a:t>)</a:t>
            </a:r>
          </a:p>
          <a:p>
            <a:pPr lvl="1"/>
            <a:r>
              <a:rPr lang="fr-FR" dirty="0"/>
              <a:t>Just in </a:t>
            </a:r>
            <a:r>
              <a:rPr lang="fr-FR" dirty="0" err="1"/>
              <a:t>Mind</a:t>
            </a:r>
            <a:endParaRPr lang="fr-FR" dirty="0"/>
          </a:p>
          <a:p>
            <a:pPr lvl="1"/>
            <a:r>
              <a:rPr lang="fr-FR" dirty="0" err="1"/>
              <a:t>Protopie</a:t>
            </a:r>
            <a:r>
              <a:rPr lang="fr-FR" dirty="0"/>
              <a:t> https://www.protopie.io/</a:t>
            </a:r>
          </a:p>
          <a:p>
            <a:pPr lvl="1"/>
            <a:r>
              <a:rPr lang="en-US" dirty="0"/>
              <a:t>….many others!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en-US"/>
              <a:t>© 2021 - Brad Myers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None/>
              <a:defRPr/>
            </a:pPr>
            <a:fld id="{D5D2040D-F5E0-4870-940C-1EDBD344B219}" type="slidenum">
              <a:rPr lang="en-US" smtClean="0"/>
              <a:pPr>
                <a:buNone/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0917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b="3590"/>
          <a:stretch>
            <a:fillRect/>
          </a:stretch>
        </p:blipFill>
        <p:spPr bwMode="auto">
          <a:xfrm>
            <a:off x="304800" y="1433146"/>
            <a:ext cx="8750029" cy="5272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eft Arrow 4"/>
          <p:cNvSpPr/>
          <p:nvPr/>
        </p:nvSpPr>
        <p:spPr>
          <a:xfrm>
            <a:off x="1981200" y="3048001"/>
            <a:ext cx="533400" cy="304800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 defTabSz="914306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67000" y="3124201"/>
            <a:ext cx="2590800" cy="64632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1430" tIns="45716" rIns="91430" bIns="45716" rtlCol="0">
            <a:spAutoFit/>
          </a:bodyPr>
          <a:lstStyle/>
          <a:p>
            <a:pPr defTabSz="914306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white"/>
                </a:solidFill>
              </a:rPr>
              <a:t>Drag and drop widgets onto your page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792162"/>
          </a:xfrm>
        </p:spPr>
        <p:txBody>
          <a:bodyPr/>
          <a:lstStyle/>
          <a:p>
            <a:r>
              <a:rPr lang="en-US" dirty="0" err="1"/>
              <a:t>Axure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/>
              <a:t>© 2021 - Brad Myers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fld id="{A4F75634-6AF6-4111-A55A-A2F2386B9080}" type="slidenum">
              <a:rPr lang="en-US" smtClean="0"/>
              <a:pPr>
                <a:buFont typeface="Wingdings" pitchFamily="2" charset="2"/>
                <a:buNone/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488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0BF40-43FF-43AD-A016-137EB25CE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Adobe XD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AA3A8BF-1DD7-4B3B-9849-E70560ACA2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Pull in components from palette</a:t>
            </a:r>
          </a:p>
          <a:p>
            <a:r>
              <a:rPr lang="en-US" dirty="0"/>
              <a:t>Lots of provided elements</a:t>
            </a:r>
          </a:p>
          <a:p>
            <a:pPr lvl="1"/>
            <a:r>
              <a:rPr lang="en-US" dirty="0"/>
              <a:t>Mimic any screen</a:t>
            </a:r>
          </a:p>
          <a:p>
            <a:pPr lvl="1"/>
            <a:r>
              <a:rPr lang="en-US" dirty="0"/>
              <a:t>Supports “design systems” if have company-specific requirements</a:t>
            </a:r>
          </a:p>
          <a:p>
            <a:pPr lvl="1"/>
            <a:r>
              <a:rPr lang="en-US" dirty="0"/>
              <a:t>Create “art boards” for each screen</a:t>
            </a:r>
          </a:p>
          <a:p>
            <a:pPr lvl="1"/>
            <a:r>
              <a:rPr lang="en-US" dirty="0"/>
              <a:t>Can keep track of previous versions, or options</a:t>
            </a:r>
          </a:p>
          <a:p>
            <a:r>
              <a:rPr lang="en-US" dirty="0"/>
              <a:t>“</a:t>
            </a:r>
            <a:r>
              <a:rPr lang="en-US" dirty="0">
                <a:solidFill>
                  <a:srgbClr val="C00000"/>
                </a:solidFill>
              </a:rPr>
              <a:t>Repeat Grid</a:t>
            </a:r>
            <a:r>
              <a:rPr lang="en-US" dirty="0"/>
              <a:t>”</a:t>
            </a:r>
          </a:p>
          <a:p>
            <a:pPr lvl="1"/>
            <a:r>
              <a:rPr lang="en-US" dirty="0"/>
              <a:t>Very clever feature for lists, etc.</a:t>
            </a:r>
          </a:p>
          <a:p>
            <a:pPr lvl="1"/>
            <a:r>
              <a:rPr lang="en-US" dirty="0"/>
              <a:t>Can pull out as many as desired</a:t>
            </a:r>
          </a:p>
          <a:p>
            <a:pPr lvl="1"/>
            <a:r>
              <a:rPr lang="en-US" dirty="0"/>
              <a:t>Drag-and-drop lists of text/images, etc. onto grid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8382C7-3D3D-4C2A-B205-B1B1EA811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2021 - Brad Myers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3B0921-3CA9-4FC2-B7DC-F4DF07715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D51DB-4E15-430C-8042-4DCA33BBD66E}" type="slidenum">
              <a:rPr lang="en-US" altLang="en-US" smtClean="0"/>
              <a:pPr/>
              <a:t>25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26500E-7415-4B69-AAD3-3A0069E212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0279" y="889926"/>
            <a:ext cx="1019441" cy="1055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9141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4505A-FC3C-4C2F-9B8E-DA7934142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604837"/>
          </a:xfrm>
        </p:spPr>
        <p:txBody>
          <a:bodyPr/>
          <a:lstStyle/>
          <a:p>
            <a:r>
              <a:rPr lang="en-US" dirty="0"/>
              <a:t>Adobe XD Repeat Grid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D8B5A8-0F3F-4E22-8653-4E0E0BDA7F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20517D-FE23-43B8-B1E1-F17645CCD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2021 - Brad Myers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198608-6018-40EB-ACDF-454F09694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6104579-3C8F-44FC-8FE9-BAEE26E811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6484"/>
          <a:stretch/>
        </p:blipFill>
        <p:spPr>
          <a:xfrm>
            <a:off x="244162" y="769151"/>
            <a:ext cx="2449611" cy="58075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072713-687B-4C26-B49C-A7E0DB56B0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6255" y="769151"/>
            <a:ext cx="2027021" cy="563907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CD3DF2D-1482-4E35-AC1E-EE65F96487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6316" y="751396"/>
            <a:ext cx="3434108" cy="309372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EFA1BB6-5CE2-4811-97D6-766160931B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3528" y="3410252"/>
            <a:ext cx="1383899" cy="344774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946CFDE-0A3D-4B7C-B5EF-C27D9B37A31A}"/>
              </a:ext>
            </a:extLst>
          </p:cNvPr>
          <p:cNvSpPr txBox="1"/>
          <p:nvPr/>
        </p:nvSpPr>
        <p:spPr>
          <a:xfrm>
            <a:off x="6983026" y="5399706"/>
            <a:ext cx="20359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Source: </a:t>
            </a:r>
            <a:r>
              <a:rPr lang="en-US" sz="1400" dirty="0">
                <a:hlinkClick r:id="rId6"/>
              </a:rPr>
              <a:t>https://www.adobe.com/products/xd/learn/get-started.html</a:t>
            </a:r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531254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4E43B-BFB4-4D5D-9514-8F33A6120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Adobe XD Interactions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72D015-5E51-42ED-AD91-6A8B062A9A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56951"/>
            <a:ext cx="5696133" cy="476970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Click-throughs by wiring click points to other “art boards”</a:t>
            </a:r>
          </a:p>
          <a:p>
            <a:pPr lvl="1"/>
            <a:r>
              <a:rPr lang="en-US" dirty="0"/>
              <a:t>Can trigger on tap or other events</a:t>
            </a:r>
          </a:p>
          <a:p>
            <a:pPr lvl="1"/>
            <a:r>
              <a:rPr lang="en-US" dirty="0"/>
              <a:t>Transition effects including animations, timing</a:t>
            </a:r>
          </a:p>
          <a:p>
            <a:pPr lvl="1"/>
            <a:r>
              <a:rPr lang="en-US" dirty="0"/>
              <a:t>Or wire to “previous artboard” or other </a:t>
            </a:r>
          </a:p>
          <a:p>
            <a:r>
              <a:rPr lang="en-US" dirty="0"/>
              <a:t>“Auto-animate” – copy and paste, edit new one</a:t>
            </a:r>
          </a:p>
          <a:p>
            <a:pPr lvl="1"/>
            <a:r>
              <a:rPr lang="en-US" dirty="0"/>
              <a:t>E.g., position, size, opacity,</a:t>
            </a:r>
            <a:br>
              <a:rPr lang="en-US" dirty="0"/>
            </a:br>
            <a:r>
              <a:rPr lang="en-US" dirty="0"/>
              <a:t>color…</a:t>
            </a:r>
          </a:p>
          <a:p>
            <a:pPr lvl="1"/>
            <a:r>
              <a:rPr lang="en-US" dirty="0"/>
              <a:t>Trigger on click, etc.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CFC61C-AF74-45A8-B776-E3779E0E0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2021 - Brad Myers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E685B4-A019-4521-BA75-F74A12304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CCB77C-0C64-48D7-B6AE-F4DA9DA99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3333" y="891360"/>
            <a:ext cx="2933333" cy="33523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E2C7863-D420-4F2A-95FD-09D43E23AB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3761" y="4545366"/>
            <a:ext cx="3707425" cy="1878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5533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71C3B-1C30-4DD0-B11A-D9B30949C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100931"/>
          </a:xfrm>
        </p:spPr>
        <p:txBody>
          <a:bodyPr/>
          <a:lstStyle/>
          <a:p>
            <a:r>
              <a:rPr lang="en-US" dirty="0"/>
              <a:t>Adobe XD “Components”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2E01A6-317D-442F-B28E-21FB1B15F5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135" y="1223169"/>
            <a:ext cx="8229600" cy="4411662"/>
          </a:xfrm>
        </p:spPr>
        <p:txBody>
          <a:bodyPr>
            <a:normAutofit fontScale="92500"/>
          </a:bodyPr>
          <a:lstStyle/>
          <a:p>
            <a:r>
              <a:rPr lang="en-US" dirty="0"/>
              <a:t>(Also available in Axure, but not simpler tools like Balsamiq)</a:t>
            </a:r>
          </a:p>
          <a:p>
            <a:r>
              <a:rPr lang="en-US" dirty="0"/>
              <a:t>Create elements with internal behaviors that can reuse in multiple places</a:t>
            </a:r>
          </a:p>
          <a:p>
            <a:pPr lvl="1"/>
            <a:r>
              <a:rPr lang="en-US" dirty="0"/>
              <a:t>E.g., login/logout vs. cart on multiple web pages</a:t>
            </a:r>
          </a:p>
          <a:p>
            <a:pPr lvl="1"/>
            <a:r>
              <a:rPr lang="en-US" dirty="0"/>
              <a:t>E.g</a:t>
            </a:r>
            <a:r>
              <a:rPr lang="en-US"/>
              <a:t>., can </a:t>
            </a:r>
            <a:r>
              <a:rPr lang="en-US" dirty="0"/>
              <a:t>create custom button – change color, etc.</a:t>
            </a:r>
          </a:p>
          <a:p>
            <a:r>
              <a:rPr lang="en-US" dirty="0"/>
              <a:t>Prototype (“main”) and instances</a:t>
            </a:r>
          </a:p>
          <a:p>
            <a:pPr lvl="1"/>
            <a:r>
              <a:rPr lang="en-US" dirty="0"/>
              <a:t>Edit main and others change accordingly</a:t>
            </a:r>
          </a:p>
          <a:p>
            <a:pPr lvl="1"/>
            <a:r>
              <a:rPr lang="en-US" dirty="0"/>
              <a:t>Can override properties in instances will be retained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06F4C7-4B7A-41FE-B83D-A0407F4BB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2021 - Brad Myers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7BFDB8-C05B-466E-BA57-96608B293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28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908A0A-66A2-4D76-9D53-9545DC784F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135" y="5490833"/>
            <a:ext cx="3314286" cy="5428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56B9320-D9A4-4475-A60A-F17DA41F29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135" y="6102408"/>
            <a:ext cx="3295238" cy="4666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8C7ED14-C157-44A3-AFC9-0146A269EC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2274" y="6117154"/>
            <a:ext cx="4146064" cy="5197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EF2B71A-2444-4862-8391-170E2DDF27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2274" y="5487418"/>
            <a:ext cx="4146064" cy="544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0230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981DE-75F6-41E7-BBB9-A473C36AE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Adobe XD Component “states”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9A40DE-F151-452F-B197-2938B7A005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define different states for a component</a:t>
            </a:r>
          </a:p>
          <a:p>
            <a:pPr lvl="1"/>
            <a:r>
              <a:rPr lang="en-US" dirty="0"/>
              <a:t>E.g., hover state, toggle state, user-defined</a:t>
            </a:r>
          </a:p>
          <a:p>
            <a:pPr lvl="1"/>
            <a:r>
              <a:rPr lang="en-US" dirty="0"/>
              <a:t>Different property values in different states</a:t>
            </a:r>
          </a:p>
          <a:p>
            <a:r>
              <a:rPr lang="en-US" dirty="0"/>
              <a:t>Triggers can cause state change</a:t>
            </a:r>
          </a:p>
          <a:p>
            <a:r>
              <a:rPr lang="en-US" dirty="0"/>
              <a:t>Can animate between states</a:t>
            </a:r>
          </a:p>
          <a:p>
            <a:r>
              <a:rPr lang="en-US" dirty="0"/>
              <a:t>Reusable in all instances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B7CD4F-4316-4F4C-9DBD-33370A02A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2021 - Brad Myers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B6E8AF-C383-45BA-B998-B799C308D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29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7FEB90B-6CB7-4CFB-98B8-C1B4B6D3F3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544" y="5189837"/>
            <a:ext cx="2304594" cy="9410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67B62EF-006E-4AC0-A776-C4E6AD9C80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9176" y="5193722"/>
            <a:ext cx="2304594" cy="93720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7822F5A-1580-4947-AC00-AD4B75769A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7962" y="5090628"/>
            <a:ext cx="2834622" cy="134192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9A0169E-B2B0-4B77-BA57-6C72B9369112}"/>
              </a:ext>
            </a:extLst>
          </p:cNvPr>
          <p:cNvSpPr txBox="1"/>
          <p:nvPr/>
        </p:nvSpPr>
        <p:spPr>
          <a:xfrm>
            <a:off x="6745204" y="4419582"/>
            <a:ext cx="2320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-9000" dirty="0"/>
              <a:t>Source</a:t>
            </a:r>
            <a:r>
              <a:rPr lang="en-US" sz="1400" baseline="-9000" dirty="0"/>
              <a:t>: </a:t>
            </a:r>
            <a:r>
              <a:rPr lang="en-US" sz="1200" baseline="-9000" dirty="0">
                <a:hlinkClick r:id="rId5"/>
              </a:rPr>
              <a:t>https://www.adobe.com/products/xd/learn/prototype/component-states/component-states-common-use-cases.html</a:t>
            </a:r>
            <a:r>
              <a:rPr lang="en-US" sz="1200" baseline="-9000" dirty="0"/>
              <a:t> </a:t>
            </a:r>
            <a:endParaRPr lang="en-US" sz="1400" baseline="-9000" dirty="0"/>
          </a:p>
        </p:txBody>
      </p:sp>
    </p:spTree>
    <p:extLst>
      <p:ext uri="{BB962C8B-B14F-4D97-AF65-F5344CB8AC3E}">
        <p14:creationId xmlns:p14="http://schemas.microsoft.com/office/powerpoint/2010/main" val="2261463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Interactive Tools</a:t>
            </a:r>
            <a:br>
              <a:rPr lang="en-US" dirty="0"/>
            </a:br>
            <a:r>
              <a:rPr lang="en-US" dirty="0"/>
              <a:t>(review from Lecture 8)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6057" y="1417637"/>
            <a:ext cx="7922462" cy="5287963"/>
          </a:xfrm>
        </p:spPr>
        <p:txBody>
          <a:bodyPr>
            <a:normAutofit fontScale="77500" lnSpcReduction="20000"/>
          </a:bodyPr>
          <a:lstStyle/>
          <a:p>
            <a:r>
              <a:rPr lang="en-US" i="1" dirty="0"/>
              <a:t>Not</a:t>
            </a:r>
            <a:r>
              <a:rPr lang="en-US" dirty="0"/>
              <a:t> a programming interface</a:t>
            </a:r>
          </a:p>
          <a:p>
            <a:r>
              <a:rPr lang="en-US" dirty="0"/>
              <a:t>Supports designers who might not be programmers</a:t>
            </a:r>
          </a:p>
          <a:p>
            <a:r>
              <a:rPr lang="en-US" dirty="0"/>
              <a:t>Select widgets and place them</a:t>
            </a:r>
          </a:p>
          <a:p>
            <a:pPr lvl="1"/>
            <a:r>
              <a:rPr lang="en-US" dirty="0"/>
              <a:t>Layout, possibly with constraints</a:t>
            </a:r>
          </a:p>
          <a:p>
            <a:pPr lvl="1"/>
            <a:r>
              <a:rPr lang="en-US" dirty="0"/>
              <a:t>Specify properties of widgets</a:t>
            </a:r>
          </a:p>
          <a:p>
            <a:r>
              <a:rPr lang="en-US" dirty="0"/>
              <a:t>Two categories:</a:t>
            </a:r>
          </a:p>
          <a:p>
            <a:pPr lvl="1"/>
            <a:r>
              <a:rPr lang="en-US" dirty="0"/>
              <a:t>GUI Tools – create representations used by the real code</a:t>
            </a:r>
          </a:p>
          <a:p>
            <a:pPr lvl="2"/>
            <a:r>
              <a:rPr lang="en-US" dirty="0"/>
              <a:t>Often built into IDEs</a:t>
            </a:r>
          </a:p>
          <a:p>
            <a:pPr lvl="1"/>
            <a:r>
              <a:rPr lang="en-US" dirty="0" err="1"/>
              <a:t>Prototypers</a:t>
            </a:r>
            <a:r>
              <a:rPr lang="en-US" dirty="0"/>
              <a:t> – just to work out look and feel, and must be re-implemented</a:t>
            </a:r>
          </a:p>
          <a:p>
            <a:r>
              <a:rPr lang="en-US" dirty="0"/>
              <a:t>Examples:</a:t>
            </a:r>
          </a:p>
          <a:p>
            <a:pPr lvl="1"/>
            <a:r>
              <a:rPr lang="en-US" dirty="0"/>
              <a:t>Adobe Dreamweaver for web pages</a:t>
            </a:r>
          </a:p>
          <a:p>
            <a:pPr lvl="1"/>
            <a:r>
              <a:rPr lang="en-US" dirty="0"/>
              <a:t>Resource editors &amp; builders: Eclipse, </a:t>
            </a:r>
            <a:r>
              <a:rPr lang="en-US" dirty="0" err="1"/>
              <a:t>Xcode</a:t>
            </a:r>
            <a:r>
              <a:rPr lang="en-US" dirty="0"/>
              <a:t> IB, Android studio, Microsoft Visual Basic IDE</a:t>
            </a:r>
          </a:p>
          <a:p>
            <a:pPr lvl="1"/>
            <a:r>
              <a:rPr lang="en-US" dirty="0" err="1"/>
              <a:t>Prototypers</a:t>
            </a:r>
            <a:r>
              <a:rPr lang="en-US" dirty="0"/>
              <a:t>: Balsamiq, Axure, etc.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2021 -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62963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96562" y="304800"/>
            <a:ext cx="7543800" cy="1295400"/>
          </a:xfrm>
        </p:spPr>
        <p:txBody>
          <a:bodyPr/>
          <a:lstStyle/>
          <a:p>
            <a:pPr eaLnBrk="1" hangingPunct="1"/>
            <a:r>
              <a:rPr lang="en-US" dirty="0"/>
              <a:t>Research in Informal Prototyping Tools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eaLnBrk="1" hangingPunct="1"/>
            <a:r>
              <a:rPr lang="en-US" sz="2800" dirty="0"/>
              <a:t>Sketching tools</a:t>
            </a:r>
          </a:p>
          <a:p>
            <a:pPr eaLnBrk="1" hangingPunct="1"/>
            <a:r>
              <a:rPr lang="en-US" sz="2800" dirty="0"/>
              <a:t>Use before interface builders</a:t>
            </a:r>
          </a:p>
          <a:p>
            <a:pPr eaLnBrk="1" hangingPunct="1"/>
            <a:r>
              <a:rPr lang="en-US" sz="2800" dirty="0"/>
              <a:t>Designed to help support the ideation phase</a:t>
            </a:r>
          </a:p>
          <a:p>
            <a:pPr eaLnBrk="1" hangingPunct="1"/>
            <a:r>
              <a:rPr lang="en-US" sz="2800" dirty="0" err="1"/>
              <a:t>Menulay</a:t>
            </a:r>
            <a:r>
              <a:rPr lang="en-US" sz="2800" dirty="0"/>
              <a:t> (saw earlier)</a:t>
            </a:r>
          </a:p>
          <a:p>
            <a:pPr eaLnBrk="1" hangingPunct="1"/>
            <a:r>
              <a:rPr lang="en-US" sz="2800" dirty="0"/>
              <a:t>James </a:t>
            </a:r>
            <a:r>
              <a:rPr lang="en-US" sz="2800" dirty="0" err="1"/>
              <a:t>Landay’s</a:t>
            </a:r>
            <a:r>
              <a:rPr lang="en-US" sz="2800" dirty="0"/>
              <a:t> SILK tool</a:t>
            </a:r>
          </a:p>
          <a:p>
            <a:pPr lvl="1" eaLnBrk="1" hangingPunct="1"/>
            <a:r>
              <a:rPr lang="en-US" sz="2400" dirty="0"/>
              <a:t>Infer formal widgets and widget groupings from sketches</a:t>
            </a:r>
          </a:p>
          <a:p>
            <a:pPr lvl="1" eaLnBrk="1" hangingPunct="1"/>
            <a:r>
              <a:rPr lang="en-US" sz="2400" dirty="0"/>
              <a:t>Convert to real widgets</a:t>
            </a:r>
          </a:p>
          <a:p>
            <a:pPr lvl="1" eaLnBrk="1" hangingPunct="1"/>
            <a:r>
              <a:rPr lang="en-US" sz="2400" dirty="0"/>
              <a:t>Sketch storyboards for transitions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None/>
              <a:defRPr/>
            </a:pPr>
            <a:fld id="{D5D2040D-F5E0-4870-940C-1EDBD344B219}" type="slidenum">
              <a:rPr lang="en-US" smtClean="0"/>
              <a:pPr>
                <a:buNone/>
                <a:defRPr/>
              </a:pPr>
              <a:t>30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en-US"/>
              <a:t>© 2021 - Brad Myers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7537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Research in Informal Tools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35088"/>
            <a:ext cx="8650288" cy="4532312"/>
          </a:xfrm>
        </p:spPr>
        <p:txBody>
          <a:bodyPr/>
          <a:lstStyle/>
          <a:p>
            <a:pPr eaLnBrk="1" hangingPunct="1"/>
            <a:r>
              <a:rPr lang="en-US" sz="2800" dirty="0"/>
              <a:t>Silk main paper: </a:t>
            </a:r>
            <a:r>
              <a:rPr lang="en-US" sz="2000" dirty="0">
                <a:hlinkClick r:id="rId3"/>
              </a:rPr>
              <a:t>http://doi.acm.org/10.1145/223904.223910</a:t>
            </a:r>
            <a:r>
              <a:rPr lang="en-US" sz="2000" dirty="0"/>
              <a:t> </a:t>
            </a:r>
            <a:endParaRPr lang="en-US" sz="2800" dirty="0"/>
          </a:p>
          <a:p>
            <a:pPr eaLnBrk="1" hangingPunct="1"/>
            <a:r>
              <a:rPr lang="en-US" sz="2800" dirty="0">
                <a:hlinkClick r:id="rId4"/>
              </a:rPr>
              <a:t>Video</a:t>
            </a:r>
            <a:r>
              <a:rPr lang="en-US" sz="2800" dirty="0"/>
              <a:t> from CHI’96 (8:22 min)</a:t>
            </a:r>
          </a:p>
        </p:txBody>
      </p:sp>
      <p:pic>
        <p:nvPicPr>
          <p:cNvPr id="21509" name="Picture 4" descr="lect06fig5silk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2743200"/>
            <a:ext cx="5064125" cy="392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D2040D-F5E0-4870-940C-1EDBD344B219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en-US"/>
              <a:t>© 2021 - Brad Myers</a:t>
            </a:r>
            <a:endParaRPr lang="en-US" dirty="0"/>
          </a:p>
        </p:txBody>
      </p:sp>
      <p:pic>
        <p:nvPicPr>
          <p:cNvPr id="21510" name="Picture 5" descr="lect06fig6silk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38800" y="3886200"/>
            <a:ext cx="3505200" cy="268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23390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err="1"/>
              <a:t>Landay’s</a:t>
            </a:r>
            <a:r>
              <a:rPr lang="en-US" sz="4000" dirty="0"/>
              <a:t> later tool: Denim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35088"/>
            <a:ext cx="8650288" cy="4532312"/>
          </a:xfrm>
        </p:spPr>
        <p:txBody>
          <a:bodyPr/>
          <a:lstStyle/>
          <a:p>
            <a:pPr eaLnBrk="1" hangingPunct="1"/>
            <a:r>
              <a:rPr lang="en-US" sz="2800" dirty="0">
                <a:hlinkClick r:id="rId3"/>
              </a:rPr>
              <a:t>Denim</a:t>
            </a:r>
            <a:r>
              <a:rPr lang="en-US" sz="2800" dirty="0"/>
              <a:t> and its </a:t>
            </a:r>
            <a:r>
              <a:rPr lang="en-US" sz="2800" dirty="0">
                <a:hlinkClick r:id="rId4"/>
              </a:rPr>
              <a:t>video</a:t>
            </a:r>
            <a:endParaRPr lang="en-US" sz="2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None/>
              <a:defRPr/>
            </a:pPr>
            <a:fld id="{D5D2040D-F5E0-4870-940C-1EDBD344B219}" type="slidenum">
              <a:rPr lang="en-US" smtClean="0"/>
              <a:pPr>
                <a:buNone/>
                <a:defRPr/>
              </a:pPr>
              <a:t>32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2021 - Brad Myers</a:t>
            </a:r>
          </a:p>
        </p:txBody>
      </p:sp>
      <p:pic>
        <p:nvPicPr>
          <p:cNvPr id="22533" name="Picture 8" descr="deni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0" y="2057400"/>
            <a:ext cx="5486400" cy="443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19298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Definition, cont.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Tools that </a:t>
            </a:r>
            <a:r>
              <a:rPr lang="en-US" i="1" dirty="0"/>
              <a:t>use</a:t>
            </a:r>
            <a:r>
              <a:rPr lang="en-US" dirty="0"/>
              <a:t> graphical techniques to </a:t>
            </a:r>
            <a:r>
              <a:rPr lang="en-US" i="1" dirty="0"/>
              <a:t>specify</a:t>
            </a:r>
            <a:r>
              <a:rPr lang="en-US" dirty="0"/>
              <a:t> UI</a:t>
            </a:r>
          </a:p>
          <a:p>
            <a:pPr eaLnBrk="1" hangingPunct="1"/>
            <a:r>
              <a:rPr lang="en-US" dirty="0"/>
              <a:t>Usually focus on graphical parts of UI</a:t>
            </a:r>
          </a:p>
          <a:p>
            <a:pPr eaLnBrk="1" hangingPunct="1"/>
            <a:r>
              <a:rPr lang="en-US" i="1" dirty="0"/>
              <a:t>Not</a:t>
            </a:r>
            <a:r>
              <a:rPr lang="en-US" dirty="0"/>
              <a:t> same as “visual” or “graphical programming”</a:t>
            </a:r>
          </a:p>
          <a:p>
            <a:pPr lvl="1" eaLnBrk="1" hangingPunct="1"/>
            <a:r>
              <a:rPr lang="en-US" dirty="0"/>
              <a:t>Use graphics for the</a:t>
            </a:r>
            <a:br>
              <a:rPr lang="en-US" dirty="0"/>
            </a:br>
            <a:r>
              <a:rPr lang="en-US" i="1" dirty="0"/>
              <a:t>code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D2040D-F5E0-4870-940C-1EDBD344B21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en-US"/>
              <a:t>© 2021 - Brad Myers</a:t>
            </a:r>
            <a:endParaRPr lang="en-US" dirty="0"/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4800600" y="3956050"/>
          <a:ext cx="4343400" cy="290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r:id="rId4" imgW="13752381" imgH="9190476" progId="">
                  <p:embed/>
                </p:oleObj>
              </mc:Choice>
              <mc:Fallback>
                <p:oleObj r:id="rId4" imgW="13752381" imgH="9190476" progId="">
                  <p:embed/>
                  <p:pic>
                    <p:nvPicPr>
                      <p:cNvPr id="102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3956050"/>
                        <a:ext cx="4343400" cy="290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58888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92162"/>
          </a:xfrm>
        </p:spPr>
        <p:txBody>
          <a:bodyPr/>
          <a:lstStyle/>
          <a:p>
            <a:r>
              <a:rPr lang="en-US" dirty="0"/>
              <a:t>Interface Builders (IB)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376881" y="930275"/>
            <a:ext cx="8229600" cy="56388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Also called Interface Development Tools (IDTs) or GUI Builders or “Resource Editors” or “Form Editors”</a:t>
            </a:r>
          </a:p>
          <a:p>
            <a:r>
              <a:rPr lang="en-US" dirty="0"/>
              <a:t>First = ResEdit on original Macintosh (1984)</a:t>
            </a:r>
          </a:p>
          <a:p>
            <a:r>
              <a:rPr lang="en-US" dirty="0"/>
              <a:t>Lay out widgets to make dialog boxes, menus. </a:t>
            </a:r>
          </a:p>
          <a:p>
            <a:r>
              <a:rPr lang="en-US" dirty="0"/>
              <a:t>Have a palette or menu of kinds of widgets</a:t>
            </a:r>
          </a:p>
          <a:p>
            <a:r>
              <a:rPr lang="en-US" dirty="0"/>
              <a:t>Select widget, place with mouse in a window</a:t>
            </a:r>
          </a:p>
          <a:p>
            <a:r>
              <a:rPr lang="en-US" dirty="0"/>
              <a:t>Set some properties </a:t>
            </a:r>
          </a:p>
          <a:p>
            <a:r>
              <a:rPr lang="en-US" dirty="0"/>
              <a:t>Design menus, palettes, dialog boxes, controls </a:t>
            </a:r>
          </a:p>
          <a:p>
            <a:r>
              <a:rPr lang="en-US" dirty="0"/>
              <a:t>Put in “graphics” pane for main application window</a:t>
            </a:r>
          </a:p>
          <a:p>
            <a:r>
              <a:rPr lang="en-US" dirty="0"/>
              <a:t>Easy to use, but limited</a:t>
            </a:r>
          </a:p>
          <a:p>
            <a:r>
              <a:rPr lang="en-US" dirty="0"/>
              <a:t>Connect call-backs with each widget</a:t>
            </a:r>
          </a:p>
          <a:p>
            <a:r>
              <a:rPr lang="en-US" dirty="0"/>
              <a:t>Generates C code directly or intermediate language</a:t>
            </a:r>
          </a:p>
          <a:p>
            <a:r>
              <a:rPr lang="en-US" dirty="0"/>
              <a:t>Sometimes connected to an interpreter so can execute call-backs.</a:t>
            </a:r>
          </a:p>
          <a:p>
            <a:pPr lvl="1"/>
            <a:r>
              <a:rPr lang="en-US" dirty="0"/>
              <a:t>If not, some call-backs can be simulated, e.g., transition to another window; pop-up error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None/>
            </a:pPr>
            <a:r>
              <a:rPr lang="en-US"/>
              <a:t>© 2021 - Brad Myers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None/>
            </a:pPr>
            <a:fld id="{D5D2040D-F5E0-4870-940C-1EDBD344B219}" type="slidenum">
              <a:rPr lang="en-US" smtClean="0"/>
              <a:pPr>
                <a:buNone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373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dirty="0"/>
              <a:t>Interface Builders, cont.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7638"/>
            <a:ext cx="8229600" cy="5287962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Layout mechanisms</a:t>
            </a:r>
          </a:p>
          <a:p>
            <a:pPr lvl="1"/>
            <a:r>
              <a:rPr lang="en-US" dirty="0"/>
              <a:t>See lectures 10 (Geometry Management) and 17 (Constraints)</a:t>
            </a:r>
          </a:p>
          <a:p>
            <a:pPr lvl="1"/>
            <a:r>
              <a:rPr lang="en-US" dirty="0"/>
              <a:t>Usually a complication</a:t>
            </a:r>
          </a:p>
          <a:p>
            <a:pPr lvl="2"/>
            <a:r>
              <a:rPr lang="en-US" dirty="0"/>
              <a:t>X's row and columns stuff</a:t>
            </a:r>
          </a:p>
          <a:p>
            <a:pPr lvl="2"/>
            <a:r>
              <a:rPr lang="en-US" dirty="0"/>
              <a:t>Galaxy's struts and springs</a:t>
            </a:r>
          </a:p>
          <a:p>
            <a:pPr lvl="2"/>
            <a:r>
              <a:rPr lang="en-US" dirty="0"/>
              <a:t>Java’s Layout Managers</a:t>
            </a:r>
          </a:p>
          <a:p>
            <a:r>
              <a:rPr lang="en-US" dirty="0"/>
              <a:t>“Resources” (lecture 10)</a:t>
            </a:r>
          </a:p>
          <a:p>
            <a:pPr lvl="1"/>
            <a:r>
              <a:rPr lang="en-US" dirty="0"/>
              <a:t>store information in special files rather than in source code</a:t>
            </a:r>
          </a:p>
          <a:p>
            <a:pPr lvl="1"/>
            <a:r>
              <a:rPr lang="en-US" dirty="0"/>
              <a:t>positions, colors, text labels, etc.</a:t>
            </a:r>
          </a:p>
          <a:p>
            <a:pPr lvl="1"/>
            <a:r>
              <a:rPr lang="en-US" dirty="0"/>
              <a:t>allow for easier modification for users, internationalization, etc.</a:t>
            </a:r>
          </a:p>
          <a:p>
            <a:r>
              <a:rPr lang="en-US" dirty="0"/>
              <a:t>IBs Usually don't support:</a:t>
            </a:r>
          </a:p>
          <a:p>
            <a:pPr lvl="1"/>
            <a:r>
              <a:rPr lang="en-US" dirty="0"/>
              <a:t>Error checking of values, e.g. for text input fields</a:t>
            </a:r>
          </a:p>
          <a:p>
            <a:pPr lvl="1"/>
            <a:r>
              <a:rPr lang="en-US" dirty="0"/>
              <a:t>Graying of widgets depending on values and other widgets </a:t>
            </a:r>
          </a:p>
          <a:p>
            <a:pPr lvl="1"/>
            <a:r>
              <a:rPr lang="en-US" dirty="0"/>
              <a:t>Default values of widgets</a:t>
            </a:r>
          </a:p>
          <a:p>
            <a:pPr lvl="1"/>
            <a:r>
              <a:rPr lang="en-US" dirty="0"/>
              <a:t>Dynamic changing of widgets (e.g., add more items)</a:t>
            </a:r>
          </a:p>
          <a:p>
            <a:pPr lvl="1"/>
            <a:r>
              <a:rPr lang="en-US" dirty="0"/>
              <a:t>Dynamic changing layers (groups) of widgets (visibility) depending on values and other widgets</a:t>
            </a:r>
          </a:p>
          <a:p>
            <a:pPr lvl="1"/>
            <a:r>
              <a:rPr lang="en-US" dirty="0"/>
              <a:t>Any dynamically created graphical objects.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790702" y="6432551"/>
            <a:ext cx="3562597" cy="273050"/>
          </a:xfrm>
        </p:spPr>
        <p:txBody>
          <a:bodyPr/>
          <a:lstStyle/>
          <a:p>
            <a:r>
              <a:rPr lang="en-US"/>
              <a:t>© 2021 - Brad Myers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32550"/>
            <a:ext cx="2133600" cy="273050"/>
          </a:xfrm>
        </p:spPr>
        <p:txBody>
          <a:bodyPr/>
          <a:lstStyle/>
          <a:p>
            <a:fld id="{D5D2040D-F5E0-4870-940C-1EDBD344B219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247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from previous lectures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062" y="1463765"/>
            <a:ext cx="4235627" cy="191758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Struts and springs</a:t>
            </a:r>
          </a:p>
          <a:p>
            <a:r>
              <a:rPr lang="en-US" dirty="0"/>
              <a:t>Gilt’s graphical tabs</a:t>
            </a:r>
          </a:p>
          <a:p>
            <a:r>
              <a:rPr lang="en-US" dirty="0"/>
              <a:t>iOS Auto Layout</a:t>
            </a:r>
          </a:p>
          <a:p>
            <a:r>
              <a:rPr lang="en-US" dirty="0"/>
              <a:t>Lapidary constraints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2021 -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00078" y="777293"/>
            <a:ext cx="4165076" cy="2967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2095" y="3425155"/>
            <a:ext cx="2940078" cy="24940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4364" y="3315142"/>
            <a:ext cx="2771429" cy="35428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5104" y="3819862"/>
            <a:ext cx="3389558" cy="261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360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18021"/>
          </a:xfrm>
        </p:spPr>
        <p:txBody>
          <a:bodyPr/>
          <a:lstStyle/>
          <a:p>
            <a:r>
              <a:rPr lang="en-US" dirty="0"/>
              <a:t>Interface Builders, cont.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76184"/>
            <a:ext cx="8229600" cy="554879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Examples: </a:t>
            </a:r>
          </a:p>
          <a:p>
            <a:pPr lvl="1"/>
            <a:r>
              <a:rPr lang="en-US" dirty="0"/>
              <a:t>See “Card” systems, e.g., </a:t>
            </a:r>
            <a:r>
              <a:rPr lang="en-US" dirty="0" err="1"/>
              <a:t>Menulay</a:t>
            </a:r>
            <a:r>
              <a:rPr lang="en-US" dirty="0"/>
              <a:t> (1983-research system)</a:t>
            </a:r>
          </a:p>
          <a:p>
            <a:pPr lvl="1"/>
            <a:r>
              <a:rPr lang="en-US" dirty="0"/>
              <a:t>NeXT Interface Builder (NeXT)  - 1988 popularized the name</a:t>
            </a:r>
          </a:p>
          <a:p>
            <a:pPr lvl="2"/>
            <a:r>
              <a:rPr lang="en-US" dirty="0"/>
              <a:t>By Jean-Marie </a:t>
            </a:r>
            <a:r>
              <a:rPr lang="en-US" dirty="0" err="1"/>
              <a:t>Hullot</a:t>
            </a:r>
            <a:r>
              <a:rPr lang="en-US" dirty="0"/>
              <a:t> who had an IB in Lisp at INRIA in France</a:t>
            </a:r>
          </a:p>
          <a:p>
            <a:pPr lvl="3"/>
            <a:r>
              <a:rPr lang="en-US" dirty="0"/>
              <a:t>Started in 1984, finished in 1986, used a Macintosh</a:t>
            </a:r>
          </a:p>
          <a:p>
            <a:pPr lvl="3"/>
            <a:r>
              <a:rPr lang="en-US" dirty="0"/>
              <a:t>Key innovation – binding between UI and source code</a:t>
            </a:r>
          </a:p>
          <a:p>
            <a:pPr lvl="1"/>
            <a:r>
              <a:rPr lang="en-US" dirty="0"/>
              <a:t>Visual Basic</a:t>
            </a:r>
          </a:p>
          <a:p>
            <a:pPr lvl="2"/>
            <a:r>
              <a:rPr lang="en-US" dirty="0"/>
              <a:t>First released in 1991 on Windows 3.0</a:t>
            </a:r>
          </a:p>
          <a:p>
            <a:pPr lvl="2"/>
            <a:r>
              <a:rPr lang="en-US" dirty="0"/>
              <a:t>Originally for End-User Development (lecture 23) but gave up in 2002</a:t>
            </a:r>
          </a:p>
          <a:p>
            <a:pPr lvl="1"/>
            <a:r>
              <a:rPr lang="en-US" dirty="0"/>
              <a:t>Resource editors in programming environments</a:t>
            </a:r>
          </a:p>
          <a:p>
            <a:r>
              <a:rPr lang="en-US" dirty="0"/>
              <a:t> Used to be lots of  IB products</a:t>
            </a:r>
          </a:p>
          <a:p>
            <a:pPr lvl="1"/>
            <a:r>
              <a:rPr lang="en-US" dirty="0"/>
              <a:t>Used to be many commercial tools are in this category; over 100</a:t>
            </a:r>
          </a:p>
          <a:p>
            <a:pPr lvl="2"/>
            <a:r>
              <a:rPr lang="en-US" dirty="0"/>
              <a:t>See my old list (1997): </a:t>
            </a:r>
            <a:r>
              <a:rPr lang="en-US" dirty="0">
                <a:hlinkClick r:id="rId3"/>
              </a:rPr>
              <a:t>http://www.cs.cmu.edu/~bam/toolnames.html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Most went out of business</a:t>
            </a:r>
          </a:p>
          <a:p>
            <a:pPr lvl="1"/>
            <a:r>
              <a:rPr lang="en-US" dirty="0"/>
              <a:t>Microsoft, </a:t>
            </a:r>
            <a:r>
              <a:rPr lang="en-US" dirty="0" err="1"/>
              <a:t>MetroWorks</a:t>
            </a:r>
            <a:r>
              <a:rPr lang="en-US" dirty="0"/>
              <a:t>, etc. include “resource editors” for “free”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2021 - Brad Myers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2040D-F5E0-4870-940C-1EDBD344B21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886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22238"/>
            <a:ext cx="7772400" cy="1295400"/>
          </a:xfrm>
        </p:spPr>
        <p:txBody>
          <a:bodyPr/>
          <a:lstStyle/>
          <a:p>
            <a:pPr eaLnBrk="1" hangingPunct="1"/>
            <a:r>
              <a:rPr lang="en-US" sz="4000"/>
              <a:t>VB</a:t>
            </a:r>
            <a:br>
              <a:rPr lang="en-US" sz="4000"/>
            </a:br>
            <a:r>
              <a:rPr lang="en-US" sz="4000"/>
              <a:t>Screen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D2040D-F5E0-4870-940C-1EDBD344B21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2021 - Brad Myers</a:t>
            </a: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3275" y="0"/>
            <a:ext cx="70707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89478577"/>
      </p:ext>
    </p:extLst>
  </p:cSld>
  <p:clrMapOvr>
    <a:masterClrMapping/>
  </p:clrMapOvr>
</p:sld>
</file>

<file path=ppt/theme/theme1.xml><?xml version="1.0" encoding="utf-8"?>
<a:theme xmlns:a="http://schemas.openxmlformats.org/drawingml/2006/main" name="lecture template_polo">
  <a:themeElements>
    <a:clrScheme name="lecture template_polo 9">
      <a:dk1>
        <a:srgbClr val="000000"/>
      </a:dk1>
      <a:lt1>
        <a:srgbClr val="FFFFFF"/>
      </a:lt1>
      <a:dk2>
        <a:srgbClr val="7C1302"/>
      </a:dk2>
      <a:lt2>
        <a:srgbClr val="CC9900"/>
      </a:lt2>
      <a:accent1>
        <a:srgbClr val="CC9900"/>
      </a:accent1>
      <a:accent2>
        <a:srgbClr val="CC3300"/>
      </a:accent2>
      <a:accent3>
        <a:srgbClr val="FFFFFF"/>
      </a:accent3>
      <a:accent4>
        <a:srgbClr val="000000"/>
      </a:accent4>
      <a:accent5>
        <a:srgbClr val="E2CAAA"/>
      </a:accent5>
      <a:accent6>
        <a:srgbClr val="B92D00"/>
      </a:accent6>
      <a:hlink>
        <a:srgbClr val="808080"/>
      </a:hlink>
      <a:folHlink>
        <a:srgbClr val="CCCC66"/>
      </a:folHlink>
    </a:clrScheme>
    <a:fontScheme name="lecture template_pol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cture template_polo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 template_polo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 template</Template>
  <TotalTime>86864</TotalTime>
  <Words>2152</Words>
  <Application>Microsoft Office PowerPoint</Application>
  <PresentationFormat>On-screen Show (4:3)</PresentationFormat>
  <Paragraphs>335</Paragraphs>
  <Slides>32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Tahoma</vt:lpstr>
      <vt:lpstr>Wingdings</vt:lpstr>
      <vt:lpstr>lecture template_polo</vt:lpstr>
      <vt:lpstr>Lecture 21: Interactive Tools: Prototypers (HyperCard, Director, Visual Basic, Balsamiq), Interface Builders, and Sketching Tools </vt:lpstr>
      <vt:lpstr>Logistics</vt:lpstr>
      <vt:lpstr>Interactive Tools (review from Lecture 8)</vt:lpstr>
      <vt:lpstr>Definition, cont.</vt:lpstr>
      <vt:lpstr>Interface Builders (IB)</vt:lpstr>
      <vt:lpstr>Interface Builders, cont.</vt:lpstr>
      <vt:lpstr>Examples from previous lectures</vt:lpstr>
      <vt:lpstr>Interface Builders, cont.</vt:lpstr>
      <vt:lpstr>VB Screen</vt:lpstr>
      <vt:lpstr>Some Research in IB</vt:lpstr>
      <vt:lpstr>Microsoft’s Expression Blend</vt:lpstr>
      <vt:lpstr>Prototyping Tools</vt:lpstr>
      <vt:lpstr>Low Fidelity Prototyping</vt:lpstr>
      <vt:lpstr>Low Fidelity Examples</vt:lpstr>
      <vt:lpstr>Early Prototypers</vt:lpstr>
      <vt:lpstr>Card Programs as Prototypers</vt:lpstr>
      <vt:lpstr>Early Research Card Systems</vt:lpstr>
      <vt:lpstr>Early Research Card Systems, cont.</vt:lpstr>
      <vt:lpstr>HyperCard</vt:lpstr>
      <vt:lpstr>HyperCard, details</vt:lpstr>
      <vt:lpstr>Animation Programs</vt:lpstr>
      <vt:lpstr>Commercial Prototypers</vt:lpstr>
      <vt:lpstr>Examples:</vt:lpstr>
      <vt:lpstr>Axure</vt:lpstr>
      <vt:lpstr>Adobe XD</vt:lpstr>
      <vt:lpstr>Adobe XD Repeat Grid</vt:lpstr>
      <vt:lpstr>Adobe XD Interactions</vt:lpstr>
      <vt:lpstr>Adobe XD “Components”</vt:lpstr>
      <vt:lpstr>Adobe XD Component “states”</vt:lpstr>
      <vt:lpstr>Research in Informal Prototyping Tools</vt:lpstr>
      <vt:lpstr>Research in Informal Tools</vt:lpstr>
      <vt:lpstr>Landay’s later tool: Denim</vt:lpstr>
    </vt:vector>
  </TitlesOfParts>
  <Company>Carnegie Mellon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05-830 Lecture 1</dc:title>
  <dc:creator>Brad Myers</dc:creator>
  <cp:lastModifiedBy>Brad A Myers</cp:lastModifiedBy>
  <cp:revision>1685</cp:revision>
  <cp:lastPrinted>1601-01-01T00:00:00Z</cp:lastPrinted>
  <dcterms:created xsi:type="dcterms:W3CDTF">2001-06-15T20:03:27Z</dcterms:created>
  <dcterms:modified xsi:type="dcterms:W3CDTF">2021-11-11T16:28:23Z</dcterms:modified>
</cp:coreProperties>
</file>