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55"/>
  </p:notesMasterIdLst>
  <p:sldIdLst>
    <p:sldId id="282" r:id="rId2"/>
    <p:sldId id="317" r:id="rId3"/>
    <p:sldId id="318" r:id="rId4"/>
    <p:sldId id="319" r:id="rId5"/>
    <p:sldId id="320" r:id="rId6"/>
    <p:sldId id="321" r:id="rId7"/>
    <p:sldId id="324" r:id="rId8"/>
    <p:sldId id="322" r:id="rId9"/>
    <p:sldId id="323" r:id="rId10"/>
    <p:sldId id="325" r:id="rId11"/>
    <p:sldId id="326" r:id="rId12"/>
    <p:sldId id="327"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2" r:id="rId26"/>
    <p:sldId id="343" r:id="rId27"/>
    <p:sldId id="341" r:id="rId28"/>
    <p:sldId id="345" r:id="rId29"/>
    <p:sldId id="344"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4" r:id="rId48"/>
    <p:sldId id="365" r:id="rId49"/>
    <p:sldId id="366" r:id="rId50"/>
    <p:sldId id="367" r:id="rId51"/>
    <p:sldId id="369" r:id="rId52"/>
    <p:sldId id="370" r:id="rId53"/>
    <p:sldId id="371"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0000"/>
    <a:srgbClr val="CC99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73" autoAdjust="0"/>
    <p:restoredTop sz="94237" autoAdjust="0"/>
  </p:normalViewPr>
  <p:slideViewPr>
    <p:cSldViewPr snapToGrid="0">
      <p:cViewPr varScale="1">
        <p:scale>
          <a:sx n="86" d="100"/>
          <a:sy n="86" d="100"/>
        </p:scale>
        <p:origin x="714" y="96"/>
      </p:cViewPr>
      <p:guideLst>
        <p:guide orient="horz" pos="2160"/>
        <p:guide pos="2880"/>
      </p:guideLst>
    </p:cSldViewPr>
  </p:slideViewPr>
  <p:outlineViewPr>
    <p:cViewPr>
      <p:scale>
        <a:sx n="33" d="100"/>
        <a:sy n="33" d="100"/>
      </p:scale>
      <p:origin x="0" y="1989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307D520D-48F3-46FA-8AB2-D63839DB6ABB}" type="slidenum">
              <a:rPr lang="en-US"/>
              <a:pPr>
                <a:defRPr/>
              </a:pPr>
              <a:t>‹#›</a:t>
            </a:fld>
            <a:endParaRPr lang="en-US"/>
          </a:p>
        </p:txBody>
      </p:sp>
    </p:spTree>
    <p:extLst>
      <p:ext uri="{BB962C8B-B14F-4D97-AF65-F5344CB8AC3E}">
        <p14:creationId xmlns:p14="http://schemas.microsoft.com/office/powerpoint/2010/main" val="4266232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A0C2139-C5B0-4ECC-8FA1-30116DFB1297}" type="slidenum">
              <a:rPr lang="en-US" smtClean="0"/>
              <a:pPr/>
              <a:t>1</a:t>
            </a:fld>
            <a:endParaRPr lang="en-US"/>
          </a:p>
        </p:txBody>
      </p:sp>
      <p:sp>
        <p:nvSpPr>
          <p:cNvPr id="33795"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92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1143000" y="685800"/>
            <a:ext cx="4572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Let me explain the slot-filling process using a simplified travel booking bot as an example. Suppose we have a bot whose supported intents are shown above. The user says “I want to book a flight for 2 to Munich”.</a:t>
            </a:r>
          </a:p>
          <a:p>
            <a:endParaRPr/>
          </a:p>
          <a:p>
            <a:endParaRPr/>
          </a:p>
        </p:txBody>
      </p:sp>
    </p:spTree>
    <p:extLst>
      <p:ext uri="{BB962C8B-B14F-4D97-AF65-F5344CB8AC3E}">
        <p14:creationId xmlns:p14="http://schemas.microsoft.com/office/powerpoint/2010/main" val="1459834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1143000" y="685800"/>
            <a:ext cx="4572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An intent recognizer will first recognize this user’s intent as “bookFlight”, which has four slots</a:t>
            </a:r>
          </a:p>
        </p:txBody>
      </p:sp>
    </p:spTree>
    <p:extLst>
      <p:ext uri="{BB962C8B-B14F-4D97-AF65-F5344CB8AC3E}">
        <p14:creationId xmlns:p14="http://schemas.microsoft.com/office/powerpoint/2010/main" val="227633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1143000" y="685800"/>
            <a:ext cx="4572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And then an entity extractor can extract the arrivalCity and the number of people mentioned in the utterance and fill them into the corresponding slots</a:t>
            </a:r>
          </a:p>
          <a:p>
            <a:endParaRPr/>
          </a:p>
        </p:txBody>
      </p:sp>
    </p:spTree>
    <p:extLst>
      <p:ext uri="{BB962C8B-B14F-4D97-AF65-F5344CB8AC3E}">
        <p14:creationId xmlns:p14="http://schemas.microsoft.com/office/powerpoint/2010/main" val="349426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1143000" y="685800"/>
            <a:ext cx="4572000" cy="3429000"/>
          </a:xfrm>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t>There are two more slots, “departureCity” and “date” whose values need to be provided for this intent. So the bot will use the developer-defined prompts for these two slots to ask users.</a:t>
            </a:r>
          </a:p>
        </p:txBody>
      </p:sp>
    </p:spTree>
    <p:extLst>
      <p:ext uri="{BB962C8B-B14F-4D97-AF65-F5344CB8AC3E}">
        <p14:creationId xmlns:p14="http://schemas.microsoft.com/office/powerpoint/2010/main" val="395156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xfrm>
            <a:off x="1143000" y="685800"/>
            <a:ext cx="4572000" cy="3429000"/>
          </a:xfrm>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Now we can see that all the required slots for the “bookFlight” intent has been filled. </a:t>
            </a:r>
          </a:p>
        </p:txBody>
      </p:sp>
    </p:spTree>
    <p:extLst>
      <p:ext uri="{BB962C8B-B14F-4D97-AF65-F5344CB8AC3E}">
        <p14:creationId xmlns:p14="http://schemas.microsoft.com/office/powerpoint/2010/main" val="398952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Then the bot needs to decide which next intent to go to. It asks the user a question, and detects the next intent “bookHotel” from the user response. This is a simplified example where we ignored many details. But it should give you an idea of how the slot-filling approach works.  </a:t>
            </a:r>
          </a:p>
        </p:txBody>
      </p:sp>
    </p:spTree>
    <p:extLst>
      <p:ext uri="{BB962C8B-B14F-4D97-AF65-F5344CB8AC3E}">
        <p14:creationId xmlns:p14="http://schemas.microsoft.com/office/powerpoint/2010/main" val="2521688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1143000" y="685800"/>
            <a:ext cx="4572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There are many popular toolkits for building slot-filling bots, such as Google DialogFlow, wit.ai by Facebook, Microsoft Bot Framework, and Amazon Lex. Those tools are mostly similar, this is the general workflow of using those tools.</a:t>
            </a:r>
          </a:p>
        </p:txBody>
      </p:sp>
    </p:spTree>
    <p:extLst>
      <p:ext uri="{BB962C8B-B14F-4D97-AF65-F5344CB8AC3E}">
        <p14:creationId xmlns:p14="http://schemas.microsoft.com/office/powerpoint/2010/main" val="4247478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1143000" y="685800"/>
            <a:ext cx="4572000" cy="3429000"/>
          </a:xfrm>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Let me use DialogFlow as an example, it’s one of the more popular toolkits developed by Google. Its major advantage is that it can easily connect to other Google services in a pipeline, such as speech recognition, speech synthesis, knowledge graph, entity recognition, back-end cloud database….</a:t>
            </a:r>
          </a:p>
          <a:p>
            <a:endParaRPr/>
          </a:p>
          <a:p>
            <a:r>
              <a:t>Dialogflow itself solves these parts in a conversational system. Speech recognition and speech synthesis are largely solved problem, which we can use as black boxes in most use cases. </a:t>
            </a:r>
          </a:p>
        </p:txBody>
      </p:sp>
    </p:spTree>
    <p:extLst>
      <p:ext uri="{BB962C8B-B14F-4D97-AF65-F5344CB8AC3E}">
        <p14:creationId xmlns:p14="http://schemas.microsoft.com/office/powerpoint/2010/main" val="334179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1143000" y="685800"/>
            <a:ext cx="4572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Here are some other architectures for dialog systems: </a:t>
            </a:r>
          </a:p>
          <a:p>
            <a:endParaRPr/>
          </a:p>
          <a:p>
            <a:r>
              <a:t>Rule-based systems operate on rules specified by developers —&gt; used by early systems like ELIZA. </a:t>
            </a:r>
          </a:p>
          <a:p>
            <a:r>
              <a:t>Q: what are some challenges and disadvantages of rule-based approach?</a:t>
            </a:r>
          </a:p>
          <a:p>
            <a:r>
              <a:t>Q: what are some advantages of of corpus-based approach?</a:t>
            </a:r>
          </a:p>
          <a:p>
            <a:r>
              <a:t>effort-consuming to build, hard to scale-up, don’t handle corner cases well.</a:t>
            </a:r>
          </a:p>
          <a:p>
            <a:endParaRPr/>
          </a:p>
          <a:p>
            <a:r>
              <a:t>Corpus-based: dialog systems that operate based on very large corpus of conversation log. The corpus can be extracted from existing sources, such as the corpus of billions of conversation turns from Twitter. There is also a movie dialog corpus made by researchers from Cornell that contain more than 200k conversational turns from 600 movies. </a:t>
            </a:r>
          </a:p>
          <a:p>
            <a:r>
              <a:t>Q: what are some challenges and disadvantages of corpus-based approach?</a:t>
            </a:r>
          </a:p>
          <a:p>
            <a:r>
              <a:t>Q: what are some advantages of of corpus-based approach?</a:t>
            </a:r>
          </a:p>
        </p:txBody>
      </p:sp>
    </p:spTree>
    <p:extLst>
      <p:ext uri="{BB962C8B-B14F-4D97-AF65-F5344CB8AC3E}">
        <p14:creationId xmlns:p14="http://schemas.microsoft.com/office/powerpoint/2010/main" val="428090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07D520D-48F3-46FA-8AB2-D63839DB6ABB}" type="slidenum">
              <a:rPr lang="en-US" smtClean="0"/>
              <a:pPr>
                <a:defRPr/>
              </a:pPr>
              <a:t>2</a:t>
            </a:fld>
            <a:endParaRPr lang="en-US"/>
          </a:p>
        </p:txBody>
      </p:sp>
    </p:spTree>
    <p:extLst>
      <p:ext uri="{BB962C8B-B14F-4D97-AF65-F5344CB8AC3E}">
        <p14:creationId xmlns:p14="http://schemas.microsoft.com/office/powerpoint/2010/main" val="341206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We also have chatbots for fun, who can engage in social conversation, or “chit-chat” with users</a:t>
            </a:r>
          </a:p>
        </p:txBody>
      </p:sp>
    </p:spTree>
    <p:extLst>
      <p:ext uri="{BB962C8B-B14F-4D97-AF65-F5344CB8AC3E}">
        <p14:creationId xmlns:p14="http://schemas.microsoft.com/office/powerpoint/2010/main" val="147026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Supporting natural language interactions between users and computers have been historically one of the most important topic in computer science an AI research. “the turing test”, proposed by Alan Turing in 1950, is considered an ultimate goal for artificial intelligence. If the evaluator cannot reliably tell the machine from the human (Turing originally suggested that the machine would convince a human 30% of the time after five minutes of conversation[3]), the machine is said to have passed the test.</a:t>
            </a:r>
          </a:p>
        </p:txBody>
      </p:sp>
    </p:spTree>
    <p:extLst>
      <p:ext uri="{BB962C8B-B14F-4D97-AF65-F5344CB8AC3E}">
        <p14:creationId xmlns:p14="http://schemas.microsoft.com/office/powerpoint/2010/main" val="2153692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t>Besides turing test, the natural language interaction plays an important role in another foundational visionary work in computer science and human-computer interaction. The idea of “man-computer-symbiosis” proposed by Licklider in 1960.</a:t>
            </a:r>
          </a:p>
          <a:p>
            <a:pPr defTabSz="584200">
              <a:lnSpc>
                <a:spcPct val="100000"/>
              </a:lnSpc>
              <a:defRPr>
                <a:latin typeface="Lucida Grande"/>
                <a:ea typeface="Lucida Grande"/>
                <a:cs typeface="Lucida Grande"/>
                <a:sym typeface="Lucida Grande"/>
              </a:defRPr>
            </a:pPr>
            <a:endParaRPr/>
          </a:p>
          <a:p>
            <a:pPr defTabSz="584200">
              <a:lnSpc>
                <a:spcPct val="100000"/>
              </a:lnSpc>
              <a:defRPr>
                <a:latin typeface="Lucida Grande"/>
                <a:ea typeface="Lucida Grande"/>
                <a:cs typeface="Lucida Grande"/>
                <a:sym typeface="Lucida Grande"/>
              </a:defRPr>
            </a:pPr>
            <a:r>
              <a:t>1. let computers facilitate formulative thinking as they now facilitate the solution of formulated problems</a:t>
            </a:r>
          </a:p>
          <a:p>
            <a:pPr defTabSz="584200">
              <a:lnSpc>
                <a:spcPct val="100000"/>
              </a:lnSpc>
              <a:defRPr>
                <a:latin typeface="Lucida Grande"/>
                <a:ea typeface="Lucida Grande"/>
                <a:cs typeface="Lucida Grande"/>
                <a:sym typeface="Lucida Grande"/>
              </a:defRPr>
            </a:pPr>
            <a:r>
              <a:t>2. enable men and computers to cooperate in making decisions and controlling complex situations without inflexible dependence on predetermined programs.</a:t>
            </a:r>
          </a:p>
          <a:p>
            <a:pPr defTabSz="584200">
              <a:lnSpc>
                <a:spcPct val="100000"/>
              </a:lnSpc>
              <a:defRPr>
                <a:latin typeface="Lucida Grande"/>
                <a:ea typeface="Lucida Grande"/>
                <a:cs typeface="Lucida Grande"/>
                <a:sym typeface="Lucida Grande"/>
              </a:defRPr>
            </a:pPr>
            <a:endParaRPr/>
          </a:p>
          <a:p>
            <a:pPr defTabSz="584200">
              <a:lnSpc>
                <a:spcPct val="100000"/>
              </a:lnSpc>
              <a:defRPr>
                <a:latin typeface="Lucida Grande"/>
                <a:ea typeface="Lucida Grande"/>
                <a:cs typeface="Lucida Grande"/>
                <a:sym typeface="Lucida Grande"/>
              </a:defRPr>
            </a:pPr>
            <a:r>
              <a:t>In Licklider’s vision, in the anticipated symbiotic partnership, men will set the goals, formulate the hypotheses, determine the criteria, and perform the evaluations. Computing machines will do the routinizable work that must be done to prepare the way for insights and decisions in technical and scientific thinking</a:t>
            </a:r>
          </a:p>
          <a:p>
            <a:pPr defTabSz="584200">
              <a:lnSpc>
                <a:spcPct val="100000"/>
              </a:lnSpc>
              <a:defRPr>
                <a:latin typeface="Lucida Grande"/>
                <a:ea typeface="Lucida Grande"/>
                <a:cs typeface="Lucida Grande"/>
                <a:sym typeface="Lucida Grande"/>
              </a:defRPr>
            </a:pPr>
            <a:endParaRPr/>
          </a:p>
          <a:p>
            <a:pPr defTabSz="584200">
              <a:lnSpc>
                <a:spcPct val="100000"/>
              </a:lnSpc>
              <a:defRPr>
                <a:latin typeface="Lucida Grande"/>
                <a:ea typeface="Lucida Grande"/>
                <a:cs typeface="Lucida Grande"/>
                <a:sym typeface="Lucida Grande"/>
              </a:defRPr>
            </a:pPr>
            <a:r>
              <a:t>The basic dissimilarity between human languages and computer languages may be the most serious obstacle to true symbiosis.</a:t>
            </a:r>
          </a:p>
        </p:txBody>
      </p:sp>
    </p:spTree>
    <p:extLst>
      <p:ext uri="{BB962C8B-B14F-4D97-AF65-F5344CB8AC3E}">
        <p14:creationId xmlns:p14="http://schemas.microsoft.com/office/powerpoint/2010/main" val="359942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1143000" y="685800"/>
            <a:ext cx="4572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There are several important advantages of conversational interfaces compare with conventional graphical interfaces:</a:t>
            </a:r>
          </a:p>
          <a:p>
            <a:r>
              <a:t>allows hands-free use, so users can use them in situations where direct manipulation is not possible or convinient. such as when your hands are occupied doing other things, when you are away from the device, or for users with vision or motor impairments</a:t>
            </a:r>
          </a:p>
          <a:p>
            <a:endParaRPr/>
          </a:p>
          <a:p>
            <a:r>
              <a:t>it also works on devices with small screens and no screen, such as smartwatches, smart speaker etc.</a:t>
            </a:r>
          </a:p>
          <a:p>
            <a:endParaRPr/>
          </a:p>
          <a:p>
            <a:r>
              <a:t>when well implemented, conversational interfaces should be intuitive to use. the goal is to enable users to talk naturally to the device, without having to learn much about “how does this work”. </a:t>
            </a:r>
          </a:p>
          <a:p>
            <a:endParaRPr/>
          </a:p>
          <a:p>
            <a:r>
              <a:t>it’s also efficient in some situations. this is especially true for tasks that require navigating multiple levels of GUI menus. (starbucks example), or in Adobe Photoshop, if i want to apply a specific filter, that requires many clicks to find the filter in the menu and set the parameters too. </a:t>
            </a:r>
          </a:p>
          <a:p>
            <a:endParaRPr/>
          </a:p>
          <a:p>
            <a:r>
              <a:t>There are also some potential pitfalls — first, most people can “read” an interface much faster than hearing the prompt of a voice interface. Users also cannot easily skim through or skip some parts of voice prompts. So for voice interfaces like Alexa, when the prompt is too long, that will be very frustrating to the users. </a:t>
            </a:r>
          </a:p>
          <a:p>
            <a:endParaRPr/>
          </a:p>
          <a:p>
            <a:r>
              <a:t>Also, it’s harder for users to discover all the affordances in a voice interface. Unlike graphical interfaces, where the users can see all the widgets, and in most cases, know how to interact with them to invoke the underlying functionalities. The users of conversational interfaces often don’t know what functionalities the interface provide, and what commands to use to trigger them. There was a prior study of Alexa users, many of them just tried a bunch of commands at the beginning, figured out a small subset of things that work reliability well such as setting alarms and playing musics, and stick with them. Although many new functionalities have been added to Alexa in the years, they are not aware of them till when, for example, they see their other friends using them.</a:t>
            </a:r>
          </a:p>
          <a:p>
            <a:endParaRPr/>
          </a:p>
          <a:p>
            <a:r>
              <a:t>Another challenge is error handling, many of the existing systems don’t have good mechanisms for error recovery. When the user says something they don’t understand, they usually just say “I don’t understand” or perform a generic fallback action, such as doing a web search without providing any help to the user for repairing the error,</a:t>
            </a:r>
          </a:p>
        </p:txBody>
      </p:sp>
    </p:spTree>
    <p:extLst>
      <p:ext uri="{BB962C8B-B14F-4D97-AF65-F5344CB8AC3E}">
        <p14:creationId xmlns:p14="http://schemas.microsoft.com/office/powerpoint/2010/main" val="1314728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There are two classes of conversational systems, ….., we will mostly focus on task-oriented conversational agents today</a:t>
            </a:r>
          </a:p>
        </p:txBody>
      </p:sp>
    </p:spTree>
    <p:extLst>
      <p:ext uri="{BB962C8B-B14F-4D97-AF65-F5344CB8AC3E}">
        <p14:creationId xmlns:p14="http://schemas.microsoft.com/office/powerpoint/2010/main" val="1472098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1143000" y="685800"/>
            <a:ext cx="4572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This is a typical architecture for task oriented dialog system &gt; This figure is from a system called RavenClaw, which was developed here at CMU. But most current task oriented dialog systems use a similar architecture .</a:t>
            </a:r>
          </a:p>
        </p:txBody>
      </p:sp>
    </p:spTree>
    <p:extLst>
      <p:ext uri="{BB962C8B-B14F-4D97-AF65-F5344CB8AC3E}">
        <p14:creationId xmlns:p14="http://schemas.microsoft.com/office/powerpoint/2010/main" val="152345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1143000" y="685800"/>
            <a:ext cx="4572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For the dialog management part, there are two main types of practical architectures. There are a few more less-practical ones for task-oriented systems, I’ll talk about those later if we had time.</a:t>
            </a:r>
          </a:p>
          <a:p>
            <a:endParaRPr/>
          </a:p>
          <a:p>
            <a:r>
              <a:t>Finite-state</a:t>
            </a:r>
          </a:p>
          <a:p>
            <a:endParaRPr/>
          </a:p>
          <a:p>
            <a:r>
              <a:t>Frame-based - the most popular one at this moment. it’s organized around a collection of frames, also known as intents. Each represents the user’s intention for one conversation turn</a:t>
            </a:r>
          </a:p>
          <a:p>
            <a:endParaRPr/>
          </a:p>
          <a:p>
            <a:r>
              <a:t>Slot: each intent can have some slots, those are information needed for the system to fulfill an intent. For example…</a:t>
            </a:r>
          </a:p>
          <a:p>
            <a:endParaRPr/>
          </a:p>
          <a:p>
            <a:r>
              <a:t>Slot value: each slot may have a set of possible slot values: the values that each slot can take -&gt; for example, destination city can take a city from a list of all the cities, the departutre_date can take a date value.</a:t>
            </a:r>
          </a:p>
        </p:txBody>
      </p:sp>
    </p:spTree>
    <p:extLst>
      <p:ext uri="{BB962C8B-B14F-4D97-AF65-F5344CB8AC3E}">
        <p14:creationId xmlns:p14="http://schemas.microsoft.com/office/powerpoint/2010/main" val="1712100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3072084" y="3072088"/>
            <a:ext cx="6858000" cy="713831"/>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261122" name="Rectangle 2"/>
          <p:cNvSpPr>
            <a:spLocks noGrp="1" noChangeArrowheads="1"/>
          </p:cNvSpPr>
          <p:nvPr>
            <p:ph type="ctrTitle"/>
          </p:nvPr>
        </p:nvSpPr>
        <p:spPr>
          <a:xfrm>
            <a:off x="1087441"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083594" y="4425956"/>
            <a:ext cx="6750847" cy="1616075"/>
          </a:xfrm>
        </p:spPr>
        <p:txBody>
          <a:bodyPr/>
          <a:lstStyle>
            <a:lvl1pPr marL="0" indent="0">
              <a:buFont typeface="Wingdings" pitchFamily="2" charset="2"/>
              <a:buNone/>
              <a:defRPr sz="2400"/>
            </a:lvl1pPr>
          </a:lstStyle>
          <a:p>
            <a:r>
              <a:rPr lang="en-US" altLang="en-US"/>
              <a:t>Click to edit Master subtitle style</a:t>
            </a:r>
          </a:p>
        </p:txBody>
      </p:sp>
      <p:sp>
        <p:nvSpPr>
          <p:cNvPr id="10" name="Rectangle 4"/>
          <p:cNvSpPr>
            <a:spLocks noGrp="1" noChangeArrowheads="1"/>
          </p:cNvSpPr>
          <p:nvPr>
            <p:ph type="dt" sz="half" idx="10"/>
          </p:nvPr>
        </p:nvSpPr>
        <p:spPr>
          <a:xfrm>
            <a:off x="760806" y="6248400"/>
            <a:ext cx="2133600" cy="457200"/>
          </a:xfrm>
        </p:spPr>
        <p:txBody>
          <a:bodyPr/>
          <a:lstStyle>
            <a:lvl1pPr>
              <a:defRPr/>
            </a:lvl1pPr>
          </a:lstStyle>
          <a:p>
            <a:pPr>
              <a:defRPr/>
            </a:pPr>
            <a:endParaRPr lang="en-US" altLang="en-US" dirty="0"/>
          </a:p>
        </p:txBody>
      </p:sp>
      <p:sp>
        <p:nvSpPr>
          <p:cNvPr id="11" name="Rectangle 5"/>
          <p:cNvSpPr>
            <a:spLocks noGrp="1" noChangeArrowheads="1"/>
          </p:cNvSpPr>
          <p:nvPr>
            <p:ph type="ftr" sz="quarter" idx="11"/>
          </p:nvPr>
        </p:nvSpPr>
        <p:spPr/>
        <p:txBody>
          <a:bodyPr/>
          <a:lstStyle>
            <a:lvl1pPr>
              <a:defRPr/>
            </a:lvl1pPr>
          </a:lstStyle>
          <a:p>
            <a:pPr>
              <a:defRPr/>
            </a:pPr>
            <a:r>
              <a:rPr lang="en-US" altLang="en-US"/>
              <a:t>© 2021 - Brad Myers and others</a:t>
            </a:r>
          </a:p>
        </p:txBody>
      </p:sp>
      <p:sp>
        <p:nvSpPr>
          <p:cNvPr id="12" name="Rectangle 6"/>
          <p:cNvSpPr>
            <a:spLocks noGrp="1" noChangeArrowheads="1"/>
          </p:cNvSpPr>
          <p:nvPr>
            <p:ph type="sldNum" sz="quarter" idx="12"/>
          </p:nvPr>
        </p:nvSpPr>
        <p:spPr>
          <a:xfrm>
            <a:off x="6700840" y="6248400"/>
            <a:ext cx="2133600" cy="457200"/>
          </a:xfrm>
        </p:spPr>
        <p:txBody>
          <a:bodyPr/>
          <a:lstStyle>
            <a:lvl1pPr>
              <a:defRPr/>
            </a:lvl1pPr>
          </a:lstStyle>
          <a:p>
            <a:pPr>
              <a:defRPr/>
            </a:pPr>
            <a:fld id="{1B3B77B1-CE06-4CD1-893A-1C072024AD65}" type="slidenum">
              <a:rPr lang="en-US" altLang="en-US"/>
              <a:pPr>
                <a:defRPr/>
              </a:pPr>
              <a:t>‹#›</a:t>
            </a:fld>
            <a:endParaRPr lang="en-US" altLang="en-US"/>
          </a:p>
        </p:txBody>
      </p:sp>
      <p:pic>
        <p:nvPicPr>
          <p:cNvPr id="14" name="Picture 12" descr="red_hcii_logo"/>
          <p:cNvPicPr>
            <a:picLocks noChangeAspect="1" noChangeArrowheads="1"/>
          </p:cNvPicPr>
          <p:nvPr userDrawn="1"/>
        </p:nvPicPr>
        <p:blipFill>
          <a:blip r:embed="rId2" cstate="print"/>
          <a:srcRect/>
          <a:stretch>
            <a:fillRect/>
          </a:stretch>
        </p:blipFill>
        <p:spPr bwMode="auto">
          <a:xfrm>
            <a:off x="881505" y="3910018"/>
            <a:ext cx="1143000" cy="13239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 2021 - Brad Myers and others</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862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2790702" y="6432551"/>
            <a:ext cx="3562597" cy="273050"/>
          </a:xfrm>
          <a:ln/>
        </p:spPr>
        <p:txBody>
          <a:bodyPr/>
          <a:lstStyle>
            <a:lvl1pPr>
              <a:defRPr/>
            </a:lvl1pPr>
          </a:lstStyle>
          <a:p>
            <a:pPr>
              <a:defRPr/>
            </a:pPr>
            <a:r>
              <a:rPr lang="en-US" altLang="en-US"/>
              <a:t>© 2021 - Brad Myers and others</a:t>
            </a:r>
          </a:p>
        </p:txBody>
      </p:sp>
      <p:sp>
        <p:nvSpPr>
          <p:cNvPr id="6"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A3B315BA-FF6E-4F83-822C-B6704CDD7611}"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xfrm>
            <a:off x="457200" y="6435974"/>
            <a:ext cx="2133600" cy="269631"/>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3124200" y="6435974"/>
            <a:ext cx="2895600" cy="269631"/>
          </a:xfrm>
          <a:ln/>
        </p:spPr>
        <p:txBody>
          <a:bodyPr/>
          <a:lstStyle>
            <a:lvl1pPr>
              <a:defRPr/>
            </a:lvl1pPr>
          </a:lstStyle>
          <a:p>
            <a:pPr>
              <a:defRPr/>
            </a:pPr>
            <a:r>
              <a:rPr lang="en-US" altLang="en-US"/>
              <a:t>© 2021 - Brad Myers and others</a:t>
            </a:r>
          </a:p>
        </p:txBody>
      </p:sp>
      <p:sp>
        <p:nvSpPr>
          <p:cNvPr id="6" name="Rectangle 12"/>
          <p:cNvSpPr>
            <a:spLocks noGrp="1" noChangeArrowheads="1"/>
          </p:cNvSpPr>
          <p:nvPr>
            <p:ph type="sldNum" sz="quarter" idx="12"/>
          </p:nvPr>
        </p:nvSpPr>
        <p:spPr>
          <a:xfrm>
            <a:off x="6553200" y="6435974"/>
            <a:ext cx="2133600" cy="269631"/>
          </a:xfrm>
          <a:ln/>
        </p:spPr>
        <p:txBody>
          <a:bodyPr/>
          <a:lstStyle>
            <a:lvl1pPr>
              <a:defRPr/>
            </a:lvl1pPr>
          </a:lstStyle>
          <a:p>
            <a:pPr>
              <a:defRPr/>
            </a:pPr>
            <a:fld id="{99BA91B7-A729-4FFA-B190-1C9571A8B26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6" name="Rectangle 11"/>
          <p:cNvSpPr>
            <a:spLocks noGrp="1" noChangeArrowheads="1"/>
          </p:cNvSpPr>
          <p:nvPr>
            <p:ph type="ftr" sz="quarter" idx="11"/>
          </p:nvPr>
        </p:nvSpPr>
        <p:spPr>
          <a:xfrm>
            <a:off x="3124200" y="6432550"/>
            <a:ext cx="2895600" cy="273050"/>
          </a:xfrm>
          <a:ln/>
        </p:spPr>
        <p:txBody>
          <a:bodyPr/>
          <a:lstStyle>
            <a:lvl1pPr>
              <a:defRPr/>
            </a:lvl1pPr>
          </a:lstStyle>
          <a:p>
            <a:pPr>
              <a:defRPr/>
            </a:pPr>
            <a:r>
              <a:rPr lang="en-US" altLang="en-US"/>
              <a:t>© 2021 - Brad Myers and others</a:t>
            </a:r>
          </a:p>
        </p:txBody>
      </p:sp>
      <p:sp>
        <p:nvSpPr>
          <p:cNvPr id="7"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7539C468-BDEB-4F01-A96B-B287F5A27C5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xfrm>
            <a:off x="457200" y="6400800"/>
            <a:ext cx="2133600" cy="304800"/>
          </a:xfrm>
          <a:ln/>
        </p:spPr>
        <p:txBody>
          <a:bodyPr/>
          <a:lstStyle>
            <a:lvl1pPr>
              <a:defRPr/>
            </a:lvl1pPr>
          </a:lstStyle>
          <a:p>
            <a:pPr>
              <a:defRPr/>
            </a:pPr>
            <a:endParaRPr lang="en-US" altLang="en-US" dirty="0"/>
          </a:p>
        </p:txBody>
      </p:sp>
      <p:sp>
        <p:nvSpPr>
          <p:cNvPr id="8" name="Rectangle 11"/>
          <p:cNvSpPr>
            <a:spLocks noGrp="1" noChangeArrowheads="1"/>
          </p:cNvSpPr>
          <p:nvPr>
            <p:ph type="ftr" sz="quarter" idx="11"/>
          </p:nvPr>
        </p:nvSpPr>
        <p:spPr>
          <a:xfrm>
            <a:off x="3124200" y="6400800"/>
            <a:ext cx="2895600" cy="304800"/>
          </a:xfrm>
          <a:ln/>
        </p:spPr>
        <p:txBody>
          <a:bodyPr/>
          <a:lstStyle>
            <a:lvl1pPr>
              <a:defRPr/>
            </a:lvl1pPr>
          </a:lstStyle>
          <a:p>
            <a:pPr>
              <a:defRPr/>
            </a:pPr>
            <a:r>
              <a:rPr lang="en-US" altLang="en-US"/>
              <a:t>© 2021 - Brad Myers and others</a:t>
            </a:r>
            <a:endParaRPr lang="en-US" altLang="en-US" dirty="0"/>
          </a:p>
        </p:txBody>
      </p:sp>
      <p:sp>
        <p:nvSpPr>
          <p:cNvPr id="9" name="Rectangle 12"/>
          <p:cNvSpPr>
            <a:spLocks noGrp="1" noChangeArrowheads="1"/>
          </p:cNvSpPr>
          <p:nvPr>
            <p:ph type="sldNum" sz="quarter" idx="12"/>
          </p:nvPr>
        </p:nvSpPr>
        <p:spPr>
          <a:xfrm>
            <a:off x="6553200" y="6400800"/>
            <a:ext cx="2133600" cy="304800"/>
          </a:xfrm>
          <a:ln/>
        </p:spPr>
        <p:txBody>
          <a:bodyPr/>
          <a:lstStyle>
            <a:lvl1pPr>
              <a:defRPr/>
            </a:lvl1pPr>
          </a:lstStyle>
          <a:p>
            <a:pPr>
              <a:defRPr/>
            </a:pPr>
            <a:fld id="{13D8B6F1-B5F8-417B-BD46-79334345901A}"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xfrm>
            <a:off x="457200" y="6471138"/>
            <a:ext cx="2133600" cy="234462"/>
          </a:xfrm>
          <a:ln/>
        </p:spPr>
        <p:txBody>
          <a:bodyPr/>
          <a:lstStyle>
            <a:lvl1pPr>
              <a:defRPr/>
            </a:lvl1pPr>
          </a:lstStyle>
          <a:p>
            <a:pPr>
              <a:defRPr/>
            </a:pPr>
            <a:endParaRPr lang="en-US" altLang="en-US" dirty="0"/>
          </a:p>
        </p:txBody>
      </p:sp>
      <p:sp>
        <p:nvSpPr>
          <p:cNvPr id="4" name="Rectangle 11"/>
          <p:cNvSpPr>
            <a:spLocks noGrp="1" noChangeArrowheads="1"/>
          </p:cNvSpPr>
          <p:nvPr>
            <p:ph type="ftr" sz="quarter" idx="11"/>
          </p:nvPr>
        </p:nvSpPr>
        <p:spPr>
          <a:xfrm>
            <a:off x="3124200" y="6471138"/>
            <a:ext cx="2895600" cy="234462"/>
          </a:xfrm>
          <a:ln/>
        </p:spPr>
        <p:txBody>
          <a:bodyPr/>
          <a:lstStyle>
            <a:lvl1pPr>
              <a:defRPr/>
            </a:lvl1pPr>
          </a:lstStyle>
          <a:p>
            <a:pPr>
              <a:defRPr/>
            </a:pPr>
            <a:r>
              <a:rPr lang="en-US" altLang="en-US"/>
              <a:t>© 2021 - Brad Myers and others</a:t>
            </a:r>
          </a:p>
        </p:txBody>
      </p:sp>
      <p:sp>
        <p:nvSpPr>
          <p:cNvPr id="5" name="Rectangle 12"/>
          <p:cNvSpPr>
            <a:spLocks noGrp="1" noChangeArrowheads="1"/>
          </p:cNvSpPr>
          <p:nvPr>
            <p:ph type="sldNum" sz="quarter" idx="12"/>
          </p:nvPr>
        </p:nvSpPr>
        <p:spPr>
          <a:xfrm>
            <a:off x="6553200" y="6471138"/>
            <a:ext cx="2133600" cy="234462"/>
          </a:xfrm>
          <a:ln/>
        </p:spPr>
        <p:txBody>
          <a:bodyPr/>
          <a:lstStyle>
            <a:lvl1pPr>
              <a:defRPr/>
            </a:lvl1pPr>
          </a:lstStyle>
          <a:p>
            <a:pPr>
              <a:defRPr/>
            </a:pPr>
            <a:fld id="{1F9D51DB-4E15-430C-8042-4DCA33BBD66E}"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en-US"/>
              <a:t>© 2021 - Brad Myers and others</a:t>
            </a:r>
          </a:p>
        </p:txBody>
      </p:sp>
      <p:sp>
        <p:nvSpPr>
          <p:cNvPr id="4" name="Rectangle 12"/>
          <p:cNvSpPr>
            <a:spLocks noGrp="1" noChangeArrowheads="1"/>
          </p:cNvSpPr>
          <p:nvPr>
            <p:ph type="sldNum" sz="quarter" idx="12"/>
          </p:nvPr>
        </p:nvSpPr>
        <p:spPr>
          <a:ln/>
        </p:spPr>
        <p:txBody>
          <a:bodyPr/>
          <a:lstStyle>
            <a:lvl1pPr>
              <a:defRPr/>
            </a:lvl1pPr>
          </a:lstStyle>
          <a:p>
            <a:pPr>
              <a:defRPr/>
            </a:pPr>
            <a:fld id="{B62266FD-D079-4A62-A952-B281EB6BCED1}"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rPr dirty="0"/>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Rectangle 11"/>
          <p:cNvSpPr>
            <a:spLocks noGrp="1" noChangeArrowheads="1"/>
          </p:cNvSpPr>
          <p:nvPr>
            <p:ph type="ftr" sz="quarter" idx="11"/>
          </p:nvPr>
        </p:nvSpPr>
        <p:spPr>
          <a:xfrm>
            <a:off x="2790702" y="6432551"/>
            <a:ext cx="3562597" cy="273050"/>
          </a:xfrm>
          <a:ln/>
        </p:spPr>
        <p:txBody>
          <a:bodyPr/>
          <a:lstStyle>
            <a:lvl1pPr>
              <a:defRPr/>
            </a:lvl1p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145380161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4726" y="671768"/>
            <a:ext cx="8374549" cy="60282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1"/>
            <a:ext cx="64008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 2021 - Brad Myers and others</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548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5" name="Group 3"/>
          <p:cNvGrpSpPr>
            <a:grpSpLocks/>
          </p:cNvGrpSpPr>
          <p:nvPr/>
        </p:nvGrpSpPr>
        <p:grpSpPr bwMode="auto">
          <a:xfrm>
            <a:off x="0" y="6"/>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2737263" y="6248400"/>
            <a:ext cx="366947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a:t>© 2021 - Brad Myers and others</a:t>
            </a:r>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C798F90B-E41F-482D-9849-38A262FB927E}" type="slidenum">
              <a:rPr lang="en-US" altLang="en-US"/>
              <a:pPr>
                <a:defRPr/>
              </a:pPr>
              <a:t>‹#›</a:t>
            </a:fld>
            <a:endParaRPr lang="en-US" altLang="en-US"/>
          </a:p>
        </p:txBody>
      </p:sp>
      <p:pic>
        <p:nvPicPr>
          <p:cNvPr id="14" name="Picture 2" descr="red_hcii_logo"/>
          <p:cNvPicPr>
            <a:picLocks noChangeAspect="1" noChangeArrowheads="1"/>
          </p:cNvPicPr>
          <p:nvPr userDrawn="1"/>
        </p:nvPicPr>
        <p:blipFill>
          <a:blip r:embed="rId12" cstate="print"/>
          <a:srcRect/>
          <a:stretch>
            <a:fillRect/>
          </a:stretch>
        </p:blipFill>
        <p:spPr bwMode="auto">
          <a:xfrm>
            <a:off x="6618288" y="134938"/>
            <a:ext cx="2386012" cy="514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84" r:id="rId2"/>
    <p:sldLayoutId id="2147483685" r:id="rId3"/>
    <p:sldLayoutId id="2147483686" r:id="rId4"/>
    <p:sldLayoutId id="2147483687" r:id="rId5"/>
    <p:sldLayoutId id="2147483688" r:id="rId6"/>
    <p:sldLayoutId id="2147483689" r:id="rId7"/>
    <p:sldLayoutId id="2147483695" r:id="rId8"/>
    <p:sldLayoutId id="2147483696" r:id="rId9"/>
    <p:sldLayoutId id="2147483697" r:id="rId10"/>
  </p:sldLayoutIdLst>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Relationship Id="rId7" Type="http://schemas.openxmlformats.org/officeDocument/2006/relationships/image" Target="../media/image16.t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tif"/><Relationship Id="rId5" Type="http://schemas.openxmlformats.org/officeDocument/2006/relationships/image" Target="../media/image14.tif"/><Relationship Id="rId4" Type="http://schemas.openxmlformats.org/officeDocument/2006/relationships/image" Target="../media/image13.t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hyperlink" Target="https://cloud.google.com/dialogflow/docs" TargetMode="External"/><Relationship Id="rId4" Type="http://schemas.openxmlformats.org/officeDocument/2006/relationships/image" Target="../media/image11.t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05830Spring2020/final%20projects/presentations/1talkui_43503_4839725_TalkUI/05-830-talk-UI-demo.mp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ig.cmu.edu/"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toby.li/"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g"/><Relationship Id="rId3" Type="http://schemas.openxmlformats.org/officeDocument/2006/relationships/image" Target="../media/image33.jp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jpg"/><Relationship Id="rId5" Type="http://schemas.openxmlformats.org/officeDocument/2006/relationships/image" Target="../media/image35.png"/><Relationship Id="rId15" Type="http://schemas.openxmlformats.org/officeDocument/2006/relationships/image" Target="../media/image45.jp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g"/></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tif"/></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t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sC5Zg0fU2e8"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p:txBody>
          <a:bodyPr/>
          <a:lstStyle/>
          <a:p>
            <a:r>
              <a:rPr lang="en-US" sz="2800" dirty="0"/>
              <a:t>Lecture 20:</a:t>
            </a:r>
            <a:br>
              <a:rPr lang="en-US" sz="2800" dirty="0"/>
            </a:br>
            <a:r>
              <a:rPr lang="en-US" dirty="0"/>
              <a:t>Toolkits for building speech/conversational/chatbot User Interfaces, and Visualizations</a:t>
            </a:r>
          </a:p>
        </p:txBody>
      </p:sp>
      <p:sp>
        <p:nvSpPr>
          <p:cNvPr id="5124" name="Rectangle 3"/>
          <p:cNvSpPr>
            <a:spLocks noGrp="1" noChangeArrowheads="1"/>
          </p:cNvSpPr>
          <p:nvPr>
            <p:ph type="subTitle" idx="1"/>
          </p:nvPr>
        </p:nvSpPr>
        <p:spPr/>
        <p:txBody>
          <a:bodyPr>
            <a:normAutofit/>
          </a:bodyPr>
          <a:lstStyle/>
          <a:p>
            <a:r>
              <a:rPr lang="en-US" dirty="0"/>
              <a:t>05-431/631 Software Structures for User Interfaces (SSUI)</a:t>
            </a:r>
          </a:p>
          <a:p>
            <a:r>
              <a:rPr lang="en-US" dirty="0"/>
              <a:t>Fall, 2021</a:t>
            </a:r>
          </a:p>
        </p:txBody>
      </p:sp>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1B3B77B1-CE06-4CD1-893A-1C072024AD65}" type="slidenum">
              <a:rPr lang="en-US" altLang="en-US" smtClean="0"/>
              <a:pPr>
                <a:defRPr/>
              </a:pPr>
              <a:t>1</a:t>
            </a:fld>
            <a:endParaRPr lang="en-US"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ractical architectures for task-oriented dialog systems"/>
          <p:cNvSpPr txBox="1">
            <a:spLocks noGrp="1"/>
          </p:cNvSpPr>
          <p:nvPr>
            <p:ph type="title"/>
          </p:nvPr>
        </p:nvSpPr>
        <p:spPr>
          <a:xfrm>
            <a:off x="217238" y="374698"/>
            <a:ext cx="8133480" cy="1138536"/>
          </a:xfrm>
          <a:prstGeom prst="rect">
            <a:avLst/>
          </a:prstGeom>
        </p:spPr>
        <p:txBody>
          <a:bodyPr/>
          <a:lstStyle>
            <a:lvl1pPr algn="l">
              <a:defRPr sz="8300"/>
            </a:lvl1pPr>
          </a:lstStyle>
          <a:p>
            <a:r>
              <a:rPr sz="4000" dirty="0"/>
              <a:t>Practical architectures for</a:t>
            </a:r>
            <a:br>
              <a:rPr lang="en-US" sz="4000" dirty="0"/>
            </a:br>
            <a:r>
              <a:rPr sz="4000" dirty="0"/>
              <a:t>task-oriented dialog systems</a:t>
            </a:r>
          </a:p>
        </p:txBody>
      </p:sp>
      <p:pic>
        <p:nvPicPr>
          <p:cNvPr id="212" name="Image" descr="Image"/>
          <p:cNvPicPr>
            <a:picLocks noChangeAspect="1"/>
          </p:cNvPicPr>
          <p:nvPr/>
        </p:nvPicPr>
        <p:blipFill>
          <a:blip r:embed="rId3"/>
          <a:stretch>
            <a:fillRect/>
          </a:stretch>
        </p:blipFill>
        <p:spPr>
          <a:xfrm>
            <a:off x="1171732" y="1890951"/>
            <a:ext cx="6224492" cy="3407198"/>
          </a:xfrm>
          <a:prstGeom prst="rect">
            <a:avLst/>
          </a:prstGeom>
          <a:ln w="12700">
            <a:miter lim="400000"/>
          </a:ln>
        </p:spPr>
      </p:pic>
      <p:sp>
        <p:nvSpPr>
          <p:cNvPr id="213" name="RavenClaw (Bohus and Rudnicky, 2003)"/>
          <p:cNvSpPr txBox="1"/>
          <p:nvPr/>
        </p:nvSpPr>
        <p:spPr>
          <a:xfrm>
            <a:off x="2501775" y="5531611"/>
            <a:ext cx="4191965" cy="33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r>
              <a:rPr dirty="0" err="1"/>
              <a:t>RavenClaw</a:t>
            </a:r>
            <a:r>
              <a:rPr dirty="0"/>
              <a:t> (</a:t>
            </a:r>
            <a:r>
              <a:rPr dirty="0" err="1"/>
              <a:t>Bohus</a:t>
            </a:r>
            <a:r>
              <a:rPr dirty="0"/>
              <a:t> and Rudnicky, 2003)</a:t>
            </a:r>
          </a:p>
        </p:txBody>
      </p:sp>
      <p:sp>
        <p:nvSpPr>
          <p:cNvPr id="215" name="Text"/>
          <p:cNvSpPr txBox="1"/>
          <p:nvPr/>
        </p:nvSpPr>
        <p:spPr>
          <a:xfrm>
            <a:off x="4393249" y="3263450"/>
            <a:ext cx="54166" cy="331100"/>
          </a:xfrm>
          <a:prstGeom prst="rect">
            <a:avLst/>
          </a:prstGeom>
          <a:ln w="12700">
            <a:miter lim="400000"/>
          </a:ln>
        </p:spPr>
        <p:txBody>
          <a:bodyPr wrap="none" lIns="26789" tIns="26789" rIns="26789" bIns="26789" anchor="ctr">
            <a:spAutoFit/>
          </a:bodyPr>
          <a:lstStyle/>
          <a:p>
            <a:endParaRPr/>
          </a:p>
        </p:txBody>
      </p:sp>
      <p:sp>
        <p:nvSpPr>
          <p:cNvPr id="216" name="Bohus, Dan, and Alexander I. Rudnicky. &quot;RavenClaw: Dialog management using hierarchical task decomposition and an expectation agenda.&quot; Eighth European Conference on Speech Communication and Technology. 2003."/>
          <p:cNvSpPr txBox="1"/>
          <p:nvPr/>
        </p:nvSpPr>
        <p:spPr>
          <a:xfrm>
            <a:off x="301884" y="5961218"/>
            <a:ext cx="8591746" cy="342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500" b="0"/>
            </a:lvl1pPr>
          </a:lstStyle>
          <a:p>
            <a:r>
              <a:rPr sz="938" dirty="0" err="1"/>
              <a:t>Bohus</a:t>
            </a:r>
            <a:r>
              <a:rPr sz="938" dirty="0"/>
              <a:t>, Dan, and Alexander I. Rudnicky. "</a:t>
            </a:r>
            <a:r>
              <a:rPr sz="938" dirty="0" err="1"/>
              <a:t>RavenClaw</a:t>
            </a:r>
            <a:r>
              <a:rPr sz="938" dirty="0"/>
              <a:t>: Dialog management using hierarchical task decomposition and an expectation agenda." Eighth European Conference on Speech Communication and Technology. 2003.</a:t>
            </a: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
        <p:nvSpPr>
          <p:cNvPr id="3" name="Footer Placeholder 2">
            <a:extLst>
              <a:ext uri="{FF2B5EF4-FFF2-40B4-BE49-F238E27FC236}">
                <a16:creationId xmlns:a16="http://schemas.microsoft.com/office/drawing/2014/main" id="{79C48BEB-D4BA-4A75-ACF0-431DFCB802E7}"/>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40014574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ractical architectures for task-oriented dialog systems"/>
          <p:cNvSpPr txBox="1">
            <a:spLocks noGrp="1"/>
          </p:cNvSpPr>
          <p:nvPr>
            <p:ph type="title"/>
          </p:nvPr>
        </p:nvSpPr>
        <p:spPr/>
        <p:txBody>
          <a:bodyPr/>
          <a:lstStyle>
            <a:lvl1pPr algn="l">
              <a:defRPr sz="8300"/>
            </a:lvl1pPr>
          </a:lstStyle>
          <a:p>
            <a:r>
              <a:rPr lang="en-US" sz="4000" dirty="0"/>
              <a:t>Practical architectures for task-oriented dialog systems</a:t>
            </a:r>
          </a:p>
        </p:txBody>
      </p:sp>
      <p:sp>
        <p:nvSpPr>
          <p:cNvPr id="221" name="Finite-state       The developer manually defines all the conversation states in the system, and the transitions between the states.…"/>
          <p:cNvSpPr txBox="1">
            <a:spLocks noGrp="1"/>
          </p:cNvSpPr>
          <p:nvPr>
            <p:ph type="body" idx="1"/>
          </p:nvPr>
        </p:nvSpPr>
        <p:spPr/>
        <p:txBody>
          <a:bodyPr>
            <a:normAutofit fontScale="92500" lnSpcReduction="10000"/>
          </a:bodyPr>
          <a:lstStyle/>
          <a:p>
            <a:r>
              <a:rPr lang="en-US" dirty="0"/>
              <a:t>Finite-state</a:t>
            </a:r>
          </a:p>
          <a:p>
            <a:pPr lvl="1"/>
            <a:r>
              <a:rPr lang="en-US" dirty="0"/>
              <a:t>The developer manually defines all the conversation states in the system, and the transitions between the states.</a:t>
            </a:r>
          </a:p>
          <a:p>
            <a:r>
              <a:rPr lang="en-US" dirty="0"/>
              <a:t> Frame-based</a:t>
            </a:r>
          </a:p>
          <a:p>
            <a:pPr lvl="1"/>
            <a:r>
              <a:rPr lang="en-US" b="1" dirty="0"/>
              <a:t>frame</a:t>
            </a:r>
            <a:r>
              <a:rPr lang="en-US" dirty="0"/>
              <a:t> (“intent”): the user’s intention for one conversation turn (e.g., </a:t>
            </a:r>
            <a:r>
              <a:rPr lang="en-US" dirty="0" err="1"/>
              <a:t>book_flight</a:t>
            </a:r>
            <a:r>
              <a:rPr lang="en-US" dirty="0"/>
              <a:t>)</a:t>
            </a:r>
          </a:p>
          <a:p>
            <a:pPr lvl="1"/>
            <a:r>
              <a:rPr lang="en-US" b="1" dirty="0"/>
              <a:t>slot</a:t>
            </a:r>
            <a:r>
              <a:rPr lang="en-US" dirty="0"/>
              <a:t>: the information that the system needs to know to fulfill an intent (e.g., </a:t>
            </a:r>
            <a:r>
              <a:rPr lang="en-US" dirty="0" err="1"/>
              <a:t>departure_date</a:t>
            </a:r>
            <a:r>
              <a:rPr lang="en-US" dirty="0"/>
              <a:t>, </a:t>
            </a:r>
            <a:r>
              <a:rPr lang="en-US" dirty="0" err="1"/>
              <a:t>destination_city</a:t>
            </a:r>
            <a:r>
              <a:rPr lang="en-US" dirty="0"/>
              <a:t>)</a:t>
            </a:r>
          </a:p>
          <a:p>
            <a:pPr lvl="1"/>
            <a:r>
              <a:rPr lang="en-US" b="1" dirty="0"/>
              <a:t>slot values</a:t>
            </a:r>
            <a:r>
              <a:rPr lang="en-US" dirty="0"/>
              <a:t>: the values that each slot can take</a:t>
            </a:r>
            <a:br>
              <a:rPr lang="en-US" dirty="0"/>
            </a:br>
            <a:endParaRPr lang="en-US" dirty="0"/>
          </a:p>
        </p:txBody>
      </p:sp>
      <p:sp>
        <p:nvSpPr>
          <p:cNvPr id="5" name="Slide Number Placeholder 4"/>
          <p:cNvSpPr>
            <a:spLocks noGrp="1"/>
          </p:cNvSpPr>
          <p:nvPr>
            <p:ph type="sldNum" sz="quarter" idx="2"/>
          </p:nvPr>
        </p:nvSpPr>
        <p:spPr/>
        <p:txBody>
          <a:bodyPr/>
          <a:lstStyle/>
          <a:p>
            <a:fld id="{86CB4B4D-7CA3-9044-876B-883B54F8677D}" type="slidenum">
              <a:rPr lang="en-US" smtClean="0"/>
              <a:t>11</a:t>
            </a:fld>
            <a:endParaRPr lang="en-US"/>
          </a:p>
        </p:txBody>
      </p:sp>
      <p:sp>
        <p:nvSpPr>
          <p:cNvPr id="2" name="Footer Placeholder 1">
            <a:extLst>
              <a:ext uri="{FF2B5EF4-FFF2-40B4-BE49-F238E27FC236}">
                <a16:creationId xmlns:a16="http://schemas.microsoft.com/office/drawing/2014/main" id="{E05455A9-EB7D-4F11-AD8F-59CC5DB1C762}"/>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347031084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User: I want to book a flight for 2 to Munich."/>
          <p:cNvSpPr txBox="1"/>
          <p:nvPr/>
        </p:nvSpPr>
        <p:spPr>
          <a:xfrm>
            <a:off x="519113" y="1409234"/>
            <a:ext cx="4781357"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book a flight for 2 to Munich. </a:t>
            </a:r>
          </a:p>
        </p:txBody>
      </p:sp>
      <p:sp>
        <p:nvSpPr>
          <p:cNvPr id="227"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228"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229"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230"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231"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2"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3"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4"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5"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7"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12</a:t>
            </a:fld>
            <a:endParaRPr lang="en-US" altLang="en-US"/>
          </a:p>
        </p:txBody>
      </p:sp>
    </p:spTree>
    <p:extLst>
      <p:ext uri="{BB962C8B-B14F-4D97-AF65-F5344CB8AC3E}">
        <p14:creationId xmlns:p14="http://schemas.microsoft.com/office/powerpoint/2010/main" val="266493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User: I want to book a flight for 2 to Munich."/>
          <p:cNvSpPr txBox="1"/>
          <p:nvPr/>
        </p:nvSpPr>
        <p:spPr>
          <a:xfrm>
            <a:off x="519112" y="1409234"/>
            <a:ext cx="4920818"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2 to Munich. </a:t>
            </a:r>
          </a:p>
        </p:txBody>
      </p:sp>
      <p:sp>
        <p:nvSpPr>
          <p:cNvPr id="242" name="Intent: bookFlight    Slots: departureCity, arrivalCity, personCount, date"/>
          <p:cNvSpPr txBox="1"/>
          <p:nvPr/>
        </p:nvSpPr>
        <p:spPr>
          <a:xfrm>
            <a:off x="489642" y="5305554"/>
            <a:ext cx="7748131"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departureCity, arrivalCity, personCount, date </a:t>
            </a:r>
          </a:p>
        </p:txBody>
      </p:sp>
      <p:sp>
        <p:nvSpPr>
          <p:cNvPr id="243" name="Intent recognition"/>
          <p:cNvSpPr txBox="1"/>
          <p:nvPr/>
        </p:nvSpPr>
        <p:spPr>
          <a:xfrm>
            <a:off x="1184809" y="1828929"/>
            <a:ext cx="1894349"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5000" i="1">
                <a:solidFill>
                  <a:srgbClr val="0365C0"/>
                </a:solidFill>
                <a:latin typeface="Helvetica"/>
                <a:ea typeface="Helvetica"/>
                <a:cs typeface="Helvetica"/>
                <a:sym typeface="Helvetica"/>
              </a:defRPr>
            </a:lvl1pPr>
          </a:lstStyle>
          <a:p>
            <a:r>
              <a:rPr sz="1875"/>
              <a:t>Intent recognition</a:t>
            </a:r>
          </a:p>
        </p:txBody>
      </p:sp>
      <p:sp>
        <p:nvSpPr>
          <p:cNvPr id="16"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7"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8"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9"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20"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5"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13</a:t>
            </a:fld>
            <a:endParaRPr lang="en-US" altLang="en-US"/>
          </a:p>
        </p:txBody>
      </p:sp>
    </p:spTree>
    <p:extLst>
      <p:ext uri="{BB962C8B-B14F-4D97-AF65-F5344CB8AC3E}">
        <p14:creationId xmlns:p14="http://schemas.microsoft.com/office/powerpoint/2010/main" val="3524454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User: I want to book a flight for 2 to Munich."/>
          <p:cNvSpPr txBox="1"/>
          <p:nvPr/>
        </p:nvSpPr>
        <p:spPr>
          <a:xfrm>
            <a:off x="519112" y="1409234"/>
            <a:ext cx="4851889"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book a flight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 </a:t>
            </a:r>
          </a:p>
        </p:txBody>
      </p:sp>
      <p:sp>
        <p:nvSpPr>
          <p:cNvPr id="259" name="Intent: bookFlight    Slots: departureCity, arrivalCity, personCount, date"/>
          <p:cNvSpPr txBox="1"/>
          <p:nvPr/>
        </p:nvSpPr>
        <p:spPr>
          <a:xfrm>
            <a:off x="489642" y="5305554"/>
            <a:ext cx="7998392"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departureCity, </a:t>
            </a:r>
            <a:r>
              <a:rPr sz="1875" b="1" strike="sngStrike">
                <a:latin typeface="Helvetica"/>
                <a:ea typeface="Helvetica"/>
                <a:cs typeface="Helvetica"/>
                <a:sym typeface="Helvetica"/>
              </a:rPr>
              <a:t>arrivalCity</a:t>
            </a:r>
            <a:r>
              <a:rPr sz="1875"/>
              <a:t>, </a:t>
            </a:r>
            <a:r>
              <a:rPr sz="1875" b="1" strike="sngStrike">
                <a:latin typeface="Helvetica"/>
                <a:ea typeface="Helvetica"/>
                <a:cs typeface="Helvetica"/>
                <a:sym typeface="Helvetica"/>
              </a:rPr>
              <a:t>personCount</a:t>
            </a:r>
            <a:r>
              <a:rPr sz="1875"/>
              <a:t>, date </a:t>
            </a:r>
          </a:p>
        </p:txBody>
      </p:sp>
      <p:sp>
        <p:nvSpPr>
          <p:cNvPr id="260" name="Entity extraction / slot filling"/>
          <p:cNvSpPr txBox="1"/>
          <p:nvPr/>
        </p:nvSpPr>
        <p:spPr>
          <a:xfrm>
            <a:off x="1948442" y="1819404"/>
            <a:ext cx="2950728"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5000" i="1">
                <a:solidFill>
                  <a:srgbClr val="0365C0"/>
                </a:solidFill>
                <a:latin typeface="Helvetica"/>
                <a:ea typeface="Helvetica"/>
                <a:cs typeface="Helvetica"/>
                <a:sym typeface="Helvetica"/>
              </a:defRPr>
            </a:lvl1pPr>
          </a:lstStyle>
          <a:p>
            <a:r>
              <a:rPr sz="1875"/>
              <a:t>Entity extraction / slot filling</a:t>
            </a:r>
          </a:p>
        </p:txBody>
      </p:sp>
      <p:sp>
        <p:nvSpPr>
          <p:cNvPr id="16"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7"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8"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9"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20"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5"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14</a:t>
            </a:fld>
            <a:endParaRPr lang="en-US" altLang="en-US"/>
          </a:p>
        </p:txBody>
      </p:sp>
    </p:spTree>
    <p:extLst>
      <p:ext uri="{BB962C8B-B14F-4D97-AF65-F5344CB8AC3E}">
        <p14:creationId xmlns:p14="http://schemas.microsoft.com/office/powerpoint/2010/main" val="393067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User: I want to book a flight for 2 to Munich.…"/>
          <p:cNvSpPr txBox="1"/>
          <p:nvPr/>
        </p:nvSpPr>
        <p:spPr>
          <a:xfrm>
            <a:off x="518854" y="1402675"/>
            <a:ext cx="4924024" cy="1124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 city are you flying from?</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Pittsburgh.</a:t>
            </a:r>
          </a:p>
        </p:txBody>
      </p:sp>
      <p:sp>
        <p:nvSpPr>
          <p:cNvPr id="276" name="Intent: bookFlight    Slots: departureCity, arrivalCity, personCount, date"/>
          <p:cNvSpPr txBox="1"/>
          <p:nvPr/>
        </p:nvSpPr>
        <p:spPr>
          <a:xfrm>
            <a:off x="489642" y="5305554"/>
            <a:ext cx="7998392"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departureCity, </a:t>
            </a:r>
            <a:r>
              <a:rPr sz="1875" b="1" strike="sngStrike">
                <a:latin typeface="Helvetica"/>
                <a:ea typeface="Helvetica"/>
                <a:cs typeface="Helvetica"/>
                <a:sym typeface="Helvetica"/>
              </a:rPr>
              <a:t>arrivalCity</a:t>
            </a:r>
            <a:r>
              <a:rPr sz="1875"/>
              <a:t>, </a:t>
            </a:r>
            <a:r>
              <a:rPr sz="1875" b="1" strike="sngStrike">
                <a:latin typeface="Helvetica"/>
                <a:ea typeface="Helvetica"/>
                <a:cs typeface="Helvetica"/>
                <a:sym typeface="Helvetica"/>
              </a:rPr>
              <a:t>personCount</a:t>
            </a:r>
            <a:r>
              <a:rPr sz="1875"/>
              <a:t>, date </a:t>
            </a:r>
          </a:p>
        </p:txBody>
      </p:sp>
      <p:sp>
        <p:nvSpPr>
          <p:cNvPr id="15"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6"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7"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8"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19"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0"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15</a:t>
            </a:fld>
            <a:endParaRPr lang="en-US" altLang="en-US"/>
          </a:p>
        </p:txBody>
      </p:sp>
    </p:spTree>
    <p:extLst>
      <p:ext uri="{BB962C8B-B14F-4D97-AF65-F5344CB8AC3E}">
        <p14:creationId xmlns:p14="http://schemas.microsoft.com/office/powerpoint/2010/main" val="1725213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Intent: bookFlight    Slots: departureCity, arrivalCity, personCount, date"/>
          <p:cNvSpPr txBox="1"/>
          <p:nvPr/>
        </p:nvSpPr>
        <p:spPr>
          <a:xfrm>
            <a:off x="489642" y="5305554"/>
            <a:ext cx="8138046"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a:t>
            </a:r>
            <a:r>
              <a:rPr sz="1875" b="1" strike="sngStrike">
                <a:latin typeface="Helvetica"/>
                <a:ea typeface="Helvetica"/>
                <a:cs typeface="Helvetica"/>
                <a:sym typeface="Helvetica"/>
              </a:rPr>
              <a:t>departureCity</a:t>
            </a:r>
            <a:r>
              <a:rPr sz="1875"/>
              <a:t>, </a:t>
            </a:r>
            <a:r>
              <a:rPr sz="1875" b="1" strike="sngStrike">
                <a:latin typeface="Helvetica"/>
                <a:ea typeface="Helvetica"/>
                <a:cs typeface="Helvetica"/>
                <a:sym typeface="Helvetica"/>
              </a:rPr>
              <a:t>arrivalCity</a:t>
            </a:r>
            <a:r>
              <a:rPr sz="1875"/>
              <a:t>, </a:t>
            </a:r>
            <a:r>
              <a:rPr sz="1875" b="1" strike="sngStrike">
                <a:latin typeface="Helvetica"/>
                <a:ea typeface="Helvetica"/>
                <a:cs typeface="Helvetica"/>
                <a:sym typeface="Helvetica"/>
              </a:rPr>
              <a:t>personCount</a:t>
            </a:r>
            <a:r>
              <a:rPr sz="1875"/>
              <a:t>, date </a:t>
            </a:r>
          </a:p>
        </p:txBody>
      </p:sp>
      <p:sp>
        <p:nvSpPr>
          <p:cNvPr id="292" name="User: I want to book a flight for 2 to Munich.…"/>
          <p:cNvSpPr txBox="1"/>
          <p:nvPr/>
        </p:nvSpPr>
        <p:spPr>
          <a:xfrm>
            <a:off x="518854" y="1402675"/>
            <a:ext cx="4924024" cy="1124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 city are you flying from?</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Pittsburgh</a:t>
            </a:r>
            <a:r>
              <a:rPr sz="1875"/>
              <a:t>.</a:t>
            </a:r>
          </a:p>
        </p:txBody>
      </p:sp>
      <p:sp>
        <p:nvSpPr>
          <p:cNvPr id="15"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6"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7"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8"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19"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0"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16</a:t>
            </a:fld>
            <a:endParaRPr lang="en-US" altLang="en-US"/>
          </a:p>
        </p:txBody>
      </p:sp>
    </p:spTree>
    <p:extLst>
      <p:ext uri="{BB962C8B-B14F-4D97-AF65-F5344CB8AC3E}">
        <p14:creationId xmlns:p14="http://schemas.microsoft.com/office/powerpoint/2010/main" val="1581804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Intent: bookFlight    Slots: departureCity, arrivalCity, personCount, date"/>
          <p:cNvSpPr txBox="1"/>
          <p:nvPr/>
        </p:nvSpPr>
        <p:spPr>
          <a:xfrm>
            <a:off x="489642" y="5305554"/>
            <a:ext cx="8165296"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a:t>
            </a:r>
            <a:r>
              <a:rPr sz="1875" b="1" strike="sngStrike">
                <a:latin typeface="Helvetica"/>
                <a:ea typeface="Helvetica"/>
                <a:cs typeface="Helvetica"/>
                <a:sym typeface="Helvetica"/>
              </a:rPr>
              <a:t>departureCity</a:t>
            </a:r>
            <a:r>
              <a:rPr sz="1875"/>
              <a:t>, </a:t>
            </a:r>
            <a:r>
              <a:rPr sz="1875" b="1" strike="sngStrike">
                <a:latin typeface="Helvetica"/>
                <a:ea typeface="Helvetica"/>
                <a:cs typeface="Helvetica"/>
                <a:sym typeface="Helvetica"/>
              </a:rPr>
              <a:t>arrivalCity</a:t>
            </a:r>
            <a:r>
              <a:rPr sz="1875"/>
              <a:t>, </a:t>
            </a:r>
            <a:r>
              <a:rPr sz="1875" b="1" strike="sngStrike">
                <a:latin typeface="Helvetica"/>
                <a:ea typeface="Helvetica"/>
                <a:cs typeface="Helvetica"/>
                <a:sym typeface="Helvetica"/>
              </a:rPr>
              <a:t>personCount</a:t>
            </a:r>
            <a:r>
              <a:rPr sz="1875"/>
              <a:t>, </a:t>
            </a:r>
            <a:r>
              <a:rPr sz="1875" b="1" strike="sngStrike">
                <a:latin typeface="Helvetica"/>
                <a:ea typeface="Helvetica"/>
                <a:cs typeface="Helvetica"/>
                <a:sym typeface="Helvetica"/>
              </a:rPr>
              <a:t>date</a:t>
            </a:r>
            <a:r>
              <a:rPr sz="1875"/>
              <a:t> </a:t>
            </a:r>
          </a:p>
        </p:txBody>
      </p:sp>
      <p:sp>
        <p:nvSpPr>
          <p:cNvPr id="306" name="User: I want to book a flight for 2 to Munich.…"/>
          <p:cNvSpPr txBox="1"/>
          <p:nvPr/>
        </p:nvSpPr>
        <p:spPr>
          <a:xfrm>
            <a:off x="518854" y="1397306"/>
            <a:ext cx="4924024" cy="1907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 city are you flying from?</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Pittsburgh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What’s the departure date for the flight?</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Tomorrow</a:t>
            </a:r>
            <a:r>
              <a:rPr sz="1875"/>
              <a:t>.</a:t>
            </a:r>
          </a:p>
        </p:txBody>
      </p:sp>
      <p:sp>
        <p:nvSpPr>
          <p:cNvPr id="15"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6"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7"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8"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19"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0"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17</a:t>
            </a:fld>
            <a:endParaRPr lang="en-US" altLang="en-US"/>
          </a:p>
        </p:txBody>
      </p:sp>
    </p:spTree>
    <p:extLst>
      <p:ext uri="{BB962C8B-B14F-4D97-AF65-F5344CB8AC3E}">
        <p14:creationId xmlns:p14="http://schemas.microsoft.com/office/powerpoint/2010/main" val="3911105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Intent: bookHotel    Slots: ….."/>
          <p:cNvSpPr txBox="1"/>
          <p:nvPr/>
        </p:nvSpPr>
        <p:spPr>
          <a:xfrm>
            <a:off x="490538" y="5305554"/>
            <a:ext cx="3316213"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bookHotel    </a:t>
            </a:r>
            <a:r>
              <a:rPr sz="1875" b="1">
                <a:latin typeface="Helvetica"/>
                <a:ea typeface="Helvetica"/>
                <a:cs typeface="Helvetica"/>
                <a:sym typeface="Helvetica"/>
              </a:rPr>
              <a:t>Slots:</a:t>
            </a:r>
            <a:r>
              <a:rPr sz="1875"/>
              <a:t> …..</a:t>
            </a:r>
          </a:p>
        </p:txBody>
      </p:sp>
      <p:sp>
        <p:nvSpPr>
          <p:cNvPr id="322" name="User: I want to book a flight for 2 to Munich.…"/>
          <p:cNvSpPr txBox="1"/>
          <p:nvPr/>
        </p:nvSpPr>
        <p:spPr>
          <a:xfrm>
            <a:off x="518854" y="1391938"/>
            <a:ext cx="5085928" cy="2689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 city are you flying from?</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Pittsburgh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What’s the departure date for the flight?</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Tomorrow</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Do you want to also book a hotel or a car?</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I’d like to </a:t>
            </a:r>
            <a:r>
              <a:rPr sz="1875" b="1">
                <a:solidFill>
                  <a:srgbClr val="0B5D18"/>
                </a:solidFill>
                <a:latin typeface="Helvetica"/>
                <a:ea typeface="Helvetica"/>
                <a:cs typeface="Helvetica"/>
                <a:sym typeface="Helvetica"/>
              </a:rPr>
              <a:t>get a place to stay</a:t>
            </a:r>
            <a:r>
              <a:rPr sz="1875"/>
              <a:t> too.</a:t>
            </a:r>
          </a:p>
        </p:txBody>
      </p:sp>
      <p:sp>
        <p:nvSpPr>
          <p:cNvPr id="15"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6"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7"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8"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19"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0"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18</a:t>
            </a:fld>
            <a:endParaRPr lang="en-US" altLang="en-US"/>
          </a:p>
        </p:txBody>
      </p:sp>
    </p:spTree>
    <p:extLst>
      <p:ext uri="{BB962C8B-B14F-4D97-AF65-F5344CB8AC3E}">
        <p14:creationId xmlns:p14="http://schemas.microsoft.com/office/powerpoint/2010/main" val="3882399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Image" descr="Image"/>
          <p:cNvPicPr>
            <a:picLocks noChangeAspect="1"/>
          </p:cNvPicPr>
          <p:nvPr/>
        </p:nvPicPr>
        <p:blipFill>
          <a:blip r:embed="rId3"/>
          <a:stretch>
            <a:fillRect/>
          </a:stretch>
        </p:blipFill>
        <p:spPr>
          <a:xfrm>
            <a:off x="123921" y="1875083"/>
            <a:ext cx="2139048" cy="737051"/>
          </a:xfrm>
          <a:prstGeom prst="rect">
            <a:avLst/>
          </a:prstGeom>
          <a:ln w="12700">
            <a:miter lim="400000"/>
          </a:ln>
        </p:spPr>
      </p:pic>
      <p:pic>
        <p:nvPicPr>
          <p:cNvPr id="338" name="Image" descr="Image"/>
          <p:cNvPicPr>
            <a:picLocks noChangeAspect="1"/>
          </p:cNvPicPr>
          <p:nvPr/>
        </p:nvPicPr>
        <p:blipFill>
          <a:blip r:embed="rId4"/>
          <a:stretch>
            <a:fillRect/>
          </a:stretch>
        </p:blipFill>
        <p:spPr>
          <a:xfrm>
            <a:off x="273844" y="2576513"/>
            <a:ext cx="1428842" cy="422079"/>
          </a:xfrm>
          <a:prstGeom prst="rect">
            <a:avLst/>
          </a:prstGeom>
          <a:ln w="12700">
            <a:miter lim="400000"/>
          </a:ln>
        </p:spPr>
      </p:pic>
      <p:pic>
        <p:nvPicPr>
          <p:cNvPr id="339" name="Image" descr="Image"/>
          <p:cNvPicPr>
            <a:picLocks noChangeAspect="1"/>
          </p:cNvPicPr>
          <p:nvPr/>
        </p:nvPicPr>
        <p:blipFill>
          <a:blip r:embed="rId5"/>
          <a:stretch>
            <a:fillRect/>
          </a:stretch>
        </p:blipFill>
        <p:spPr>
          <a:xfrm>
            <a:off x="223065" y="3281696"/>
            <a:ext cx="1747124" cy="936540"/>
          </a:xfrm>
          <a:prstGeom prst="rect">
            <a:avLst/>
          </a:prstGeom>
          <a:ln w="12700">
            <a:miter lim="400000"/>
          </a:ln>
        </p:spPr>
      </p:pic>
      <p:pic>
        <p:nvPicPr>
          <p:cNvPr id="340" name="Image" descr="Image"/>
          <p:cNvPicPr>
            <a:picLocks noChangeAspect="1"/>
          </p:cNvPicPr>
          <p:nvPr/>
        </p:nvPicPr>
        <p:blipFill>
          <a:blip r:embed="rId6"/>
          <a:stretch>
            <a:fillRect/>
          </a:stretch>
        </p:blipFill>
        <p:spPr>
          <a:xfrm>
            <a:off x="226265" y="4264819"/>
            <a:ext cx="1524000" cy="862013"/>
          </a:xfrm>
          <a:prstGeom prst="rect">
            <a:avLst/>
          </a:prstGeom>
          <a:ln w="12700">
            <a:miter lim="400000"/>
          </a:ln>
        </p:spPr>
      </p:pic>
      <p:sp>
        <p:nvSpPr>
          <p:cNvPr id="342" name="Existing tools for building slot-filling bots"/>
          <p:cNvSpPr txBox="1"/>
          <p:nvPr/>
        </p:nvSpPr>
        <p:spPr>
          <a:xfrm>
            <a:off x="1617566" y="1211263"/>
            <a:ext cx="5873002" cy="434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defRPr sz="6600" b="0">
                <a:latin typeface="Helvetica Light"/>
                <a:ea typeface="Helvetica Light"/>
                <a:cs typeface="Helvetica Light"/>
                <a:sym typeface="Helvetica Light"/>
              </a:defRPr>
            </a:pPr>
            <a:r>
              <a:rPr sz="2475" b="1">
                <a:latin typeface="Helvetica"/>
                <a:ea typeface="Helvetica"/>
                <a:cs typeface="Helvetica"/>
                <a:sym typeface="Helvetica"/>
              </a:rPr>
              <a:t>Existing tools </a:t>
            </a:r>
            <a:r>
              <a:rPr sz="2475"/>
              <a:t>for building slot-filling bots</a:t>
            </a:r>
          </a:p>
        </p:txBody>
      </p:sp>
      <p:pic>
        <p:nvPicPr>
          <p:cNvPr id="343" name="Image" descr="Image"/>
          <p:cNvPicPr>
            <a:picLocks noChangeAspect="1"/>
          </p:cNvPicPr>
          <p:nvPr/>
        </p:nvPicPr>
        <p:blipFill>
          <a:blip r:embed="rId7"/>
          <a:stretch>
            <a:fillRect/>
          </a:stretch>
        </p:blipFill>
        <p:spPr>
          <a:xfrm>
            <a:off x="2500313" y="2428875"/>
            <a:ext cx="6448425" cy="2004831"/>
          </a:xfrm>
          <a:prstGeom prst="rect">
            <a:avLst/>
          </a:prstGeom>
          <a:ln w="12700">
            <a:miter lim="400000"/>
          </a:ln>
        </p:spPr>
      </p:pic>
      <p:sp>
        <p:nvSpPr>
          <p:cNvPr id="2" name="Footer Placeholder 1"/>
          <p:cNvSpPr>
            <a:spLocks noGrp="1"/>
          </p:cNvSpPr>
          <p:nvPr>
            <p:ph type="ftr" sz="quarter" idx="11"/>
          </p:nvPr>
        </p:nvSpPr>
        <p:spPr/>
        <p:txBody>
          <a:bodyPr/>
          <a:lstStyle/>
          <a:p>
            <a:pPr>
              <a:defRPr/>
            </a:pPr>
            <a:r>
              <a:rPr lang="en-US" altLang="en-US"/>
              <a:t>© 2021 -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19</a:t>
            </a:fld>
            <a:endParaRPr lang="en-US" altLang="en-US"/>
          </a:p>
        </p:txBody>
      </p:sp>
    </p:spTree>
    <p:extLst>
      <p:ext uri="{BB962C8B-B14F-4D97-AF65-F5344CB8AC3E}">
        <p14:creationId xmlns:p14="http://schemas.microsoft.com/office/powerpoint/2010/main" val="15493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idx="1"/>
          </p:nvPr>
        </p:nvSpPr>
        <p:spPr>
          <a:xfrm>
            <a:off x="337457" y="1417637"/>
            <a:ext cx="8806543" cy="5287963"/>
          </a:xfrm>
        </p:spPr>
        <p:txBody>
          <a:bodyPr>
            <a:normAutofit/>
          </a:bodyPr>
          <a:lstStyle/>
          <a:p>
            <a:r>
              <a:rPr lang="en-US" dirty="0"/>
              <a:t>Changed lecture order because speech or viz might be a topic for </a:t>
            </a:r>
            <a:r>
              <a:rPr lang="en-US"/>
              <a:t>final projects</a:t>
            </a:r>
            <a:endParaRPr lang="en-US" dirty="0"/>
          </a:p>
        </p:txBody>
      </p:sp>
      <p:sp>
        <p:nvSpPr>
          <p:cNvPr id="4" name="Footer Placeholder 3"/>
          <p:cNvSpPr>
            <a:spLocks noGrp="1"/>
          </p:cNvSpPr>
          <p:nvPr>
            <p:ph type="ftr" sz="quarter" idx="11"/>
          </p:nvPr>
        </p:nvSpPr>
        <p:spPr/>
        <p:txBody>
          <a:bodyPr/>
          <a:lstStyle/>
          <a:p>
            <a:pPr>
              <a:defRPr/>
            </a:pPr>
            <a:r>
              <a:rPr lang="en-US" altLang="en-US"/>
              <a:t>© 2021 - Brad Myers and others</a:t>
            </a:r>
          </a:p>
        </p:txBody>
      </p:sp>
      <p:sp>
        <p:nvSpPr>
          <p:cNvPr id="5" name="Slide Number Placeholder 4"/>
          <p:cNvSpPr>
            <a:spLocks noGrp="1"/>
          </p:cNvSpPr>
          <p:nvPr>
            <p:ph type="sldNum" sz="quarter" idx="12"/>
          </p:nvPr>
        </p:nvSpPr>
        <p:spPr/>
        <p:txBody>
          <a:bodyPr/>
          <a:lstStyle/>
          <a:p>
            <a:pPr>
              <a:defRPr/>
            </a:pPr>
            <a:fld id="{A3B315BA-FF6E-4F83-822C-B6704CDD7611}" type="slidenum">
              <a:rPr lang="en-US" altLang="en-US" smtClean="0"/>
              <a:pPr>
                <a:defRPr/>
              </a:pPr>
              <a:t>2</a:t>
            </a:fld>
            <a:endParaRPr lang="en-US" altLang="en-US"/>
          </a:p>
        </p:txBody>
      </p:sp>
    </p:spTree>
    <p:extLst>
      <p:ext uri="{BB962C8B-B14F-4D97-AF65-F5344CB8AC3E}">
        <p14:creationId xmlns:p14="http://schemas.microsoft.com/office/powerpoint/2010/main" val="906970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Dialogflow"/>
          <p:cNvSpPr txBox="1">
            <a:spLocks noGrp="1"/>
          </p:cNvSpPr>
          <p:nvPr>
            <p:ph type="title"/>
          </p:nvPr>
        </p:nvSpPr>
        <p:spPr>
          <a:xfrm>
            <a:off x="260789" y="440304"/>
            <a:ext cx="8133480" cy="723305"/>
          </a:xfrm>
          <a:prstGeom prst="rect">
            <a:avLst/>
          </a:prstGeom>
        </p:spPr>
        <p:txBody>
          <a:bodyPr/>
          <a:lstStyle>
            <a:lvl1pPr algn="l">
              <a:defRPr sz="8300"/>
            </a:lvl1pPr>
          </a:lstStyle>
          <a:p>
            <a:r>
              <a:rPr sz="4000" dirty="0" err="1"/>
              <a:t>Dialogflow</a:t>
            </a:r>
            <a:endParaRPr sz="4000" dirty="0"/>
          </a:p>
        </p:txBody>
      </p:sp>
      <p:pic>
        <p:nvPicPr>
          <p:cNvPr id="348" name="Image" descr="Image"/>
          <p:cNvPicPr>
            <a:picLocks noChangeAspect="1"/>
          </p:cNvPicPr>
          <p:nvPr/>
        </p:nvPicPr>
        <p:blipFill>
          <a:blip r:embed="rId3"/>
          <a:stretch>
            <a:fillRect/>
          </a:stretch>
        </p:blipFill>
        <p:spPr>
          <a:xfrm>
            <a:off x="6053940" y="1381657"/>
            <a:ext cx="2340329" cy="611678"/>
          </a:xfrm>
          <a:prstGeom prst="rect">
            <a:avLst/>
          </a:prstGeom>
          <a:ln w="12700">
            <a:miter lim="400000"/>
          </a:ln>
        </p:spPr>
      </p:pic>
      <p:pic>
        <p:nvPicPr>
          <p:cNvPr id="349" name="Image" descr="Image"/>
          <p:cNvPicPr>
            <a:picLocks noChangeAspect="1"/>
          </p:cNvPicPr>
          <p:nvPr/>
        </p:nvPicPr>
        <p:blipFill>
          <a:blip r:embed="rId4"/>
          <a:stretch>
            <a:fillRect/>
          </a:stretch>
        </p:blipFill>
        <p:spPr>
          <a:xfrm>
            <a:off x="3330116" y="2429431"/>
            <a:ext cx="5198260" cy="2845452"/>
          </a:xfrm>
          <a:prstGeom prst="rect">
            <a:avLst/>
          </a:prstGeom>
          <a:ln w="12700">
            <a:miter lim="400000"/>
          </a:ln>
        </p:spPr>
      </p:pic>
      <p:sp>
        <p:nvSpPr>
          <p:cNvPr id="350" name="Oval"/>
          <p:cNvSpPr/>
          <p:nvPr/>
        </p:nvSpPr>
        <p:spPr>
          <a:xfrm>
            <a:off x="5923360" y="2771775"/>
            <a:ext cx="2852489" cy="2160764"/>
          </a:xfrm>
          <a:prstGeom prst="ellipse">
            <a:avLst/>
          </a:prstGeom>
          <a:ln w="63500">
            <a:solidFill>
              <a:schemeClr val="accent5">
                <a:hueOff val="-82419"/>
                <a:satOff val="-9513"/>
                <a:lumOff val="-16343"/>
              </a:schemeClr>
            </a:solidFill>
            <a:miter lim="400000"/>
          </a:ln>
        </p:spPr>
        <p:txBody>
          <a:bodyPr lIns="26789" tIns="26789" rIns="26789" bIns="26789" anchor="ctr"/>
          <a:lstStyle/>
          <a:p>
            <a:pPr>
              <a:defRPr sz="3000" b="0">
                <a:solidFill>
                  <a:srgbClr val="FFFFFF"/>
                </a:solidFill>
                <a:latin typeface="+mn-lt"/>
                <a:ea typeface="+mn-ea"/>
                <a:cs typeface="+mn-cs"/>
                <a:sym typeface="Helvetica Neue Medium"/>
              </a:defRPr>
            </a:pPr>
            <a:endParaRPr sz="1125"/>
          </a:p>
        </p:txBody>
      </p:sp>
      <p:sp>
        <p:nvSpPr>
          <p:cNvPr id="351" name="One of the more popular toolkits…"/>
          <p:cNvSpPr txBox="1">
            <a:spLocks noGrp="1"/>
          </p:cNvSpPr>
          <p:nvPr>
            <p:ph type="body" sz="quarter" idx="1"/>
          </p:nvPr>
        </p:nvSpPr>
        <p:spPr>
          <a:xfrm>
            <a:off x="260789" y="1381657"/>
            <a:ext cx="5779991" cy="4606290"/>
          </a:xfrm>
          <a:prstGeom prst="rect">
            <a:avLst/>
          </a:prstGeom>
        </p:spPr>
        <p:txBody>
          <a:bodyPr anchor="t">
            <a:normAutofit/>
          </a:bodyPr>
          <a:lstStyle/>
          <a:p>
            <a:r>
              <a:rPr sz="2400" dirty="0"/>
              <a:t>One of the more popular toolkits</a:t>
            </a:r>
          </a:p>
          <a:p>
            <a:pPr lvl="1"/>
            <a:r>
              <a:rPr lang="en-US" sz="2000" dirty="0">
                <a:hlinkClick r:id="rId5"/>
              </a:rPr>
              <a:t>https://cloud.google.com/dialogflow/docs</a:t>
            </a:r>
            <a:r>
              <a:rPr lang="en-US" sz="2000" dirty="0"/>
              <a:t> </a:t>
            </a:r>
          </a:p>
          <a:p>
            <a:r>
              <a:rPr sz="2400" dirty="0"/>
              <a:t>Can easily connect</a:t>
            </a:r>
            <a:br>
              <a:rPr lang="en-US" sz="2400" dirty="0"/>
            </a:br>
            <a:r>
              <a:rPr sz="2400" dirty="0"/>
              <a:t>to other Google</a:t>
            </a:r>
            <a:br>
              <a:rPr lang="en-US" sz="2400" dirty="0"/>
            </a:br>
            <a:r>
              <a:rPr sz="2400" dirty="0"/>
              <a:t>components</a:t>
            </a:r>
            <a:br>
              <a:rPr lang="en-US" sz="2400" dirty="0"/>
            </a:br>
            <a:r>
              <a:rPr sz="2400" dirty="0"/>
              <a:t>(e.g., speech</a:t>
            </a:r>
            <a:br>
              <a:rPr lang="en-US" sz="2400" dirty="0"/>
            </a:br>
            <a:r>
              <a:rPr sz="2400" dirty="0"/>
              <a:t>recognition,</a:t>
            </a:r>
            <a:br>
              <a:rPr lang="en-US" sz="2400" dirty="0"/>
            </a:br>
            <a:r>
              <a:rPr sz="2400" dirty="0"/>
              <a:t>speech synthesis,</a:t>
            </a:r>
            <a:br>
              <a:rPr lang="en-US" sz="2400" dirty="0"/>
            </a:br>
            <a:r>
              <a:rPr sz="2400" dirty="0"/>
              <a:t>knowledge graph…)</a:t>
            </a:r>
          </a:p>
        </p:txBody>
      </p:sp>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
        <p:nvSpPr>
          <p:cNvPr id="3" name="Footer Placeholder 2">
            <a:extLst>
              <a:ext uri="{FF2B5EF4-FFF2-40B4-BE49-F238E27FC236}">
                <a16:creationId xmlns:a16="http://schemas.microsoft.com/office/drawing/2014/main" id="{39A011BD-1472-4407-9922-17D93B202A0B}"/>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3626616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Other architectures for dialog systems"/>
          <p:cNvSpPr txBox="1">
            <a:spLocks noGrp="1"/>
          </p:cNvSpPr>
          <p:nvPr>
            <p:ph type="title"/>
          </p:nvPr>
        </p:nvSpPr>
        <p:spPr>
          <a:xfrm>
            <a:off x="362018" y="676497"/>
            <a:ext cx="8133480" cy="1138536"/>
          </a:xfrm>
          <a:prstGeom prst="rect">
            <a:avLst/>
          </a:prstGeom>
        </p:spPr>
        <p:txBody>
          <a:bodyPr/>
          <a:lstStyle>
            <a:lvl1pPr algn="l">
              <a:defRPr sz="8300"/>
            </a:lvl1pPr>
          </a:lstStyle>
          <a:p>
            <a:r>
              <a:rPr sz="4000" dirty="0"/>
              <a:t>Other architectures for dialog systems</a:t>
            </a:r>
          </a:p>
        </p:txBody>
      </p:sp>
      <p:sp>
        <p:nvSpPr>
          <p:cNvPr id="366" name="Rule-based (if (contains (or “hi” “hello”)) (output “hello”)) (if (and (= detect_comm_type SELF_DISCLOSURE) (= detect_emotion SAD))     (output “I'm sorry to hear [$USER_DISCLOSURE]”))…"/>
          <p:cNvSpPr txBox="1">
            <a:spLocks noGrp="1"/>
          </p:cNvSpPr>
          <p:nvPr>
            <p:ph type="body" idx="1"/>
          </p:nvPr>
        </p:nvSpPr>
        <p:spPr>
          <a:xfrm>
            <a:off x="805904" y="1954530"/>
            <a:ext cx="8040916" cy="4751069"/>
          </a:xfrm>
          <a:prstGeom prst="rect">
            <a:avLst/>
          </a:prstGeom>
        </p:spPr>
        <p:txBody>
          <a:bodyPr anchor="t">
            <a:normAutofit fontScale="62500" lnSpcReduction="20000"/>
          </a:bodyPr>
          <a:lstStyle/>
          <a:p>
            <a:pPr marL="64293" indent="-64293" defTabSz="231056">
              <a:spcBef>
                <a:spcPts val="1650"/>
              </a:spcBef>
              <a:buSzPct val="100000"/>
              <a:buAutoNum type="arabicPeriod"/>
              <a:defRPr sz="3900"/>
            </a:pPr>
            <a:r>
              <a:rPr dirty="0"/>
              <a:t> </a:t>
            </a:r>
            <a:r>
              <a:rPr b="1" dirty="0"/>
              <a:t>Rule-based</a:t>
            </a:r>
            <a:br>
              <a:rPr b="1" dirty="0"/>
            </a:br>
            <a:r>
              <a:rPr sz="2200" dirty="0">
                <a:latin typeface="Courier"/>
                <a:ea typeface="Courier"/>
                <a:cs typeface="Courier"/>
                <a:sym typeface="Courier"/>
              </a:rPr>
              <a:t>(if (contains (or “hi” “hello”)) (output “hello”))</a:t>
            </a:r>
            <a:br>
              <a:rPr sz="2200" dirty="0">
                <a:latin typeface="Courier"/>
                <a:ea typeface="Courier"/>
                <a:cs typeface="Courier"/>
                <a:sym typeface="Courier"/>
              </a:rPr>
            </a:br>
            <a:r>
              <a:rPr sz="2200" dirty="0">
                <a:latin typeface="Courier"/>
                <a:ea typeface="Courier"/>
                <a:cs typeface="Courier"/>
                <a:sym typeface="Courier"/>
              </a:rPr>
              <a:t>(if (and (= </a:t>
            </a:r>
            <a:r>
              <a:rPr sz="2200" dirty="0" err="1">
                <a:latin typeface="Courier"/>
                <a:ea typeface="Courier"/>
                <a:cs typeface="Courier"/>
                <a:sym typeface="Courier"/>
              </a:rPr>
              <a:t>detect_comm_type</a:t>
            </a:r>
            <a:r>
              <a:rPr sz="2200" dirty="0">
                <a:latin typeface="Courier"/>
                <a:ea typeface="Courier"/>
                <a:cs typeface="Courier"/>
                <a:sym typeface="Courier"/>
              </a:rPr>
              <a:t> SELF_DISCLOSURE) (= </a:t>
            </a:r>
            <a:r>
              <a:rPr sz="2200" dirty="0" err="1">
                <a:latin typeface="Courier"/>
                <a:ea typeface="Courier"/>
                <a:cs typeface="Courier"/>
                <a:sym typeface="Courier"/>
              </a:rPr>
              <a:t>detect_emotion</a:t>
            </a:r>
            <a:r>
              <a:rPr sz="2200" dirty="0">
                <a:latin typeface="Courier"/>
                <a:ea typeface="Courier"/>
                <a:cs typeface="Courier"/>
                <a:sym typeface="Courier"/>
              </a:rPr>
              <a:t> SAD))</a:t>
            </a:r>
            <a:br>
              <a:rPr sz="2200" dirty="0">
                <a:latin typeface="Courier"/>
                <a:ea typeface="Courier"/>
                <a:cs typeface="Courier"/>
                <a:sym typeface="Courier"/>
              </a:rPr>
            </a:br>
            <a:r>
              <a:rPr sz="2200" dirty="0">
                <a:latin typeface="Courier"/>
                <a:ea typeface="Courier"/>
                <a:cs typeface="Courier"/>
                <a:sym typeface="Courier"/>
              </a:rPr>
              <a:t>    (output “I'm sorry to hear [$USER_DISCLOSURE]”)) </a:t>
            </a:r>
          </a:p>
          <a:p>
            <a:pPr marL="64293" indent="-64293" defTabSz="231056">
              <a:spcBef>
                <a:spcPts val="1650"/>
              </a:spcBef>
              <a:buSzPct val="100000"/>
              <a:buAutoNum type="arabicPeriod"/>
              <a:defRPr sz="3900"/>
            </a:pPr>
            <a:r>
              <a:rPr b="1" dirty="0"/>
              <a:t> Corpus-based:</a:t>
            </a:r>
            <a:r>
              <a:rPr dirty="0"/>
              <a:t> use a very large corpus of human-human or human-machine conversations</a:t>
            </a:r>
          </a:p>
          <a:p>
            <a:pPr marL="921544" lvl="1" indent="-571500" defTabSz="231056">
              <a:spcBef>
                <a:spcPts val="413"/>
              </a:spcBef>
              <a:buSzPct val="100000"/>
              <a:defRPr sz="3900"/>
            </a:pPr>
            <a:r>
              <a:rPr b="1" dirty="0"/>
              <a:t>Information retrieval (IR) based approach:</a:t>
            </a:r>
            <a:r>
              <a:rPr dirty="0"/>
              <a:t> find the best-matched prior utterance for the user’s input in the corpus, and use the prior response for that utterance</a:t>
            </a:r>
          </a:p>
          <a:p>
            <a:pPr marL="921544" lvl="1" indent="-571500" defTabSz="231056">
              <a:spcBef>
                <a:spcPts val="0"/>
              </a:spcBef>
              <a:buSzPct val="100000"/>
              <a:defRPr sz="3900"/>
            </a:pPr>
            <a:r>
              <a:rPr b="1" dirty="0"/>
              <a:t>Sequence-to-sequence dialog generation:</a:t>
            </a:r>
            <a:r>
              <a:rPr dirty="0"/>
              <a:t> model conversation as a sequence transduction problem -&gt; generate a response from a user input (and probably with some other contexts encoded in)</a:t>
            </a:r>
            <a:br>
              <a:rPr dirty="0"/>
            </a:br>
            <a:endParaRPr dirty="0"/>
          </a:p>
        </p:txBody>
      </p:sp>
      <p:sp>
        <p:nvSpPr>
          <p:cNvPr id="3" name="Slide Number Placeholder 2"/>
          <p:cNvSpPr>
            <a:spLocks noGrp="1"/>
          </p:cNvSpPr>
          <p:nvPr>
            <p:ph type="sldNum" sz="quarter" idx="2"/>
          </p:nvPr>
        </p:nvSpPr>
        <p:spPr/>
        <p:txBody>
          <a:bodyPr/>
          <a:lstStyle/>
          <a:p>
            <a:fld id="{86CB4B4D-7CA3-9044-876B-883B54F8677D}" type="slidenum">
              <a:rPr lang="en-US" smtClean="0"/>
              <a:t>21</a:t>
            </a:fld>
            <a:endParaRPr lang="en-US"/>
          </a:p>
        </p:txBody>
      </p:sp>
      <p:sp>
        <p:nvSpPr>
          <p:cNvPr id="2" name="Footer Placeholder 1">
            <a:extLst>
              <a:ext uri="{FF2B5EF4-FFF2-40B4-BE49-F238E27FC236}">
                <a16:creationId xmlns:a16="http://schemas.microsoft.com/office/drawing/2014/main" id="{688C893B-9853-4163-AE16-2FBA78E67750}"/>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18807176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05-830 project </a:t>
            </a:r>
            <a:r>
              <a:rPr lang="en-US" sz="2000" dirty="0"/>
              <a:t>(Spring’20)</a:t>
            </a:r>
            <a:endParaRPr lang="en-US" sz="2800" dirty="0"/>
          </a:p>
        </p:txBody>
      </p:sp>
      <p:sp>
        <p:nvSpPr>
          <p:cNvPr id="3" name="Text Placeholder 2"/>
          <p:cNvSpPr>
            <a:spLocks noGrp="1"/>
          </p:cNvSpPr>
          <p:nvPr>
            <p:ph type="body" idx="1"/>
          </p:nvPr>
        </p:nvSpPr>
        <p:spPr>
          <a:xfrm>
            <a:off x="457200" y="1719263"/>
            <a:ext cx="7943850" cy="4411662"/>
          </a:xfrm>
        </p:spPr>
        <p:txBody>
          <a:bodyPr/>
          <a:lstStyle/>
          <a:p>
            <a:r>
              <a:rPr lang="en-US" dirty="0"/>
              <a:t>Use </a:t>
            </a:r>
            <a:r>
              <a:rPr lang="en-US" dirty="0" err="1"/>
              <a:t>DialogFlow</a:t>
            </a:r>
            <a:r>
              <a:rPr lang="en-US" dirty="0"/>
              <a:t> to create a GUI Builder</a:t>
            </a:r>
          </a:p>
          <a:p>
            <a:r>
              <a:rPr lang="en-US" dirty="0"/>
              <a:t>Thanks to Hongyi Zhang, Mengxin Cao, Ron Chew</a:t>
            </a:r>
          </a:p>
          <a:p>
            <a:r>
              <a:rPr lang="en-US" dirty="0"/>
              <a:t>1-month project</a:t>
            </a:r>
          </a:p>
        </p:txBody>
      </p:sp>
      <p:sp>
        <p:nvSpPr>
          <p:cNvPr id="6" name="Slide Number Placeholder 5"/>
          <p:cNvSpPr>
            <a:spLocks noGrp="1"/>
          </p:cNvSpPr>
          <p:nvPr>
            <p:ph type="sldNum" sz="quarter" idx="2"/>
          </p:nvPr>
        </p:nvSpPr>
        <p:spPr/>
        <p:txBody>
          <a:bodyPr/>
          <a:lstStyle/>
          <a:p>
            <a:fld id="{86CB4B4D-7CA3-9044-876B-883B54F8677D}" type="slidenum">
              <a:rPr lang="en-US" smtClean="0"/>
              <a:t>22</a:t>
            </a:fld>
            <a:endParaRPr lang="en-US"/>
          </a:p>
        </p:txBody>
      </p:sp>
      <p:sp>
        <p:nvSpPr>
          <p:cNvPr id="4" name="Footer Placeholder 3">
            <a:extLst>
              <a:ext uri="{FF2B5EF4-FFF2-40B4-BE49-F238E27FC236}">
                <a16:creationId xmlns:a16="http://schemas.microsoft.com/office/drawing/2014/main" id="{672B334D-8A31-45F2-ADC9-82473E7E5611}"/>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26806040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2251" y="1423369"/>
            <a:ext cx="7616825" cy="972061"/>
          </a:xfrm>
          <a:prstGeom prst="rect">
            <a:avLst/>
          </a:prstGeom>
        </p:spPr>
        <p:txBody>
          <a:bodyPr vert="horz" wrap="square" lIns="0" tIns="71120" rIns="0" bIns="0" rtlCol="0">
            <a:spAutoFit/>
          </a:bodyPr>
          <a:lstStyle/>
          <a:p>
            <a:pPr marL="12700">
              <a:spcBef>
                <a:spcPts val="560"/>
              </a:spcBef>
            </a:pPr>
            <a:r>
              <a:rPr sz="2400" spc="-45" dirty="0">
                <a:solidFill>
                  <a:srgbClr val="616161"/>
                </a:solidFill>
                <a:latin typeface="Arial"/>
                <a:cs typeface="Arial"/>
              </a:rPr>
              <a:t>Two </a:t>
            </a:r>
            <a:r>
              <a:rPr sz="2400" spc="-15" dirty="0">
                <a:solidFill>
                  <a:srgbClr val="616161"/>
                </a:solidFill>
                <a:latin typeface="Arial"/>
                <a:cs typeface="Arial"/>
              </a:rPr>
              <a:t>intents: </a:t>
            </a:r>
            <a:r>
              <a:rPr sz="2400" b="1" spc="-50" dirty="0">
                <a:solidFill>
                  <a:srgbClr val="616161"/>
                </a:solidFill>
                <a:latin typeface="Gill Sans MT"/>
                <a:cs typeface="Gill Sans MT"/>
              </a:rPr>
              <a:t>Initialization</a:t>
            </a:r>
            <a:r>
              <a:rPr sz="2400" spc="-50" dirty="0">
                <a:solidFill>
                  <a:srgbClr val="616161"/>
                </a:solidFill>
                <a:latin typeface="Arial"/>
                <a:cs typeface="Arial"/>
              </a:rPr>
              <a:t>,</a:t>
            </a:r>
            <a:r>
              <a:rPr sz="2400" spc="-60" dirty="0">
                <a:solidFill>
                  <a:srgbClr val="616161"/>
                </a:solidFill>
                <a:latin typeface="Arial"/>
                <a:cs typeface="Arial"/>
              </a:rPr>
              <a:t> </a:t>
            </a:r>
            <a:r>
              <a:rPr sz="2400" b="1" spc="-55" dirty="0">
                <a:solidFill>
                  <a:srgbClr val="616161"/>
                </a:solidFill>
                <a:latin typeface="Gill Sans MT"/>
                <a:cs typeface="Gill Sans MT"/>
              </a:rPr>
              <a:t>Interaction</a:t>
            </a:r>
            <a:endParaRPr sz="2400" dirty="0">
              <a:latin typeface="Gill Sans MT"/>
              <a:cs typeface="Gill Sans MT"/>
            </a:endParaRPr>
          </a:p>
          <a:p>
            <a:pPr marL="12700">
              <a:spcBef>
                <a:spcPts val="335"/>
              </a:spcBef>
            </a:pPr>
            <a:r>
              <a:rPr sz="1600" spc="-10" dirty="0">
                <a:solidFill>
                  <a:srgbClr val="616161"/>
                </a:solidFill>
                <a:latin typeface="Arial"/>
                <a:cs typeface="Arial"/>
              </a:rPr>
              <a:t>Capability</a:t>
            </a:r>
            <a:r>
              <a:rPr sz="1600" spc="-30" dirty="0">
                <a:solidFill>
                  <a:srgbClr val="616161"/>
                </a:solidFill>
                <a:latin typeface="Arial"/>
                <a:cs typeface="Arial"/>
              </a:rPr>
              <a:t> vs</a:t>
            </a:r>
            <a:r>
              <a:rPr sz="1600" spc="-25" dirty="0">
                <a:solidFill>
                  <a:srgbClr val="616161"/>
                </a:solidFill>
                <a:latin typeface="Arial"/>
                <a:cs typeface="Arial"/>
              </a:rPr>
              <a:t> </a:t>
            </a:r>
            <a:r>
              <a:rPr sz="1600" spc="-10" dirty="0">
                <a:solidFill>
                  <a:srgbClr val="616161"/>
                </a:solidFill>
                <a:latin typeface="Arial"/>
                <a:cs typeface="Arial"/>
              </a:rPr>
              <a:t>Complexity:</a:t>
            </a:r>
            <a:r>
              <a:rPr sz="1600" spc="-30" dirty="0">
                <a:solidFill>
                  <a:srgbClr val="616161"/>
                </a:solidFill>
                <a:latin typeface="Arial"/>
                <a:cs typeface="Arial"/>
              </a:rPr>
              <a:t> What</a:t>
            </a:r>
            <a:r>
              <a:rPr sz="1600" spc="-25" dirty="0">
                <a:solidFill>
                  <a:srgbClr val="616161"/>
                </a:solidFill>
                <a:latin typeface="Arial"/>
                <a:cs typeface="Arial"/>
              </a:rPr>
              <a:t> </a:t>
            </a:r>
            <a:r>
              <a:rPr sz="1600" spc="-5" dirty="0">
                <a:solidFill>
                  <a:srgbClr val="616161"/>
                </a:solidFill>
                <a:latin typeface="Arial"/>
                <a:cs typeface="Arial"/>
              </a:rPr>
              <a:t>things</a:t>
            </a:r>
            <a:r>
              <a:rPr sz="1600" spc="-30" dirty="0">
                <a:solidFill>
                  <a:srgbClr val="616161"/>
                </a:solidFill>
                <a:latin typeface="Arial"/>
                <a:cs typeface="Arial"/>
              </a:rPr>
              <a:t> </a:t>
            </a:r>
            <a:r>
              <a:rPr sz="1600" spc="20" dirty="0">
                <a:solidFill>
                  <a:srgbClr val="616161"/>
                </a:solidFill>
                <a:latin typeface="Arial"/>
                <a:cs typeface="Arial"/>
              </a:rPr>
              <a:t>do</a:t>
            </a:r>
            <a:r>
              <a:rPr sz="1600" spc="-25" dirty="0">
                <a:solidFill>
                  <a:srgbClr val="616161"/>
                </a:solidFill>
                <a:latin typeface="Arial"/>
                <a:cs typeface="Arial"/>
              </a:rPr>
              <a:t> </a:t>
            </a:r>
            <a:r>
              <a:rPr sz="1600" spc="10" dirty="0">
                <a:solidFill>
                  <a:srgbClr val="616161"/>
                </a:solidFill>
                <a:latin typeface="Arial"/>
                <a:cs typeface="Arial"/>
              </a:rPr>
              <a:t>we</a:t>
            </a:r>
            <a:r>
              <a:rPr sz="1600" spc="-25" dirty="0">
                <a:solidFill>
                  <a:srgbClr val="616161"/>
                </a:solidFill>
                <a:latin typeface="Arial"/>
                <a:cs typeface="Arial"/>
              </a:rPr>
              <a:t> </a:t>
            </a:r>
            <a:r>
              <a:rPr sz="1600" spc="5" dirty="0">
                <a:solidFill>
                  <a:srgbClr val="616161"/>
                </a:solidFill>
                <a:latin typeface="Arial"/>
                <a:cs typeface="Arial"/>
              </a:rPr>
              <a:t>need</a:t>
            </a:r>
            <a:r>
              <a:rPr sz="1600" spc="-30" dirty="0">
                <a:solidFill>
                  <a:srgbClr val="616161"/>
                </a:solidFill>
                <a:latin typeface="Arial"/>
                <a:cs typeface="Arial"/>
              </a:rPr>
              <a:t> </a:t>
            </a:r>
            <a:r>
              <a:rPr sz="1600" spc="20" dirty="0">
                <a:solidFill>
                  <a:srgbClr val="616161"/>
                </a:solidFill>
                <a:latin typeface="Arial"/>
                <a:cs typeface="Arial"/>
              </a:rPr>
              <a:t>to</a:t>
            </a:r>
            <a:r>
              <a:rPr sz="1600" spc="-25" dirty="0">
                <a:solidFill>
                  <a:srgbClr val="616161"/>
                </a:solidFill>
                <a:latin typeface="Arial"/>
                <a:cs typeface="Arial"/>
              </a:rPr>
              <a:t> </a:t>
            </a:r>
            <a:r>
              <a:rPr sz="1600" spc="-5" dirty="0">
                <a:solidFill>
                  <a:srgbClr val="616161"/>
                </a:solidFill>
                <a:latin typeface="Arial"/>
                <a:cs typeface="Arial"/>
              </a:rPr>
              <a:t>specify</a:t>
            </a:r>
            <a:r>
              <a:rPr sz="1600" spc="-30" dirty="0">
                <a:solidFill>
                  <a:srgbClr val="616161"/>
                </a:solidFill>
                <a:latin typeface="Arial"/>
                <a:cs typeface="Arial"/>
              </a:rPr>
              <a:t> </a:t>
            </a:r>
            <a:r>
              <a:rPr sz="1600" spc="-20" dirty="0">
                <a:solidFill>
                  <a:srgbClr val="616161"/>
                </a:solidFill>
                <a:latin typeface="Arial"/>
                <a:cs typeface="Arial"/>
              </a:rPr>
              <a:t>via</a:t>
            </a:r>
            <a:r>
              <a:rPr sz="1600" spc="-25" dirty="0">
                <a:solidFill>
                  <a:srgbClr val="616161"/>
                </a:solidFill>
                <a:latin typeface="Arial"/>
                <a:cs typeface="Arial"/>
              </a:rPr>
              <a:t> </a:t>
            </a:r>
            <a:r>
              <a:rPr sz="1600" spc="-10" dirty="0">
                <a:solidFill>
                  <a:srgbClr val="616161"/>
                </a:solidFill>
                <a:latin typeface="Arial"/>
                <a:cs typeface="Arial"/>
              </a:rPr>
              <a:t>voice,</a:t>
            </a:r>
            <a:r>
              <a:rPr sz="1600" spc="-25" dirty="0">
                <a:solidFill>
                  <a:srgbClr val="616161"/>
                </a:solidFill>
                <a:latin typeface="Arial"/>
                <a:cs typeface="Arial"/>
              </a:rPr>
              <a:t> </a:t>
            </a:r>
            <a:r>
              <a:rPr sz="1600" spc="5" dirty="0">
                <a:solidFill>
                  <a:srgbClr val="616161"/>
                </a:solidFill>
                <a:latin typeface="Arial"/>
                <a:cs typeface="Arial"/>
              </a:rPr>
              <a:t>or</a:t>
            </a:r>
            <a:r>
              <a:rPr sz="1600" spc="-30" dirty="0">
                <a:solidFill>
                  <a:srgbClr val="616161"/>
                </a:solidFill>
                <a:latin typeface="Arial"/>
                <a:cs typeface="Arial"/>
              </a:rPr>
              <a:t> </a:t>
            </a:r>
            <a:r>
              <a:rPr sz="1600" spc="5" dirty="0">
                <a:solidFill>
                  <a:srgbClr val="616161"/>
                </a:solidFill>
                <a:latin typeface="Arial"/>
                <a:cs typeface="Arial"/>
              </a:rPr>
              <a:t>could</a:t>
            </a:r>
            <a:r>
              <a:rPr sz="1600" spc="-25" dirty="0">
                <a:solidFill>
                  <a:srgbClr val="616161"/>
                </a:solidFill>
                <a:latin typeface="Arial"/>
                <a:cs typeface="Arial"/>
              </a:rPr>
              <a:t> </a:t>
            </a:r>
            <a:r>
              <a:rPr sz="1600" spc="10" dirty="0">
                <a:solidFill>
                  <a:srgbClr val="616161"/>
                </a:solidFill>
                <a:latin typeface="Arial"/>
                <a:cs typeface="Arial"/>
              </a:rPr>
              <a:t>we</a:t>
            </a:r>
            <a:r>
              <a:rPr sz="1600" spc="-30" dirty="0">
                <a:solidFill>
                  <a:srgbClr val="616161"/>
                </a:solidFill>
                <a:latin typeface="Arial"/>
                <a:cs typeface="Arial"/>
              </a:rPr>
              <a:t> </a:t>
            </a:r>
            <a:r>
              <a:rPr sz="1600" spc="-15" dirty="0">
                <a:solidFill>
                  <a:srgbClr val="616161"/>
                </a:solidFill>
                <a:latin typeface="Arial"/>
                <a:cs typeface="Arial"/>
              </a:rPr>
              <a:t>use</a:t>
            </a:r>
            <a:r>
              <a:rPr sz="1600" spc="-25" dirty="0">
                <a:solidFill>
                  <a:srgbClr val="616161"/>
                </a:solidFill>
                <a:latin typeface="Arial"/>
                <a:cs typeface="Arial"/>
              </a:rPr>
              <a:t> </a:t>
            </a:r>
            <a:r>
              <a:rPr sz="1600" spc="-40" dirty="0">
                <a:solidFill>
                  <a:srgbClr val="616161"/>
                </a:solidFill>
                <a:latin typeface="Arial"/>
                <a:cs typeface="Arial"/>
              </a:rPr>
              <a:t>a </a:t>
            </a:r>
            <a:r>
              <a:rPr sz="1600" b="1" spc="-40" dirty="0">
                <a:solidFill>
                  <a:srgbClr val="616161"/>
                </a:solidFill>
                <a:latin typeface="Gill Sans MT"/>
                <a:cs typeface="Gill Sans MT"/>
              </a:rPr>
              <a:t>demonstration</a:t>
            </a:r>
            <a:r>
              <a:rPr sz="1600" spc="-40" dirty="0">
                <a:solidFill>
                  <a:srgbClr val="616161"/>
                </a:solidFill>
                <a:latin typeface="Arial"/>
                <a:cs typeface="Arial"/>
              </a:rPr>
              <a:t>?</a:t>
            </a:r>
            <a:endParaRPr sz="1600" dirty="0">
              <a:latin typeface="Arial"/>
              <a:cs typeface="Arial"/>
            </a:endParaRPr>
          </a:p>
        </p:txBody>
      </p:sp>
      <p:sp>
        <p:nvSpPr>
          <p:cNvPr id="4" name="object 4"/>
          <p:cNvSpPr/>
          <p:nvPr/>
        </p:nvSpPr>
        <p:spPr>
          <a:xfrm>
            <a:off x="182881" y="2771026"/>
            <a:ext cx="4391914" cy="349107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88385" y="2771025"/>
            <a:ext cx="4466651" cy="3491071"/>
          </a:xfrm>
          <a:prstGeom prst="rect">
            <a:avLst/>
          </a:prstGeom>
          <a:blipFill>
            <a:blip r:embed="rId3" cstate="print"/>
            <a:stretch>
              <a:fillRect/>
            </a:stretch>
          </a:blipFill>
        </p:spPr>
        <p:txBody>
          <a:bodyPr wrap="square" lIns="0" tIns="0" rIns="0" bIns="0" rtlCol="0"/>
          <a:lstStyle/>
          <a:p>
            <a:endParaRPr/>
          </a:p>
        </p:txBody>
      </p:sp>
      <p:sp>
        <p:nvSpPr>
          <p:cNvPr id="10" name="Title 9"/>
          <p:cNvSpPr>
            <a:spLocks noGrp="1"/>
          </p:cNvSpPr>
          <p:nvPr>
            <p:ph type="ctrTitle"/>
          </p:nvPr>
        </p:nvSpPr>
        <p:spPr>
          <a:xfrm>
            <a:off x="384726" y="674429"/>
            <a:ext cx="8374549" cy="600164"/>
          </a:xfrm>
        </p:spPr>
        <p:txBody>
          <a:bodyPr/>
          <a:lstStyle/>
          <a:p>
            <a:r>
              <a:rPr lang="en-US" b="1" dirty="0">
                <a:solidFill>
                  <a:schemeClr val="tx2"/>
                </a:solidFill>
              </a:rPr>
              <a:t>Conversation Design in </a:t>
            </a:r>
            <a:r>
              <a:rPr lang="en-US" b="1" dirty="0" err="1">
                <a:solidFill>
                  <a:schemeClr val="tx2"/>
                </a:solidFill>
              </a:rPr>
              <a:t>DialogFlow</a:t>
            </a:r>
            <a:endParaRPr lang="en-US" b="1" dirty="0">
              <a:solidFill>
                <a:schemeClr val="tx2"/>
              </a:solidFill>
            </a:endParaRPr>
          </a:p>
        </p:txBody>
      </p:sp>
      <p:sp>
        <p:nvSpPr>
          <p:cNvPr id="13" name="Slide Number Placeholder 12"/>
          <p:cNvSpPr>
            <a:spLocks noGrp="1"/>
          </p:cNvSpPr>
          <p:nvPr>
            <p:ph type="sldNum" sz="quarter" idx="7"/>
          </p:nvPr>
        </p:nvSpPr>
        <p:spPr/>
        <p:txBody>
          <a:bodyPr/>
          <a:lstStyle/>
          <a:p>
            <a:fld id="{B6F15528-21DE-4FAA-801E-634DDDAF4B2B}" type="slidenum">
              <a:rPr lang="en-US" smtClean="0"/>
              <a:t>23</a:t>
            </a:fld>
            <a:endParaRPr lang="en-US"/>
          </a:p>
        </p:txBody>
      </p:sp>
      <p:sp>
        <p:nvSpPr>
          <p:cNvPr id="2" name="Footer Placeholder 1">
            <a:extLst>
              <a:ext uri="{FF2B5EF4-FFF2-40B4-BE49-F238E27FC236}">
                <a16:creationId xmlns:a16="http://schemas.microsoft.com/office/drawing/2014/main" id="{C069F0A1-00B3-483E-8AAB-22173ABC0427}"/>
              </a:ext>
            </a:extLst>
          </p:cNvPr>
          <p:cNvSpPr>
            <a:spLocks noGrp="1"/>
          </p:cNvSpPr>
          <p:nvPr>
            <p:ph type="ftr" sz="quarter" idx="5"/>
          </p:nvPr>
        </p:nvSpPr>
        <p:spPr/>
        <p:txBody>
          <a:bodyPr/>
          <a:lstStyle/>
          <a:p>
            <a:r>
              <a:rPr lang="en-US"/>
              <a:t>© 2021 - Brad Myers and others</a:t>
            </a:r>
          </a:p>
        </p:txBody>
      </p:sp>
    </p:spTree>
    <p:extLst>
      <p:ext uri="{BB962C8B-B14F-4D97-AF65-F5344CB8AC3E}">
        <p14:creationId xmlns:p14="http://schemas.microsoft.com/office/powerpoint/2010/main" val="1520557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Conversation Design in </a:t>
            </a:r>
            <a:r>
              <a:rPr lang="en-US" dirty="0" err="1"/>
              <a:t>DialogFlow</a:t>
            </a:r>
            <a:endParaRPr lang="en-US" dirty="0"/>
          </a:p>
        </p:txBody>
      </p:sp>
      <p:sp>
        <p:nvSpPr>
          <p:cNvPr id="9" name="Content Placeholder 8"/>
          <p:cNvSpPr>
            <a:spLocks noGrp="1"/>
          </p:cNvSpPr>
          <p:nvPr>
            <p:ph idx="1"/>
          </p:nvPr>
        </p:nvSpPr>
        <p:spPr>
          <a:xfrm>
            <a:off x="224706" y="1514049"/>
            <a:ext cx="8229600" cy="4411662"/>
          </a:xfrm>
        </p:spPr>
        <p:txBody>
          <a:bodyPr/>
          <a:lstStyle/>
          <a:p>
            <a:pPr marL="12700">
              <a:spcBef>
                <a:spcPts val="370"/>
              </a:spcBef>
            </a:pPr>
            <a:r>
              <a:rPr lang="en-US" sz="2800" spc="-20" dirty="0">
                <a:solidFill>
                  <a:srgbClr val="616161"/>
                </a:solidFill>
                <a:cs typeface="Arial"/>
              </a:rPr>
              <a:t>Everyone </a:t>
            </a:r>
            <a:r>
              <a:rPr lang="en-US" sz="2800" spc="-35" dirty="0">
                <a:solidFill>
                  <a:srgbClr val="616161"/>
                </a:solidFill>
                <a:cs typeface="Arial"/>
              </a:rPr>
              <a:t>has </a:t>
            </a:r>
            <a:r>
              <a:rPr lang="en-US" sz="2800" spc="-45" dirty="0">
                <a:solidFill>
                  <a:srgbClr val="616161"/>
                </a:solidFill>
                <a:cs typeface="Arial"/>
              </a:rPr>
              <a:t>a </a:t>
            </a:r>
            <a:r>
              <a:rPr lang="en-US" sz="2800" spc="10" dirty="0">
                <a:solidFill>
                  <a:srgbClr val="616161"/>
                </a:solidFill>
                <a:cs typeface="Arial"/>
              </a:rPr>
              <a:t>diﬀerent </a:t>
            </a:r>
            <a:r>
              <a:rPr lang="en-US" sz="2800" spc="15" dirty="0">
                <a:solidFill>
                  <a:srgbClr val="616161"/>
                </a:solidFill>
                <a:cs typeface="Arial"/>
              </a:rPr>
              <a:t>word </a:t>
            </a:r>
            <a:r>
              <a:rPr lang="en-US" sz="2800" spc="5" dirty="0">
                <a:solidFill>
                  <a:srgbClr val="616161"/>
                </a:solidFill>
                <a:cs typeface="Arial"/>
              </a:rPr>
              <a:t>for</a:t>
            </a:r>
            <a:r>
              <a:rPr lang="en-US" sz="2800" spc="-100" dirty="0">
                <a:solidFill>
                  <a:srgbClr val="616161"/>
                </a:solidFill>
                <a:cs typeface="Arial"/>
              </a:rPr>
              <a:t> </a:t>
            </a:r>
            <a:r>
              <a:rPr lang="en-US" sz="2800" spc="-40" dirty="0">
                <a:solidFill>
                  <a:srgbClr val="616161"/>
                </a:solidFill>
                <a:cs typeface="Arial"/>
              </a:rPr>
              <a:t>everything…</a:t>
            </a:r>
            <a:endParaRPr lang="en-US" sz="2800" dirty="0">
              <a:cs typeface="Arial"/>
            </a:endParaRPr>
          </a:p>
          <a:p>
            <a:pPr marL="12700">
              <a:spcBef>
                <a:spcPts val="270"/>
              </a:spcBef>
            </a:pPr>
            <a:r>
              <a:rPr lang="en-US" sz="2800" spc="-50" dirty="0">
                <a:solidFill>
                  <a:srgbClr val="616161"/>
                </a:solidFill>
                <a:cs typeface="Arial"/>
              </a:rPr>
              <a:t>Provide synonyms</a:t>
            </a:r>
            <a:endParaRPr lang="en-US" sz="2400" dirty="0">
              <a:cs typeface="Arial"/>
            </a:endParaRPr>
          </a:p>
          <a:p>
            <a:endParaRPr lang="en-US" dirty="0"/>
          </a:p>
        </p:txBody>
      </p:sp>
      <p:sp>
        <p:nvSpPr>
          <p:cNvPr id="7" name="object 7"/>
          <p:cNvSpPr/>
          <p:nvPr/>
        </p:nvSpPr>
        <p:spPr>
          <a:xfrm>
            <a:off x="29369" y="3554730"/>
            <a:ext cx="5088804" cy="3188969"/>
          </a:xfrm>
          <a:prstGeom prst="rect">
            <a:avLst/>
          </a:prstGeom>
          <a:blipFill>
            <a:blip r:embed="rId2" cstate="print"/>
            <a:stretch>
              <a:fillRect/>
            </a:stretch>
          </a:blipFill>
          <a:ln>
            <a:solidFill>
              <a:schemeClr val="tx2"/>
            </a:solidFill>
          </a:ln>
        </p:spPr>
        <p:txBody>
          <a:bodyPr wrap="square" lIns="0" tIns="0" rIns="0" bIns="0" rtlCol="0"/>
          <a:lstStyle/>
          <a:p>
            <a:endParaRPr/>
          </a:p>
        </p:txBody>
      </p:sp>
      <p:grpSp>
        <p:nvGrpSpPr>
          <p:cNvPr id="4" name="object 4"/>
          <p:cNvGrpSpPr/>
          <p:nvPr/>
        </p:nvGrpSpPr>
        <p:grpSpPr>
          <a:xfrm>
            <a:off x="4114092" y="2225716"/>
            <a:ext cx="5029908" cy="4632284"/>
            <a:chOff x="4624521" y="1233222"/>
            <a:chExt cx="3992245" cy="3676650"/>
          </a:xfrm>
        </p:grpSpPr>
        <p:sp>
          <p:nvSpPr>
            <p:cNvPr id="5" name="object 5"/>
            <p:cNvSpPr/>
            <p:nvPr/>
          </p:nvSpPr>
          <p:spPr>
            <a:xfrm>
              <a:off x="4624521" y="1233222"/>
              <a:ext cx="3991671" cy="3676539"/>
            </a:xfrm>
            <a:prstGeom prst="rect">
              <a:avLst/>
            </a:prstGeom>
            <a:blipFill>
              <a:blip r:embed="rId3" cstate="print"/>
              <a:stretch>
                <a:fillRect/>
              </a:stretch>
            </a:blipFill>
            <a:ln>
              <a:solidFill>
                <a:schemeClr val="tx2"/>
              </a:solidFill>
            </a:ln>
          </p:spPr>
          <p:txBody>
            <a:bodyPr wrap="square" lIns="0" tIns="0" rIns="0" bIns="0" rtlCol="0"/>
            <a:lstStyle/>
            <a:p>
              <a:endParaRPr/>
            </a:p>
          </p:txBody>
        </p:sp>
        <p:sp>
          <p:nvSpPr>
            <p:cNvPr id="6" name="object 6"/>
            <p:cNvSpPr/>
            <p:nvPr/>
          </p:nvSpPr>
          <p:spPr>
            <a:xfrm>
              <a:off x="6949724" y="4049899"/>
              <a:ext cx="635635" cy="120014"/>
            </a:xfrm>
            <a:custGeom>
              <a:avLst/>
              <a:gdLst/>
              <a:ahLst/>
              <a:cxnLst/>
              <a:rect l="l" t="t" r="r" b="b"/>
              <a:pathLst>
                <a:path w="635634" h="120014">
                  <a:moveTo>
                    <a:pt x="0" y="0"/>
                  </a:moveTo>
                  <a:lnTo>
                    <a:pt x="635099" y="0"/>
                  </a:lnTo>
                  <a:lnTo>
                    <a:pt x="635099" y="119999"/>
                  </a:lnTo>
                  <a:lnTo>
                    <a:pt x="0" y="119999"/>
                  </a:lnTo>
                  <a:lnTo>
                    <a:pt x="0" y="0"/>
                  </a:lnTo>
                  <a:close/>
                </a:path>
              </a:pathLst>
            </a:custGeom>
            <a:ln w="9524">
              <a:solidFill>
                <a:schemeClr val="tx2"/>
              </a:solidFill>
            </a:ln>
          </p:spPr>
          <p:txBody>
            <a:bodyPr wrap="square" lIns="0" tIns="0" rIns="0" bIns="0" rtlCol="0"/>
            <a:lstStyle/>
            <a:p>
              <a:endParaRPr/>
            </a:p>
          </p:txBody>
        </p:sp>
      </p:grpSp>
      <p:sp>
        <p:nvSpPr>
          <p:cNvPr id="11" name="Slide Number Placeholder 10"/>
          <p:cNvSpPr>
            <a:spLocks noGrp="1"/>
          </p:cNvSpPr>
          <p:nvPr>
            <p:ph type="sldNum" sz="quarter" idx="12"/>
          </p:nvPr>
        </p:nvSpPr>
        <p:spPr/>
        <p:txBody>
          <a:bodyPr/>
          <a:lstStyle/>
          <a:p>
            <a:pPr>
              <a:defRPr/>
            </a:pPr>
            <a:fld id="{A3B315BA-FF6E-4F83-822C-B6704CDD7611}" type="slidenum">
              <a:rPr lang="en-US" altLang="en-US" smtClean="0"/>
              <a:pPr>
                <a:defRPr/>
              </a:pPr>
              <a:t>24</a:t>
            </a:fld>
            <a:endParaRPr lang="en-US" altLang="en-US"/>
          </a:p>
        </p:txBody>
      </p:sp>
      <p:sp>
        <p:nvSpPr>
          <p:cNvPr id="2" name="Footer Placeholder 1">
            <a:extLst>
              <a:ext uri="{FF2B5EF4-FFF2-40B4-BE49-F238E27FC236}">
                <a16:creationId xmlns:a16="http://schemas.microsoft.com/office/drawing/2014/main" id="{AAB4EE0F-59B7-4CC9-9F8D-EEABB2A563D5}"/>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2577971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Interface Design</a:t>
            </a:r>
          </a:p>
        </p:txBody>
      </p:sp>
      <p:sp>
        <p:nvSpPr>
          <p:cNvPr id="14" name="Content Placeholder 13"/>
          <p:cNvSpPr>
            <a:spLocks noGrp="1"/>
          </p:cNvSpPr>
          <p:nvPr>
            <p:ph idx="1"/>
          </p:nvPr>
        </p:nvSpPr>
        <p:spPr>
          <a:xfrm>
            <a:off x="200195" y="1514310"/>
            <a:ext cx="8229600" cy="4411662"/>
          </a:xfrm>
        </p:spPr>
        <p:txBody>
          <a:bodyPr/>
          <a:lstStyle/>
          <a:p>
            <a:r>
              <a:rPr lang="en-US" dirty="0"/>
              <a:t>Features</a:t>
            </a:r>
          </a:p>
          <a:p>
            <a:pPr lvl="1"/>
            <a:r>
              <a:rPr lang="en-US" dirty="0"/>
              <a:t>Continuous voice monitoring</a:t>
            </a:r>
          </a:p>
          <a:p>
            <a:pPr lvl="1"/>
            <a:r>
              <a:rPr lang="en-US" dirty="0"/>
              <a:t>Voice control to interact with graphical objects</a:t>
            </a:r>
          </a:p>
          <a:p>
            <a:pPr lvl="1"/>
            <a:r>
              <a:rPr lang="en-US" dirty="0"/>
              <a:t>Dialog feedback in both audio and text</a:t>
            </a:r>
          </a:p>
          <a:p>
            <a:pPr lvl="1"/>
            <a:r>
              <a:rPr lang="en-US" dirty="0"/>
              <a:t>Property sheet that supports direct manipulation</a:t>
            </a:r>
          </a:p>
          <a:p>
            <a:pPr lvl="1"/>
            <a:r>
              <a:rPr lang="en-US" dirty="0"/>
              <a:t>Export existing canvas</a:t>
            </a:r>
            <a:br>
              <a:rPr lang="en-US" dirty="0"/>
            </a:br>
            <a:r>
              <a:rPr lang="en-US" dirty="0"/>
              <a:t>as a static picture</a:t>
            </a:r>
          </a:p>
          <a:p>
            <a:pPr lvl="1"/>
            <a:endParaRPr lang="en-US" dirty="0"/>
          </a:p>
        </p:txBody>
      </p:sp>
      <p:grpSp>
        <p:nvGrpSpPr>
          <p:cNvPr id="5" name="object 5"/>
          <p:cNvGrpSpPr/>
          <p:nvPr/>
        </p:nvGrpSpPr>
        <p:grpSpPr>
          <a:xfrm>
            <a:off x="5063571" y="3925094"/>
            <a:ext cx="4025609" cy="2863884"/>
            <a:chOff x="5010241" y="1579939"/>
            <a:chExt cx="4025609" cy="2863884"/>
          </a:xfrm>
        </p:grpSpPr>
        <p:sp>
          <p:nvSpPr>
            <p:cNvPr id="6" name="object 6"/>
            <p:cNvSpPr/>
            <p:nvPr/>
          </p:nvSpPr>
          <p:spPr>
            <a:xfrm>
              <a:off x="5477450" y="1579939"/>
              <a:ext cx="3558400" cy="286388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010241" y="3355653"/>
              <a:ext cx="705739" cy="635070"/>
            </a:xfrm>
            <a:custGeom>
              <a:avLst/>
              <a:gdLst/>
              <a:ahLst/>
              <a:cxnLst/>
              <a:rect l="l" t="t" r="r" b="b"/>
              <a:pathLst>
                <a:path w="516254" h="170814">
                  <a:moveTo>
                    <a:pt x="0" y="170747"/>
                  </a:moveTo>
                  <a:lnTo>
                    <a:pt x="516042" y="0"/>
                  </a:lnTo>
                </a:path>
              </a:pathLst>
            </a:custGeom>
            <a:ln w="38100">
              <a:solidFill>
                <a:srgbClr val="4BA173"/>
              </a:solidFill>
              <a:headEnd type="none" w="med" len="med"/>
              <a:tailEnd type="triangle" w="med" len="med"/>
            </a:ln>
          </p:spPr>
          <p:txBody>
            <a:bodyPr wrap="square" lIns="0" tIns="0" rIns="0" bIns="0" rtlCol="0"/>
            <a:lstStyle/>
            <a:p>
              <a:endParaRPr/>
            </a:p>
          </p:txBody>
        </p:sp>
        <p:sp>
          <p:nvSpPr>
            <p:cNvPr id="8" name="object 8"/>
            <p:cNvSpPr/>
            <p:nvPr/>
          </p:nvSpPr>
          <p:spPr>
            <a:xfrm>
              <a:off x="5669625" y="3355653"/>
              <a:ext cx="46355" cy="30480"/>
            </a:xfrm>
            <a:custGeom>
              <a:avLst/>
              <a:gdLst/>
              <a:ahLst/>
              <a:cxnLst/>
              <a:rect l="l" t="t" r="r" b="b"/>
              <a:pathLst>
                <a:path w="46354" h="30479">
                  <a:moveTo>
                    <a:pt x="9884" y="29872"/>
                  </a:moveTo>
                  <a:lnTo>
                    <a:pt x="0" y="0"/>
                  </a:lnTo>
                  <a:lnTo>
                    <a:pt x="45979" y="1358"/>
                  </a:lnTo>
                  <a:lnTo>
                    <a:pt x="9884" y="29872"/>
                  </a:lnTo>
                  <a:close/>
                </a:path>
              </a:pathLst>
            </a:custGeom>
            <a:solidFill>
              <a:srgbClr val="4BA173"/>
            </a:solidFill>
          </p:spPr>
          <p:txBody>
            <a:bodyPr wrap="square" lIns="0" tIns="0" rIns="0" bIns="0" rtlCol="0"/>
            <a:lstStyle/>
            <a:p>
              <a:endParaRPr/>
            </a:p>
          </p:txBody>
        </p:sp>
        <p:sp>
          <p:nvSpPr>
            <p:cNvPr id="9" name="object 9"/>
            <p:cNvSpPr/>
            <p:nvPr/>
          </p:nvSpPr>
          <p:spPr>
            <a:xfrm>
              <a:off x="5669625" y="3355653"/>
              <a:ext cx="46355" cy="30480"/>
            </a:xfrm>
            <a:custGeom>
              <a:avLst/>
              <a:gdLst/>
              <a:ahLst/>
              <a:cxnLst/>
              <a:rect l="l" t="t" r="r" b="b"/>
              <a:pathLst>
                <a:path w="46354" h="30479">
                  <a:moveTo>
                    <a:pt x="9884" y="29872"/>
                  </a:moveTo>
                  <a:lnTo>
                    <a:pt x="45979" y="1358"/>
                  </a:lnTo>
                  <a:lnTo>
                    <a:pt x="0" y="0"/>
                  </a:lnTo>
                  <a:lnTo>
                    <a:pt x="9884" y="29872"/>
                  </a:lnTo>
                  <a:close/>
                </a:path>
              </a:pathLst>
            </a:custGeom>
            <a:ln w="9524">
              <a:solidFill>
                <a:srgbClr val="4BA173"/>
              </a:solidFill>
            </a:ln>
          </p:spPr>
          <p:txBody>
            <a:bodyPr wrap="square" lIns="0" tIns="0" rIns="0" bIns="0" rtlCol="0"/>
            <a:lstStyle/>
            <a:p>
              <a:endParaRPr/>
            </a:p>
          </p:txBody>
        </p:sp>
      </p:grpSp>
      <p:sp>
        <p:nvSpPr>
          <p:cNvPr id="10" name="object 10"/>
          <p:cNvSpPr txBox="1"/>
          <p:nvPr/>
        </p:nvSpPr>
        <p:spPr>
          <a:xfrm>
            <a:off x="4286250" y="6354714"/>
            <a:ext cx="1244530" cy="451406"/>
          </a:xfrm>
          <a:prstGeom prst="rect">
            <a:avLst/>
          </a:prstGeom>
        </p:spPr>
        <p:txBody>
          <a:bodyPr vert="horz" wrap="square" lIns="0" tIns="20320" rIns="0" bIns="0" rtlCol="0">
            <a:spAutoFit/>
          </a:bodyPr>
          <a:lstStyle/>
          <a:p>
            <a:pPr marL="12700" marR="5080">
              <a:spcBef>
                <a:spcPts val="160"/>
              </a:spcBef>
            </a:pPr>
            <a:r>
              <a:rPr sz="1400" spc="-5" dirty="0">
                <a:latin typeface="Arial"/>
                <a:cs typeface="Arial"/>
              </a:rPr>
              <a:t>Property </a:t>
            </a:r>
            <a:r>
              <a:rPr sz="1400" dirty="0">
                <a:latin typeface="Arial"/>
                <a:cs typeface="Arial"/>
              </a:rPr>
              <a:t>sheet</a:t>
            </a:r>
            <a:r>
              <a:rPr sz="1400" spc="-95" dirty="0">
                <a:latin typeface="Arial"/>
                <a:cs typeface="Arial"/>
              </a:rPr>
              <a:t> </a:t>
            </a:r>
            <a:r>
              <a:rPr sz="1400" spc="-5" dirty="0">
                <a:latin typeface="Arial"/>
                <a:cs typeface="Arial"/>
              </a:rPr>
              <a:t>of  active</a:t>
            </a:r>
            <a:r>
              <a:rPr sz="1400" spc="-20" dirty="0">
                <a:latin typeface="Arial"/>
                <a:cs typeface="Arial"/>
              </a:rPr>
              <a:t> </a:t>
            </a:r>
            <a:r>
              <a:rPr sz="1400" spc="-5" dirty="0">
                <a:latin typeface="Arial"/>
                <a:cs typeface="Arial"/>
              </a:rPr>
              <a:t>object</a:t>
            </a:r>
            <a:endParaRPr sz="1400" dirty="0">
              <a:latin typeface="Arial"/>
              <a:cs typeface="Arial"/>
            </a:endParaRPr>
          </a:p>
        </p:txBody>
      </p:sp>
      <p:sp>
        <p:nvSpPr>
          <p:cNvPr id="16" name="Slide Number Placeholder 15"/>
          <p:cNvSpPr>
            <a:spLocks noGrp="1"/>
          </p:cNvSpPr>
          <p:nvPr>
            <p:ph type="sldNum" sz="quarter" idx="12"/>
          </p:nvPr>
        </p:nvSpPr>
        <p:spPr/>
        <p:txBody>
          <a:bodyPr/>
          <a:lstStyle/>
          <a:p>
            <a:pPr>
              <a:defRPr/>
            </a:pPr>
            <a:fld id="{A3B315BA-FF6E-4F83-822C-B6704CDD7611}" type="slidenum">
              <a:rPr lang="en-US" altLang="en-US" smtClean="0"/>
              <a:pPr>
                <a:defRPr/>
              </a:pPr>
              <a:t>25</a:t>
            </a:fld>
            <a:endParaRPr lang="en-US" altLang="en-US"/>
          </a:p>
        </p:txBody>
      </p:sp>
      <p:sp>
        <p:nvSpPr>
          <p:cNvPr id="2" name="Footer Placeholder 1">
            <a:extLst>
              <a:ext uri="{FF2B5EF4-FFF2-40B4-BE49-F238E27FC236}">
                <a16:creationId xmlns:a16="http://schemas.microsoft.com/office/drawing/2014/main" id="{3BBBA039-36E2-4F6B-84CD-D5ED7D7A875A}"/>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203079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4726" y="1777442"/>
            <a:ext cx="1670685" cy="269240"/>
          </a:xfrm>
          <a:prstGeom prst="rect">
            <a:avLst/>
          </a:prstGeom>
        </p:spPr>
        <p:txBody>
          <a:bodyPr vert="horz" wrap="square" lIns="0" tIns="12700" rIns="0" bIns="0" rtlCol="0">
            <a:spAutoFit/>
          </a:bodyPr>
          <a:lstStyle/>
          <a:p>
            <a:pPr marL="12700">
              <a:spcBef>
                <a:spcPts val="100"/>
              </a:spcBef>
            </a:pPr>
            <a:r>
              <a:rPr sz="1600" b="1" spc="-30" dirty="0">
                <a:solidFill>
                  <a:srgbClr val="616161"/>
                </a:solidFill>
                <a:latin typeface="Gill Sans MT"/>
                <a:cs typeface="Gill Sans MT"/>
              </a:rPr>
              <a:t>DialogFlow</a:t>
            </a:r>
            <a:r>
              <a:rPr sz="1600" b="1" spc="-85" dirty="0">
                <a:solidFill>
                  <a:srgbClr val="616161"/>
                </a:solidFill>
                <a:latin typeface="Gill Sans MT"/>
                <a:cs typeface="Gill Sans MT"/>
              </a:rPr>
              <a:t> </a:t>
            </a:r>
            <a:r>
              <a:rPr sz="1600" spc="-40" dirty="0">
                <a:solidFill>
                  <a:srgbClr val="616161"/>
                </a:solidFill>
                <a:latin typeface="Arial"/>
                <a:cs typeface="Arial"/>
              </a:rPr>
              <a:t>Issues</a:t>
            </a:r>
            <a:endParaRPr sz="1600" dirty="0">
              <a:latin typeface="Arial"/>
              <a:cs typeface="Arial"/>
            </a:endParaRPr>
          </a:p>
        </p:txBody>
      </p:sp>
      <p:sp>
        <p:nvSpPr>
          <p:cNvPr id="4" name="object 4"/>
          <p:cNvSpPr txBox="1"/>
          <p:nvPr/>
        </p:nvSpPr>
        <p:spPr>
          <a:xfrm>
            <a:off x="490621" y="2263217"/>
            <a:ext cx="3105150" cy="269240"/>
          </a:xfrm>
          <a:prstGeom prst="rect">
            <a:avLst/>
          </a:prstGeom>
        </p:spPr>
        <p:txBody>
          <a:bodyPr vert="horz" wrap="square" lIns="0" tIns="12700" rIns="0" bIns="0" rtlCol="0">
            <a:spAutoFit/>
          </a:bodyPr>
          <a:lstStyle/>
          <a:p>
            <a:pPr marL="363855" indent="-351790">
              <a:spcBef>
                <a:spcPts val="100"/>
              </a:spcBef>
              <a:buChar char="●"/>
              <a:tabLst>
                <a:tab pos="363855" algn="l"/>
                <a:tab pos="364490" algn="l"/>
              </a:tabLst>
            </a:pPr>
            <a:r>
              <a:rPr sz="1600" spc="-10" dirty="0">
                <a:solidFill>
                  <a:srgbClr val="616161"/>
                </a:solidFill>
                <a:latin typeface="Arial"/>
                <a:cs typeface="Arial"/>
              </a:rPr>
              <a:t>Speech-to-text </a:t>
            </a:r>
            <a:r>
              <a:rPr sz="1600" spc="-30" dirty="0">
                <a:solidFill>
                  <a:srgbClr val="616161"/>
                </a:solidFill>
                <a:latin typeface="Arial"/>
                <a:cs typeface="Arial"/>
              </a:rPr>
              <a:t>is </a:t>
            </a:r>
            <a:r>
              <a:rPr sz="1600" spc="10" dirty="0">
                <a:solidFill>
                  <a:srgbClr val="616161"/>
                </a:solidFill>
                <a:latin typeface="Arial"/>
                <a:cs typeface="Arial"/>
              </a:rPr>
              <a:t>pretty</a:t>
            </a:r>
            <a:r>
              <a:rPr sz="1600" spc="-114" dirty="0">
                <a:solidFill>
                  <a:srgbClr val="616161"/>
                </a:solidFill>
                <a:latin typeface="Arial"/>
                <a:cs typeface="Arial"/>
              </a:rPr>
              <a:t> </a:t>
            </a:r>
            <a:r>
              <a:rPr sz="1600" spc="-5" dirty="0">
                <a:solidFill>
                  <a:srgbClr val="616161"/>
                </a:solidFill>
                <a:latin typeface="Arial"/>
                <a:cs typeface="Arial"/>
              </a:rPr>
              <a:t>crappy</a:t>
            </a:r>
            <a:endParaRPr sz="1600">
              <a:latin typeface="Arial"/>
              <a:cs typeface="Arial"/>
            </a:endParaRPr>
          </a:p>
        </p:txBody>
      </p:sp>
      <p:sp>
        <p:nvSpPr>
          <p:cNvPr id="5" name="object 5"/>
          <p:cNvSpPr txBox="1"/>
          <p:nvPr/>
        </p:nvSpPr>
        <p:spPr>
          <a:xfrm>
            <a:off x="947821" y="2507056"/>
            <a:ext cx="3327400" cy="1130300"/>
          </a:xfrm>
          <a:prstGeom prst="rect">
            <a:avLst/>
          </a:prstGeom>
        </p:spPr>
        <p:txBody>
          <a:bodyPr vert="horz" wrap="square" lIns="0" tIns="12700" rIns="0" bIns="0" rtlCol="0">
            <a:spAutoFit/>
          </a:bodyPr>
          <a:lstStyle/>
          <a:p>
            <a:pPr marL="363855" marR="492759" indent="-351790">
              <a:lnSpc>
                <a:spcPct val="113300"/>
              </a:lnSpc>
              <a:spcBef>
                <a:spcPts val="100"/>
              </a:spcBef>
              <a:buChar char="○"/>
              <a:tabLst>
                <a:tab pos="363855" algn="l"/>
                <a:tab pos="364490" algn="l"/>
              </a:tabLst>
            </a:pPr>
            <a:r>
              <a:rPr sz="1600" spc="-15" dirty="0">
                <a:solidFill>
                  <a:srgbClr val="616161"/>
                </a:solidFill>
                <a:latin typeface="Arial"/>
                <a:cs typeface="Arial"/>
              </a:rPr>
              <a:t>Generic </a:t>
            </a:r>
            <a:r>
              <a:rPr sz="1600" spc="-5" dirty="0">
                <a:solidFill>
                  <a:srgbClr val="616161"/>
                </a:solidFill>
                <a:latin typeface="Arial"/>
                <a:cs typeface="Arial"/>
              </a:rPr>
              <a:t>speech</a:t>
            </a:r>
            <a:r>
              <a:rPr sz="1600" spc="-100" dirty="0">
                <a:solidFill>
                  <a:srgbClr val="616161"/>
                </a:solidFill>
                <a:latin typeface="Arial"/>
                <a:cs typeface="Arial"/>
              </a:rPr>
              <a:t> </a:t>
            </a:r>
            <a:r>
              <a:rPr sz="1600" spc="5" dirty="0">
                <a:solidFill>
                  <a:srgbClr val="616161"/>
                </a:solidFill>
                <a:latin typeface="Arial"/>
                <a:cs typeface="Arial"/>
              </a:rPr>
              <a:t>recognition  </a:t>
            </a:r>
            <a:r>
              <a:rPr sz="1600" spc="-10" dirty="0">
                <a:solidFill>
                  <a:srgbClr val="616161"/>
                </a:solidFill>
                <a:latin typeface="Arial"/>
                <a:cs typeface="Arial"/>
              </a:rPr>
              <a:t>service </a:t>
            </a:r>
            <a:r>
              <a:rPr sz="1600" spc="-40" dirty="0">
                <a:solidFill>
                  <a:srgbClr val="616161"/>
                </a:solidFill>
                <a:latin typeface="Arial"/>
                <a:cs typeface="Arial"/>
              </a:rPr>
              <a:t>vs </a:t>
            </a:r>
            <a:r>
              <a:rPr sz="1600" spc="-5" dirty="0">
                <a:solidFill>
                  <a:srgbClr val="616161"/>
                </a:solidFill>
                <a:latin typeface="Arial"/>
                <a:cs typeface="Arial"/>
              </a:rPr>
              <a:t>Google</a:t>
            </a:r>
            <a:r>
              <a:rPr sz="1600" spc="-70" dirty="0">
                <a:solidFill>
                  <a:srgbClr val="616161"/>
                </a:solidFill>
                <a:latin typeface="Arial"/>
                <a:cs typeface="Arial"/>
              </a:rPr>
              <a:t> </a:t>
            </a:r>
            <a:r>
              <a:rPr sz="1600" spc="-25" dirty="0">
                <a:solidFill>
                  <a:srgbClr val="616161"/>
                </a:solidFill>
                <a:latin typeface="Arial"/>
                <a:cs typeface="Arial"/>
              </a:rPr>
              <a:t>Assistant</a:t>
            </a:r>
            <a:endParaRPr sz="1600" dirty="0">
              <a:latin typeface="Arial"/>
              <a:cs typeface="Arial"/>
            </a:endParaRPr>
          </a:p>
          <a:p>
            <a:pPr marL="363855" marR="5080" indent="-351790">
              <a:lnSpc>
                <a:spcPct val="113300"/>
              </a:lnSpc>
              <a:buChar char="○"/>
              <a:tabLst>
                <a:tab pos="363855" algn="l"/>
                <a:tab pos="364490" algn="l"/>
              </a:tabLst>
            </a:pPr>
            <a:r>
              <a:rPr sz="1600" dirty="0">
                <a:solidFill>
                  <a:srgbClr val="616161"/>
                </a:solidFill>
                <a:latin typeface="Arial"/>
                <a:cs typeface="Arial"/>
              </a:rPr>
              <a:t>Compounded </a:t>
            </a:r>
            <a:r>
              <a:rPr sz="1600" spc="5" dirty="0">
                <a:solidFill>
                  <a:srgbClr val="616161"/>
                </a:solidFill>
                <a:latin typeface="Arial"/>
                <a:cs typeface="Arial"/>
              </a:rPr>
              <a:t>by </a:t>
            </a:r>
            <a:r>
              <a:rPr sz="1600" dirty="0">
                <a:solidFill>
                  <a:srgbClr val="616161"/>
                </a:solidFill>
                <a:latin typeface="Arial"/>
                <a:cs typeface="Arial"/>
              </a:rPr>
              <a:t>audio</a:t>
            </a:r>
            <a:r>
              <a:rPr sz="1600" spc="-155" dirty="0">
                <a:solidFill>
                  <a:srgbClr val="616161"/>
                </a:solidFill>
                <a:latin typeface="Arial"/>
                <a:cs typeface="Arial"/>
              </a:rPr>
              <a:t> </a:t>
            </a:r>
            <a:r>
              <a:rPr sz="1600" spc="5" dirty="0">
                <a:solidFill>
                  <a:srgbClr val="616161"/>
                </a:solidFill>
                <a:latin typeface="Arial"/>
                <a:cs typeface="Arial"/>
              </a:rPr>
              <a:t>recording  </a:t>
            </a:r>
            <a:r>
              <a:rPr sz="1600" spc="-5" dirty="0">
                <a:solidFill>
                  <a:srgbClr val="616161"/>
                </a:solidFill>
                <a:latin typeface="Arial"/>
                <a:cs typeface="Arial"/>
              </a:rPr>
              <a:t>quality in</a:t>
            </a:r>
            <a:r>
              <a:rPr sz="1600" spc="-70" dirty="0">
                <a:solidFill>
                  <a:srgbClr val="616161"/>
                </a:solidFill>
                <a:latin typeface="Arial"/>
                <a:cs typeface="Arial"/>
              </a:rPr>
              <a:t> </a:t>
            </a:r>
            <a:r>
              <a:rPr sz="1600" spc="-40" dirty="0">
                <a:solidFill>
                  <a:srgbClr val="616161"/>
                </a:solidFill>
                <a:latin typeface="Arial"/>
                <a:cs typeface="Arial"/>
              </a:rPr>
              <a:t>Java</a:t>
            </a:r>
            <a:endParaRPr sz="1600" dirty="0">
              <a:latin typeface="Arial"/>
              <a:cs typeface="Arial"/>
            </a:endParaRPr>
          </a:p>
        </p:txBody>
      </p:sp>
      <p:sp>
        <p:nvSpPr>
          <p:cNvPr id="6" name="object 6"/>
          <p:cNvSpPr txBox="1"/>
          <p:nvPr/>
        </p:nvSpPr>
        <p:spPr>
          <a:xfrm>
            <a:off x="490621" y="3611956"/>
            <a:ext cx="3661410" cy="577850"/>
          </a:xfrm>
          <a:prstGeom prst="rect">
            <a:avLst/>
          </a:prstGeom>
        </p:spPr>
        <p:txBody>
          <a:bodyPr vert="horz" wrap="square" lIns="0" tIns="12700" rIns="0" bIns="0" rtlCol="0">
            <a:spAutoFit/>
          </a:bodyPr>
          <a:lstStyle/>
          <a:p>
            <a:pPr marL="363855" marR="5080" indent="-351790">
              <a:lnSpc>
                <a:spcPct val="113300"/>
              </a:lnSpc>
              <a:spcBef>
                <a:spcPts val="100"/>
              </a:spcBef>
              <a:buChar char="●"/>
              <a:tabLst>
                <a:tab pos="363855" algn="l"/>
                <a:tab pos="364490" algn="l"/>
              </a:tabLst>
            </a:pPr>
            <a:r>
              <a:rPr sz="1600" spc="-15" dirty="0">
                <a:solidFill>
                  <a:srgbClr val="616161"/>
                </a:solidFill>
                <a:latin typeface="Arial"/>
                <a:cs typeface="Arial"/>
              </a:rPr>
              <a:t>Cannot have </a:t>
            </a:r>
            <a:r>
              <a:rPr sz="1600" spc="25" dirty="0">
                <a:solidFill>
                  <a:srgbClr val="616161"/>
                </a:solidFill>
                <a:latin typeface="Arial"/>
                <a:cs typeface="Arial"/>
              </a:rPr>
              <a:t>too </a:t>
            </a:r>
            <a:r>
              <a:rPr sz="1600" spc="-30" dirty="0">
                <a:solidFill>
                  <a:srgbClr val="616161"/>
                </a:solidFill>
                <a:latin typeface="Arial"/>
                <a:cs typeface="Arial"/>
              </a:rPr>
              <a:t>many </a:t>
            </a:r>
            <a:r>
              <a:rPr sz="1600" spc="-15" dirty="0">
                <a:solidFill>
                  <a:srgbClr val="616161"/>
                </a:solidFill>
                <a:latin typeface="Arial"/>
                <a:cs typeface="Arial"/>
              </a:rPr>
              <a:t>parameters</a:t>
            </a:r>
            <a:r>
              <a:rPr sz="1600" spc="-195" dirty="0">
                <a:solidFill>
                  <a:srgbClr val="616161"/>
                </a:solidFill>
                <a:latin typeface="Arial"/>
                <a:cs typeface="Arial"/>
              </a:rPr>
              <a:t> </a:t>
            </a:r>
            <a:r>
              <a:rPr sz="1600" spc="-5" dirty="0">
                <a:solidFill>
                  <a:srgbClr val="616161"/>
                </a:solidFill>
                <a:latin typeface="Arial"/>
                <a:cs typeface="Arial"/>
              </a:rPr>
              <a:t>in  </a:t>
            </a:r>
            <a:r>
              <a:rPr sz="1600" spc="5" dirty="0">
                <a:solidFill>
                  <a:srgbClr val="616161"/>
                </a:solidFill>
                <a:latin typeface="Arial"/>
                <a:cs typeface="Arial"/>
              </a:rPr>
              <a:t>one </a:t>
            </a:r>
            <a:r>
              <a:rPr sz="1600" spc="-5" dirty="0">
                <a:solidFill>
                  <a:srgbClr val="616161"/>
                </a:solidFill>
                <a:latin typeface="Arial"/>
                <a:cs typeface="Arial"/>
              </a:rPr>
              <a:t>intent, </a:t>
            </a:r>
            <a:r>
              <a:rPr sz="1600" spc="15" dirty="0">
                <a:solidFill>
                  <a:srgbClr val="616161"/>
                </a:solidFill>
                <a:latin typeface="Arial"/>
                <a:cs typeface="Arial"/>
              </a:rPr>
              <a:t>but </a:t>
            </a:r>
            <a:r>
              <a:rPr sz="1600" spc="-10" dirty="0">
                <a:solidFill>
                  <a:srgbClr val="616161"/>
                </a:solidFill>
                <a:latin typeface="Arial"/>
                <a:cs typeface="Arial"/>
              </a:rPr>
              <a:t>graphics </a:t>
            </a:r>
            <a:r>
              <a:rPr sz="1600" spc="10" dirty="0">
                <a:solidFill>
                  <a:srgbClr val="616161"/>
                </a:solidFill>
                <a:latin typeface="Arial"/>
                <a:cs typeface="Arial"/>
              </a:rPr>
              <a:t>need</a:t>
            </a:r>
            <a:r>
              <a:rPr sz="1600" spc="-210" dirty="0">
                <a:solidFill>
                  <a:srgbClr val="616161"/>
                </a:solidFill>
                <a:latin typeface="Arial"/>
                <a:cs typeface="Arial"/>
              </a:rPr>
              <a:t> </a:t>
            </a:r>
            <a:r>
              <a:rPr sz="1600" spc="-30" dirty="0">
                <a:solidFill>
                  <a:srgbClr val="616161"/>
                </a:solidFill>
                <a:latin typeface="Arial"/>
                <a:cs typeface="Arial"/>
              </a:rPr>
              <a:t>many</a:t>
            </a:r>
            <a:endParaRPr sz="1600">
              <a:latin typeface="Arial"/>
              <a:cs typeface="Arial"/>
            </a:endParaRPr>
          </a:p>
        </p:txBody>
      </p:sp>
      <p:sp>
        <p:nvSpPr>
          <p:cNvPr id="7" name="object 7"/>
          <p:cNvSpPr txBox="1"/>
          <p:nvPr/>
        </p:nvSpPr>
        <p:spPr>
          <a:xfrm>
            <a:off x="947821" y="4164406"/>
            <a:ext cx="3401060" cy="577850"/>
          </a:xfrm>
          <a:prstGeom prst="rect">
            <a:avLst/>
          </a:prstGeom>
        </p:spPr>
        <p:txBody>
          <a:bodyPr vert="horz" wrap="square" lIns="0" tIns="12700" rIns="0" bIns="0" rtlCol="0">
            <a:spAutoFit/>
          </a:bodyPr>
          <a:lstStyle/>
          <a:p>
            <a:pPr marL="363855" marR="5080" indent="-351790">
              <a:lnSpc>
                <a:spcPct val="113300"/>
              </a:lnSpc>
              <a:spcBef>
                <a:spcPts val="100"/>
              </a:spcBef>
              <a:buChar char="○"/>
              <a:tabLst>
                <a:tab pos="363855" algn="l"/>
                <a:tab pos="364490" algn="l"/>
              </a:tabLst>
            </a:pPr>
            <a:r>
              <a:rPr sz="1600" spc="-25" dirty="0">
                <a:solidFill>
                  <a:srgbClr val="616161"/>
                </a:solidFill>
                <a:latin typeface="Arial"/>
                <a:cs typeface="Arial"/>
              </a:rPr>
              <a:t>Possible </a:t>
            </a:r>
            <a:r>
              <a:rPr sz="1600" spc="-20" dirty="0">
                <a:solidFill>
                  <a:srgbClr val="616161"/>
                </a:solidFill>
                <a:latin typeface="Arial"/>
                <a:cs typeface="Arial"/>
              </a:rPr>
              <a:t>Solution: </a:t>
            </a:r>
            <a:r>
              <a:rPr sz="1600" dirty="0">
                <a:solidFill>
                  <a:srgbClr val="616161"/>
                </a:solidFill>
                <a:latin typeface="Arial"/>
                <a:cs typeface="Arial"/>
              </a:rPr>
              <a:t>multiple</a:t>
            </a:r>
            <a:r>
              <a:rPr sz="1600" spc="-40" dirty="0">
                <a:solidFill>
                  <a:srgbClr val="616161"/>
                </a:solidFill>
                <a:latin typeface="Arial"/>
                <a:cs typeface="Arial"/>
              </a:rPr>
              <a:t> </a:t>
            </a:r>
            <a:r>
              <a:rPr sz="1600" spc="-15" dirty="0">
                <a:solidFill>
                  <a:srgbClr val="616161"/>
                </a:solidFill>
                <a:latin typeface="Arial"/>
                <a:cs typeface="Arial"/>
              </a:rPr>
              <a:t>intents,  </a:t>
            </a:r>
            <a:r>
              <a:rPr sz="1600" spc="15" dirty="0">
                <a:solidFill>
                  <a:srgbClr val="616161"/>
                </a:solidFill>
                <a:latin typeface="Arial"/>
                <a:cs typeface="Arial"/>
              </a:rPr>
              <a:t>but diﬃcult </a:t>
            </a:r>
            <a:r>
              <a:rPr sz="1600" spc="25" dirty="0">
                <a:solidFill>
                  <a:srgbClr val="616161"/>
                </a:solidFill>
                <a:latin typeface="Arial"/>
                <a:cs typeface="Arial"/>
              </a:rPr>
              <a:t>to</a:t>
            </a:r>
            <a:r>
              <a:rPr sz="1600" spc="-145" dirty="0">
                <a:solidFill>
                  <a:srgbClr val="616161"/>
                </a:solidFill>
                <a:latin typeface="Arial"/>
                <a:cs typeface="Arial"/>
              </a:rPr>
              <a:t> </a:t>
            </a:r>
            <a:r>
              <a:rPr sz="1600" spc="-20" dirty="0">
                <a:solidFill>
                  <a:srgbClr val="616161"/>
                </a:solidFill>
                <a:latin typeface="Arial"/>
                <a:cs typeface="Arial"/>
              </a:rPr>
              <a:t>manage</a:t>
            </a:r>
            <a:endParaRPr sz="1600">
              <a:latin typeface="Arial"/>
              <a:cs typeface="Arial"/>
            </a:endParaRPr>
          </a:p>
        </p:txBody>
      </p:sp>
      <p:sp>
        <p:nvSpPr>
          <p:cNvPr id="8" name="object 8"/>
          <p:cNvSpPr txBox="1"/>
          <p:nvPr/>
        </p:nvSpPr>
        <p:spPr>
          <a:xfrm>
            <a:off x="4645025" y="1777442"/>
            <a:ext cx="1454150" cy="269240"/>
          </a:xfrm>
          <a:prstGeom prst="rect">
            <a:avLst/>
          </a:prstGeom>
        </p:spPr>
        <p:txBody>
          <a:bodyPr vert="horz" wrap="square" lIns="0" tIns="12700" rIns="0" bIns="0" rtlCol="0">
            <a:spAutoFit/>
          </a:bodyPr>
          <a:lstStyle/>
          <a:p>
            <a:pPr marL="12700">
              <a:spcBef>
                <a:spcPts val="100"/>
              </a:spcBef>
            </a:pPr>
            <a:r>
              <a:rPr sz="1600" b="1" spc="-35" dirty="0">
                <a:solidFill>
                  <a:srgbClr val="616161"/>
                </a:solidFill>
                <a:latin typeface="Gill Sans MT"/>
                <a:cs typeface="Gill Sans MT"/>
              </a:rPr>
              <a:t>Interface</a:t>
            </a:r>
            <a:r>
              <a:rPr sz="1600" b="1" spc="-90" dirty="0">
                <a:solidFill>
                  <a:srgbClr val="616161"/>
                </a:solidFill>
                <a:latin typeface="Gill Sans MT"/>
                <a:cs typeface="Gill Sans MT"/>
              </a:rPr>
              <a:t> </a:t>
            </a:r>
            <a:r>
              <a:rPr sz="1600" spc="-40" dirty="0">
                <a:solidFill>
                  <a:srgbClr val="616161"/>
                </a:solidFill>
                <a:latin typeface="Arial"/>
                <a:cs typeface="Arial"/>
              </a:rPr>
              <a:t>Issues</a:t>
            </a:r>
            <a:endParaRPr sz="1600">
              <a:latin typeface="Arial"/>
              <a:cs typeface="Arial"/>
            </a:endParaRPr>
          </a:p>
        </p:txBody>
      </p:sp>
      <p:sp>
        <p:nvSpPr>
          <p:cNvPr id="9" name="object 9"/>
          <p:cNvSpPr txBox="1"/>
          <p:nvPr/>
        </p:nvSpPr>
        <p:spPr>
          <a:xfrm>
            <a:off x="4750921" y="2230832"/>
            <a:ext cx="3615054" cy="1702261"/>
          </a:xfrm>
          <a:prstGeom prst="rect">
            <a:avLst/>
          </a:prstGeom>
        </p:spPr>
        <p:txBody>
          <a:bodyPr vert="horz" wrap="square" lIns="0" tIns="45085" rIns="0" bIns="0" rtlCol="0">
            <a:spAutoFit/>
          </a:bodyPr>
          <a:lstStyle/>
          <a:p>
            <a:pPr marL="363855" indent="-351790">
              <a:spcBef>
                <a:spcPts val="355"/>
              </a:spcBef>
              <a:buChar char="●"/>
              <a:tabLst>
                <a:tab pos="363855" algn="l"/>
                <a:tab pos="364490" algn="l"/>
              </a:tabLst>
            </a:pPr>
            <a:r>
              <a:rPr sz="1600" spc="-10" dirty="0">
                <a:solidFill>
                  <a:srgbClr val="616161"/>
                </a:solidFill>
                <a:latin typeface="Arial"/>
                <a:cs typeface="Arial"/>
              </a:rPr>
              <a:t>Hardware</a:t>
            </a:r>
            <a:r>
              <a:rPr sz="1600" spc="-40" dirty="0">
                <a:solidFill>
                  <a:srgbClr val="616161"/>
                </a:solidFill>
                <a:latin typeface="Arial"/>
                <a:cs typeface="Arial"/>
              </a:rPr>
              <a:t> </a:t>
            </a:r>
            <a:r>
              <a:rPr sz="1600" spc="5" dirty="0">
                <a:solidFill>
                  <a:srgbClr val="616161"/>
                </a:solidFill>
                <a:latin typeface="Arial"/>
                <a:cs typeface="Arial"/>
              </a:rPr>
              <a:t>heterogeneity</a:t>
            </a:r>
            <a:endParaRPr sz="1600">
              <a:latin typeface="Arial"/>
              <a:cs typeface="Arial"/>
            </a:endParaRPr>
          </a:p>
          <a:p>
            <a:pPr marL="363855" indent="-351790">
              <a:spcBef>
                <a:spcPts val="254"/>
              </a:spcBef>
              <a:buChar char="●"/>
              <a:tabLst>
                <a:tab pos="363855" algn="l"/>
                <a:tab pos="364490" algn="l"/>
              </a:tabLst>
            </a:pPr>
            <a:r>
              <a:rPr sz="1600" spc="-5" dirty="0">
                <a:solidFill>
                  <a:srgbClr val="616161"/>
                </a:solidFill>
                <a:latin typeface="Arial"/>
                <a:cs typeface="Arial"/>
              </a:rPr>
              <a:t>Background noise</a:t>
            </a:r>
            <a:r>
              <a:rPr sz="1600" spc="-75" dirty="0">
                <a:solidFill>
                  <a:srgbClr val="616161"/>
                </a:solidFill>
                <a:latin typeface="Arial"/>
                <a:cs typeface="Arial"/>
              </a:rPr>
              <a:t> </a:t>
            </a:r>
            <a:r>
              <a:rPr sz="1600" dirty="0">
                <a:solidFill>
                  <a:srgbClr val="616161"/>
                </a:solidFill>
                <a:latin typeface="Arial"/>
                <a:cs typeface="Arial"/>
              </a:rPr>
              <a:t>interference</a:t>
            </a:r>
            <a:endParaRPr sz="1600">
              <a:latin typeface="Arial"/>
              <a:cs typeface="Arial"/>
            </a:endParaRPr>
          </a:p>
          <a:p>
            <a:pPr marL="363855" indent="-351790">
              <a:spcBef>
                <a:spcPts val="254"/>
              </a:spcBef>
              <a:buChar char="●"/>
              <a:tabLst>
                <a:tab pos="363855" algn="l"/>
                <a:tab pos="364490" algn="l"/>
              </a:tabLst>
            </a:pPr>
            <a:r>
              <a:rPr sz="1600" spc="-35" dirty="0">
                <a:solidFill>
                  <a:srgbClr val="616161"/>
                </a:solidFill>
                <a:latin typeface="Arial"/>
                <a:cs typeface="Arial"/>
              </a:rPr>
              <a:t>Errors </a:t>
            </a:r>
            <a:r>
              <a:rPr sz="1600" spc="-5" dirty="0">
                <a:solidFill>
                  <a:srgbClr val="616161"/>
                </a:solidFill>
                <a:latin typeface="Arial"/>
                <a:cs typeface="Arial"/>
              </a:rPr>
              <a:t>in </a:t>
            </a:r>
            <a:r>
              <a:rPr sz="1600" spc="10" dirty="0">
                <a:solidFill>
                  <a:srgbClr val="616161"/>
                </a:solidFill>
                <a:latin typeface="Arial"/>
                <a:cs typeface="Arial"/>
              </a:rPr>
              <a:t>text </a:t>
            </a:r>
            <a:r>
              <a:rPr sz="1600" dirty="0">
                <a:solidFill>
                  <a:srgbClr val="616161"/>
                </a:solidFill>
                <a:latin typeface="Arial"/>
                <a:cs typeface="Arial"/>
              </a:rPr>
              <a:t>recognized </a:t>
            </a:r>
            <a:r>
              <a:rPr sz="1600" spc="-5" dirty="0">
                <a:solidFill>
                  <a:srgbClr val="616161"/>
                </a:solidFill>
                <a:latin typeface="Arial"/>
                <a:cs typeface="Arial"/>
              </a:rPr>
              <a:t>from</a:t>
            </a:r>
            <a:r>
              <a:rPr sz="1600" spc="-170" dirty="0">
                <a:solidFill>
                  <a:srgbClr val="616161"/>
                </a:solidFill>
                <a:latin typeface="Arial"/>
                <a:cs typeface="Arial"/>
              </a:rPr>
              <a:t> </a:t>
            </a:r>
            <a:r>
              <a:rPr sz="1600" dirty="0">
                <a:solidFill>
                  <a:srgbClr val="616161"/>
                </a:solidFill>
                <a:latin typeface="Arial"/>
                <a:cs typeface="Arial"/>
              </a:rPr>
              <a:t>audio</a:t>
            </a:r>
            <a:endParaRPr sz="1600">
              <a:latin typeface="Arial"/>
              <a:cs typeface="Arial"/>
            </a:endParaRPr>
          </a:p>
          <a:p>
            <a:pPr marL="363855" indent="-351790">
              <a:spcBef>
                <a:spcPts val="254"/>
              </a:spcBef>
              <a:buChar char="●"/>
              <a:tabLst>
                <a:tab pos="363855" algn="l"/>
                <a:tab pos="364490" algn="l"/>
              </a:tabLst>
            </a:pPr>
            <a:r>
              <a:rPr sz="1600" spc="-10" dirty="0">
                <a:solidFill>
                  <a:srgbClr val="616161"/>
                </a:solidFill>
                <a:latin typeface="Arial"/>
                <a:cs typeface="Arial"/>
              </a:rPr>
              <a:t>Timeout </a:t>
            </a:r>
            <a:r>
              <a:rPr sz="1600" spc="5" dirty="0">
                <a:solidFill>
                  <a:srgbClr val="616161"/>
                </a:solidFill>
                <a:latin typeface="Arial"/>
                <a:cs typeface="Arial"/>
              </a:rPr>
              <a:t>for </a:t>
            </a:r>
            <a:r>
              <a:rPr sz="1600" spc="-5" dirty="0">
                <a:solidFill>
                  <a:srgbClr val="616161"/>
                </a:solidFill>
                <a:latin typeface="Arial"/>
                <a:cs typeface="Arial"/>
              </a:rPr>
              <a:t>slow</a:t>
            </a:r>
            <a:r>
              <a:rPr sz="1600" spc="-105" dirty="0">
                <a:solidFill>
                  <a:srgbClr val="616161"/>
                </a:solidFill>
                <a:latin typeface="Arial"/>
                <a:cs typeface="Arial"/>
              </a:rPr>
              <a:t> </a:t>
            </a:r>
            <a:r>
              <a:rPr sz="1600" dirty="0">
                <a:solidFill>
                  <a:srgbClr val="616161"/>
                </a:solidFill>
                <a:latin typeface="Arial"/>
                <a:cs typeface="Arial"/>
              </a:rPr>
              <a:t>interaction</a:t>
            </a:r>
            <a:endParaRPr sz="1600">
              <a:latin typeface="Arial"/>
              <a:cs typeface="Arial"/>
            </a:endParaRPr>
          </a:p>
          <a:p>
            <a:pPr marL="363855" marR="5080" indent="-351790">
              <a:lnSpc>
                <a:spcPct val="113300"/>
              </a:lnSpc>
              <a:buChar char="●"/>
              <a:tabLst>
                <a:tab pos="363855" algn="l"/>
                <a:tab pos="364490" algn="l"/>
              </a:tabLst>
            </a:pPr>
            <a:r>
              <a:rPr sz="1600" spc="-10" dirty="0">
                <a:solidFill>
                  <a:srgbClr val="616161"/>
                </a:solidFill>
                <a:latin typeface="Arial"/>
                <a:cs typeface="Arial"/>
              </a:rPr>
              <a:t>Property </a:t>
            </a:r>
            <a:r>
              <a:rPr sz="1600" spc="-5" dirty="0">
                <a:solidFill>
                  <a:srgbClr val="616161"/>
                </a:solidFill>
                <a:latin typeface="Arial"/>
                <a:cs typeface="Arial"/>
              </a:rPr>
              <a:t>sheet </a:t>
            </a:r>
            <a:r>
              <a:rPr sz="1600" spc="10" dirty="0">
                <a:solidFill>
                  <a:srgbClr val="616161"/>
                </a:solidFill>
                <a:latin typeface="Arial"/>
                <a:cs typeface="Arial"/>
              </a:rPr>
              <a:t>not </a:t>
            </a:r>
            <a:r>
              <a:rPr sz="1600" spc="5" dirty="0">
                <a:solidFill>
                  <a:srgbClr val="616161"/>
                </a:solidFill>
                <a:latin typeface="Arial"/>
                <a:cs typeface="Arial"/>
              </a:rPr>
              <a:t>updated</a:t>
            </a:r>
            <a:r>
              <a:rPr sz="1600" spc="-140" dirty="0">
                <a:solidFill>
                  <a:srgbClr val="616161"/>
                </a:solidFill>
                <a:latin typeface="Arial"/>
                <a:cs typeface="Arial"/>
              </a:rPr>
              <a:t> </a:t>
            </a:r>
            <a:r>
              <a:rPr sz="1600" spc="5" dirty="0">
                <a:solidFill>
                  <a:srgbClr val="616161"/>
                </a:solidFill>
                <a:latin typeface="Arial"/>
                <a:cs typeface="Arial"/>
              </a:rPr>
              <a:t>properly  </a:t>
            </a:r>
            <a:r>
              <a:rPr sz="1600" dirty="0">
                <a:solidFill>
                  <a:srgbClr val="616161"/>
                </a:solidFill>
                <a:latin typeface="Arial"/>
                <a:cs typeface="Arial"/>
              </a:rPr>
              <a:t>when </a:t>
            </a:r>
            <a:r>
              <a:rPr sz="1600" spc="5" dirty="0">
                <a:solidFill>
                  <a:srgbClr val="616161"/>
                </a:solidFill>
                <a:latin typeface="Arial"/>
                <a:cs typeface="Arial"/>
              </a:rPr>
              <a:t>integrated </a:t>
            </a:r>
            <a:r>
              <a:rPr sz="1600" spc="10" dirty="0">
                <a:solidFill>
                  <a:srgbClr val="616161"/>
                </a:solidFill>
                <a:latin typeface="Arial"/>
                <a:cs typeface="Arial"/>
              </a:rPr>
              <a:t>with </a:t>
            </a:r>
            <a:r>
              <a:rPr sz="1600" dirty="0">
                <a:solidFill>
                  <a:srgbClr val="616161"/>
                </a:solidFill>
                <a:latin typeface="Arial"/>
                <a:cs typeface="Arial"/>
              </a:rPr>
              <a:t>our</a:t>
            </a:r>
            <a:r>
              <a:rPr sz="1600" spc="-160" dirty="0">
                <a:solidFill>
                  <a:srgbClr val="616161"/>
                </a:solidFill>
                <a:latin typeface="Arial"/>
                <a:cs typeface="Arial"/>
              </a:rPr>
              <a:t> </a:t>
            </a:r>
            <a:r>
              <a:rPr sz="1600" spc="15" dirty="0">
                <a:solidFill>
                  <a:srgbClr val="616161"/>
                </a:solidFill>
                <a:latin typeface="Arial"/>
                <a:cs typeface="Arial"/>
              </a:rPr>
              <a:t>toolkit</a:t>
            </a:r>
            <a:endParaRPr sz="1600">
              <a:latin typeface="Arial"/>
              <a:cs typeface="Arial"/>
            </a:endParaRPr>
          </a:p>
        </p:txBody>
      </p:sp>
      <p:sp>
        <p:nvSpPr>
          <p:cNvPr id="10" name="Title 9"/>
          <p:cNvSpPr>
            <a:spLocks noGrp="1"/>
          </p:cNvSpPr>
          <p:nvPr>
            <p:ph type="title"/>
          </p:nvPr>
        </p:nvSpPr>
        <p:spPr>
          <a:xfrm>
            <a:off x="457200" y="122238"/>
            <a:ext cx="7543800" cy="1270952"/>
          </a:xfrm>
        </p:spPr>
        <p:txBody>
          <a:bodyPr/>
          <a:lstStyle/>
          <a:p>
            <a:r>
              <a:rPr lang="en-US" sz="4000" b="1" dirty="0">
                <a:solidFill>
                  <a:schemeClr val="tx2"/>
                </a:solidFill>
              </a:rPr>
              <a:t>Issues Encountered</a:t>
            </a:r>
          </a:p>
        </p:txBody>
      </p:sp>
      <p:sp>
        <p:nvSpPr>
          <p:cNvPr id="13" name="object 3"/>
          <p:cNvSpPr txBox="1"/>
          <p:nvPr/>
        </p:nvSpPr>
        <p:spPr>
          <a:xfrm>
            <a:off x="385127" y="5029686"/>
            <a:ext cx="8121015" cy="1656864"/>
          </a:xfrm>
          <a:prstGeom prst="rect">
            <a:avLst/>
          </a:prstGeom>
        </p:spPr>
        <p:txBody>
          <a:bodyPr vert="horz" wrap="square" lIns="0" tIns="12700" rIns="0" bIns="0" rtlCol="0">
            <a:spAutoFit/>
          </a:bodyPr>
          <a:lstStyle/>
          <a:p>
            <a:pPr marL="12700">
              <a:spcBef>
                <a:spcPts val="100"/>
              </a:spcBef>
            </a:pPr>
            <a:r>
              <a:rPr b="1" spc="-90" dirty="0">
                <a:solidFill>
                  <a:srgbClr val="616161"/>
                </a:solidFill>
                <a:latin typeface="Gill Sans MT"/>
                <a:cs typeface="Gill Sans MT"/>
              </a:rPr>
              <a:t>Current</a:t>
            </a:r>
            <a:r>
              <a:rPr b="1" spc="-45" dirty="0">
                <a:solidFill>
                  <a:srgbClr val="616161"/>
                </a:solidFill>
                <a:latin typeface="Gill Sans MT"/>
                <a:cs typeface="Gill Sans MT"/>
              </a:rPr>
              <a:t> limitations</a:t>
            </a:r>
            <a:endParaRPr dirty="0">
              <a:latin typeface="Gill Sans MT"/>
              <a:cs typeface="Gill Sans MT"/>
            </a:endParaRPr>
          </a:p>
          <a:p>
            <a:pPr marL="469900" indent="-359410">
              <a:spcBef>
                <a:spcPts val="1895"/>
              </a:spcBef>
              <a:buChar char="●"/>
              <a:tabLst>
                <a:tab pos="469265" algn="l"/>
                <a:tab pos="469900" algn="l"/>
              </a:tabLst>
            </a:pPr>
            <a:r>
              <a:rPr sz="1700" spc="-10" dirty="0">
                <a:solidFill>
                  <a:srgbClr val="616161"/>
                </a:solidFill>
                <a:latin typeface="Arial"/>
                <a:cs typeface="Arial"/>
              </a:rPr>
              <a:t>Doesn’t </a:t>
            </a:r>
            <a:r>
              <a:rPr sz="1700" spc="5" dirty="0">
                <a:solidFill>
                  <a:srgbClr val="616161"/>
                </a:solidFill>
                <a:latin typeface="Arial"/>
                <a:cs typeface="Arial"/>
              </a:rPr>
              <a:t>give </a:t>
            </a:r>
            <a:r>
              <a:rPr sz="1700" spc="-10" dirty="0">
                <a:solidFill>
                  <a:srgbClr val="616161"/>
                </a:solidFill>
                <a:latin typeface="Arial"/>
                <a:cs typeface="Arial"/>
              </a:rPr>
              <a:t>response </a:t>
            </a:r>
            <a:r>
              <a:rPr sz="1700" spc="-5" dirty="0">
                <a:solidFill>
                  <a:srgbClr val="616161"/>
                </a:solidFill>
                <a:latin typeface="Arial"/>
                <a:cs typeface="Arial"/>
              </a:rPr>
              <a:t>in ideally </a:t>
            </a:r>
            <a:r>
              <a:rPr sz="1700" spc="-10" dirty="0">
                <a:solidFill>
                  <a:srgbClr val="616161"/>
                </a:solidFill>
                <a:latin typeface="Arial"/>
                <a:cs typeface="Arial"/>
              </a:rPr>
              <a:t>real</a:t>
            </a:r>
            <a:r>
              <a:rPr sz="1700" spc="-190" dirty="0">
                <a:solidFill>
                  <a:srgbClr val="616161"/>
                </a:solidFill>
                <a:latin typeface="Arial"/>
                <a:cs typeface="Arial"/>
              </a:rPr>
              <a:t> </a:t>
            </a:r>
            <a:r>
              <a:rPr sz="1700" dirty="0">
                <a:solidFill>
                  <a:srgbClr val="616161"/>
                </a:solidFill>
                <a:latin typeface="Arial"/>
                <a:cs typeface="Arial"/>
              </a:rPr>
              <a:t>time</a:t>
            </a:r>
            <a:endParaRPr sz="1700" dirty="0">
              <a:latin typeface="Arial"/>
              <a:cs typeface="Arial"/>
            </a:endParaRPr>
          </a:p>
          <a:p>
            <a:pPr marL="469900" indent="-359410">
              <a:spcBef>
                <a:spcPts val="284"/>
              </a:spcBef>
              <a:buChar char="●"/>
              <a:tabLst>
                <a:tab pos="469265" algn="l"/>
                <a:tab pos="469900" algn="l"/>
              </a:tabLst>
            </a:pPr>
            <a:r>
              <a:rPr sz="1700" spc="-10" dirty="0">
                <a:solidFill>
                  <a:srgbClr val="616161"/>
                </a:solidFill>
                <a:latin typeface="Arial"/>
                <a:cs typeface="Arial"/>
              </a:rPr>
              <a:t>Doesn’t </a:t>
            </a:r>
            <a:r>
              <a:rPr sz="1700" spc="5" dirty="0">
                <a:solidFill>
                  <a:srgbClr val="616161"/>
                </a:solidFill>
                <a:latin typeface="Arial"/>
                <a:cs typeface="Arial"/>
              </a:rPr>
              <a:t>properly </a:t>
            </a:r>
            <a:r>
              <a:rPr sz="1700" spc="-5" dirty="0">
                <a:solidFill>
                  <a:srgbClr val="616161"/>
                </a:solidFill>
                <a:latin typeface="Arial"/>
                <a:cs typeface="Arial"/>
              </a:rPr>
              <a:t>deal </a:t>
            </a:r>
            <a:r>
              <a:rPr sz="1700" spc="10" dirty="0">
                <a:solidFill>
                  <a:srgbClr val="616161"/>
                </a:solidFill>
                <a:latin typeface="Arial"/>
                <a:cs typeface="Arial"/>
              </a:rPr>
              <a:t>with </a:t>
            </a:r>
            <a:r>
              <a:rPr sz="1700" spc="-10" dirty="0">
                <a:solidFill>
                  <a:srgbClr val="616161"/>
                </a:solidFill>
                <a:latin typeface="Arial"/>
                <a:cs typeface="Arial"/>
              </a:rPr>
              <a:t>errors </a:t>
            </a:r>
            <a:r>
              <a:rPr sz="1700" spc="-5" dirty="0">
                <a:solidFill>
                  <a:srgbClr val="616161"/>
                </a:solidFill>
                <a:latin typeface="Arial"/>
                <a:cs typeface="Arial"/>
              </a:rPr>
              <a:t>from </a:t>
            </a:r>
            <a:r>
              <a:rPr sz="1700" spc="-20" dirty="0">
                <a:solidFill>
                  <a:srgbClr val="616161"/>
                </a:solidFill>
                <a:latin typeface="Arial"/>
                <a:cs typeface="Arial"/>
              </a:rPr>
              <a:t>user </a:t>
            </a:r>
            <a:r>
              <a:rPr sz="1700" spc="5" dirty="0">
                <a:solidFill>
                  <a:srgbClr val="616161"/>
                </a:solidFill>
                <a:latin typeface="Arial"/>
                <a:cs typeface="Arial"/>
              </a:rPr>
              <a:t>input </a:t>
            </a:r>
            <a:r>
              <a:rPr sz="1700" spc="-10" dirty="0">
                <a:solidFill>
                  <a:srgbClr val="616161"/>
                </a:solidFill>
                <a:latin typeface="Arial"/>
                <a:cs typeface="Arial"/>
              </a:rPr>
              <a:t>and </a:t>
            </a:r>
            <a:r>
              <a:rPr sz="1700" spc="-25" dirty="0">
                <a:solidFill>
                  <a:srgbClr val="616161"/>
                </a:solidFill>
                <a:latin typeface="Arial"/>
                <a:cs typeface="Arial"/>
              </a:rPr>
              <a:t>system</a:t>
            </a:r>
            <a:r>
              <a:rPr sz="1700" spc="-290" dirty="0">
                <a:solidFill>
                  <a:srgbClr val="616161"/>
                </a:solidFill>
                <a:latin typeface="Arial"/>
                <a:cs typeface="Arial"/>
              </a:rPr>
              <a:t> </a:t>
            </a:r>
            <a:r>
              <a:rPr sz="1700" spc="-10" dirty="0">
                <a:solidFill>
                  <a:srgbClr val="616161"/>
                </a:solidFill>
                <a:latin typeface="Arial"/>
                <a:cs typeface="Arial"/>
              </a:rPr>
              <a:t>internals</a:t>
            </a:r>
            <a:endParaRPr sz="1700" dirty="0">
              <a:latin typeface="Arial"/>
              <a:cs typeface="Arial"/>
            </a:endParaRPr>
          </a:p>
          <a:p>
            <a:pPr marL="469900" indent="-359410">
              <a:spcBef>
                <a:spcPts val="284"/>
              </a:spcBef>
              <a:buChar char="●"/>
              <a:tabLst>
                <a:tab pos="469265" algn="l"/>
                <a:tab pos="469900" algn="l"/>
              </a:tabLst>
            </a:pPr>
            <a:r>
              <a:rPr sz="1700" spc="-10" dirty="0">
                <a:solidFill>
                  <a:srgbClr val="616161"/>
                </a:solidFill>
                <a:latin typeface="Arial"/>
                <a:cs typeface="Arial"/>
              </a:rPr>
              <a:t>One </a:t>
            </a:r>
            <a:r>
              <a:rPr sz="1700" spc="-20" dirty="0">
                <a:solidFill>
                  <a:srgbClr val="616161"/>
                </a:solidFill>
                <a:latin typeface="Arial"/>
                <a:cs typeface="Arial"/>
              </a:rPr>
              <a:t>way </a:t>
            </a:r>
            <a:r>
              <a:rPr sz="1700" spc="-15" dirty="0">
                <a:solidFill>
                  <a:srgbClr val="616161"/>
                </a:solidFill>
                <a:latin typeface="Arial"/>
                <a:cs typeface="Arial"/>
              </a:rPr>
              <a:t>conversation, </a:t>
            </a:r>
            <a:r>
              <a:rPr sz="1700" dirty="0">
                <a:solidFill>
                  <a:srgbClr val="616161"/>
                </a:solidFill>
                <a:latin typeface="Arial"/>
                <a:cs typeface="Arial"/>
              </a:rPr>
              <a:t>doesn’t </a:t>
            </a:r>
            <a:r>
              <a:rPr sz="1700" spc="5" dirty="0">
                <a:solidFill>
                  <a:srgbClr val="616161"/>
                </a:solidFill>
                <a:latin typeface="Arial"/>
                <a:cs typeface="Arial"/>
              </a:rPr>
              <a:t>support </a:t>
            </a:r>
            <a:r>
              <a:rPr sz="1700" spc="-15" dirty="0">
                <a:solidFill>
                  <a:srgbClr val="616161"/>
                </a:solidFill>
                <a:latin typeface="Arial"/>
                <a:cs typeface="Arial"/>
              </a:rPr>
              <a:t>constraints </a:t>
            </a:r>
            <a:r>
              <a:rPr sz="1700" spc="-10" dirty="0">
                <a:solidFill>
                  <a:srgbClr val="616161"/>
                </a:solidFill>
                <a:latin typeface="Arial"/>
                <a:cs typeface="Arial"/>
              </a:rPr>
              <a:t>and </a:t>
            </a:r>
            <a:r>
              <a:rPr sz="1700" spc="10" dirty="0">
                <a:solidFill>
                  <a:srgbClr val="616161"/>
                </a:solidFill>
                <a:latin typeface="Arial"/>
                <a:cs typeface="Arial"/>
              </a:rPr>
              <a:t>“natural”</a:t>
            </a:r>
            <a:r>
              <a:rPr sz="1700" spc="-175" dirty="0">
                <a:solidFill>
                  <a:srgbClr val="616161"/>
                </a:solidFill>
                <a:latin typeface="Arial"/>
                <a:cs typeface="Arial"/>
              </a:rPr>
              <a:t> </a:t>
            </a:r>
            <a:r>
              <a:rPr sz="1700" spc="-5" dirty="0">
                <a:solidFill>
                  <a:srgbClr val="616161"/>
                </a:solidFill>
                <a:latin typeface="Arial"/>
                <a:cs typeface="Arial"/>
              </a:rPr>
              <a:t>placement</a:t>
            </a:r>
            <a:endParaRPr sz="1700" dirty="0">
              <a:latin typeface="Arial"/>
              <a:cs typeface="Arial"/>
            </a:endParaRPr>
          </a:p>
          <a:p>
            <a:pPr>
              <a:lnSpc>
                <a:spcPct val="100000"/>
              </a:lnSpc>
              <a:buClr>
                <a:srgbClr val="616161"/>
              </a:buClr>
            </a:pPr>
            <a:endParaRPr sz="1700" dirty="0">
              <a:latin typeface="Arial"/>
              <a:cs typeface="Arial"/>
            </a:endParaRPr>
          </a:p>
        </p:txBody>
      </p:sp>
      <p:sp>
        <p:nvSpPr>
          <p:cNvPr id="15" name="Slide Number Placeholder 14"/>
          <p:cNvSpPr>
            <a:spLocks noGrp="1"/>
          </p:cNvSpPr>
          <p:nvPr>
            <p:ph type="sldNum" sz="quarter" idx="7"/>
          </p:nvPr>
        </p:nvSpPr>
        <p:spPr/>
        <p:txBody>
          <a:bodyPr/>
          <a:lstStyle/>
          <a:p>
            <a:fld id="{B6F15528-21DE-4FAA-801E-634DDDAF4B2B}" type="slidenum">
              <a:rPr lang="en-US" smtClean="0"/>
              <a:t>26</a:t>
            </a:fld>
            <a:endParaRPr lang="en-US"/>
          </a:p>
        </p:txBody>
      </p:sp>
      <p:sp>
        <p:nvSpPr>
          <p:cNvPr id="2" name="Footer Placeholder 1">
            <a:extLst>
              <a:ext uri="{FF2B5EF4-FFF2-40B4-BE49-F238E27FC236}">
                <a16:creationId xmlns:a16="http://schemas.microsoft.com/office/drawing/2014/main" id="{7DD4B496-5C2D-4921-AF31-8E27B529735F}"/>
              </a:ext>
            </a:extLst>
          </p:cNvPr>
          <p:cNvSpPr>
            <a:spLocks noGrp="1"/>
          </p:cNvSpPr>
          <p:nvPr>
            <p:ph type="ftr" sz="quarter" idx="5"/>
          </p:nvPr>
        </p:nvSpPr>
        <p:spPr/>
        <p:txBody>
          <a:bodyPr/>
          <a:lstStyle/>
          <a:p>
            <a:r>
              <a:rPr lang="en-US"/>
              <a:t>© 2021 - Brad Myers and others</a:t>
            </a:r>
          </a:p>
        </p:txBody>
      </p:sp>
    </p:spTree>
    <p:extLst>
      <p:ext uri="{BB962C8B-B14F-4D97-AF65-F5344CB8AC3E}">
        <p14:creationId xmlns:p14="http://schemas.microsoft.com/office/powerpoint/2010/main" val="4255554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demo of result</a:t>
            </a:r>
          </a:p>
        </p:txBody>
      </p:sp>
      <p:sp>
        <p:nvSpPr>
          <p:cNvPr id="3" name="Content Placeholder 2"/>
          <p:cNvSpPr>
            <a:spLocks noGrp="1"/>
          </p:cNvSpPr>
          <p:nvPr>
            <p:ph idx="1"/>
          </p:nvPr>
        </p:nvSpPr>
        <p:spPr>
          <a:xfrm>
            <a:off x="457200" y="1417638"/>
            <a:ext cx="8229600" cy="4411662"/>
          </a:xfrm>
        </p:spPr>
        <p:txBody>
          <a:bodyPr>
            <a:normAutofit/>
          </a:bodyPr>
          <a:lstStyle/>
          <a:p>
            <a:r>
              <a:rPr lang="en-US" sz="2400" i="1" dirty="0">
                <a:hlinkClick r:id="rId2" action="ppaction://hlinkfile"/>
              </a:rPr>
              <a:t>Local video (4:28)</a:t>
            </a:r>
            <a:endParaRPr lang="en-US" sz="2400" i="1" dirty="0"/>
          </a:p>
        </p:txBody>
      </p:sp>
      <p:sp>
        <p:nvSpPr>
          <p:cNvPr id="6" name="object 2"/>
          <p:cNvSpPr/>
          <p:nvPr/>
        </p:nvSpPr>
        <p:spPr>
          <a:xfrm>
            <a:off x="698228" y="2074622"/>
            <a:ext cx="7747544" cy="4357928"/>
          </a:xfrm>
          <a:prstGeom prst="rect">
            <a:avLst/>
          </a:prstGeom>
          <a:blipFill>
            <a:blip r:embed="rId3" cstate="print"/>
            <a:stretch>
              <a:fillRect/>
            </a:stretch>
          </a:blipFill>
        </p:spPr>
        <p:txBody>
          <a:bodyPr wrap="square" lIns="0" tIns="0" rIns="0" bIns="0" rtlCol="0"/>
          <a:lstStyle/>
          <a:p>
            <a:endParaRP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27</a:t>
            </a:fld>
            <a:endParaRPr lang="en-US" altLang="en-US"/>
          </a:p>
        </p:txBody>
      </p:sp>
      <p:sp>
        <p:nvSpPr>
          <p:cNvPr id="4" name="Footer Placeholder 3">
            <a:extLst>
              <a:ext uri="{FF2B5EF4-FFF2-40B4-BE49-F238E27FC236}">
                <a16:creationId xmlns:a16="http://schemas.microsoft.com/office/drawing/2014/main" id="{814B0D63-B545-4A19-9396-93D396854F4C}"/>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1934230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Based on:</a:t>
            </a:r>
            <a:br>
              <a:rPr lang="en-US" dirty="0"/>
            </a:br>
            <a:r>
              <a:rPr lang="en-US" dirty="0"/>
              <a:t>Toolkits for Visualization and UIs in Data Science</a:t>
            </a:r>
            <a:br>
              <a:rPr lang="en-US" dirty="0"/>
            </a:br>
            <a:r>
              <a:rPr lang="en-US" b="0" i="1" dirty="0"/>
              <a:t>by </a:t>
            </a:r>
            <a:r>
              <a:rPr lang="fi-FI" b="0" i="1" dirty="0"/>
              <a:t>Dominik Moritz, April 8, 2020</a:t>
            </a:r>
            <a:br>
              <a:rPr lang="fi-FI" b="0" i="1" dirty="0"/>
            </a:br>
            <a:r>
              <a:rPr lang="fi-FI" sz="2800" b="0" i="1" dirty="0">
                <a:hlinkClick r:id="rId2"/>
              </a:rPr>
              <a:t>https://dig.cmu.edu</a:t>
            </a:r>
            <a:endParaRPr lang="fi-FI" sz="2000" b="0" i="1" dirty="0">
              <a:solidFill>
                <a:schemeClr val="accent1">
                  <a:hueOff val="114395"/>
                  <a:lumOff val="-24975"/>
                </a:schemeClr>
              </a:solidFill>
            </a:endParaRPr>
          </a:p>
        </p:txBody>
      </p:sp>
      <p:sp>
        <p:nvSpPr>
          <p:cNvPr id="3" name="Subtitle 2"/>
          <p:cNvSpPr>
            <a:spLocks noGrp="1"/>
          </p:cNvSpPr>
          <p:nvPr>
            <p:ph type="subTitle" idx="1"/>
          </p:nvPr>
        </p:nvSpPr>
        <p:spPr/>
        <p:txBody>
          <a:bodyPr/>
          <a:lstStyle/>
          <a:p>
            <a:endParaRPr lang="en-US"/>
          </a:p>
        </p:txBody>
      </p:sp>
      <p:sp>
        <p:nvSpPr>
          <p:cNvPr id="6" name="object 14"/>
          <p:cNvSpPr/>
          <p:nvPr/>
        </p:nvSpPr>
        <p:spPr>
          <a:xfrm>
            <a:off x="5662596" y="3518467"/>
            <a:ext cx="3339534" cy="3339533"/>
          </a:xfrm>
          <a:prstGeom prst="rect">
            <a:avLst/>
          </a:prstGeom>
          <a:blipFill>
            <a:blip r:embed="rId3" cstate="print"/>
            <a:stretch>
              <a:fillRect/>
            </a:stretch>
          </a:blipFill>
        </p:spPr>
        <p:txBody>
          <a:bodyPr wrap="square" lIns="0" tIns="0" rIns="0" bIns="0" rtlCol="0"/>
          <a:lstStyle/>
          <a:p>
            <a:endParaRPr/>
          </a:p>
        </p:txBody>
      </p:sp>
      <p:sp>
        <p:nvSpPr>
          <p:cNvPr id="7" name="Footer Placeholder 6"/>
          <p:cNvSpPr>
            <a:spLocks noGrp="1"/>
          </p:cNvSpPr>
          <p:nvPr>
            <p:ph type="ftr" sz="quarter" idx="11"/>
          </p:nvPr>
        </p:nvSpPr>
        <p:spPr/>
        <p:txBody>
          <a:bodyPr/>
          <a:lstStyle/>
          <a:p>
            <a:pPr>
              <a:defRPr/>
            </a:pPr>
            <a:r>
              <a:rPr lang="en-US" altLang="en-US"/>
              <a:t>© 2021 - Brad Myers and others</a:t>
            </a:r>
          </a:p>
        </p:txBody>
      </p:sp>
      <p:sp>
        <p:nvSpPr>
          <p:cNvPr id="8" name="Slide Number Placeholder 7"/>
          <p:cNvSpPr>
            <a:spLocks noGrp="1"/>
          </p:cNvSpPr>
          <p:nvPr>
            <p:ph type="sldNum" sz="quarter" idx="12"/>
          </p:nvPr>
        </p:nvSpPr>
        <p:spPr/>
        <p:txBody>
          <a:bodyPr/>
          <a:lstStyle/>
          <a:p>
            <a:pPr>
              <a:defRPr/>
            </a:pPr>
            <a:fld id="{1B3B77B1-CE06-4CD1-893A-1C072024AD65}" type="slidenum">
              <a:rPr lang="en-US" altLang="en-US" smtClean="0"/>
              <a:pPr>
                <a:defRPr/>
              </a:pPr>
              <a:t>28</a:t>
            </a:fld>
            <a:endParaRPr lang="en-US" altLang="en-US"/>
          </a:p>
        </p:txBody>
      </p:sp>
    </p:spTree>
    <p:extLst>
      <p:ext uri="{BB962C8B-B14F-4D97-AF65-F5344CB8AC3E}">
        <p14:creationId xmlns:p14="http://schemas.microsoft.com/office/powerpoint/2010/main" val="516228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Origins</a:t>
            </a:r>
            <a:endParaRPr lang="en-US" dirty="0"/>
          </a:p>
        </p:txBody>
      </p:sp>
      <p:sp>
        <p:nvSpPr>
          <p:cNvPr id="3" name="Content Placeholder 2"/>
          <p:cNvSpPr>
            <a:spLocks noGrp="1"/>
          </p:cNvSpPr>
          <p:nvPr>
            <p:ph idx="1"/>
          </p:nvPr>
        </p:nvSpPr>
        <p:spPr/>
        <p:txBody>
          <a:bodyPr>
            <a:normAutofit fontScale="92500" lnSpcReduction="10000"/>
          </a:bodyPr>
          <a:lstStyle/>
          <a:p>
            <a:r>
              <a:rPr lang="en-US" dirty="0"/>
              <a:t>Four major influences act on data analysis today:</a:t>
            </a:r>
          </a:p>
          <a:p>
            <a:pPr marL="858837" lvl="1" indent="-514350">
              <a:buFont typeface="+mj-lt"/>
              <a:buAutoNum type="arabicPeriod"/>
            </a:pPr>
            <a:r>
              <a:rPr lang="en-US" dirty="0"/>
              <a:t>The formal theories of statistics.</a:t>
            </a:r>
          </a:p>
          <a:p>
            <a:pPr marL="858837" lvl="1" indent="-514350">
              <a:buFont typeface="+mj-lt"/>
              <a:buAutoNum type="arabicPeriod"/>
            </a:pPr>
            <a:r>
              <a:rPr lang="en-US" dirty="0"/>
              <a:t>Accelerating developments in computers and display devices.</a:t>
            </a:r>
          </a:p>
          <a:p>
            <a:pPr marL="858837" lvl="1" indent="-514350">
              <a:buFont typeface="+mj-lt"/>
              <a:buAutoNum type="arabicPeriod"/>
            </a:pPr>
            <a:r>
              <a:rPr lang="en-US" dirty="0"/>
              <a:t>The challenge, in many fields, of more and ever larger bodies of data.</a:t>
            </a:r>
          </a:p>
          <a:p>
            <a:pPr marL="858837" lvl="1" indent="-514350">
              <a:buFont typeface="+mj-lt"/>
              <a:buAutoNum type="arabicPeriod"/>
            </a:pPr>
            <a:r>
              <a:rPr lang="en-US" dirty="0"/>
              <a:t>The emphasis on quantification in  an ever wider variety of disciplines.</a:t>
            </a:r>
          </a:p>
          <a:p>
            <a:pPr lvl="1"/>
            <a:r>
              <a:rPr lang="en-US" dirty="0"/>
              <a:t>Data Analysis &amp; Statistics. Turkey and Wilk. 1965.</a:t>
            </a:r>
          </a:p>
          <a:p>
            <a:pPr lvl="1"/>
            <a:r>
              <a:rPr lang="en-US" dirty="0"/>
              <a:t>Effective Data Visualization. Heer. 2015.</a:t>
            </a:r>
          </a:p>
          <a:p>
            <a:pPr marL="0" indent="0">
              <a:buNone/>
            </a:pPr>
            <a:endParaRPr lang="en-US" dirty="0"/>
          </a:p>
        </p:txBody>
      </p:sp>
      <p:sp>
        <p:nvSpPr>
          <p:cNvPr id="13" name="Footer Placeholder 12"/>
          <p:cNvSpPr>
            <a:spLocks noGrp="1"/>
          </p:cNvSpPr>
          <p:nvPr>
            <p:ph type="ftr" sz="quarter" idx="11"/>
          </p:nvPr>
        </p:nvSpPr>
        <p:spPr/>
        <p:txBody>
          <a:bodyPr/>
          <a:lstStyle/>
          <a:p>
            <a:pPr>
              <a:defRPr/>
            </a:pPr>
            <a:r>
              <a:rPr lang="en-US" altLang="en-US"/>
              <a:t>© 2021 - Brad Myers and others</a:t>
            </a:r>
          </a:p>
        </p:txBody>
      </p:sp>
      <p:sp>
        <p:nvSpPr>
          <p:cNvPr id="14" name="Slide Number Placeholder 13"/>
          <p:cNvSpPr>
            <a:spLocks noGrp="1"/>
          </p:cNvSpPr>
          <p:nvPr>
            <p:ph type="sldNum" sz="quarter" idx="12"/>
          </p:nvPr>
        </p:nvSpPr>
        <p:spPr/>
        <p:txBody>
          <a:bodyPr/>
          <a:lstStyle/>
          <a:p>
            <a:pPr>
              <a:defRPr/>
            </a:pPr>
            <a:fld id="{A3B315BA-FF6E-4F83-822C-B6704CDD7611}" type="slidenum">
              <a:rPr lang="en-US" altLang="en-US" smtClean="0"/>
              <a:pPr>
                <a:defRPr/>
              </a:pPr>
              <a:t>29</a:t>
            </a:fld>
            <a:endParaRPr lang="en-US" altLang="en-US"/>
          </a:p>
        </p:txBody>
      </p:sp>
    </p:spTree>
    <p:extLst>
      <p:ext uri="{BB962C8B-B14F-4D97-AF65-F5344CB8AC3E}">
        <p14:creationId xmlns:p14="http://schemas.microsoft.com/office/powerpoint/2010/main" val="337569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Based on:</a:t>
            </a:r>
            <a:br>
              <a:rPr lang="en-US" dirty="0"/>
            </a:br>
            <a:r>
              <a:rPr lang="en-US" dirty="0"/>
              <a:t>Toolkits for Creating Conversational Interfaces</a:t>
            </a:r>
            <a:br>
              <a:rPr lang="en-US" dirty="0"/>
            </a:br>
            <a:r>
              <a:rPr lang="en-US" b="0" i="1" dirty="0"/>
              <a:t>by </a:t>
            </a:r>
            <a:r>
              <a:rPr lang="fi-FI" b="0" i="1" dirty="0"/>
              <a:t>Toby Jia-Jun Li </a:t>
            </a:r>
            <a:r>
              <a:rPr lang="fi-FI" b="0" i="1" u="sng" dirty="0">
                <a:solidFill>
                  <a:schemeClr val="accent1">
                    <a:hueOff val="114395"/>
                    <a:lumOff val="-24975"/>
                  </a:schemeClr>
                </a:solidFill>
                <a:hlinkClick r:id="rId2"/>
              </a:rPr>
              <a:t>http://toby.li/</a:t>
            </a:r>
            <a:br>
              <a:rPr lang="fi-FI" b="0" i="1" dirty="0">
                <a:solidFill>
                  <a:schemeClr val="accent1">
                    <a:hueOff val="114395"/>
                    <a:lumOff val="-24975"/>
                  </a:schemeClr>
                </a:solidFill>
              </a:rPr>
            </a:br>
            <a:r>
              <a:rPr lang="fi-FI" sz="2800" b="0" i="1" dirty="0">
                <a:solidFill>
                  <a:schemeClr val="accent1">
                    <a:hueOff val="114395"/>
                    <a:lumOff val="-24975"/>
                  </a:schemeClr>
                </a:solidFill>
              </a:rPr>
              <a:t>04/20/2020</a:t>
            </a:r>
          </a:p>
        </p:txBody>
      </p:sp>
      <p:sp>
        <p:nvSpPr>
          <p:cNvPr id="3" name="Subtitle 2"/>
          <p:cNvSpPr>
            <a:spLocks noGrp="1"/>
          </p:cNvSpPr>
          <p:nvPr>
            <p:ph type="subTitle" idx="1"/>
          </p:nvPr>
        </p:nvSpPr>
        <p:spPr/>
        <p:txBody>
          <a:bodyPr/>
          <a:lstStyle/>
          <a:p>
            <a:endParaRPr lang="en-US"/>
          </a:p>
        </p:txBody>
      </p:sp>
      <p:sp>
        <p:nvSpPr>
          <p:cNvPr id="6" name="Footer Placeholder 5"/>
          <p:cNvSpPr>
            <a:spLocks noGrp="1"/>
          </p:cNvSpPr>
          <p:nvPr>
            <p:ph type="ftr" sz="quarter" idx="11"/>
          </p:nvPr>
        </p:nvSpPr>
        <p:spPr/>
        <p:txBody>
          <a:bodyPr/>
          <a:lstStyle/>
          <a:p>
            <a:pPr>
              <a:defRPr/>
            </a:pPr>
            <a:r>
              <a:rPr lang="en-US" altLang="en-US"/>
              <a:t>© 2021 - Brad Myers and others</a:t>
            </a:r>
            <a:endParaRPr lang="en-US" altLang="en-US" dirty="0"/>
          </a:p>
        </p:txBody>
      </p:sp>
      <p:sp>
        <p:nvSpPr>
          <p:cNvPr id="7" name="Slide Number Placeholder 6"/>
          <p:cNvSpPr>
            <a:spLocks noGrp="1"/>
          </p:cNvSpPr>
          <p:nvPr>
            <p:ph type="sldNum" sz="quarter" idx="12"/>
          </p:nvPr>
        </p:nvSpPr>
        <p:spPr/>
        <p:txBody>
          <a:bodyPr/>
          <a:lstStyle/>
          <a:p>
            <a:pPr>
              <a:defRPr/>
            </a:pPr>
            <a:fld id="{1B3B77B1-CE06-4CD1-893A-1C072024AD65}" type="slidenum">
              <a:rPr lang="en-US" altLang="en-US" smtClean="0"/>
              <a:pPr>
                <a:defRPr/>
              </a:pPr>
              <a:t>3</a:t>
            </a:fld>
            <a:endParaRPr lang="en-US" altLang="en-US"/>
          </a:p>
        </p:txBody>
      </p:sp>
    </p:spTree>
    <p:extLst>
      <p:ext uri="{BB962C8B-B14F-4D97-AF65-F5344CB8AC3E}">
        <p14:creationId xmlns:p14="http://schemas.microsoft.com/office/powerpoint/2010/main" val="4189810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p:txBody>
          <a:bodyPr/>
          <a:lstStyle/>
          <a:p>
            <a:r>
              <a:rPr lang="en-US"/>
              <a:t>How do people create visualizations?</a:t>
            </a:r>
          </a:p>
        </p:txBody>
      </p:sp>
      <p:grpSp>
        <p:nvGrpSpPr>
          <p:cNvPr id="11" name="object 11"/>
          <p:cNvGrpSpPr/>
          <p:nvPr/>
        </p:nvGrpSpPr>
        <p:grpSpPr>
          <a:xfrm>
            <a:off x="1485900" y="2000069"/>
            <a:ext cx="5915296" cy="2466223"/>
            <a:chOff x="3266916" y="2513012"/>
            <a:chExt cx="13005435" cy="5422265"/>
          </a:xfrm>
        </p:grpSpPr>
        <p:sp>
          <p:nvSpPr>
            <p:cNvPr id="12" name="object 12"/>
            <p:cNvSpPr/>
            <p:nvPr/>
          </p:nvSpPr>
          <p:spPr>
            <a:xfrm>
              <a:off x="3266916" y="2513012"/>
              <a:ext cx="6282531" cy="4919058"/>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10805953" y="2531696"/>
              <a:ext cx="5465799" cy="5402976"/>
            </a:xfrm>
            <a:prstGeom prst="rect">
              <a:avLst/>
            </a:prstGeom>
            <a:blipFill>
              <a:blip r:embed="rId3" cstate="print"/>
              <a:stretch>
                <a:fillRect/>
              </a:stretch>
            </a:blipFill>
          </p:spPr>
          <p:txBody>
            <a:bodyPr wrap="square" lIns="0" tIns="0" rIns="0" bIns="0" rtlCol="0"/>
            <a:lstStyle/>
            <a:p>
              <a:endParaRPr/>
            </a:p>
          </p:txBody>
        </p:sp>
      </p:grpSp>
      <p:sp>
        <p:nvSpPr>
          <p:cNvPr id="14" name="object 14"/>
          <p:cNvSpPr txBox="1"/>
          <p:nvPr/>
        </p:nvSpPr>
        <p:spPr>
          <a:xfrm>
            <a:off x="1463373" y="4622088"/>
            <a:ext cx="2906383" cy="1010563"/>
          </a:xfrm>
          <a:prstGeom prst="rect">
            <a:avLst/>
          </a:prstGeom>
        </p:spPr>
        <p:txBody>
          <a:bodyPr vert="horz" wrap="square" lIns="0" tIns="56608" rIns="0" bIns="0" rtlCol="0">
            <a:spAutoFit/>
          </a:bodyPr>
          <a:lstStyle/>
          <a:p>
            <a:pPr marL="5776">
              <a:spcBef>
                <a:spcPts val="446"/>
              </a:spcBef>
            </a:pPr>
            <a:r>
              <a:rPr sz="1796" b="1" spc="-32" dirty="0">
                <a:latin typeface="Arial"/>
                <a:cs typeface="Arial"/>
              </a:rPr>
              <a:t>Chart</a:t>
            </a:r>
            <a:r>
              <a:rPr sz="1796" b="1" spc="-96" dirty="0">
                <a:latin typeface="Arial"/>
                <a:cs typeface="Arial"/>
              </a:rPr>
              <a:t> </a:t>
            </a:r>
            <a:r>
              <a:rPr sz="1796" b="1" spc="-43" dirty="0">
                <a:latin typeface="Arial"/>
                <a:cs typeface="Arial"/>
              </a:rPr>
              <a:t>Typology</a:t>
            </a:r>
            <a:endParaRPr sz="1796">
              <a:latin typeface="Arial"/>
              <a:cs typeface="Arial"/>
            </a:endParaRPr>
          </a:p>
          <a:p>
            <a:pPr marL="5776">
              <a:spcBef>
                <a:spcPts val="284"/>
              </a:spcBef>
            </a:pPr>
            <a:r>
              <a:rPr sz="1273" spc="-25" dirty="0">
                <a:latin typeface="Arial"/>
                <a:cs typeface="Arial"/>
              </a:rPr>
              <a:t>Pick </a:t>
            </a:r>
            <a:r>
              <a:rPr sz="1273" spc="41" dirty="0">
                <a:latin typeface="Arial"/>
                <a:cs typeface="Arial"/>
              </a:rPr>
              <a:t>from </a:t>
            </a:r>
            <a:r>
              <a:rPr sz="1273" spc="-30" dirty="0">
                <a:latin typeface="Arial"/>
                <a:cs typeface="Arial"/>
              </a:rPr>
              <a:t>a </a:t>
            </a:r>
            <a:r>
              <a:rPr sz="1273" spc="11" dirty="0">
                <a:latin typeface="Arial"/>
                <a:cs typeface="Arial"/>
              </a:rPr>
              <a:t>stock </a:t>
            </a:r>
            <a:r>
              <a:rPr sz="1273" spc="45" dirty="0">
                <a:latin typeface="Arial"/>
                <a:cs typeface="Arial"/>
              </a:rPr>
              <a:t>of</a:t>
            </a:r>
            <a:r>
              <a:rPr sz="1273" spc="-152" dirty="0">
                <a:latin typeface="Arial"/>
                <a:cs typeface="Arial"/>
              </a:rPr>
              <a:t> </a:t>
            </a:r>
            <a:r>
              <a:rPr sz="1273" spc="25" dirty="0">
                <a:latin typeface="Arial"/>
                <a:cs typeface="Arial"/>
              </a:rPr>
              <a:t>templates</a:t>
            </a:r>
            <a:endParaRPr sz="1273">
              <a:latin typeface="Arial"/>
              <a:cs typeface="Arial"/>
            </a:endParaRPr>
          </a:p>
          <a:p>
            <a:pPr marL="5776" marR="2310">
              <a:lnSpc>
                <a:spcPct val="112900"/>
              </a:lnSpc>
            </a:pPr>
            <a:r>
              <a:rPr sz="1273" spc="-14" dirty="0">
                <a:latin typeface="Arial"/>
                <a:cs typeface="Arial"/>
              </a:rPr>
              <a:t>Easy-to-use </a:t>
            </a:r>
            <a:r>
              <a:rPr sz="1273" spc="61" dirty="0">
                <a:latin typeface="Arial"/>
                <a:cs typeface="Arial"/>
              </a:rPr>
              <a:t>but </a:t>
            </a:r>
            <a:r>
              <a:rPr sz="1273" spc="50" dirty="0">
                <a:latin typeface="Arial"/>
                <a:cs typeface="Arial"/>
              </a:rPr>
              <a:t>limited </a:t>
            </a:r>
            <a:r>
              <a:rPr sz="1273" spc="-5" dirty="0">
                <a:latin typeface="Arial"/>
                <a:cs typeface="Arial"/>
              </a:rPr>
              <a:t>expressiveness  </a:t>
            </a:r>
            <a:r>
              <a:rPr sz="1273" spc="9" dirty="0">
                <a:latin typeface="Arial"/>
                <a:cs typeface="Arial"/>
              </a:rPr>
              <a:t>Prohibits</a:t>
            </a:r>
            <a:r>
              <a:rPr sz="1273" spc="-36" dirty="0">
                <a:latin typeface="Arial"/>
                <a:cs typeface="Arial"/>
              </a:rPr>
              <a:t> </a:t>
            </a:r>
            <a:r>
              <a:rPr sz="1273" spc="30" dirty="0">
                <a:latin typeface="Arial"/>
                <a:cs typeface="Arial"/>
              </a:rPr>
              <a:t>novel</a:t>
            </a:r>
            <a:r>
              <a:rPr sz="1273" spc="-36" dirty="0">
                <a:latin typeface="Arial"/>
                <a:cs typeface="Arial"/>
              </a:rPr>
              <a:t> </a:t>
            </a:r>
            <a:r>
              <a:rPr sz="1273" spc="14" dirty="0">
                <a:latin typeface="Arial"/>
                <a:cs typeface="Arial"/>
              </a:rPr>
              <a:t>designs,</a:t>
            </a:r>
            <a:r>
              <a:rPr sz="1273" spc="-73" dirty="0">
                <a:latin typeface="Arial"/>
                <a:cs typeface="Arial"/>
              </a:rPr>
              <a:t> </a:t>
            </a:r>
            <a:r>
              <a:rPr sz="1273" spc="27" dirty="0">
                <a:latin typeface="Arial"/>
                <a:cs typeface="Arial"/>
              </a:rPr>
              <a:t>new</a:t>
            </a:r>
            <a:r>
              <a:rPr sz="1273" spc="-36" dirty="0">
                <a:latin typeface="Arial"/>
                <a:cs typeface="Arial"/>
              </a:rPr>
              <a:t> </a:t>
            </a:r>
            <a:r>
              <a:rPr sz="1273" spc="20" dirty="0">
                <a:latin typeface="Arial"/>
                <a:cs typeface="Arial"/>
              </a:rPr>
              <a:t>data</a:t>
            </a:r>
            <a:r>
              <a:rPr sz="1273" spc="-34" dirty="0">
                <a:latin typeface="Arial"/>
                <a:cs typeface="Arial"/>
              </a:rPr>
              <a:t> </a:t>
            </a:r>
            <a:r>
              <a:rPr sz="1273" spc="16" dirty="0">
                <a:latin typeface="Arial"/>
                <a:cs typeface="Arial"/>
              </a:rPr>
              <a:t>types</a:t>
            </a:r>
            <a:endParaRPr sz="1273">
              <a:latin typeface="Arial"/>
              <a:cs typeface="Arial"/>
            </a:endParaRPr>
          </a:p>
        </p:txBody>
      </p:sp>
      <p:sp>
        <p:nvSpPr>
          <p:cNvPr id="15" name="object 15"/>
          <p:cNvSpPr txBox="1"/>
          <p:nvPr/>
        </p:nvSpPr>
        <p:spPr>
          <a:xfrm>
            <a:off x="4789899" y="4621262"/>
            <a:ext cx="2952016" cy="1231713"/>
          </a:xfrm>
          <a:prstGeom prst="rect">
            <a:avLst/>
          </a:prstGeom>
        </p:spPr>
        <p:txBody>
          <a:bodyPr vert="horz" wrap="square" lIns="0" tIns="56608" rIns="0" bIns="0" rtlCol="0">
            <a:spAutoFit/>
          </a:bodyPr>
          <a:lstStyle/>
          <a:p>
            <a:pPr marL="5776">
              <a:spcBef>
                <a:spcPts val="446"/>
              </a:spcBef>
            </a:pPr>
            <a:r>
              <a:rPr sz="1796" b="1" spc="-9" dirty="0">
                <a:latin typeface="Arial"/>
                <a:cs typeface="Arial"/>
              </a:rPr>
              <a:t>Component</a:t>
            </a:r>
            <a:r>
              <a:rPr sz="1796" b="1" spc="-84" dirty="0">
                <a:latin typeface="Arial"/>
                <a:cs typeface="Arial"/>
              </a:rPr>
              <a:t> </a:t>
            </a:r>
            <a:r>
              <a:rPr sz="1796" b="1" spc="-39" dirty="0">
                <a:latin typeface="Arial"/>
                <a:cs typeface="Arial"/>
              </a:rPr>
              <a:t>Architecture</a:t>
            </a:r>
            <a:endParaRPr sz="1796">
              <a:latin typeface="Arial"/>
              <a:cs typeface="Arial"/>
            </a:endParaRPr>
          </a:p>
          <a:p>
            <a:pPr marL="5776" marR="2310">
              <a:lnSpc>
                <a:spcPct val="112900"/>
              </a:lnSpc>
              <a:spcBef>
                <a:spcPts val="89"/>
              </a:spcBef>
            </a:pPr>
            <a:r>
              <a:rPr sz="1273" spc="-11" dirty="0">
                <a:latin typeface="Arial"/>
                <a:cs typeface="Arial"/>
              </a:rPr>
              <a:t>Permits </a:t>
            </a:r>
            <a:r>
              <a:rPr sz="1273" spc="41" dirty="0">
                <a:latin typeface="Arial"/>
                <a:cs typeface="Arial"/>
              </a:rPr>
              <a:t>more </a:t>
            </a:r>
            <a:r>
              <a:rPr sz="1273" spc="34" dirty="0">
                <a:latin typeface="Arial"/>
                <a:cs typeface="Arial"/>
              </a:rPr>
              <a:t>combinatorial</a:t>
            </a:r>
            <a:r>
              <a:rPr sz="1273" spc="-123" dirty="0">
                <a:latin typeface="Arial"/>
                <a:cs typeface="Arial"/>
              </a:rPr>
              <a:t> </a:t>
            </a:r>
            <a:r>
              <a:rPr sz="1273" spc="23" dirty="0">
                <a:latin typeface="Arial"/>
                <a:cs typeface="Arial"/>
              </a:rPr>
              <a:t>possibilities  </a:t>
            </a:r>
            <a:r>
              <a:rPr sz="1273" spc="32" dirty="0">
                <a:latin typeface="Arial"/>
                <a:cs typeface="Arial"/>
              </a:rPr>
              <a:t>Novel </a:t>
            </a:r>
            <a:r>
              <a:rPr sz="1273" dirty="0">
                <a:latin typeface="Arial"/>
                <a:cs typeface="Arial"/>
              </a:rPr>
              <a:t>views </a:t>
            </a:r>
            <a:r>
              <a:rPr sz="1273" spc="32" dirty="0">
                <a:latin typeface="Arial"/>
                <a:cs typeface="Arial"/>
              </a:rPr>
              <a:t>require </a:t>
            </a:r>
            <a:r>
              <a:rPr sz="1273" spc="27" dirty="0">
                <a:latin typeface="Arial"/>
                <a:cs typeface="Arial"/>
              </a:rPr>
              <a:t>new </a:t>
            </a:r>
            <a:r>
              <a:rPr sz="1273" spc="23" dirty="0">
                <a:latin typeface="Arial"/>
                <a:cs typeface="Arial"/>
              </a:rPr>
              <a:t>operators,  </a:t>
            </a:r>
            <a:r>
              <a:rPr sz="1273" spc="27" dirty="0">
                <a:latin typeface="Arial"/>
                <a:cs typeface="Arial"/>
              </a:rPr>
              <a:t>which </a:t>
            </a:r>
            <a:r>
              <a:rPr sz="1273" spc="18" dirty="0">
                <a:latin typeface="Arial"/>
                <a:cs typeface="Arial"/>
              </a:rPr>
              <a:t>requires </a:t>
            </a:r>
            <a:r>
              <a:rPr sz="1273" spc="11" dirty="0">
                <a:latin typeface="Arial"/>
                <a:cs typeface="Arial"/>
              </a:rPr>
              <a:t>software</a:t>
            </a:r>
            <a:r>
              <a:rPr sz="1273" spc="-161" dirty="0">
                <a:latin typeface="Arial"/>
                <a:cs typeface="Arial"/>
              </a:rPr>
              <a:t> </a:t>
            </a:r>
            <a:r>
              <a:rPr sz="1273" spc="41" dirty="0">
                <a:latin typeface="Arial"/>
                <a:cs typeface="Arial"/>
              </a:rPr>
              <a:t>engineering</a:t>
            </a:r>
            <a:endParaRPr sz="1273">
              <a:latin typeface="Arial"/>
              <a:cs typeface="Arial"/>
            </a:endParaRPr>
          </a:p>
        </p:txBody>
      </p:sp>
      <p:sp>
        <p:nvSpPr>
          <p:cNvPr id="18" name="Footer Placeholder 17"/>
          <p:cNvSpPr>
            <a:spLocks noGrp="1"/>
          </p:cNvSpPr>
          <p:nvPr>
            <p:ph type="ftr" sz="quarter" idx="11"/>
          </p:nvPr>
        </p:nvSpPr>
        <p:spPr/>
        <p:txBody>
          <a:bodyPr/>
          <a:lstStyle/>
          <a:p>
            <a:pPr>
              <a:defRPr/>
            </a:pPr>
            <a:r>
              <a:rPr lang="en-US" altLang="en-US"/>
              <a:t>© 2021 - Brad Myers and others</a:t>
            </a:r>
          </a:p>
        </p:txBody>
      </p:sp>
      <p:sp>
        <p:nvSpPr>
          <p:cNvPr id="19" name="Slide Number Placeholder 18"/>
          <p:cNvSpPr>
            <a:spLocks noGrp="1"/>
          </p:cNvSpPr>
          <p:nvPr>
            <p:ph type="sldNum" sz="quarter" idx="12"/>
          </p:nvPr>
        </p:nvSpPr>
        <p:spPr/>
        <p:txBody>
          <a:bodyPr/>
          <a:lstStyle/>
          <a:p>
            <a:pPr>
              <a:defRPr/>
            </a:pPr>
            <a:fld id="{A3B315BA-FF6E-4F83-822C-B6704CDD7611}" type="slidenum">
              <a:rPr lang="en-US" altLang="en-US" smtClean="0"/>
              <a:pPr>
                <a:defRPr/>
              </a:pPr>
              <a:t>30</a:t>
            </a:fld>
            <a:endParaRPr lang="en-US" altLang="en-US"/>
          </a:p>
        </p:txBody>
      </p:sp>
    </p:spTree>
    <p:extLst>
      <p:ext uri="{BB962C8B-B14F-4D97-AF65-F5344CB8AC3E}">
        <p14:creationId xmlns:p14="http://schemas.microsoft.com/office/powerpoint/2010/main" val="2917427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Drawing Visualizations with Imperative Programs</a:t>
            </a:r>
          </a:p>
        </p:txBody>
      </p:sp>
      <p:sp>
        <p:nvSpPr>
          <p:cNvPr id="3" name="Content Placeholder 2"/>
          <p:cNvSpPr>
            <a:spLocks noGrp="1"/>
          </p:cNvSpPr>
          <p:nvPr>
            <p:ph idx="1"/>
          </p:nvPr>
        </p:nvSpPr>
        <p:spPr>
          <a:xfrm>
            <a:off x="457200" y="1562590"/>
            <a:ext cx="8229600" cy="4411662"/>
          </a:xfrm>
        </p:spPr>
        <p:txBody>
          <a:bodyPr>
            <a:normAutofit/>
          </a:bodyPr>
          <a:lstStyle/>
          <a:p>
            <a:r>
              <a:rPr lang="en-US" dirty="0"/>
              <a:t>Graphics APIs: Processing, OpenGL, Java2D, JavaScript/html SVG and Canvas</a:t>
            </a:r>
          </a:p>
          <a:p>
            <a:r>
              <a:rPr lang="en-US" dirty="0"/>
              <a:t>Program by giving explicit steps. e.g.:</a:t>
            </a:r>
          </a:p>
          <a:p>
            <a:pPr lvl="1"/>
            <a:r>
              <a:rPr lang="en-US" dirty="0"/>
              <a:t>"Put a red bar here and a blue bar there."  </a:t>
            </a:r>
          </a:p>
          <a:p>
            <a:pPr lvl="1"/>
            <a:r>
              <a:rPr lang="en-US" dirty="0"/>
              <a:t>"Draw a line and some text."</a:t>
            </a:r>
          </a:p>
          <a:p>
            <a:r>
              <a:rPr lang="en-US" dirty="0"/>
              <a:t>Specification and execution are intertwined.</a:t>
            </a:r>
          </a:p>
          <a:p>
            <a:r>
              <a:rPr lang="en-US" sz="2000" i="1" dirty="0"/>
              <a:t>"You have unlimited power on</a:t>
            </a:r>
            <a:br>
              <a:rPr lang="en-US" sz="2000" i="1" dirty="0"/>
            </a:br>
            <a:r>
              <a:rPr lang="en-US" sz="2000" i="1" dirty="0"/>
              <a:t>this canvas. You can literally</a:t>
            </a:r>
            <a:br>
              <a:rPr lang="en-US" sz="2000" i="1" dirty="0"/>
            </a:br>
            <a:r>
              <a:rPr lang="en-US" sz="2000" i="1" dirty="0"/>
              <a:t>move mountains." — Bob Ross</a:t>
            </a:r>
          </a:p>
          <a:p>
            <a:endParaRPr lang="en-US" i="1" dirty="0"/>
          </a:p>
        </p:txBody>
      </p:sp>
      <p:sp>
        <p:nvSpPr>
          <p:cNvPr id="6" name="object 10"/>
          <p:cNvSpPr/>
          <p:nvPr/>
        </p:nvSpPr>
        <p:spPr>
          <a:xfrm>
            <a:off x="6664658" y="4732265"/>
            <a:ext cx="492664" cy="1475326"/>
          </a:xfrm>
          <a:custGeom>
            <a:avLst/>
            <a:gdLst/>
            <a:ahLst/>
            <a:cxnLst/>
            <a:rect l="l" t="t" r="r" b="b"/>
            <a:pathLst>
              <a:path w="938530" h="2810510">
                <a:moveTo>
                  <a:pt x="937956" y="0"/>
                </a:moveTo>
                <a:lnTo>
                  <a:pt x="0" y="0"/>
                </a:lnTo>
                <a:lnTo>
                  <a:pt x="0" y="2810029"/>
                </a:lnTo>
                <a:lnTo>
                  <a:pt x="937956" y="2810029"/>
                </a:lnTo>
                <a:lnTo>
                  <a:pt x="937956" y="0"/>
                </a:lnTo>
                <a:close/>
              </a:path>
            </a:pathLst>
          </a:custGeom>
          <a:solidFill>
            <a:srgbClr val="F78D8C"/>
          </a:solidFill>
        </p:spPr>
        <p:txBody>
          <a:bodyPr wrap="square" lIns="0" tIns="0" rIns="0" bIns="0" rtlCol="0"/>
          <a:lstStyle/>
          <a:p>
            <a:endParaRPr/>
          </a:p>
        </p:txBody>
      </p:sp>
      <p:sp>
        <p:nvSpPr>
          <p:cNvPr id="7" name="object 11"/>
          <p:cNvSpPr/>
          <p:nvPr/>
        </p:nvSpPr>
        <p:spPr>
          <a:xfrm>
            <a:off x="7877176" y="5382804"/>
            <a:ext cx="492664" cy="824663"/>
          </a:xfrm>
          <a:custGeom>
            <a:avLst/>
            <a:gdLst/>
            <a:ahLst/>
            <a:cxnLst/>
            <a:rect l="l" t="t" r="r" b="b"/>
            <a:pathLst>
              <a:path w="938530" h="1570989">
                <a:moveTo>
                  <a:pt x="937956" y="0"/>
                </a:moveTo>
                <a:lnTo>
                  <a:pt x="0" y="0"/>
                </a:lnTo>
                <a:lnTo>
                  <a:pt x="0" y="1570632"/>
                </a:lnTo>
                <a:lnTo>
                  <a:pt x="937956" y="1570632"/>
                </a:lnTo>
                <a:lnTo>
                  <a:pt x="937956" y="0"/>
                </a:lnTo>
                <a:close/>
              </a:path>
            </a:pathLst>
          </a:custGeom>
          <a:solidFill>
            <a:srgbClr val="6EB4FD"/>
          </a:solidFill>
        </p:spPr>
        <p:txBody>
          <a:bodyPr wrap="square" lIns="0" tIns="0" rIns="0" bIns="0" rtlCol="0"/>
          <a:lstStyle/>
          <a:p>
            <a:endParaRPr/>
          </a:p>
        </p:txBody>
      </p:sp>
      <p:sp>
        <p:nvSpPr>
          <p:cNvPr id="8" name="object 14"/>
          <p:cNvSpPr txBox="1"/>
          <p:nvPr/>
        </p:nvSpPr>
        <p:spPr>
          <a:xfrm>
            <a:off x="5739963" y="4307131"/>
            <a:ext cx="607859" cy="1900335"/>
          </a:xfrm>
          <a:prstGeom prst="rect">
            <a:avLst/>
          </a:prstGeom>
        </p:spPr>
        <p:txBody>
          <a:bodyPr vert="vert270" wrap="square" lIns="0" tIns="152400" rIns="0" bIns="0" rtlCol="0">
            <a:spAutoFit/>
          </a:bodyPr>
          <a:lstStyle/>
          <a:p>
            <a:pPr marL="12700">
              <a:lnSpc>
                <a:spcPct val="100000"/>
              </a:lnSpc>
              <a:spcBef>
                <a:spcPts val="1200"/>
              </a:spcBef>
            </a:pPr>
            <a:r>
              <a:rPr sz="3950" spc="-120" dirty="0">
                <a:solidFill>
                  <a:schemeClr val="tx2"/>
                </a:solidFill>
                <a:latin typeface="Calibri"/>
                <a:cs typeface="Calibri"/>
              </a:rPr>
              <a:t>V</a:t>
            </a:r>
            <a:r>
              <a:rPr sz="3950" spc="-20" dirty="0">
                <a:solidFill>
                  <a:schemeClr val="tx2"/>
                </a:solidFill>
                <a:latin typeface="Calibri"/>
                <a:cs typeface="Calibri"/>
              </a:rPr>
              <a:t>a</a:t>
            </a:r>
            <a:r>
              <a:rPr sz="3950" dirty="0">
                <a:solidFill>
                  <a:schemeClr val="tx2"/>
                </a:solidFill>
                <a:latin typeface="Calibri"/>
                <a:cs typeface="Calibri"/>
              </a:rPr>
              <a:t>lue</a:t>
            </a:r>
          </a:p>
        </p:txBody>
      </p:sp>
      <p:sp>
        <p:nvSpPr>
          <p:cNvPr id="9" name="object 15"/>
          <p:cNvSpPr txBox="1"/>
          <p:nvPr/>
        </p:nvSpPr>
        <p:spPr>
          <a:xfrm>
            <a:off x="6765728" y="6207467"/>
            <a:ext cx="1604112" cy="621324"/>
          </a:xfrm>
          <a:prstGeom prst="rect">
            <a:avLst/>
          </a:prstGeom>
        </p:spPr>
        <p:txBody>
          <a:bodyPr vert="horz" wrap="square" lIns="0" tIns="13335" rIns="0" bIns="0" rtlCol="0">
            <a:spAutoFit/>
          </a:bodyPr>
          <a:lstStyle/>
          <a:p>
            <a:pPr marL="12700">
              <a:lnSpc>
                <a:spcPct val="100000"/>
              </a:lnSpc>
              <a:spcBef>
                <a:spcPts val="105"/>
              </a:spcBef>
              <a:tabLst>
                <a:tab pos="1216025" algn="l"/>
              </a:tabLst>
            </a:pPr>
            <a:r>
              <a:rPr sz="3950" spc="-20" dirty="0">
                <a:solidFill>
                  <a:schemeClr val="tx2"/>
                </a:solidFill>
                <a:latin typeface="Calibri"/>
                <a:cs typeface="Calibri"/>
              </a:rPr>
              <a:t>A	</a:t>
            </a:r>
            <a:r>
              <a:rPr sz="3950" spc="254" dirty="0">
                <a:solidFill>
                  <a:schemeClr val="tx2"/>
                </a:solidFill>
                <a:latin typeface="Calibri"/>
                <a:cs typeface="Calibri"/>
              </a:rPr>
              <a:t>B</a:t>
            </a:r>
            <a:endParaRPr sz="3950" dirty="0">
              <a:solidFill>
                <a:schemeClr val="tx2"/>
              </a:solidFill>
              <a:latin typeface="Calibri"/>
              <a:cs typeface="Calibri"/>
            </a:endParaRPr>
          </a:p>
        </p:txBody>
      </p:sp>
      <p:grpSp>
        <p:nvGrpSpPr>
          <p:cNvPr id="10" name="object 16"/>
          <p:cNvGrpSpPr/>
          <p:nvPr/>
        </p:nvGrpSpPr>
        <p:grpSpPr>
          <a:xfrm>
            <a:off x="4961707" y="5696905"/>
            <a:ext cx="757949" cy="999216"/>
            <a:chOff x="10827146" y="5853791"/>
            <a:chExt cx="3227705" cy="4255135"/>
          </a:xfrm>
        </p:grpSpPr>
        <p:sp>
          <p:nvSpPr>
            <p:cNvPr id="11" name="object 17"/>
            <p:cNvSpPr/>
            <p:nvPr/>
          </p:nvSpPr>
          <p:spPr>
            <a:xfrm>
              <a:off x="10827144" y="5853791"/>
              <a:ext cx="3227705" cy="2640965"/>
            </a:xfrm>
            <a:custGeom>
              <a:avLst/>
              <a:gdLst/>
              <a:ahLst/>
              <a:cxnLst/>
              <a:rect l="l" t="t" r="r" b="b"/>
              <a:pathLst>
                <a:path w="3227705" h="2640965">
                  <a:moveTo>
                    <a:pt x="2934195" y="440131"/>
                  </a:moveTo>
                  <a:lnTo>
                    <a:pt x="2787497" y="440131"/>
                  </a:lnTo>
                  <a:lnTo>
                    <a:pt x="2787497" y="293420"/>
                  </a:lnTo>
                  <a:lnTo>
                    <a:pt x="2640787" y="293420"/>
                  </a:lnTo>
                  <a:lnTo>
                    <a:pt x="2640787" y="146710"/>
                  </a:lnTo>
                  <a:lnTo>
                    <a:pt x="2347366" y="146710"/>
                  </a:lnTo>
                  <a:lnTo>
                    <a:pt x="2347366" y="0"/>
                  </a:lnTo>
                  <a:lnTo>
                    <a:pt x="880262" y="0"/>
                  </a:lnTo>
                  <a:lnTo>
                    <a:pt x="880262" y="146710"/>
                  </a:lnTo>
                  <a:lnTo>
                    <a:pt x="733552" y="146710"/>
                  </a:lnTo>
                  <a:lnTo>
                    <a:pt x="733552" y="293420"/>
                  </a:lnTo>
                  <a:lnTo>
                    <a:pt x="440131" y="293420"/>
                  </a:lnTo>
                  <a:lnTo>
                    <a:pt x="440131" y="440131"/>
                  </a:lnTo>
                  <a:lnTo>
                    <a:pt x="293420" y="440131"/>
                  </a:lnTo>
                  <a:lnTo>
                    <a:pt x="293420" y="586841"/>
                  </a:lnTo>
                  <a:lnTo>
                    <a:pt x="2934195" y="586841"/>
                  </a:lnTo>
                  <a:lnTo>
                    <a:pt x="2934195" y="440131"/>
                  </a:lnTo>
                  <a:close/>
                </a:path>
                <a:path w="3227705" h="2640965">
                  <a:moveTo>
                    <a:pt x="3227628" y="1027544"/>
                  </a:moveTo>
                  <a:lnTo>
                    <a:pt x="3080905" y="1027544"/>
                  </a:lnTo>
                  <a:lnTo>
                    <a:pt x="3080905" y="880224"/>
                  </a:lnTo>
                  <a:lnTo>
                    <a:pt x="3080905" y="586854"/>
                  </a:lnTo>
                  <a:lnTo>
                    <a:pt x="2640787" y="586854"/>
                  </a:lnTo>
                  <a:lnTo>
                    <a:pt x="2640787" y="1027544"/>
                  </a:lnTo>
                  <a:lnTo>
                    <a:pt x="2640787" y="1320914"/>
                  </a:lnTo>
                  <a:lnTo>
                    <a:pt x="2640787" y="2053945"/>
                  </a:lnTo>
                  <a:lnTo>
                    <a:pt x="2494064" y="2053945"/>
                  </a:lnTo>
                  <a:lnTo>
                    <a:pt x="2494064" y="2200656"/>
                  </a:lnTo>
                  <a:lnTo>
                    <a:pt x="2200656" y="2200656"/>
                  </a:lnTo>
                  <a:lnTo>
                    <a:pt x="2200656" y="2053945"/>
                  </a:lnTo>
                  <a:lnTo>
                    <a:pt x="2053945" y="2053945"/>
                  </a:lnTo>
                  <a:lnTo>
                    <a:pt x="2053945" y="1907235"/>
                  </a:lnTo>
                  <a:lnTo>
                    <a:pt x="1907235" y="1907235"/>
                  </a:lnTo>
                  <a:lnTo>
                    <a:pt x="1907235" y="2053945"/>
                  </a:lnTo>
                  <a:lnTo>
                    <a:pt x="1907235" y="2200656"/>
                  </a:lnTo>
                  <a:lnTo>
                    <a:pt x="1907235" y="2347366"/>
                  </a:lnTo>
                  <a:lnTo>
                    <a:pt x="1760524" y="2347366"/>
                  </a:lnTo>
                  <a:lnTo>
                    <a:pt x="1760524" y="2200656"/>
                  </a:lnTo>
                  <a:lnTo>
                    <a:pt x="1467104" y="2200656"/>
                  </a:lnTo>
                  <a:lnTo>
                    <a:pt x="1467104" y="2347366"/>
                  </a:lnTo>
                  <a:lnTo>
                    <a:pt x="1320393" y="2347366"/>
                  </a:lnTo>
                  <a:lnTo>
                    <a:pt x="1320393" y="2200656"/>
                  </a:lnTo>
                  <a:lnTo>
                    <a:pt x="1320393" y="2053945"/>
                  </a:lnTo>
                  <a:lnTo>
                    <a:pt x="1907235" y="2053945"/>
                  </a:lnTo>
                  <a:lnTo>
                    <a:pt x="1907235" y="1907235"/>
                  </a:lnTo>
                  <a:lnTo>
                    <a:pt x="1173683" y="1907235"/>
                  </a:lnTo>
                  <a:lnTo>
                    <a:pt x="1173683" y="2053945"/>
                  </a:lnTo>
                  <a:lnTo>
                    <a:pt x="1026972" y="2053945"/>
                  </a:lnTo>
                  <a:lnTo>
                    <a:pt x="1026972" y="2200656"/>
                  </a:lnTo>
                  <a:lnTo>
                    <a:pt x="733552" y="2200656"/>
                  </a:lnTo>
                  <a:lnTo>
                    <a:pt x="733552" y="2053945"/>
                  </a:lnTo>
                  <a:lnTo>
                    <a:pt x="586841" y="2053945"/>
                  </a:lnTo>
                  <a:lnTo>
                    <a:pt x="586841" y="1907654"/>
                  </a:lnTo>
                  <a:lnTo>
                    <a:pt x="586841" y="1907235"/>
                  </a:lnTo>
                  <a:lnTo>
                    <a:pt x="586841" y="1760334"/>
                  </a:lnTo>
                  <a:lnTo>
                    <a:pt x="586841" y="1466964"/>
                  </a:lnTo>
                  <a:lnTo>
                    <a:pt x="2640787" y="1466964"/>
                  </a:lnTo>
                  <a:lnTo>
                    <a:pt x="2640787" y="1320914"/>
                  </a:lnTo>
                  <a:lnTo>
                    <a:pt x="2347353" y="1320914"/>
                  </a:lnTo>
                  <a:lnTo>
                    <a:pt x="2347353" y="1027544"/>
                  </a:lnTo>
                  <a:lnTo>
                    <a:pt x="2640787" y="1027544"/>
                  </a:lnTo>
                  <a:lnTo>
                    <a:pt x="2640787" y="586854"/>
                  </a:lnTo>
                  <a:lnTo>
                    <a:pt x="880262" y="586854"/>
                  </a:lnTo>
                  <a:lnTo>
                    <a:pt x="880262" y="1027544"/>
                  </a:lnTo>
                  <a:lnTo>
                    <a:pt x="880262" y="1320914"/>
                  </a:lnTo>
                  <a:lnTo>
                    <a:pt x="586841" y="1320914"/>
                  </a:lnTo>
                  <a:lnTo>
                    <a:pt x="586841" y="1027544"/>
                  </a:lnTo>
                  <a:lnTo>
                    <a:pt x="880262" y="1027544"/>
                  </a:lnTo>
                  <a:lnTo>
                    <a:pt x="880262" y="586854"/>
                  </a:lnTo>
                  <a:lnTo>
                    <a:pt x="146710" y="586854"/>
                  </a:lnTo>
                  <a:lnTo>
                    <a:pt x="146710" y="880224"/>
                  </a:lnTo>
                  <a:lnTo>
                    <a:pt x="0" y="880224"/>
                  </a:lnTo>
                  <a:lnTo>
                    <a:pt x="0" y="1027544"/>
                  </a:lnTo>
                  <a:lnTo>
                    <a:pt x="0" y="1320914"/>
                  </a:lnTo>
                  <a:lnTo>
                    <a:pt x="0" y="1466964"/>
                  </a:lnTo>
                  <a:lnTo>
                    <a:pt x="0" y="1760334"/>
                  </a:lnTo>
                  <a:lnTo>
                    <a:pt x="146710" y="1760334"/>
                  </a:lnTo>
                  <a:lnTo>
                    <a:pt x="146710" y="1907654"/>
                  </a:lnTo>
                  <a:lnTo>
                    <a:pt x="293420" y="1907654"/>
                  </a:lnTo>
                  <a:lnTo>
                    <a:pt x="293420" y="2053945"/>
                  </a:lnTo>
                  <a:lnTo>
                    <a:pt x="440131" y="2053945"/>
                  </a:lnTo>
                  <a:lnTo>
                    <a:pt x="440131" y="2200656"/>
                  </a:lnTo>
                  <a:lnTo>
                    <a:pt x="586841" y="2200656"/>
                  </a:lnTo>
                  <a:lnTo>
                    <a:pt x="586841" y="2347366"/>
                  </a:lnTo>
                  <a:lnTo>
                    <a:pt x="733552" y="2347366"/>
                  </a:lnTo>
                  <a:lnTo>
                    <a:pt x="733552" y="2494076"/>
                  </a:lnTo>
                  <a:lnTo>
                    <a:pt x="1026972" y="2494076"/>
                  </a:lnTo>
                  <a:lnTo>
                    <a:pt x="1026972" y="2640787"/>
                  </a:lnTo>
                  <a:lnTo>
                    <a:pt x="2200656" y="2640787"/>
                  </a:lnTo>
                  <a:lnTo>
                    <a:pt x="2200656" y="2494076"/>
                  </a:lnTo>
                  <a:lnTo>
                    <a:pt x="2494064" y="2494076"/>
                  </a:lnTo>
                  <a:lnTo>
                    <a:pt x="2494064" y="2347366"/>
                  </a:lnTo>
                  <a:lnTo>
                    <a:pt x="2640787" y="2347366"/>
                  </a:lnTo>
                  <a:lnTo>
                    <a:pt x="2640787" y="2200656"/>
                  </a:lnTo>
                  <a:lnTo>
                    <a:pt x="2787497" y="2200656"/>
                  </a:lnTo>
                  <a:lnTo>
                    <a:pt x="2787497" y="2053945"/>
                  </a:lnTo>
                  <a:lnTo>
                    <a:pt x="2934195" y="2053945"/>
                  </a:lnTo>
                  <a:lnTo>
                    <a:pt x="2934195" y="1907654"/>
                  </a:lnTo>
                  <a:lnTo>
                    <a:pt x="3080905" y="1907654"/>
                  </a:lnTo>
                  <a:lnTo>
                    <a:pt x="3080905" y="1760334"/>
                  </a:lnTo>
                  <a:lnTo>
                    <a:pt x="3080905" y="1466964"/>
                  </a:lnTo>
                  <a:lnTo>
                    <a:pt x="3227628" y="1466964"/>
                  </a:lnTo>
                  <a:lnTo>
                    <a:pt x="3227628" y="1320914"/>
                  </a:lnTo>
                  <a:lnTo>
                    <a:pt x="3227628" y="1027544"/>
                  </a:lnTo>
                  <a:close/>
                </a:path>
              </a:pathLst>
            </a:custGeom>
            <a:solidFill>
              <a:srgbClr val="A15A00"/>
            </a:solidFill>
          </p:spPr>
          <p:txBody>
            <a:bodyPr wrap="square" lIns="0" tIns="0" rIns="0" bIns="0" rtlCol="0"/>
            <a:lstStyle/>
            <a:p>
              <a:endParaRPr/>
            </a:p>
          </p:txBody>
        </p:sp>
        <p:sp>
          <p:nvSpPr>
            <p:cNvPr id="12" name="object 18"/>
            <p:cNvSpPr/>
            <p:nvPr/>
          </p:nvSpPr>
          <p:spPr>
            <a:xfrm>
              <a:off x="11413985" y="6880764"/>
              <a:ext cx="2054225" cy="1174115"/>
            </a:xfrm>
            <a:custGeom>
              <a:avLst/>
              <a:gdLst/>
              <a:ahLst/>
              <a:cxnLst/>
              <a:rect l="l" t="t" r="r" b="b"/>
              <a:pathLst>
                <a:path w="2054225" h="1174115">
                  <a:moveTo>
                    <a:pt x="440131" y="1026972"/>
                  </a:moveTo>
                  <a:lnTo>
                    <a:pt x="146710" y="1026972"/>
                  </a:lnTo>
                  <a:lnTo>
                    <a:pt x="146710" y="1173683"/>
                  </a:lnTo>
                  <a:lnTo>
                    <a:pt x="440131" y="1173683"/>
                  </a:lnTo>
                  <a:lnTo>
                    <a:pt x="440131" y="1026972"/>
                  </a:lnTo>
                  <a:close/>
                </a:path>
                <a:path w="2054225" h="1174115">
                  <a:moveTo>
                    <a:pt x="2053945" y="293941"/>
                  </a:moveTo>
                  <a:lnTo>
                    <a:pt x="293420" y="293941"/>
                  </a:lnTo>
                  <a:lnTo>
                    <a:pt x="293420" y="571"/>
                  </a:lnTo>
                  <a:lnTo>
                    <a:pt x="0" y="571"/>
                  </a:lnTo>
                  <a:lnTo>
                    <a:pt x="0" y="293941"/>
                  </a:lnTo>
                  <a:lnTo>
                    <a:pt x="0" y="880681"/>
                  </a:lnTo>
                  <a:lnTo>
                    <a:pt x="0" y="1026731"/>
                  </a:lnTo>
                  <a:lnTo>
                    <a:pt x="586841" y="1026731"/>
                  </a:lnTo>
                  <a:lnTo>
                    <a:pt x="586841" y="880681"/>
                  </a:lnTo>
                  <a:lnTo>
                    <a:pt x="1467104" y="880681"/>
                  </a:lnTo>
                  <a:lnTo>
                    <a:pt x="1467104" y="1026972"/>
                  </a:lnTo>
                  <a:lnTo>
                    <a:pt x="1613814" y="1026972"/>
                  </a:lnTo>
                  <a:lnTo>
                    <a:pt x="1613814" y="1173683"/>
                  </a:lnTo>
                  <a:lnTo>
                    <a:pt x="1907222" y="1173683"/>
                  </a:lnTo>
                  <a:lnTo>
                    <a:pt x="1907222" y="1026972"/>
                  </a:lnTo>
                  <a:lnTo>
                    <a:pt x="2053945" y="1026972"/>
                  </a:lnTo>
                  <a:lnTo>
                    <a:pt x="2053945" y="880681"/>
                  </a:lnTo>
                  <a:lnTo>
                    <a:pt x="2053945" y="880262"/>
                  </a:lnTo>
                  <a:lnTo>
                    <a:pt x="2053945" y="293941"/>
                  </a:lnTo>
                  <a:close/>
                </a:path>
                <a:path w="2054225" h="1174115">
                  <a:moveTo>
                    <a:pt x="2053945" y="0"/>
                  </a:moveTo>
                  <a:lnTo>
                    <a:pt x="1760524" y="0"/>
                  </a:lnTo>
                  <a:lnTo>
                    <a:pt x="1760524" y="293420"/>
                  </a:lnTo>
                  <a:lnTo>
                    <a:pt x="2053945" y="293420"/>
                  </a:lnTo>
                  <a:lnTo>
                    <a:pt x="2053945" y="0"/>
                  </a:lnTo>
                  <a:close/>
                </a:path>
              </a:pathLst>
            </a:custGeom>
            <a:solidFill>
              <a:srgbClr val="FFDA9E"/>
            </a:solidFill>
          </p:spPr>
          <p:txBody>
            <a:bodyPr wrap="square" lIns="0" tIns="0" rIns="0" bIns="0" rtlCol="0"/>
            <a:lstStyle/>
            <a:p>
              <a:endParaRPr/>
            </a:p>
          </p:txBody>
        </p:sp>
        <p:sp>
          <p:nvSpPr>
            <p:cNvPr id="13" name="object 19"/>
            <p:cNvSpPr/>
            <p:nvPr/>
          </p:nvSpPr>
          <p:spPr>
            <a:xfrm>
              <a:off x="11560696" y="7320895"/>
              <a:ext cx="1760855" cy="440690"/>
            </a:xfrm>
            <a:custGeom>
              <a:avLst/>
              <a:gdLst/>
              <a:ahLst/>
              <a:cxnLst/>
              <a:rect l="l" t="t" r="r" b="b"/>
              <a:pathLst>
                <a:path w="1760855" h="440690">
                  <a:moveTo>
                    <a:pt x="440131" y="0"/>
                  </a:moveTo>
                  <a:lnTo>
                    <a:pt x="0" y="0"/>
                  </a:lnTo>
                  <a:lnTo>
                    <a:pt x="0" y="440131"/>
                  </a:lnTo>
                  <a:lnTo>
                    <a:pt x="440131" y="440131"/>
                  </a:lnTo>
                  <a:lnTo>
                    <a:pt x="440131" y="0"/>
                  </a:lnTo>
                  <a:close/>
                </a:path>
                <a:path w="1760855" h="440690">
                  <a:moveTo>
                    <a:pt x="1760524" y="0"/>
                  </a:moveTo>
                  <a:lnTo>
                    <a:pt x="1320393" y="0"/>
                  </a:lnTo>
                  <a:lnTo>
                    <a:pt x="1320393" y="440131"/>
                  </a:lnTo>
                  <a:lnTo>
                    <a:pt x="1760524" y="440131"/>
                  </a:lnTo>
                  <a:lnTo>
                    <a:pt x="1760524" y="0"/>
                  </a:lnTo>
                  <a:close/>
                </a:path>
              </a:pathLst>
            </a:custGeom>
            <a:solidFill>
              <a:srgbClr val="333333"/>
            </a:solidFill>
          </p:spPr>
          <p:txBody>
            <a:bodyPr wrap="square" lIns="0" tIns="0" rIns="0" bIns="0" rtlCol="0"/>
            <a:lstStyle/>
            <a:p>
              <a:endParaRPr/>
            </a:p>
          </p:txBody>
        </p:sp>
        <p:sp>
          <p:nvSpPr>
            <p:cNvPr id="14" name="object 20"/>
            <p:cNvSpPr/>
            <p:nvPr/>
          </p:nvSpPr>
          <p:spPr>
            <a:xfrm>
              <a:off x="11413985" y="7027475"/>
              <a:ext cx="2054225" cy="294005"/>
            </a:xfrm>
            <a:custGeom>
              <a:avLst/>
              <a:gdLst/>
              <a:ahLst/>
              <a:cxnLst/>
              <a:rect l="l" t="t" r="r" b="b"/>
              <a:pathLst>
                <a:path w="2054225" h="294004">
                  <a:moveTo>
                    <a:pt x="146710" y="146710"/>
                  </a:moveTo>
                  <a:lnTo>
                    <a:pt x="0" y="146710"/>
                  </a:lnTo>
                  <a:lnTo>
                    <a:pt x="0" y="293420"/>
                  </a:lnTo>
                  <a:lnTo>
                    <a:pt x="146710" y="293420"/>
                  </a:lnTo>
                  <a:lnTo>
                    <a:pt x="146710" y="146710"/>
                  </a:lnTo>
                  <a:close/>
                </a:path>
                <a:path w="2054225" h="294004">
                  <a:moveTo>
                    <a:pt x="586841" y="0"/>
                  </a:moveTo>
                  <a:lnTo>
                    <a:pt x="146710" y="0"/>
                  </a:lnTo>
                  <a:lnTo>
                    <a:pt x="146710" y="146710"/>
                  </a:lnTo>
                  <a:lnTo>
                    <a:pt x="586841" y="146710"/>
                  </a:lnTo>
                  <a:lnTo>
                    <a:pt x="586841" y="0"/>
                  </a:lnTo>
                  <a:close/>
                </a:path>
                <a:path w="2054225" h="294004">
                  <a:moveTo>
                    <a:pt x="2053932" y="146710"/>
                  </a:moveTo>
                  <a:lnTo>
                    <a:pt x="1907235" y="146710"/>
                  </a:lnTo>
                  <a:lnTo>
                    <a:pt x="1907235" y="0"/>
                  </a:lnTo>
                  <a:lnTo>
                    <a:pt x="1467104" y="0"/>
                  </a:lnTo>
                  <a:lnTo>
                    <a:pt x="1467104" y="146710"/>
                  </a:lnTo>
                  <a:lnTo>
                    <a:pt x="1907222" y="146710"/>
                  </a:lnTo>
                  <a:lnTo>
                    <a:pt x="1907222" y="293420"/>
                  </a:lnTo>
                  <a:lnTo>
                    <a:pt x="2053932" y="293420"/>
                  </a:lnTo>
                  <a:lnTo>
                    <a:pt x="2053932" y="146710"/>
                  </a:lnTo>
                  <a:close/>
                </a:path>
              </a:pathLst>
            </a:custGeom>
            <a:solidFill>
              <a:srgbClr val="666666"/>
            </a:solidFill>
          </p:spPr>
          <p:txBody>
            <a:bodyPr wrap="square" lIns="0" tIns="0" rIns="0" bIns="0" rtlCol="0"/>
            <a:lstStyle/>
            <a:p>
              <a:endParaRPr/>
            </a:p>
          </p:txBody>
        </p:sp>
        <p:sp>
          <p:nvSpPr>
            <p:cNvPr id="15" name="object 21"/>
            <p:cNvSpPr/>
            <p:nvPr/>
          </p:nvSpPr>
          <p:spPr>
            <a:xfrm>
              <a:off x="12147537" y="7907737"/>
              <a:ext cx="587375" cy="294005"/>
            </a:xfrm>
            <a:custGeom>
              <a:avLst/>
              <a:gdLst/>
              <a:ahLst/>
              <a:cxnLst/>
              <a:rect l="l" t="t" r="r" b="b"/>
              <a:pathLst>
                <a:path w="587375" h="294004">
                  <a:moveTo>
                    <a:pt x="586841" y="0"/>
                  </a:moveTo>
                  <a:lnTo>
                    <a:pt x="0" y="0"/>
                  </a:lnTo>
                  <a:lnTo>
                    <a:pt x="0" y="146710"/>
                  </a:lnTo>
                  <a:lnTo>
                    <a:pt x="0" y="293420"/>
                  </a:lnTo>
                  <a:lnTo>
                    <a:pt x="146710" y="293420"/>
                  </a:lnTo>
                  <a:lnTo>
                    <a:pt x="146710" y="146710"/>
                  </a:lnTo>
                  <a:lnTo>
                    <a:pt x="440131" y="146710"/>
                  </a:lnTo>
                  <a:lnTo>
                    <a:pt x="440131" y="293420"/>
                  </a:lnTo>
                  <a:lnTo>
                    <a:pt x="586841" y="293420"/>
                  </a:lnTo>
                  <a:lnTo>
                    <a:pt x="586841" y="146710"/>
                  </a:lnTo>
                  <a:lnTo>
                    <a:pt x="586841" y="0"/>
                  </a:lnTo>
                  <a:close/>
                </a:path>
              </a:pathLst>
            </a:custGeom>
            <a:solidFill>
              <a:srgbClr val="F5D29B"/>
            </a:solidFill>
          </p:spPr>
          <p:txBody>
            <a:bodyPr wrap="square" lIns="0" tIns="0" rIns="0" bIns="0" rtlCol="0"/>
            <a:lstStyle/>
            <a:p>
              <a:endParaRPr/>
            </a:p>
          </p:txBody>
        </p:sp>
        <p:sp>
          <p:nvSpPr>
            <p:cNvPr id="16" name="object 22"/>
            <p:cNvSpPr/>
            <p:nvPr/>
          </p:nvSpPr>
          <p:spPr>
            <a:xfrm>
              <a:off x="12000828" y="8934701"/>
              <a:ext cx="587375" cy="294005"/>
            </a:xfrm>
            <a:custGeom>
              <a:avLst/>
              <a:gdLst/>
              <a:ahLst/>
              <a:cxnLst/>
              <a:rect l="l" t="t" r="r" b="b"/>
              <a:pathLst>
                <a:path w="587375" h="294004">
                  <a:moveTo>
                    <a:pt x="0" y="293594"/>
                  </a:moveTo>
                  <a:lnTo>
                    <a:pt x="586840" y="293594"/>
                  </a:lnTo>
                  <a:lnTo>
                    <a:pt x="586840" y="0"/>
                  </a:lnTo>
                  <a:lnTo>
                    <a:pt x="0" y="0"/>
                  </a:lnTo>
                  <a:lnTo>
                    <a:pt x="0" y="293594"/>
                  </a:lnTo>
                  <a:close/>
                </a:path>
              </a:pathLst>
            </a:custGeom>
            <a:solidFill>
              <a:srgbClr val="A15A00"/>
            </a:solidFill>
          </p:spPr>
          <p:txBody>
            <a:bodyPr wrap="square" lIns="0" tIns="0" rIns="0" bIns="0" rtlCol="0"/>
            <a:lstStyle/>
            <a:p>
              <a:endParaRPr/>
            </a:p>
          </p:txBody>
        </p:sp>
        <p:sp>
          <p:nvSpPr>
            <p:cNvPr id="17" name="object 23"/>
            <p:cNvSpPr/>
            <p:nvPr/>
          </p:nvSpPr>
          <p:spPr>
            <a:xfrm>
              <a:off x="11707406" y="8348186"/>
              <a:ext cx="1320800" cy="586740"/>
            </a:xfrm>
            <a:custGeom>
              <a:avLst/>
              <a:gdLst/>
              <a:ahLst/>
              <a:cxnLst/>
              <a:rect l="l" t="t" r="r" b="b"/>
              <a:pathLst>
                <a:path w="1320800" h="586740">
                  <a:moveTo>
                    <a:pt x="1320393" y="146050"/>
                  </a:moveTo>
                  <a:lnTo>
                    <a:pt x="146710" y="146050"/>
                  </a:lnTo>
                  <a:lnTo>
                    <a:pt x="146710" y="0"/>
                  </a:lnTo>
                  <a:lnTo>
                    <a:pt x="0" y="0"/>
                  </a:lnTo>
                  <a:lnTo>
                    <a:pt x="0" y="146050"/>
                  </a:lnTo>
                  <a:lnTo>
                    <a:pt x="0" y="293370"/>
                  </a:lnTo>
                  <a:lnTo>
                    <a:pt x="0" y="439420"/>
                  </a:lnTo>
                  <a:lnTo>
                    <a:pt x="146710" y="439420"/>
                  </a:lnTo>
                  <a:lnTo>
                    <a:pt x="146710" y="586740"/>
                  </a:lnTo>
                  <a:lnTo>
                    <a:pt x="293420" y="586740"/>
                  </a:lnTo>
                  <a:lnTo>
                    <a:pt x="293420" y="439420"/>
                  </a:lnTo>
                  <a:lnTo>
                    <a:pt x="293420" y="293370"/>
                  </a:lnTo>
                  <a:lnTo>
                    <a:pt x="1026960" y="293370"/>
                  </a:lnTo>
                  <a:lnTo>
                    <a:pt x="1026960" y="439813"/>
                  </a:lnTo>
                  <a:lnTo>
                    <a:pt x="1173683" y="439813"/>
                  </a:lnTo>
                  <a:lnTo>
                    <a:pt x="1173683" y="293370"/>
                  </a:lnTo>
                  <a:lnTo>
                    <a:pt x="1320393" y="293370"/>
                  </a:lnTo>
                  <a:lnTo>
                    <a:pt x="1320393" y="146050"/>
                  </a:lnTo>
                  <a:close/>
                </a:path>
              </a:pathLst>
            </a:custGeom>
            <a:solidFill>
              <a:srgbClr val="00BFC0"/>
            </a:solidFill>
          </p:spPr>
          <p:txBody>
            <a:bodyPr wrap="square" lIns="0" tIns="0" rIns="0" bIns="0" rtlCol="0"/>
            <a:lstStyle/>
            <a:p>
              <a:endParaRPr/>
            </a:p>
          </p:txBody>
        </p:sp>
        <p:sp>
          <p:nvSpPr>
            <p:cNvPr id="18" name="object 24"/>
            <p:cNvSpPr/>
            <p:nvPr/>
          </p:nvSpPr>
          <p:spPr>
            <a:xfrm>
              <a:off x="12000828" y="9374346"/>
              <a:ext cx="734060" cy="635"/>
            </a:xfrm>
            <a:custGeom>
              <a:avLst/>
              <a:gdLst/>
              <a:ahLst/>
              <a:cxnLst/>
              <a:rect l="l" t="t" r="r" b="b"/>
              <a:pathLst>
                <a:path w="734059" h="634">
                  <a:moveTo>
                    <a:pt x="0" y="485"/>
                  </a:moveTo>
                  <a:lnTo>
                    <a:pt x="733550" y="485"/>
                  </a:lnTo>
                  <a:lnTo>
                    <a:pt x="733550" y="0"/>
                  </a:lnTo>
                  <a:lnTo>
                    <a:pt x="0" y="0"/>
                  </a:lnTo>
                  <a:lnTo>
                    <a:pt x="0" y="485"/>
                  </a:lnTo>
                  <a:close/>
                </a:path>
              </a:pathLst>
            </a:custGeom>
            <a:solidFill>
              <a:srgbClr val="A15A00"/>
            </a:solidFill>
          </p:spPr>
          <p:txBody>
            <a:bodyPr wrap="square" lIns="0" tIns="0" rIns="0" bIns="0" rtlCol="0"/>
            <a:lstStyle/>
            <a:p>
              <a:endParaRPr/>
            </a:p>
          </p:txBody>
        </p:sp>
        <p:sp>
          <p:nvSpPr>
            <p:cNvPr id="19" name="object 25"/>
            <p:cNvSpPr/>
            <p:nvPr/>
          </p:nvSpPr>
          <p:spPr>
            <a:xfrm>
              <a:off x="11854117" y="9080976"/>
              <a:ext cx="1027430" cy="880110"/>
            </a:xfrm>
            <a:custGeom>
              <a:avLst/>
              <a:gdLst/>
              <a:ahLst/>
              <a:cxnLst/>
              <a:rect l="l" t="t" r="r" b="b"/>
              <a:pathLst>
                <a:path w="1027429" h="880109">
                  <a:moveTo>
                    <a:pt x="440131" y="293865"/>
                  </a:moveTo>
                  <a:lnTo>
                    <a:pt x="0" y="293865"/>
                  </a:lnTo>
                  <a:lnTo>
                    <a:pt x="0" y="733996"/>
                  </a:lnTo>
                  <a:lnTo>
                    <a:pt x="440131" y="733996"/>
                  </a:lnTo>
                  <a:lnTo>
                    <a:pt x="440131" y="293865"/>
                  </a:lnTo>
                  <a:close/>
                </a:path>
                <a:path w="1027429" h="880109">
                  <a:moveTo>
                    <a:pt x="1026972" y="293370"/>
                  </a:moveTo>
                  <a:lnTo>
                    <a:pt x="880249" y="293370"/>
                  </a:lnTo>
                  <a:lnTo>
                    <a:pt x="880249" y="147320"/>
                  </a:lnTo>
                  <a:lnTo>
                    <a:pt x="733552" y="147320"/>
                  </a:lnTo>
                  <a:lnTo>
                    <a:pt x="733552" y="0"/>
                  </a:lnTo>
                  <a:lnTo>
                    <a:pt x="146710" y="0"/>
                  </a:lnTo>
                  <a:lnTo>
                    <a:pt x="146710" y="147320"/>
                  </a:lnTo>
                  <a:lnTo>
                    <a:pt x="146710" y="293370"/>
                  </a:lnTo>
                  <a:lnTo>
                    <a:pt x="586841" y="293370"/>
                  </a:lnTo>
                  <a:lnTo>
                    <a:pt x="586841" y="734060"/>
                  </a:lnTo>
                  <a:lnTo>
                    <a:pt x="586841" y="880110"/>
                  </a:lnTo>
                  <a:lnTo>
                    <a:pt x="880249" y="880110"/>
                  </a:lnTo>
                  <a:lnTo>
                    <a:pt x="880249" y="734060"/>
                  </a:lnTo>
                  <a:lnTo>
                    <a:pt x="1026972" y="734060"/>
                  </a:lnTo>
                  <a:lnTo>
                    <a:pt x="1026972" y="293370"/>
                  </a:lnTo>
                  <a:close/>
                </a:path>
              </a:pathLst>
            </a:custGeom>
            <a:solidFill>
              <a:srgbClr val="3A8EED"/>
            </a:solidFill>
          </p:spPr>
          <p:txBody>
            <a:bodyPr wrap="square" lIns="0" tIns="0" rIns="0" bIns="0" rtlCol="0"/>
            <a:lstStyle/>
            <a:p>
              <a:endParaRPr/>
            </a:p>
          </p:txBody>
        </p:sp>
        <p:sp>
          <p:nvSpPr>
            <p:cNvPr id="20" name="object 26"/>
            <p:cNvSpPr/>
            <p:nvPr/>
          </p:nvSpPr>
          <p:spPr>
            <a:xfrm>
              <a:off x="12587669" y="8348186"/>
              <a:ext cx="1174115" cy="1173480"/>
            </a:xfrm>
            <a:custGeom>
              <a:avLst/>
              <a:gdLst/>
              <a:ahLst/>
              <a:cxnLst/>
              <a:rect l="l" t="t" r="r" b="b"/>
              <a:pathLst>
                <a:path w="1174115" h="1173479">
                  <a:moveTo>
                    <a:pt x="1173670" y="293370"/>
                  </a:moveTo>
                  <a:lnTo>
                    <a:pt x="1026972" y="293370"/>
                  </a:lnTo>
                  <a:lnTo>
                    <a:pt x="1026972" y="439420"/>
                  </a:lnTo>
                  <a:lnTo>
                    <a:pt x="1026972" y="586524"/>
                  </a:lnTo>
                  <a:lnTo>
                    <a:pt x="880262" y="586524"/>
                  </a:lnTo>
                  <a:lnTo>
                    <a:pt x="880262" y="439420"/>
                  </a:lnTo>
                  <a:lnTo>
                    <a:pt x="1026972" y="439420"/>
                  </a:lnTo>
                  <a:lnTo>
                    <a:pt x="1026972" y="293370"/>
                  </a:lnTo>
                  <a:lnTo>
                    <a:pt x="1026972" y="146050"/>
                  </a:lnTo>
                  <a:lnTo>
                    <a:pt x="880262" y="146050"/>
                  </a:lnTo>
                  <a:lnTo>
                    <a:pt x="880262" y="0"/>
                  </a:lnTo>
                  <a:lnTo>
                    <a:pt x="880249" y="293370"/>
                  </a:lnTo>
                  <a:lnTo>
                    <a:pt x="880249" y="439420"/>
                  </a:lnTo>
                  <a:lnTo>
                    <a:pt x="733539" y="439420"/>
                  </a:lnTo>
                  <a:lnTo>
                    <a:pt x="733539" y="293370"/>
                  </a:lnTo>
                  <a:lnTo>
                    <a:pt x="586828" y="293370"/>
                  </a:lnTo>
                  <a:lnTo>
                    <a:pt x="586828" y="146050"/>
                  </a:lnTo>
                  <a:lnTo>
                    <a:pt x="733539" y="146050"/>
                  </a:lnTo>
                  <a:lnTo>
                    <a:pt x="733539" y="293370"/>
                  </a:lnTo>
                  <a:lnTo>
                    <a:pt x="880249" y="293370"/>
                  </a:lnTo>
                  <a:lnTo>
                    <a:pt x="880249" y="0"/>
                  </a:lnTo>
                  <a:lnTo>
                    <a:pt x="440131" y="0"/>
                  </a:lnTo>
                  <a:lnTo>
                    <a:pt x="440131" y="146050"/>
                  </a:lnTo>
                  <a:lnTo>
                    <a:pt x="440131" y="293370"/>
                  </a:lnTo>
                  <a:lnTo>
                    <a:pt x="293420" y="293370"/>
                  </a:lnTo>
                  <a:lnTo>
                    <a:pt x="293420" y="439420"/>
                  </a:lnTo>
                  <a:lnTo>
                    <a:pt x="146697" y="439420"/>
                  </a:lnTo>
                  <a:lnTo>
                    <a:pt x="146697" y="586524"/>
                  </a:lnTo>
                  <a:lnTo>
                    <a:pt x="0" y="586524"/>
                  </a:lnTo>
                  <a:lnTo>
                    <a:pt x="0" y="879944"/>
                  </a:lnTo>
                  <a:lnTo>
                    <a:pt x="146697" y="879944"/>
                  </a:lnTo>
                  <a:lnTo>
                    <a:pt x="146697" y="586740"/>
                  </a:lnTo>
                  <a:lnTo>
                    <a:pt x="440118" y="586740"/>
                  </a:lnTo>
                  <a:lnTo>
                    <a:pt x="440118" y="879944"/>
                  </a:lnTo>
                  <a:lnTo>
                    <a:pt x="146697" y="879944"/>
                  </a:lnTo>
                  <a:lnTo>
                    <a:pt x="146697" y="1026655"/>
                  </a:lnTo>
                  <a:lnTo>
                    <a:pt x="293420" y="1026655"/>
                  </a:lnTo>
                  <a:lnTo>
                    <a:pt x="293420" y="1173365"/>
                  </a:lnTo>
                  <a:lnTo>
                    <a:pt x="733539" y="1173365"/>
                  </a:lnTo>
                  <a:lnTo>
                    <a:pt x="733539" y="1026655"/>
                  </a:lnTo>
                  <a:lnTo>
                    <a:pt x="880262" y="1026655"/>
                  </a:lnTo>
                  <a:lnTo>
                    <a:pt x="880262" y="879944"/>
                  </a:lnTo>
                  <a:lnTo>
                    <a:pt x="1026972" y="879944"/>
                  </a:lnTo>
                  <a:lnTo>
                    <a:pt x="1026972" y="586740"/>
                  </a:lnTo>
                  <a:lnTo>
                    <a:pt x="1173670" y="586740"/>
                  </a:lnTo>
                  <a:lnTo>
                    <a:pt x="1173670" y="439420"/>
                  </a:lnTo>
                  <a:lnTo>
                    <a:pt x="1173670" y="293370"/>
                  </a:lnTo>
                  <a:close/>
                </a:path>
              </a:pathLst>
            </a:custGeom>
            <a:solidFill>
              <a:srgbClr val="FFFFFF"/>
            </a:solidFill>
          </p:spPr>
          <p:txBody>
            <a:bodyPr wrap="square" lIns="0" tIns="0" rIns="0" bIns="0" rtlCol="0"/>
            <a:lstStyle/>
            <a:p>
              <a:endParaRPr/>
            </a:p>
          </p:txBody>
        </p:sp>
        <p:sp>
          <p:nvSpPr>
            <p:cNvPr id="21" name="object 27"/>
            <p:cNvSpPr/>
            <p:nvPr/>
          </p:nvSpPr>
          <p:spPr>
            <a:xfrm>
              <a:off x="12734376" y="8934702"/>
              <a:ext cx="294005" cy="294005"/>
            </a:xfrm>
            <a:custGeom>
              <a:avLst/>
              <a:gdLst/>
              <a:ahLst/>
              <a:cxnLst/>
              <a:rect l="l" t="t" r="r" b="b"/>
              <a:pathLst>
                <a:path w="294005" h="294004">
                  <a:moveTo>
                    <a:pt x="293420" y="0"/>
                  </a:moveTo>
                  <a:lnTo>
                    <a:pt x="0" y="0"/>
                  </a:lnTo>
                  <a:lnTo>
                    <a:pt x="0" y="293420"/>
                  </a:lnTo>
                  <a:lnTo>
                    <a:pt x="293420" y="293420"/>
                  </a:lnTo>
                  <a:lnTo>
                    <a:pt x="293420" y="0"/>
                  </a:lnTo>
                  <a:close/>
                </a:path>
              </a:pathLst>
            </a:custGeom>
            <a:solidFill>
              <a:srgbClr val="737373"/>
            </a:solidFill>
          </p:spPr>
          <p:txBody>
            <a:bodyPr wrap="square" lIns="0" tIns="0" rIns="0" bIns="0" rtlCol="0"/>
            <a:lstStyle/>
            <a:p>
              <a:endParaRPr/>
            </a:p>
          </p:txBody>
        </p:sp>
        <p:sp>
          <p:nvSpPr>
            <p:cNvPr id="22" name="object 28"/>
            <p:cNvSpPr/>
            <p:nvPr/>
          </p:nvSpPr>
          <p:spPr>
            <a:xfrm>
              <a:off x="12000827" y="8641289"/>
              <a:ext cx="1320800" cy="587375"/>
            </a:xfrm>
            <a:custGeom>
              <a:avLst/>
              <a:gdLst/>
              <a:ahLst/>
              <a:cxnLst/>
              <a:rect l="l" t="t" r="r" b="b"/>
              <a:pathLst>
                <a:path w="1320800" h="587375">
                  <a:moveTo>
                    <a:pt x="733539" y="0"/>
                  </a:moveTo>
                  <a:lnTo>
                    <a:pt x="0" y="0"/>
                  </a:lnTo>
                  <a:lnTo>
                    <a:pt x="0" y="293420"/>
                  </a:lnTo>
                  <a:lnTo>
                    <a:pt x="733539" y="293420"/>
                  </a:lnTo>
                  <a:lnTo>
                    <a:pt x="733539" y="0"/>
                  </a:lnTo>
                  <a:close/>
                </a:path>
                <a:path w="1320800" h="587375">
                  <a:moveTo>
                    <a:pt x="1173683" y="440131"/>
                  </a:moveTo>
                  <a:lnTo>
                    <a:pt x="898601" y="440131"/>
                  </a:lnTo>
                  <a:lnTo>
                    <a:pt x="898601" y="586841"/>
                  </a:lnTo>
                  <a:lnTo>
                    <a:pt x="1173683" y="586841"/>
                  </a:lnTo>
                  <a:lnTo>
                    <a:pt x="1173683" y="440131"/>
                  </a:lnTo>
                  <a:close/>
                </a:path>
                <a:path w="1320800" h="587375">
                  <a:moveTo>
                    <a:pt x="1320380" y="293420"/>
                  </a:moveTo>
                  <a:lnTo>
                    <a:pt x="1173683" y="293420"/>
                  </a:lnTo>
                  <a:lnTo>
                    <a:pt x="1173683" y="440131"/>
                  </a:lnTo>
                  <a:lnTo>
                    <a:pt x="1320380" y="440131"/>
                  </a:lnTo>
                  <a:lnTo>
                    <a:pt x="1320380" y="293420"/>
                  </a:lnTo>
                  <a:close/>
                </a:path>
              </a:pathLst>
            </a:custGeom>
            <a:solidFill>
              <a:srgbClr val="F5D29B"/>
            </a:solidFill>
          </p:spPr>
          <p:txBody>
            <a:bodyPr wrap="square" lIns="0" tIns="0" rIns="0" bIns="0" rtlCol="0"/>
            <a:lstStyle/>
            <a:p>
              <a:endParaRPr/>
            </a:p>
          </p:txBody>
        </p:sp>
        <p:sp>
          <p:nvSpPr>
            <p:cNvPr id="23" name="object 29"/>
            <p:cNvSpPr/>
            <p:nvPr/>
          </p:nvSpPr>
          <p:spPr>
            <a:xfrm>
              <a:off x="13174509" y="8494572"/>
              <a:ext cx="147320" cy="147320"/>
            </a:xfrm>
            <a:custGeom>
              <a:avLst/>
              <a:gdLst/>
              <a:ahLst/>
              <a:cxnLst/>
              <a:rect l="l" t="t" r="r" b="b"/>
              <a:pathLst>
                <a:path w="147319" h="147320">
                  <a:moveTo>
                    <a:pt x="146709" y="0"/>
                  </a:moveTo>
                  <a:lnTo>
                    <a:pt x="0" y="0"/>
                  </a:lnTo>
                  <a:lnTo>
                    <a:pt x="0" y="146709"/>
                  </a:lnTo>
                  <a:lnTo>
                    <a:pt x="146709" y="146709"/>
                  </a:lnTo>
                  <a:lnTo>
                    <a:pt x="146709" y="0"/>
                  </a:lnTo>
                  <a:close/>
                </a:path>
              </a:pathLst>
            </a:custGeom>
            <a:solidFill>
              <a:srgbClr val="FF4040"/>
            </a:solidFill>
          </p:spPr>
          <p:txBody>
            <a:bodyPr wrap="square" lIns="0" tIns="0" rIns="0" bIns="0" rtlCol="0"/>
            <a:lstStyle/>
            <a:p>
              <a:endParaRPr/>
            </a:p>
          </p:txBody>
        </p:sp>
        <p:sp>
          <p:nvSpPr>
            <p:cNvPr id="24" name="object 30"/>
            <p:cNvSpPr/>
            <p:nvPr/>
          </p:nvSpPr>
          <p:spPr>
            <a:xfrm>
              <a:off x="13321217" y="8641282"/>
              <a:ext cx="147320" cy="147320"/>
            </a:xfrm>
            <a:custGeom>
              <a:avLst/>
              <a:gdLst/>
              <a:ahLst/>
              <a:cxnLst/>
              <a:rect l="l" t="t" r="r" b="b"/>
              <a:pathLst>
                <a:path w="147319" h="147320">
                  <a:moveTo>
                    <a:pt x="146709" y="0"/>
                  </a:moveTo>
                  <a:lnTo>
                    <a:pt x="0" y="0"/>
                  </a:lnTo>
                  <a:lnTo>
                    <a:pt x="0" y="146709"/>
                  </a:lnTo>
                  <a:lnTo>
                    <a:pt x="146709" y="146709"/>
                  </a:lnTo>
                  <a:lnTo>
                    <a:pt x="146709" y="0"/>
                  </a:lnTo>
                  <a:close/>
                </a:path>
              </a:pathLst>
            </a:custGeom>
            <a:solidFill>
              <a:srgbClr val="00FF00"/>
            </a:solidFill>
          </p:spPr>
          <p:txBody>
            <a:bodyPr wrap="square" lIns="0" tIns="0" rIns="0" bIns="0" rtlCol="0"/>
            <a:lstStyle/>
            <a:p>
              <a:endParaRPr/>
            </a:p>
          </p:txBody>
        </p:sp>
        <p:sp>
          <p:nvSpPr>
            <p:cNvPr id="25" name="object 31"/>
            <p:cNvSpPr/>
            <p:nvPr/>
          </p:nvSpPr>
          <p:spPr>
            <a:xfrm>
              <a:off x="13467935" y="8787991"/>
              <a:ext cx="147320" cy="147320"/>
            </a:xfrm>
            <a:custGeom>
              <a:avLst/>
              <a:gdLst/>
              <a:ahLst/>
              <a:cxnLst/>
              <a:rect l="l" t="t" r="r" b="b"/>
              <a:pathLst>
                <a:path w="147319" h="147320">
                  <a:moveTo>
                    <a:pt x="146709" y="0"/>
                  </a:moveTo>
                  <a:lnTo>
                    <a:pt x="0" y="0"/>
                  </a:lnTo>
                  <a:lnTo>
                    <a:pt x="0" y="146709"/>
                  </a:lnTo>
                  <a:lnTo>
                    <a:pt x="146709" y="146709"/>
                  </a:lnTo>
                  <a:lnTo>
                    <a:pt x="146709" y="0"/>
                  </a:lnTo>
                  <a:close/>
                </a:path>
              </a:pathLst>
            </a:custGeom>
            <a:solidFill>
              <a:srgbClr val="4040FF"/>
            </a:solidFill>
          </p:spPr>
          <p:txBody>
            <a:bodyPr wrap="square" lIns="0" tIns="0" rIns="0" bIns="0" rtlCol="0"/>
            <a:lstStyle/>
            <a:p>
              <a:endParaRPr/>
            </a:p>
          </p:txBody>
        </p:sp>
        <p:sp>
          <p:nvSpPr>
            <p:cNvPr id="26" name="object 32"/>
            <p:cNvSpPr/>
            <p:nvPr/>
          </p:nvSpPr>
          <p:spPr>
            <a:xfrm>
              <a:off x="13321217" y="8934702"/>
              <a:ext cx="147320" cy="147320"/>
            </a:xfrm>
            <a:custGeom>
              <a:avLst/>
              <a:gdLst/>
              <a:ahLst/>
              <a:cxnLst/>
              <a:rect l="l" t="t" r="r" b="b"/>
              <a:pathLst>
                <a:path w="147319" h="147320">
                  <a:moveTo>
                    <a:pt x="146709" y="0"/>
                  </a:moveTo>
                  <a:lnTo>
                    <a:pt x="0" y="0"/>
                  </a:lnTo>
                  <a:lnTo>
                    <a:pt x="0" y="146709"/>
                  </a:lnTo>
                  <a:lnTo>
                    <a:pt x="146709" y="146709"/>
                  </a:lnTo>
                  <a:lnTo>
                    <a:pt x="146709" y="0"/>
                  </a:lnTo>
                  <a:close/>
                </a:path>
              </a:pathLst>
            </a:custGeom>
            <a:solidFill>
              <a:srgbClr val="FF00FF"/>
            </a:solidFill>
          </p:spPr>
          <p:txBody>
            <a:bodyPr wrap="square" lIns="0" tIns="0" rIns="0" bIns="0" rtlCol="0"/>
            <a:lstStyle/>
            <a:p>
              <a:endParaRPr/>
            </a:p>
          </p:txBody>
        </p:sp>
        <p:sp>
          <p:nvSpPr>
            <p:cNvPr id="27" name="object 33"/>
            <p:cNvSpPr/>
            <p:nvPr/>
          </p:nvSpPr>
          <p:spPr>
            <a:xfrm>
              <a:off x="11854117" y="9814972"/>
              <a:ext cx="1320800" cy="294005"/>
            </a:xfrm>
            <a:custGeom>
              <a:avLst/>
              <a:gdLst/>
              <a:ahLst/>
              <a:cxnLst/>
              <a:rect l="l" t="t" r="r" b="b"/>
              <a:pathLst>
                <a:path w="1320800" h="294004">
                  <a:moveTo>
                    <a:pt x="440131" y="0"/>
                  </a:moveTo>
                  <a:lnTo>
                    <a:pt x="0" y="0"/>
                  </a:lnTo>
                  <a:lnTo>
                    <a:pt x="0" y="293420"/>
                  </a:lnTo>
                  <a:lnTo>
                    <a:pt x="440131" y="293420"/>
                  </a:lnTo>
                  <a:lnTo>
                    <a:pt x="440131" y="0"/>
                  </a:lnTo>
                  <a:close/>
                </a:path>
                <a:path w="1320800" h="294004">
                  <a:moveTo>
                    <a:pt x="1320393" y="146710"/>
                  </a:moveTo>
                  <a:lnTo>
                    <a:pt x="1173683" y="146710"/>
                  </a:lnTo>
                  <a:lnTo>
                    <a:pt x="1173683" y="0"/>
                  </a:lnTo>
                  <a:lnTo>
                    <a:pt x="880249" y="0"/>
                  </a:lnTo>
                  <a:lnTo>
                    <a:pt x="880249" y="146710"/>
                  </a:lnTo>
                  <a:lnTo>
                    <a:pt x="586841" y="146710"/>
                  </a:lnTo>
                  <a:lnTo>
                    <a:pt x="586841" y="293420"/>
                  </a:lnTo>
                  <a:lnTo>
                    <a:pt x="1320393" y="293420"/>
                  </a:lnTo>
                  <a:lnTo>
                    <a:pt x="1320393" y="146710"/>
                  </a:lnTo>
                  <a:close/>
                </a:path>
              </a:pathLst>
            </a:custGeom>
            <a:solidFill>
              <a:srgbClr val="A15A00"/>
            </a:solidFill>
          </p:spPr>
          <p:txBody>
            <a:bodyPr wrap="square" lIns="0" tIns="0" rIns="0" bIns="0" rtlCol="0"/>
            <a:lstStyle/>
            <a:p>
              <a:endParaRPr/>
            </a:p>
          </p:txBody>
        </p:sp>
      </p:grpSp>
      <p:cxnSp>
        <p:nvCxnSpPr>
          <p:cNvPr id="29" name="Straight Arrow Connector 28"/>
          <p:cNvCxnSpPr/>
          <p:nvPr/>
        </p:nvCxnSpPr>
        <p:spPr bwMode="auto">
          <a:xfrm flipV="1">
            <a:off x="6518910" y="4732265"/>
            <a:ext cx="0" cy="1622815"/>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30" name="Straight Arrow Connector 29"/>
          <p:cNvCxnSpPr/>
          <p:nvPr/>
        </p:nvCxnSpPr>
        <p:spPr bwMode="auto">
          <a:xfrm>
            <a:off x="6518910" y="6328337"/>
            <a:ext cx="2167890" cy="762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34" name="Slide Number Placeholder 33"/>
          <p:cNvSpPr>
            <a:spLocks noGrp="1"/>
          </p:cNvSpPr>
          <p:nvPr>
            <p:ph type="sldNum" sz="quarter" idx="12"/>
          </p:nvPr>
        </p:nvSpPr>
        <p:spPr/>
        <p:txBody>
          <a:bodyPr/>
          <a:lstStyle/>
          <a:p>
            <a:pPr>
              <a:defRPr/>
            </a:pPr>
            <a:fld id="{A3B315BA-FF6E-4F83-822C-B6704CDD7611}" type="slidenum">
              <a:rPr lang="en-US" altLang="en-US" smtClean="0"/>
              <a:pPr>
                <a:defRPr/>
              </a:pPr>
              <a:t>31</a:t>
            </a:fld>
            <a:endParaRPr lang="en-US" altLang="en-US"/>
          </a:p>
        </p:txBody>
      </p:sp>
      <p:sp>
        <p:nvSpPr>
          <p:cNvPr id="4" name="Footer Placeholder 3">
            <a:extLst>
              <a:ext uri="{FF2B5EF4-FFF2-40B4-BE49-F238E27FC236}">
                <a16:creationId xmlns:a16="http://schemas.microsoft.com/office/drawing/2014/main" id="{CF64BD4F-E5A7-4234-A4C7-1EAA10FBE22B}"/>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2997144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 y="1334294"/>
            <a:ext cx="7543800" cy="1295400"/>
          </a:xfrm>
        </p:spPr>
        <p:txBody>
          <a:bodyPr/>
          <a:lstStyle/>
          <a:p>
            <a:r>
              <a:rPr lang="en-US" dirty="0"/>
              <a:t>Example:</a:t>
            </a:r>
            <a:br>
              <a:rPr lang="en-US" dirty="0"/>
            </a:br>
            <a:r>
              <a:rPr lang="en-US" dirty="0"/>
              <a:t>processing.</a:t>
            </a:r>
            <a:br>
              <a:rPr lang="en-US" dirty="0"/>
            </a:br>
            <a:r>
              <a:rPr lang="en-US" dirty="0"/>
              <a:t>org</a:t>
            </a:r>
          </a:p>
        </p:txBody>
      </p:sp>
      <p:sp>
        <p:nvSpPr>
          <p:cNvPr id="6" name="object 6"/>
          <p:cNvSpPr/>
          <p:nvPr/>
        </p:nvSpPr>
        <p:spPr>
          <a:xfrm>
            <a:off x="3337561" y="122238"/>
            <a:ext cx="5634990" cy="6761988"/>
          </a:xfrm>
          <a:prstGeom prst="rect">
            <a:avLst/>
          </a:prstGeom>
          <a:blipFill>
            <a:blip r:embed="rId2" cstate="print"/>
            <a:stretch>
              <a:fillRect/>
            </a:stretch>
          </a:blipFill>
        </p:spPr>
        <p:txBody>
          <a:bodyPr wrap="square" lIns="0" tIns="0" rIns="0" bIns="0" rtlCol="0"/>
          <a:lstStyle/>
          <a:p>
            <a:endParaRPr/>
          </a:p>
        </p:txBody>
      </p:sp>
      <p:sp>
        <p:nvSpPr>
          <p:cNvPr id="7" name="Footer Placeholder 6"/>
          <p:cNvSpPr>
            <a:spLocks noGrp="1"/>
          </p:cNvSpPr>
          <p:nvPr>
            <p:ph type="ftr" sz="quarter" idx="11"/>
          </p:nvPr>
        </p:nvSpPr>
        <p:spPr/>
        <p:txBody>
          <a:bodyPr/>
          <a:lstStyle/>
          <a:p>
            <a:pPr>
              <a:defRPr/>
            </a:pPr>
            <a:r>
              <a:rPr lang="en-US" altLang="en-US"/>
              <a:t>© 2021 - Brad Myers and others</a:t>
            </a: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32</a:t>
            </a:fld>
            <a:endParaRPr lang="en-US" altLang="en-US"/>
          </a:p>
        </p:txBody>
      </p:sp>
    </p:spTree>
    <p:extLst>
      <p:ext uri="{BB962C8B-B14F-4D97-AF65-F5344CB8AC3E}">
        <p14:creationId xmlns:p14="http://schemas.microsoft.com/office/powerpoint/2010/main" val="2906773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7620000" y="4219650"/>
            <a:ext cx="483076" cy="1161455"/>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spc="-20" dirty="0"/>
              <a:t>Component</a:t>
            </a:r>
            <a:r>
              <a:rPr lang="en-US" spc="-229" dirty="0"/>
              <a:t> </a:t>
            </a:r>
            <a:r>
              <a:rPr lang="en-US" spc="-125" dirty="0"/>
              <a:t>Architectures</a:t>
            </a:r>
            <a:endParaRPr lang="en-US" dirty="0"/>
          </a:p>
        </p:txBody>
      </p:sp>
      <p:sp>
        <p:nvSpPr>
          <p:cNvPr id="3" name="Content Placeholder 2"/>
          <p:cNvSpPr>
            <a:spLocks noGrp="1"/>
          </p:cNvSpPr>
          <p:nvPr>
            <p:ph idx="1"/>
          </p:nvPr>
        </p:nvSpPr>
        <p:spPr>
          <a:xfrm>
            <a:off x="457200" y="1522318"/>
            <a:ext cx="8229600" cy="4411662"/>
          </a:xfrm>
        </p:spPr>
        <p:txBody>
          <a:bodyPr/>
          <a:lstStyle/>
          <a:p>
            <a:r>
              <a:rPr lang="en-US" spc="-20" dirty="0"/>
              <a:t>Component</a:t>
            </a:r>
            <a:r>
              <a:rPr lang="en-US" spc="-229" dirty="0"/>
              <a:t> </a:t>
            </a:r>
            <a:r>
              <a:rPr lang="en-US" spc="-125" dirty="0"/>
              <a:t>Architectures on top of the graphics APIs</a:t>
            </a:r>
          </a:p>
          <a:p>
            <a:pPr lvl="1"/>
            <a:r>
              <a:rPr lang="en-US" spc="-125" dirty="0"/>
              <a:t>Examples: </a:t>
            </a:r>
            <a:r>
              <a:rPr lang="en-US" sz="2800" spc="-60" dirty="0" err="1">
                <a:cs typeface="Arial"/>
              </a:rPr>
              <a:t>Prefuse</a:t>
            </a:r>
            <a:r>
              <a:rPr lang="en-US" sz="2800" spc="-60" dirty="0">
                <a:cs typeface="Arial"/>
              </a:rPr>
              <a:t>, </a:t>
            </a:r>
            <a:r>
              <a:rPr lang="en-US" sz="2800" spc="-20" dirty="0">
                <a:cs typeface="Arial"/>
              </a:rPr>
              <a:t>Flare, </a:t>
            </a:r>
            <a:r>
              <a:rPr lang="en-US" sz="2800" spc="55" dirty="0">
                <a:cs typeface="Arial"/>
              </a:rPr>
              <a:t>Improvise,</a:t>
            </a:r>
            <a:r>
              <a:rPr lang="en-US" sz="2800" spc="-740" dirty="0">
                <a:cs typeface="Arial"/>
              </a:rPr>
              <a:t> </a:t>
            </a:r>
            <a:r>
              <a:rPr lang="en-US" sz="2800" spc="-160" dirty="0">
                <a:cs typeface="Arial"/>
              </a:rPr>
              <a:t>VTK</a:t>
            </a:r>
          </a:p>
          <a:p>
            <a:r>
              <a:rPr lang="en-US" spc="-160" dirty="0">
                <a:cs typeface="Arial"/>
              </a:rPr>
              <a:t>Dataflow architecture – wire together nodes</a:t>
            </a:r>
            <a:endParaRPr lang="en-US" dirty="0"/>
          </a:p>
        </p:txBody>
      </p:sp>
      <p:sp>
        <p:nvSpPr>
          <p:cNvPr id="6" name="object 7"/>
          <p:cNvSpPr/>
          <p:nvPr/>
        </p:nvSpPr>
        <p:spPr>
          <a:xfrm>
            <a:off x="7625784" y="4229160"/>
            <a:ext cx="477292" cy="1158340"/>
          </a:xfrm>
          <a:prstGeom prst="rect">
            <a:avLst/>
          </a:prstGeom>
          <a:blipFill>
            <a:blip r:embed="rId2" cstate="print"/>
            <a:stretch>
              <a:fillRect/>
            </a:stretch>
          </a:blipFill>
          <a:ln>
            <a:noFill/>
          </a:ln>
        </p:spPr>
        <p:txBody>
          <a:bodyPr wrap="square" lIns="0" tIns="0" rIns="0" bIns="0" rtlCol="0"/>
          <a:lstStyle/>
          <a:p>
            <a:pPr algn="ctr"/>
            <a:endParaRPr sz="1000"/>
          </a:p>
        </p:txBody>
      </p:sp>
      <p:sp>
        <p:nvSpPr>
          <p:cNvPr id="7" name="object 8"/>
          <p:cNvSpPr/>
          <p:nvPr/>
        </p:nvSpPr>
        <p:spPr>
          <a:xfrm>
            <a:off x="867637" y="4315686"/>
            <a:ext cx="1239390" cy="642208"/>
          </a:xfrm>
          <a:custGeom>
            <a:avLst/>
            <a:gdLst/>
            <a:ahLst/>
            <a:cxnLst/>
            <a:rect l="l" t="t" r="r" b="b"/>
            <a:pathLst>
              <a:path w="2324735" h="1204595">
                <a:moveTo>
                  <a:pt x="0" y="0"/>
                </a:moveTo>
                <a:lnTo>
                  <a:pt x="2324536" y="0"/>
                </a:lnTo>
                <a:lnTo>
                  <a:pt x="2324536" y="1204151"/>
                </a:lnTo>
                <a:lnTo>
                  <a:pt x="0" y="1204151"/>
                </a:lnTo>
                <a:lnTo>
                  <a:pt x="0" y="0"/>
                </a:lnTo>
                <a:close/>
              </a:path>
            </a:pathLst>
          </a:custGeom>
          <a:ln w="10470">
            <a:solidFill>
              <a:schemeClr val="tx1"/>
            </a:solidFill>
          </a:ln>
        </p:spPr>
        <p:txBody>
          <a:bodyPr wrap="square" lIns="0" tIns="0" rIns="0" bIns="0" rtlCol="0"/>
          <a:lstStyle/>
          <a:p>
            <a:pPr algn="ctr"/>
            <a:endParaRPr sz="1000"/>
          </a:p>
        </p:txBody>
      </p:sp>
      <p:sp>
        <p:nvSpPr>
          <p:cNvPr id="8" name="object 9"/>
          <p:cNvSpPr txBox="1"/>
          <p:nvPr/>
        </p:nvSpPr>
        <p:spPr>
          <a:xfrm>
            <a:off x="1266279" y="4323006"/>
            <a:ext cx="442132"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125" dirty="0">
                <a:latin typeface="Arial"/>
                <a:cs typeface="Arial"/>
              </a:rPr>
              <a:t>Raw  </a:t>
            </a:r>
            <a:r>
              <a:rPr sz="1400" spc="30" dirty="0">
                <a:latin typeface="Arial"/>
                <a:cs typeface="Arial"/>
              </a:rPr>
              <a:t>D</a:t>
            </a:r>
            <a:r>
              <a:rPr sz="1400" spc="-5" dirty="0">
                <a:latin typeface="Arial"/>
                <a:cs typeface="Arial"/>
              </a:rPr>
              <a:t>a</a:t>
            </a:r>
            <a:r>
              <a:rPr sz="1400" spc="30" dirty="0">
                <a:latin typeface="Arial"/>
                <a:cs typeface="Arial"/>
              </a:rPr>
              <a:t>ta</a:t>
            </a:r>
            <a:endParaRPr sz="1400" dirty="0">
              <a:latin typeface="Arial"/>
              <a:cs typeface="Arial"/>
            </a:endParaRPr>
          </a:p>
        </p:txBody>
      </p:sp>
      <p:sp>
        <p:nvSpPr>
          <p:cNvPr id="9" name="object 10"/>
          <p:cNvSpPr/>
          <p:nvPr/>
        </p:nvSpPr>
        <p:spPr>
          <a:xfrm>
            <a:off x="2529785" y="4315686"/>
            <a:ext cx="1239390" cy="642208"/>
          </a:xfrm>
          <a:custGeom>
            <a:avLst/>
            <a:gdLst/>
            <a:ahLst/>
            <a:cxnLst/>
            <a:rect l="l" t="t" r="r" b="b"/>
            <a:pathLst>
              <a:path w="2324734" h="1204595">
                <a:moveTo>
                  <a:pt x="0" y="0"/>
                </a:moveTo>
                <a:lnTo>
                  <a:pt x="2324536" y="0"/>
                </a:lnTo>
                <a:lnTo>
                  <a:pt x="2324536" y="1204151"/>
                </a:lnTo>
                <a:lnTo>
                  <a:pt x="0" y="1204151"/>
                </a:lnTo>
                <a:lnTo>
                  <a:pt x="0" y="0"/>
                </a:lnTo>
                <a:close/>
              </a:path>
            </a:pathLst>
          </a:custGeom>
          <a:ln w="10470">
            <a:solidFill>
              <a:schemeClr val="tx1"/>
            </a:solidFill>
          </a:ln>
        </p:spPr>
        <p:txBody>
          <a:bodyPr wrap="square" lIns="0" tIns="0" rIns="0" bIns="0" rtlCol="0"/>
          <a:lstStyle/>
          <a:p>
            <a:pPr algn="ctr"/>
            <a:endParaRPr sz="1000"/>
          </a:p>
        </p:txBody>
      </p:sp>
      <p:sp>
        <p:nvSpPr>
          <p:cNvPr id="10" name="object 11"/>
          <p:cNvSpPr txBox="1"/>
          <p:nvPr/>
        </p:nvSpPr>
        <p:spPr>
          <a:xfrm>
            <a:off x="2849951" y="4323006"/>
            <a:ext cx="599214"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20" dirty="0">
                <a:latin typeface="Arial"/>
                <a:cs typeface="Arial"/>
              </a:rPr>
              <a:t>Data  </a:t>
            </a:r>
            <a:r>
              <a:rPr sz="1400" spc="-400" dirty="0">
                <a:latin typeface="Arial"/>
                <a:cs typeface="Arial"/>
              </a:rPr>
              <a:t>T</a:t>
            </a:r>
            <a:r>
              <a:rPr sz="1400" spc="35" dirty="0">
                <a:latin typeface="Arial"/>
                <a:cs typeface="Arial"/>
              </a:rPr>
              <a:t>ables</a:t>
            </a:r>
            <a:endParaRPr sz="1400" dirty="0">
              <a:latin typeface="Arial"/>
              <a:cs typeface="Arial"/>
            </a:endParaRPr>
          </a:p>
        </p:txBody>
      </p:sp>
      <p:sp>
        <p:nvSpPr>
          <p:cNvPr id="11" name="object 12"/>
          <p:cNvSpPr/>
          <p:nvPr/>
        </p:nvSpPr>
        <p:spPr>
          <a:xfrm>
            <a:off x="4112385" y="4315686"/>
            <a:ext cx="1618892" cy="642208"/>
          </a:xfrm>
          <a:custGeom>
            <a:avLst/>
            <a:gdLst/>
            <a:ahLst/>
            <a:cxnLst/>
            <a:rect l="l" t="t" r="r" b="b"/>
            <a:pathLst>
              <a:path w="3036570" h="1204595">
                <a:moveTo>
                  <a:pt x="0" y="0"/>
                </a:moveTo>
                <a:lnTo>
                  <a:pt x="3036556" y="0"/>
                </a:lnTo>
                <a:lnTo>
                  <a:pt x="3036556" y="1204151"/>
                </a:lnTo>
                <a:lnTo>
                  <a:pt x="0" y="1204151"/>
                </a:lnTo>
                <a:lnTo>
                  <a:pt x="0" y="0"/>
                </a:lnTo>
                <a:close/>
              </a:path>
            </a:pathLst>
          </a:custGeom>
          <a:ln w="10470">
            <a:solidFill>
              <a:schemeClr val="tx1"/>
            </a:solidFill>
          </a:ln>
        </p:spPr>
        <p:txBody>
          <a:bodyPr wrap="square" lIns="0" tIns="0" rIns="0" bIns="0" rtlCol="0"/>
          <a:lstStyle/>
          <a:p>
            <a:pPr algn="ctr"/>
            <a:endParaRPr sz="1000"/>
          </a:p>
        </p:txBody>
      </p:sp>
      <p:sp>
        <p:nvSpPr>
          <p:cNvPr id="12" name="object 13"/>
          <p:cNvSpPr txBox="1"/>
          <p:nvPr/>
        </p:nvSpPr>
        <p:spPr>
          <a:xfrm>
            <a:off x="4455651" y="4323006"/>
            <a:ext cx="932674"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25" dirty="0">
                <a:latin typeface="Arial"/>
                <a:cs typeface="Arial"/>
              </a:rPr>
              <a:t>Visual  </a:t>
            </a:r>
            <a:r>
              <a:rPr sz="1400" spc="-315" dirty="0">
                <a:latin typeface="Arial"/>
                <a:cs typeface="Arial"/>
              </a:rPr>
              <a:t>S</a:t>
            </a:r>
            <a:r>
              <a:rPr sz="1400" spc="85" dirty="0">
                <a:latin typeface="Arial"/>
                <a:cs typeface="Arial"/>
              </a:rPr>
              <a:t>tructu</a:t>
            </a:r>
            <a:r>
              <a:rPr sz="1400" spc="10" dirty="0">
                <a:latin typeface="Arial"/>
                <a:cs typeface="Arial"/>
              </a:rPr>
              <a:t>r</a:t>
            </a:r>
            <a:r>
              <a:rPr sz="1400" spc="-50" dirty="0">
                <a:latin typeface="Arial"/>
                <a:cs typeface="Arial"/>
              </a:rPr>
              <a:t>es</a:t>
            </a:r>
            <a:endParaRPr sz="1400" dirty="0">
              <a:latin typeface="Arial"/>
              <a:cs typeface="Arial"/>
            </a:endParaRPr>
          </a:p>
        </p:txBody>
      </p:sp>
      <p:sp>
        <p:nvSpPr>
          <p:cNvPr id="13" name="object 14"/>
          <p:cNvSpPr/>
          <p:nvPr/>
        </p:nvSpPr>
        <p:spPr>
          <a:xfrm>
            <a:off x="6078772" y="4315686"/>
            <a:ext cx="1351108" cy="642208"/>
          </a:xfrm>
          <a:custGeom>
            <a:avLst/>
            <a:gdLst/>
            <a:ahLst/>
            <a:cxnLst/>
            <a:rect l="l" t="t" r="r" b="b"/>
            <a:pathLst>
              <a:path w="2534284" h="1204595">
                <a:moveTo>
                  <a:pt x="0" y="0"/>
                </a:moveTo>
                <a:lnTo>
                  <a:pt x="2533954" y="0"/>
                </a:lnTo>
                <a:lnTo>
                  <a:pt x="2533954" y="1204151"/>
                </a:lnTo>
                <a:lnTo>
                  <a:pt x="0" y="1204151"/>
                </a:lnTo>
                <a:lnTo>
                  <a:pt x="0" y="0"/>
                </a:lnTo>
                <a:close/>
              </a:path>
            </a:pathLst>
          </a:custGeom>
          <a:ln w="10470">
            <a:solidFill>
              <a:schemeClr val="tx1"/>
            </a:solidFill>
          </a:ln>
        </p:spPr>
        <p:txBody>
          <a:bodyPr wrap="square" lIns="0" tIns="0" rIns="0" bIns="0" rtlCol="0"/>
          <a:lstStyle/>
          <a:p>
            <a:pPr algn="ctr"/>
            <a:endParaRPr sz="1000"/>
          </a:p>
        </p:txBody>
      </p:sp>
      <p:sp>
        <p:nvSpPr>
          <p:cNvPr id="14" name="object 15"/>
          <p:cNvSpPr txBox="1"/>
          <p:nvPr/>
        </p:nvSpPr>
        <p:spPr>
          <a:xfrm>
            <a:off x="6271281" y="4323006"/>
            <a:ext cx="966189" cy="482824"/>
          </a:xfrm>
          <a:prstGeom prst="rect">
            <a:avLst/>
          </a:prstGeom>
          <a:ln>
            <a:noFill/>
          </a:ln>
        </p:spPr>
        <p:txBody>
          <a:bodyPr vert="horz" wrap="square" lIns="0" tIns="12065" rIns="0" bIns="0" rtlCol="0">
            <a:spAutoFit/>
          </a:bodyPr>
          <a:lstStyle/>
          <a:p>
            <a:pPr marL="57150" marR="5080" indent="-44450" algn="ctr">
              <a:lnSpc>
                <a:spcPct val="114100"/>
              </a:lnSpc>
              <a:spcBef>
                <a:spcPts val="95"/>
              </a:spcBef>
            </a:pPr>
            <a:r>
              <a:rPr sz="1400" spc="60" dirty="0">
                <a:latin typeface="Arial"/>
                <a:cs typeface="Arial"/>
              </a:rPr>
              <a:t>Inte</a:t>
            </a:r>
            <a:r>
              <a:rPr sz="1400" spc="10" dirty="0">
                <a:latin typeface="Arial"/>
                <a:cs typeface="Arial"/>
              </a:rPr>
              <a:t>r</a:t>
            </a:r>
            <a:r>
              <a:rPr sz="1400" spc="25" dirty="0">
                <a:latin typeface="Arial"/>
                <a:cs typeface="Arial"/>
              </a:rPr>
              <a:t>active  </a:t>
            </a:r>
            <a:r>
              <a:rPr sz="1400" spc="10" dirty="0">
                <a:latin typeface="Arial"/>
                <a:cs typeface="Arial"/>
              </a:rPr>
              <a:t>View</a:t>
            </a:r>
            <a:endParaRPr sz="1400" dirty="0">
              <a:latin typeface="Arial"/>
              <a:cs typeface="Arial"/>
            </a:endParaRPr>
          </a:p>
        </p:txBody>
      </p:sp>
      <p:grpSp>
        <p:nvGrpSpPr>
          <p:cNvPr id="15" name="object 16"/>
          <p:cNvGrpSpPr/>
          <p:nvPr/>
        </p:nvGrpSpPr>
        <p:grpSpPr>
          <a:xfrm>
            <a:off x="2109713" y="4588664"/>
            <a:ext cx="3966319" cy="96145"/>
            <a:chOff x="5616321" y="5116598"/>
            <a:chExt cx="7439659" cy="180340"/>
          </a:xfrm>
        </p:grpSpPr>
        <p:sp>
          <p:nvSpPr>
            <p:cNvPr id="16" name="object 17"/>
            <p:cNvSpPr/>
            <p:nvPr/>
          </p:nvSpPr>
          <p:spPr>
            <a:xfrm>
              <a:off x="5616321" y="5206647"/>
              <a:ext cx="634365" cy="0"/>
            </a:xfrm>
            <a:custGeom>
              <a:avLst/>
              <a:gdLst/>
              <a:ahLst/>
              <a:cxnLst/>
              <a:rect l="l" t="t" r="r" b="b"/>
              <a:pathLst>
                <a:path w="634364">
                  <a:moveTo>
                    <a:pt x="0" y="0"/>
                  </a:moveTo>
                  <a:lnTo>
                    <a:pt x="602599" y="0"/>
                  </a:lnTo>
                  <a:lnTo>
                    <a:pt x="634012" y="0"/>
                  </a:lnTo>
                </a:path>
              </a:pathLst>
            </a:custGeom>
            <a:ln w="62825">
              <a:solidFill>
                <a:schemeClr val="tx1"/>
              </a:solidFill>
            </a:ln>
          </p:spPr>
          <p:txBody>
            <a:bodyPr wrap="square" lIns="0" tIns="0" rIns="0" bIns="0" rtlCol="0"/>
            <a:lstStyle/>
            <a:p>
              <a:pPr algn="ctr"/>
              <a:endParaRPr sz="1000"/>
            </a:p>
          </p:txBody>
        </p:sp>
        <p:sp>
          <p:nvSpPr>
            <p:cNvPr id="17" name="object 18"/>
            <p:cNvSpPr/>
            <p:nvPr/>
          </p:nvSpPr>
          <p:spPr>
            <a:xfrm>
              <a:off x="6218920" y="5116598"/>
              <a:ext cx="180340" cy="180340"/>
            </a:xfrm>
            <a:custGeom>
              <a:avLst/>
              <a:gdLst/>
              <a:ahLst/>
              <a:cxnLst/>
              <a:rect l="l" t="t" r="r" b="b"/>
              <a:pathLst>
                <a:path w="180339" h="180339">
                  <a:moveTo>
                    <a:pt x="0" y="0"/>
                  </a:moveTo>
                  <a:lnTo>
                    <a:pt x="0" y="180099"/>
                  </a:lnTo>
                  <a:lnTo>
                    <a:pt x="180099" y="90049"/>
                  </a:lnTo>
                  <a:lnTo>
                    <a:pt x="0" y="0"/>
                  </a:lnTo>
                  <a:close/>
                </a:path>
              </a:pathLst>
            </a:custGeom>
            <a:solidFill>
              <a:srgbClr val="FFFFFF"/>
            </a:solidFill>
            <a:ln>
              <a:solidFill>
                <a:schemeClr val="tx1"/>
              </a:solidFill>
            </a:ln>
          </p:spPr>
          <p:txBody>
            <a:bodyPr wrap="square" lIns="0" tIns="0" rIns="0" bIns="0" rtlCol="0"/>
            <a:lstStyle/>
            <a:p>
              <a:pPr algn="ctr"/>
              <a:endParaRPr sz="1000"/>
            </a:p>
          </p:txBody>
        </p:sp>
        <p:sp>
          <p:nvSpPr>
            <p:cNvPr id="18" name="object 19"/>
            <p:cNvSpPr/>
            <p:nvPr/>
          </p:nvSpPr>
          <p:spPr>
            <a:xfrm>
              <a:off x="8734027" y="5206647"/>
              <a:ext cx="485140" cy="0"/>
            </a:xfrm>
            <a:custGeom>
              <a:avLst/>
              <a:gdLst/>
              <a:ahLst/>
              <a:cxnLst/>
              <a:rect l="l" t="t" r="r" b="b"/>
              <a:pathLst>
                <a:path w="485140">
                  <a:moveTo>
                    <a:pt x="0" y="0"/>
                  </a:moveTo>
                  <a:lnTo>
                    <a:pt x="0" y="0"/>
                  </a:lnTo>
                  <a:lnTo>
                    <a:pt x="453389" y="0"/>
                  </a:lnTo>
                  <a:lnTo>
                    <a:pt x="484801" y="0"/>
                  </a:lnTo>
                </a:path>
              </a:pathLst>
            </a:custGeom>
            <a:ln w="62825">
              <a:solidFill>
                <a:schemeClr val="tx1"/>
              </a:solidFill>
            </a:ln>
          </p:spPr>
          <p:txBody>
            <a:bodyPr wrap="square" lIns="0" tIns="0" rIns="0" bIns="0" rtlCol="0"/>
            <a:lstStyle/>
            <a:p>
              <a:pPr algn="ctr"/>
              <a:endParaRPr sz="1000"/>
            </a:p>
          </p:txBody>
        </p:sp>
        <p:sp>
          <p:nvSpPr>
            <p:cNvPr id="19" name="object 20"/>
            <p:cNvSpPr/>
            <p:nvPr/>
          </p:nvSpPr>
          <p:spPr>
            <a:xfrm>
              <a:off x="9187416" y="5116598"/>
              <a:ext cx="180340" cy="180340"/>
            </a:xfrm>
            <a:custGeom>
              <a:avLst/>
              <a:gdLst/>
              <a:ahLst/>
              <a:cxnLst/>
              <a:rect l="l" t="t" r="r" b="b"/>
              <a:pathLst>
                <a:path w="180340" h="180339">
                  <a:moveTo>
                    <a:pt x="0" y="0"/>
                  </a:moveTo>
                  <a:lnTo>
                    <a:pt x="0" y="180099"/>
                  </a:lnTo>
                  <a:lnTo>
                    <a:pt x="180099" y="90049"/>
                  </a:lnTo>
                  <a:lnTo>
                    <a:pt x="0" y="0"/>
                  </a:lnTo>
                  <a:close/>
                </a:path>
              </a:pathLst>
            </a:custGeom>
            <a:solidFill>
              <a:srgbClr val="FFFFFF"/>
            </a:solidFill>
            <a:ln>
              <a:solidFill>
                <a:schemeClr val="tx1"/>
              </a:solidFill>
            </a:ln>
          </p:spPr>
          <p:txBody>
            <a:bodyPr wrap="square" lIns="0" tIns="0" rIns="0" bIns="0" rtlCol="0"/>
            <a:lstStyle/>
            <a:p>
              <a:pPr algn="ctr"/>
              <a:endParaRPr sz="1000"/>
            </a:p>
          </p:txBody>
        </p:sp>
        <p:sp>
          <p:nvSpPr>
            <p:cNvPr id="20" name="object 21"/>
            <p:cNvSpPr/>
            <p:nvPr/>
          </p:nvSpPr>
          <p:spPr>
            <a:xfrm>
              <a:off x="12414543" y="5206647"/>
              <a:ext cx="492759" cy="0"/>
            </a:xfrm>
            <a:custGeom>
              <a:avLst/>
              <a:gdLst/>
              <a:ahLst/>
              <a:cxnLst/>
              <a:rect l="l" t="t" r="r" b="b"/>
              <a:pathLst>
                <a:path w="492759">
                  <a:moveTo>
                    <a:pt x="0" y="0"/>
                  </a:moveTo>
                  <a:lnTo>
                    <a:pt x="461242" y="0"/>
                  </a:lnTo>
                  <a:lnTo>
                    <a:pt x="492655" y="0"/>
                  </a:lnTo>
                </a:path>
              </a:pathLst>
            </a:custGeom>
            <a:ln w="62825">
              <a:solidFill>
                <a:schemeClr val="tx1"/>
              </a:solidFill>
            </a:ln>
          </p:spPr>
          <p:txBody>
            <a:bodyPr wrap="square" lIns="0" tIns="0" rIns="0" bIns="0" rtlCol="0"/>
            <a:lstStyle/>
            <a:p>
              <a:pPr algn="ctr"/>
              <a:endParaRPr sz="1000"/>
            </a:p>
          </p:txBody>
        </p:sp>
        <p:sp>
          <p:nvSpPr>
            <p:cNvPr id="21" name="object 22"/>
            <p:cNvSpPr/>
            <p:nvPr/>
          </p:nvSpPr>
          <p:spPr>
            <a:xfrm>
              <a:off x="12875785" y="5116598"/>
              <a:ext cx="180340" cy="180340"/>
            </a:xfrm>
            <a:custGeom>
              <a:avLst/>
              <a:gdLst/>
              <a:ahLst/>
              <a:cxnLst/>
              <a:rect l="l" t="t" r="r" b="b"/>
              <a:pathLst>
                <a:path w="180340" h="180339">
                  <a:moveTo>
                    <a:pt x="0" y="0"/>
                  </a:moveTo>
                  <a:lnTo>
                    <a:pt x="0" y="180099"/>
                  </a:lnTo>
                  <a:lnTo>
                    <a:pt x="180099" y="90049"/>
                  </a:lnTo>
                  <a:lnTo>
                    <a:pt x="0" y="0"/>
                  </a:lnTo>
                  <a:close/>
                </a:path>
              </a:pathLst>
            </a:custGeom>
            <a:solidFill>
              <a:srgbClr val="FFFFFF"/>
            </a:solidFill>
            <a:ln>
              <a:solidFill>
                <a:schemeClr val="tx1"/>
              </a:solidFill>
            </a:ln>
          </p:spPr>
          <p:txBody>
            <a:bodyPr wrap="square" lIns="0" tIns="0" rIns="0" bIns="0" rtlCol="0"/>
            <a:lstStyle/>
            <a:p>
              <a:pPr algn="ctr"/>
              <a:endParaRPr sz="1000"/>
            </a:p>
          </p:txBody>
        </p:sp>
      </p:grpSp>
      <p:grpSp>
        <p:nvGrpSpPr>
          <p:cNvPr id="22" name="object 23"/>
          <p:cNvGrpSpPr/>
          <p:nvPr/>
        </p:nvGrpSpPr>
        <p:grpSpPr>
          <a:xfrm>
            <a:off x="2236464" y="5429367"/>
            <a:ext cx="5554066" cy="534553"/>
            <a:chOff x="5854069" y="6693513"/>
            <a:chExt cx="10417810" cy="1002665"/>
          </a:xfrm>
        </p:grpSpPr>
        <p:sp>
          <p:nvSpPr>
            <p:cNvPr id="23" name="object 24"/>
            <p:cNvSpPr/>
            <p:nvPr/>
          </p:nvSpPr>
          <p:spPr>
            <a:xfrm>
              <a:off x="5916051" y="7635892"/>
              <a:ext cx="10295890" cy="8255"/>
            </a:xfrm>
            <a:custGeom>
              <a:avLst/>
              <a:gdLst/>
              <a:ahLst/>
              <a:cxnLst/>
              <a:rect l="l" t="t" r="r" b="b"/>
              <a:pathLst>
                <a:path w="10295890" h="8254">
                  <a:moveTo>
                    <a:pt x="10295496" y="7853"/>
                  </a:moveTo>
                  <a:lnTo>
                    <a:pt x="0" y="0"/>
                  </a:lnTo>
                </a:path>
              </a:pathLst>
            </a:custGeom>
            <a:ln w="62825">
              <a:solidFill>
                <a:schemeClr val="tx1"/>
              </a:solidFill>
            </a:ln>
          </p:spPr>
          <p:txBody>
            <a:bodyPr wrap="square" lIns="0" tIns="0" rIns="0" bIns="0" rtlCol="0"/>
            <a:lstStyle/>
            <a:p>
              <a:pPr algn="ctr"/>
              <a:endParaRPr sz="1000"/>
            </a:p>
          </p:txBody>
        </p:sp>
        <p:sp>
          <p:nvSpPr>
            <p:cNvPr id="24" name="object 25"/>
            <p:cNvSpPr/>
            <p:nvPr/>
          </p:nvSpPr>
          <p:spPr>
            <a:xfrm>
              <a:off x="12743067" y="7130147"/>
              <a:ext cx="2540" cy="501015"/>
            </a:xfrm>
            <a:custGeom>
              <a:avLst/>
              <a:gdLst/>
              <a:ahLst/>
              <a:cxnLst/>
              <a:rect l="l" t="t" r="r" b="b"/>
              <a:pathLst>
                <a:path w="2540" h="501015">
                  <a:moveTo>
                    <a:pt x="1009" y="-31412"/>
                  </a:moveTo>
                  <a:lnTo>
                    <a:pt x="1009" y="531922"/>
                  </a:lnTo>
                </a:path>
              </a:pathLst>
            </a:custGeom>
            <a:ln w="64843">
              <a:solidFill>
                <a:schemeClr val="tx1"/>
              </a:solidFill>
            </a:ln>
          </p:spPr>
          <p:txBody>
            <a:bodyPr wrap="square" lIns="0" tIns="0" rIns="0" bIns="0" rtlCol="0"/>
            <a:lstStyle/>
            <a:p>
              <a:pPr algn="ctr"/>
              <a:endParaRPr sz="1000"/>
            </a:p>
          </p:txBody>
        </p:sp>
        <p:sp>
          <p:nvSpPr>
            <p:cNvPr id="25" name="object 26"/>
            <p:cNvSpPr/>
            <p:nvPr/>
          </p:nvSpPr>
          <p:spPr>
            <a:xfrm>
              <a:off x="12654912" y="6981462"/>
              <a:ext cx="180340" cy="180975"/>
            </a:xfrm>
            <a:custGeom>
              <a:avLst/>
              <a:gdLst/>
              <a:ahLst/>
              <a:cxnLst/>
              <a:rect l="l" t="t" r="r" b="b"/>
              <a:pathLst>
                <a:path w="180340" h="180975">
                  <a:moveTo>
                    <a:pt x="90772" y="0"/>
                  </a:moveTo>
                  <a:lnTo>
                    <a:pt x="0" y="179734"/>
                  </a:lnTo>
                  <a:lnTo>
                    <a:pt x="180099" y="180460"/>
                  </a:lnTo>
                  <a:lnTo>
                    <a:pt x="90772" y="0"/>
                  </a:lnTo>
                  <a:close/>
                </a:path>
              </a:pathLst>
            </a:custGeom>
            <a:solidFill>
              <a:srgbClr val="FFFFFF"/>
            </a:solidFill>
            <a:ln>
              <a:solidFill>
                <a:schemeClr val="tx1"/>
              </a:solidFill>
            </a:ln>
          </p:spPr>
          <p:txBody>
            <a:bodyPr wrap="square" lIns="0" tIns="0" rIns="0" bIns="0" rtlCol="0"/>
            <a:lstStyle/>
            <a:p>
              <a:pPr algn="ctr"/>
              <a:endParaRPr sz="1000"/>
            </a:p>
          </p:txBody>
        </p:sp>
        <p:sp>
          <p:nvSpPr>
            <p:cNvPr id="26" name="object 27"/>
            <p:cNvSpPr/>
            <p:nvPr/>
          </p:nvSpPr>
          <p:spPr>
            <a:xfrm>
              <a:off x="5942227" y="7132765"/>
              <a:ext cx="2540" cy="501015"/>
            </a:xfrm>
            <a:custGeom>
              <a:avLst/>
              <a:gdLst/>
              <a:ahLst/>
              <a:cxnLst/>
              <a:rect l="l" t="t" r="r" b="b"/>
              <a:pathLst>
                <a:path w="2539" h="501015">
                  <a:moveTo>
                    <a:pt x="1009" y="-31412"/>
                  </a:moveTo>
                  <a:lnTo>
                    <a:pt x="1009" y="531922"/>
                  </a:lnTo>
                </a:path>
              </a:pathLst>
            </a:custGeom>
            <a:ln w="64843">
              <a:solidFill>
                <a:schemeClr val="tx1"/>
              </a:solidFill>
            </a:ln>
          </p:spPr>
          <p:txBody>
            <a:bodyPr wrap="square" lIns="0" tIns="0" rIns="0" bIns="0" rtlCol="0"/>
            <a:lstStyle/>
            <a:p>
              <a:pPr algn="ctr"/>
              <a:endParaRPr sz="1000"/>
            </a:p>
          </p:txBody>
        </p:sp>
        <p:sp>
          <p:nvSpPr>
            <p:cNvPr id="27" name="object 28"/>
            <p:cNvSpPr/>
            <p:nvPr/>
          </p:nvSpPr>
          <p:spPr>
            <a:xfrm>
              <a:off x="5854069" y="6984080"/>
              <a:ext cx="180340" cy="180975"/>
            </a:xfrm>
            <a:custGeom>
              <a:avLst/>
              <a:gdLst/>
              <a:ahLst/>
              <a:cxnLst/>
              <a:rect l="l" t="t" r="r" b="b"/>
              <a:pathLst>
                <a:path w="180339" h="180975">
                  <a:moveTo>
                    <a:pt x="90775" y="0"/>
                  </a:moveTo>
                  <a:lnTo>
                    <a:pt x="0" y="179734"/>
                  </a:lnTo>
                  <a:lnTo>
                    <a:pt x="180098" y="180460"/>
                  </a:lnTo>
                  <a:lnTo>
                    <a:pt x="90775" y="0"/>
                  </a:lnTo>
                  <a:close/>
                </a:path>
              </a:pathLst>
            </a:custGeom>
            <a:solidFill>
              <a:srgbClr val="FFFFFF"/>
            </a:solidFill>
            <a:ln>
              <a:solidFill>
                <a:schemeClr val="tx1"/>
              </a:solidFill>
            </a:ln>
          </p:spPr>
          <p:txBody>
            <a:bodyPr wrap="square" lIns="0" tIns="0" rIns="0" bIns="0" rtlCol="0"/>
            <a:lstStyle/>
            <a:p>
              <a:pPr algn="ctr"/>
              <a:endParaRPr sz="1000"/>
            </a:p>
          </p:txBody>
        </p:sp>
        <p:sp>
          <p:nvSpPr>
            <p:cNvPr id="28" name="object 29"/>
            <p:cNvSpPr/>
            <p:nvPr/>
          </p:nvSpPr>
          <p:spPr>
            <a:xfrm>
              <a:off x="9020667" y="7124912"/>
              <a:ext cx="2540" cy="501015"/>
            </a:xfrm>
            <a:custGeom>
              <a:avLst/>
              <a:gdLst/>
              <a:ahLst/>
              <a:cxnLst/>
              <a:rect l="l" t="t" r="r" b="b"/>
              <a:pathLst>
                <a:path w="2540" h="501015">
                  <a:moveTo>
                    <a:pt x="1009" y="-31412"/>
                  </a:moveTo>
                  <a:lnTo>
                    <a:pt x="1009" y="531922"/>
                  </a:lnTo>
                </a:path>
              </a:pathLst>
            </a:custGeom>
            <a:ln w="64843">
              <a:solidFill>
                <a:schemeClr val="tx1"/>
              </a:solidFill>
            </a:ln>
          </p:spPr>
          <p:txBody>
            <a:bodyPr wrap="square" lIns="0" tIns="0" rIns="0" bIns="0" rtlCol="0"/>
            <a:lstStyle/>
            <a:p>
              <a:pPr algn="ctr"/>
              <a:endParaRPr sz="1000"/>
            </a:p>
          </p:txBody>
        </p:sp>
        <p:sp>
          <p:nvSpPr>
            <p:cNvPr id="29" name="object 30"/>
            <p:cNvSpPr/>
            <p:nvPr/>
          </p:nvSpPr>
          <p:spPr>
            <a:xfrm>
              <a:off x="8932510" y="6976227"/>
              <a:ext cx="180340" cy="180975"/>
            </a:xfrm>
            <a:custGeom>
              <a:avLst/>
              <a:gdLst/>
              <a:ahLst/>
              <a:cxnLst/>
              <a:rect l="l" t="t" r="r" b="b"/>
              <a:pathLst>
                <a:path w="180340" h="180975">
                  <a:moveTo>
                    <a:pt x="90775" y="0"/>
                  </a:moveTo>
                  <a:lnTo>
                    <a:pt x="0" y="179734"/>
                  </a:lnTo>
                  <a:lnTo>
                    <a:pt x="180098" y="180460"/>
                  </a:lnTo>
                  <a:lnTo>
                    <a:pt x="90775" y="0"/>
                  </a:lnTo>
                  <a:close/>
                </a:path>
              </a:pathLst>
            </a:custGeom>
            <a:solidFill>
              <a:srgbClr val="FFFFFF"/>
            </a:solidFill>
            <a:ln>
              <a:solidFill>
                <a:schemeClr val="tx1"/>
              </a:solidFill>
            </a:ln>
          </p:spPr>
          <p:txBody>
            <a:bodyPr wrap="square" lIns="0" tIns="0" rIns="0" bIns="0" rtlCol="0"/>
            <a:lstStyle/>
            <a:p>
              <a:pPr algn="ctr"/>
              <a:endParaRPr sz="1000"/>
            </a:p>
          </p:txBody>
        </p:sp>
        <p:sp>
          <p:nvSpPr>
            <p:cNvPr id="30" name="object 31"/>
            <p:cNvSpPr/>
            <p:nvPr/>
          </p:nvSpPr>
          <p:spPr>
            <a:xfrm>
              <a:off x="16237725" y="6724925"/>
              <a:ext cx="3175" cy="939800"/>
            </a:xfrm>
            <a:custGeom>
              <a:avLst/>
              <a:gdLst/>
              <a:ahLst/>
              <a:cxnLst/>
              <a:rect l="l" t="t" r="r" b="b"/>
              <a:pathLst>
                <a:path w="3175" h="939800">
                  <a:moveTo>
                    <a:pt x="0" y="939761"/>
                  </a:moveTo>
                  <a:lnTo>
                    <a:pt x="2617" y="0"/>
                  </a:lnTo>
                </a:path>
              </a:pathLst>
            </a:custGeom>
            <a:ln w="62825">
              <a:solidFill>
                <a:schemeClr val="tx1"/>
              </a:solidFill>
            </a:ln>
          </p:spPr>
          <p:txBody>
            <a:bodyPr wrap="square" lIns="0" tIns="0" rIns="0" bIns="0" rtlCol="0"/>
            <a:lstStyle/>
            <a:p>
              <a:pPr algn="ctr"/>
              <a:endParaRPr sz="1000"/>
            </a:p>
          </p:txBody>
        </p:sp>
      </p:grpSp>
      <p:sp>
        <p:nvSpPr>
          <p:cNvPr id="31" name="object 32"/>
          <p:cNvSpPr txBox="1">
            <a:spLocks/>
          </p:cNvSpPr>
          <p:nvPr/>
        </p:nvSpPr>
        <p:spPr bwMode="auto">
          <a:xfrm>
            <a:off x="2132941" y="3798152"/>
            <a:ext cx="442132" cy="230190"/>
          </a:xfrm>
          <a:prstGeom prst="rect">
            <a:avLst/>
          </a:prstGeom>
          <a:noFill/>
          <a:ln w="9525">
            <a:noFill/>
            <a:miter lim="800000"/>
            <a:headEnd/>
            <a:tailEnd/>
          </a:ln>
        </p:spPr>
        <p:txBody>
          <a:bodyPr vert="horz" wrap="square" lIns="0" tIns="14604" rIns="0" bIns="0" numCol="1" rtlCol="0" anchor="b" anchorCtr="0" compatLnSpc="1">
            <a:prstTxWarp prst="textNoShape">
              <a:avLst/>
            </a:prstTxWarp>
            <a:spAutoFit/>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marL="12700" algn="ctr">
              <a:spcBef>
                <a:spcPts val="114"/>
              </a:spcBef>
            </a:pPr>
            <a:r>
              <a:rPr lang="en-US" sz="1400" b="0" kern="0" spc="30" dirty="0">
                <a:solidFill>
                  <a:schemeClr val="tx1"/>
                </a:solidFill>
                <a:latin typeface="Arial"/>
                <a:cs typeface="Arial"/>
              </a:rPr>
              <a:t>D</a:t>
            </a:r>
            <a:r>
              <a:rPr lang="en-US" sz="1400" b="0" kern="0" spc="-5" dirty="0">
                <a:solidFill>
                  <a:schemeClr val="tx1"/>
                </a:solidFill>
                <a:latin typeface="Arial"/>
                <a:cs typeface="Arial"/>
              </a:rPr>
              <a:t>a</a:t>
            </a:r>
            <a:r>
              <a:rPr lang="en-US" sz="1400" b="0" kern="0" spc="30" dirty="0">
                <a:solidFill>
                  <a:schemeClr val="tx1"/>
                </a:solidFill>
                <a:latin typeface="Arial"/>
                <a:cs typeface="Arial"/>
              </a:rPr>
              <a:t>ta</a:t>
            </a:r>
            <a:endParaRPr lang="en-US" sz="1400" kern="0" dirty="0">
              <a:solidFill>
                <a:schemeClr val="tx1"/>
              </a:solidFill>
              <a:latin typeface="Arial"/>
              <a:cs typeface="Arial"/>
            </a:endParaRPr>
          </a:p>
        </p:txBody>
      </p:sp>
      <p:sp>
        <p:nvSpPr>
          <p:cNvPr id="32" name="object 33"/>
          <p:cNvSpPr txBox="1"/>
          <p:nvPr/>
        </p:nvSpPr>
        <p:spPr>
          <a:xfrm>
            <a:off x="5309384" y="3773422"/>
            <a:ext cx="1075538" cy="230190"/>
          </a:xfrm>
          <a:prstGeom prst="rect">
            <a:avLst/>
          </a:prstGeom>
          <a:ln>
            <a:noFill/>
          </a:ln>
        </p:spPr>
        <p:txBody>
          <a:bodyPr vert="horz" wrap="square" lIns="0" tIns="14604" rIns="0" bIns="0" rtlCol="0">
            <a:spAutoFit/>
          </a:bodyPr>
          <a:lstStyle/>
          <a:p>
            <a:pPr marL="12700" algn="ctr">
              <a:lnSpc>
                <a:spcPct val="100000"/>
              </a:lnSpc>
              <a:spcBef>
                <a:spcPts val="114"/>
              </a:spcBef>
            </a:pPr>
            <a:r>
              <a:rPr sz="1400" spc="-25" dirty="0">
                <a:latin typeface="Arial"/>
                <a:cs typeface="Arial"/>
              </a:rPr>
              <a:t>Visual</a:t>
            </a:r>
            <a:r>
              <a:rPr sz="1400" spc="-145" dirty="0">
                <a:latin typeface="Arial"/>
                <a:cs typeface="Arial"/>
              </a:rPr>
              <a:t> </a:t>
            </a:r>
            <a:r>
              <a:rPr sz="1400" spc="35" dirty="0">
                <a:latin typeface="Arial"/>
                <a:cs typeface="Arial"/>
              </a:rPr>
              <a:t>Form</a:t>
            </a:r>
            <a:endParaRPr sz="1400" dirty="0">
              <a:latin typeface="Arial"/>
              <a:cs typeface="Arial"/>
            </a:endParaRPr>
          </a:p>
        </p:txBody>
      </p:sp>
      <p:sp>
        <p:nvSpPr>
          <p:cNvPr id="33" name="object 34"/>
          <p:cNvSpPr txBox="1"/>
          <p:nvPr/>
        </p:nvSpPr>
        <p:spPr>
          <a:xfrm>
            <a:off x="1604805" y="4981724"/>
            <a:ext cx="1473321"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20" dirty="0">
                <a:latin typeface="Arial"/>
                <a:cs typeface="Arial"/>
              </a:rPr>
              <a:t>Data  </a:t>
            </a:r>
            <a:r>
              <a:rPr lang="en-US" sz="1400" spc="20" dirty="0">
                <a:latin typeface="Arial"/>
                <a:cs typeface="Arial"/>
              </a:rPr>
              <a:t>T</a:t>
            </a:r>
            <a:r>
              <a:rPr sz="1400" spc="45" dirty="0">
                <a:latin typeface="Arial"/>
                <a:cs typeface="Arial"/>
              </a:rPr>
              <a:t>r</a:t>
            </a:r>
            <a:r>
              <a:rPr sz="1400" spc="35" dirty="0">
                <a:latin typeface="Arial"/>
                <a:cs typeface="Arial"/>
              </a:rPr>
              <a:t>ansform</a:t>
            </a:r>
            <a:r>
              <a:rPr sz="1400" spc="5" dirty="0">
                <a:latin typeface="Arial"/>
                <a:cs typeface="Arial"/>
              </a:rPr>
              <a:t>a</a:t>
            </a:r>
            <a:r>
              <a:rPr sz="1400" spc="60" dirty="0">
                <a:latin typeface="Arial"/>
                <a:cs typeface="Arial"/>
              </a:rPr>
              <a:t>tions</a:t>
            </a:r>
            <a:endParaRPr sz="1400" dirty="0">
              <a:latin typeface="Arial"/>
              <a:cs typeface="Arial"/>
            </a:endParaRPr>
          </a:p>
        </p:txBody>
      </p:sp>
      <p:sp>
        <p:nvSpPr>
          <p:cNvPr id="34" name="object 35"/>
          <p:cNvSpPr txBox="1"/>
          <p:nvPr/>
        </p:nvSpPr>
        <p:spPr>
          <a:xfrm>
            <a:off x="3419520" y="4981724"/>
            <a:ext cx="984132"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25" dirty="0">
                <a:latin typeface="Arial"/>
                <a:cs typeface="Arial"/>
              </a:rPr>
              <a:t>Visual  </a:t>
            </a:r>
            <a:r>
              <a:rPr sz="1400" spc="60" dirty="0">
                <a:latin typeface="Arial"/>
                <a:cs typeface="Arial"/>
              </a:rPr>
              <a:t>Encodings</a:t>
            </a:r>
            <a:endParaRPr sz="1400" dirty="0">
              <a:latin typeface="Arial"/>
              <a:cs typeface="Arial"/>
            </a:endParaRPr>
          </a:p>
        </p:txBody>
      </p:sp>
      <p:sp>
        <p:nvSpPr>
          <p:cNvPr id="35" name="object 36"/>
          <p:cNvSpPr txBox="1"/>
          <p:nvPr/>
        </p:nvSpPr>
        <p:spPr>
          <a:xfrm>
            <a:off x="5167748" y="4981724"/>
            <a:ext cx="1473321"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10" dirty="0">
                <a:latin typeface="Arial"/>
                <a:cs typeface="Arial"/>
              </a:rPr>
              <a:t>View </a:t>
            </a:r>
            <a:r>
              <a:rPr lang="en-US" sz="1400" spc="10" dirty="0">
                <a:latin typeface="Arial"/>
                <a:cs typeface="Arial"/>
              </a:rPr>
              <a:t>T</a:t>
            </a:r>
            <a:r>
              <a:rPr sz="1400" spc="45" dirty="0">
                <a:latin typeface="Arial"/>
                <a:cs typeface="Arial"/>
              </a:rPr>
              <a:t>r</a:t>
            </a:r>
            <a:r>
              <a:rPr sz="1400" spc="35" dirty="0">
                <a:latin typeface="Arial"/>
                <a:cs typeface="Arial"/>
              </a:rPr>
              <a:t>ansform</a:t>
            </a:r>
            <a:r>
              <a:rPr sz="1400" spc="5" dirty="0">
                <a:latin typeface="Arial"/>
                <a:cs typeface="Arial"/>
              </a:rPr>
              <a:t>a</a:t>
            </a:r>
            <a:r>
              <a:rPr sz="1400" spc="60" dirty="0">
                <a:latin typeface="Arial"/>
                <a:cs typeface="Arial"/>
              </a:rPr>
              <a:t>tions</a:t>
            </a:r>
            <a:endParaRPr sz="1400" dirty="0">
              <a:latin typeface="Arial"/>
              <a:cs typeface="Arial"/>
            </a:endParaRPr>
          </a:p>
        </p:txBody>
      </p:sp>
      <p:sp>
        <p:nvSpPr>
          <p:cNvPr id="40" name="object 33"/>
          <p:cNvSpPr txBox="1"/>
          <p:nvPr/>
        </p:nvSpPr>
        <p:spPr>
          <a:xfrm>
            <a:off x="7323769" y="3777186"/>
            <a:ext cx="1075538" cy="230190"/>
          </a:xfrm>
          <a:prstGeom prst="rect">
            <a:avLst/>
          </a:prstGeom>
          <a:ln>
            <a:noFill/>
          </a:ln>
        </p:spPr>
        <p:txBody>
          <a:bodyPr vert="horz" wrap="square" lIns="0" tIns="14604" rIns="0" bIns="0" rtlCol="0">
            <a:spAutoFit/>
          </a:bodyPr>
          <a:lstStyle/>
          <a:p>
            <a:pPr marL="12700" algn="ctr">
              <a:lnSpc>
                <a:spcPct val="100000"/>
              </a:lnSpc>
              <a:spcBef>
                <a:spcPts val="114"/>
              </a:spcBef>
            </a:pPr>
            <a:r>
              <a:rPr lang="en-US" sz="1400" spc="-25" dirty="0">
                <a:latin typeface="Arial"/>
                <a:cs typeface="Arial"/>
              </a:rPr>
              <a:t>Task</a:t>
            </a:r>
            <a:endParaRPr sz="1400" dirty="0">
              <a:latin typeface="Arial"/>
              <a:cs typeface="Arial"/>
            </a:endParaRPr>
          </a:p>
        </p:txBody>
      </p:sp>
      <p:sp>
        <p:nvSpPr>
          <p:cNvPr id="41" name="Footer Placeholder 40"/>
          <p:cNvSpPr>
            <a:spLocks noGrp="1"/>
          </p:cNvSpPr>
          <p:nvPr>
            <p:ph type="ftr" sz="quarter" idx="11"/>
          </p:nvPr>
        </p:nvSpPr>
        <p:spPr/>
        <p:txBody>
          <a:bodyPr/>
          <a:lstStyle/>
          <a:p>
            <a:pPr>
              <a:defRPr/>
            </a:pPr>
            <a:r>
              <a:rPr lang="en-US" altLang="en-US"/>
              <a:t>© 2021 - Brad Myers and others</a:t>
            </a:r>
          </a:p>
        </p:txBody>
      </p:sp>
      <p:sp>
        <p:nvSpPr>
          <p:cNvPr id="42" name="Slide Number Placeholder 41"/>
          <p:cNvSpPr>
            <a:spLocks noGrp="1"/>
          </p:cNvSpPr>
          <p:nvPr>
            <p:ph type="sldNum" sz="quarter" idx="12"/>
          </p:nvPr>
        </p:nvSpPr>
        <p:spPr/>
        <p:txBody>
          <a:bodyPr/>
          <a:lstStyle/>
          <a:p>
            <a:pPr>
              <a:defRPr/>
            </a:pPr>
            <a:fld id="{A3B315BA-FF6E-4F83-822C-B6704CDD7611}" type="slidenum">
              <a:rPr lang="en-US" altLang="en-US" smtClean="0"/>
              <a:pPr>
                <a:defRPr/>
              </a:pPr>
              <a:t>33</a:t>
            </a:fld>
            <a:endParaRPr lang="en-US" altLang="en-US"/>
          </a:p>
        </p:txBody>
      </p:sp>
    </p:spTree>
    <p:extLst>
      <p:ext uri="{BB962C8B-B14F-4D97-AF65-F5344CB8AC3E}">
        <p14:creationId xmlns:p14="http://schemas.microsoft.com/office/powerpoint/2010/main" val="542031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a:defRPr/>
            </a:pPr>
            <a:r>
              <a:rPr lang="en-US" altLang="en-US"/>
              <a:t>© 2021 - Brad Myers and others</a:t>
            </a:r>
            <a:endParaRPr lang="en-US" alt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object 7"/>
          <p:cNvSpPr/>
          <p:nvPr/>
        </p:nvSpPr>
        <p:spPr>
          <a:xfrm>
            <a:off x="617220" y="36576"/>
            <a:ext cx="8526781" cy="6821425"/>
          </a:xfrm>
          <a:prstGeom prst="rect">
            <a:avLst/>
          </a:prstGeom>
          <a:blipFill>
            <a:blip r:embed="rId2" cstate="print"/>
            <a:stretch>
              <a:fillRect/>
            </a:stretch>
          </a:blipFill>
        </p:spPr>
        <p:txBody>
          <a:bodyPr wrap="square" lIns="0" tIns="0" rIns="0" bIns="0" rtlCol="0"/>
          <a:lstStyle/>
          <a:p>
            <a:endParaRPr/>
          </a:p>
        </p:txBody>
      </p:sp>
      <p:sp>
        <p:nvSpPr>
          <p:cNvPr id="7" name="object 8"/>
          <p:cNvSpPr/>
          <p:nvPr/>
        </p:nvSpPr>
        <p:spPr>
          <a:xfrm>
            <a:off x="6835734" y="122239"/>
            <a:ext cx="2308266" cy="4198302"/>
          </a:xfrm>
          <a:custGeom>
            <a:avLst/>
            <a:gdLst/>
            <a:ahLst/>
            <a:cxnLst/>
            <a:rect l="l" t="t" r="r" b="b"/>
            <a:pathLst>
              <a:path w="3581400" h="7036434">
                <a:moveTo>
                  <a:pt x="3056564" y="1030312"/>
                </a:moveTo>
                <a:lnTo>
                  <a:pt x="3076352" y="1069798"/>
                </a:lnTo>
                <a:lnTo>
                  <a:pt x="3095759" y="1109741"/>
                </a:lnTo>
                <a:lnTo>
                  <a:pt x="3114786" y="1150130"/>
                </a:lnTo>
                <a:lnTo>
                  <a:pt x="3133433" y="1190957"/>
                </a:lnTo>
                <a:lnTo>
                  <a:pt x="3151699" y="1232213"/>
                </a:lnTo>
                <a:lnTo>
                  <a:pt x="3169584" y="1273890"/>
                </a:lnTo>
                <a:lnTo>
                  <a:pt x="3187089" y="1315978"/>
                </a:lnTo>
                <a:lnTo>
                  <a:pt x="3204213" y="1358469"/>
                </a:lnTo>
                <a:lnTo>
                  <a:pt x="3220957" y="1401354"/>
                </a:lnTo>
                <a:lnTo>
                  <a:pt x="3237320" y="1444623"/>
                </a:lnTo>
                <a:lnTo>
                  <a:pt x="3253303" y="1488269"/>
                </a:lnTo>
                <a:lnTo>
                  <a:pt x="3268905" y="1532281"/>
                </a:lnTo>
                <a:lnTo>
                  <a:pt x="3284126" y="1576653"/>
                </a:lnTo>
                <a:lnTo>
                  <a:pt x="3298967" y="1621373"/>
                </a:lnTo>
                <a:lnTo>
                  <a:pt x="3313428" y="1666435"/>
                </a:lnTo>
                <a:lnTo>
                  <a:pt x="3327508" y="1711828"/>
                </a:lnTo>
                <a:lnTo>
                  <a:pt x="3341207" y="1757545"/>
                </a:lnTo>
                <a:lnTo>
                  <a:pt x="3354526" y="1803575"/>
                </a:lnTo>
                <a:lnTo>
                  <a:pt x="3367464" y="1849911"/>
                </a:lnTo>
                <a:lnTo>
                  <a:pt x="3380022" y="1896543"/>
                </a:lnTo>
                <a:lnTo>
                  <a:pt x="3392200" y="1943463"/>
                </a:lnTo>
                <a:lnTo>
                  <a:pt x="3403996" y="1990661"/>
                </a:lnTo>
                <a:lnTo>
                  <a:pt x="3415412" y="2038130"/>
                </a:lnTo>
                <a:lnTo>
                  <a:pt x="3426448" y="2085859"/>
                </a:lnTo>
                <a:lnTo>
                  <a:pt x="3437103" y="2133841"/>
                </a:lnTo>
                <a:lnTo>
                  <a:pt x="3447378" y="2182066"/>
                </a:lnTo>
                <a:lnTo>
                  <a:pt x="3457272" y="2230525"/>
                </a:lnTo>
                <a:lnTo>
                  <a:pt x="3466785" y="2279210"/>
                </a:lnTo>
                <a:lnTo>
                  <a:pt x="3475918" y="2328112"/>
                </a:lnTo>
                <a:lnTo>
                  <a:pt x="3484671" y="2377222"/>
                </a:lnTo>
                <a:lnTo>
                  <a:pt x="3493043" y="2426531"/>
                </a:lnTo>
                <a:lnTo>
                  <a:pt x="3501034" y="2476031"/>
                </a:lnTo>
                <a:lnTo>
                  <a:pt x="3508645" y="2525711"/>
                </a:lnTo>
                <a:lnTo>
                  <a:pt x="3515875" y="2575564"/>
                </a:lnTo>
                <a:lnTo>
                  <a:pt x="3522725" y="2625581"/>
                </a:lnTo>
                <a:lnTo>
                  <a:pt x="3529194" y="2675753"/>
                </a:lnTo>
                <a:lnTo>
                  <a:pt x="3535282" y="2726071"/>
                </a:lnTo>
                <a:lnTo>
                  <a:pt x="3540991" y="2776526"/>
                </a:lnTo>
                <a:lnTo>
                  <a:pt x="3546318" y="2827109"/>
                </a:lnTo>
                <a:lnTo>
                  <a:pt x="3551265" y="2877812"/>
                </a:lnTo>
                <a:lnTo>
                  <a:pt x="3555832" y="2928625"/>
                </a:lnTo>
                <a:lnTo>
                  <a:pt x="3560018" y="2979541"/>
                </a:lnTo>
                <a:lnTo>
                  <a:pt x="3563823" y="3030549"/>
                </a:lnTo>
                <a:lnTo>
                  <a:pt x="3567248" y="3081641"/>
                </a:lnTo>
                <a:lnTo>
                  <a:pt x="3570292" y="3132808"/>
                </a:lnTo>
                <a:lnTo>
                  <a:pt x="3572956" y="3184042"/>
                </a:lnTo>
                <a:lnTo>
                  <a:pt x="3575239" y="3235333"/>
                </a:lnTo>
                <a:lnTo>
                  <a:pt x="3577142" y="3286673"/>
                </a:lnTo>
                <a:lnTo>
                  <a:pt x="3578664" y="3338053"/>
                </a:lnTo>
                <a:lnTo>
                  <a:pt x="3579806" y="3389463"/>
                </a:lnTo>
                <a:lnTo>
                  <a:pt x="3580567" y="3440896"/>
                </a:lnTo>
                <a:lnTo>
                  <a:pt x="3580947" y="3492342"/>
                </a:lnTo>
                <a:lnTo>
                  <a:pt x="3580947" y="3543793"/>
                </a:lnTo>
                <a:lnTo>
                  <a:pt x="3580567" y="3595239"/>
                </a:lnTo>
                <a:lnTo>
                  <a:pt x="3579806" y="3646672"/>
                </a:lnTo>
                <a:lnTo>
                  <a:pt x="3578664" y="3698082"/>
                </a:lnTo>
                <a:lnTo>
                  <a:pt x="3577142" y="3749462"/>
                </a:lnTo>
                <a:lnTo>
                  <a:pt x="3575239" y="3800802"/>
                </a:lnTo>
                <a:lnTo>
                  <a:pt x="3572956" y="3852093"/>
                </a:lnTo>
                <a:lnTo>
                  <a:pt x="3570292" y="3903327"/>
                </a:lnTo>
                <a:lnTo>
                  <a:pt x="3567248" y="3954494"/>
                </a:lnTo>
                <a:lnTo>
                  <a:pt x="3563823" y="4005586"/>
                </a:lnTo>
                <a:lnTo>
                  <a:pt x="3560018" y="4056594"/>
                </a:lnTo>
                <a:lnTo>
                  <a:pt x="3555832" y="4107510"/>
                </a:lnTo>
                <a:lnTo>
                  <a:pt x="3551265" y="4158323"/>
                </a:lnTo>
                <a:lnTo>
                  <a:pt x="3546318" y="4209026"/>
                </a:lnTo>
                <a:lnTo>
                  <a:pt x="3540991" y="4259609"/>
                </a:lnTo>
                <a:lnTo>
                  <a:pt x="3535282" y="4310064"/>
                </a:lnTo>
                <a:lnTo>
                  <a:pt x="3529194" y="4360382"/>
                </a:lnTo>
                <a:lnTo>
                  <a:pt x="3522725" y="4410554"/>
                </a:lnTo>
                <a:lnTo>
                  <a:pt x="3515875" y="4460571"/>
                </a:lnTo>
                <a:lnTo>
                  <a:pt x="3508645" y="4510424"/>
                </a:lnTo>
                <a:lnTo>
                  <a:pt x="3501034" y="4560105"/>
                </a:lnTo>
                <a:lnTo>
                  <a:pt x="3493043" y="4609604"/>
                </a:lnTo>
                <a:lnTo>
                  <a:pt x="3484671" y="4658913"/>
                </a:lnTo>
                <a:lnTo>
                  <a:pt x="3475918" y="4708023"/>
                </a:lnTo>
                <a:lnTo>
                  <a:pt x="3466785" y="4756925"/>
                </a:lnTo>
                <a:lnTo>
                  <a:pt x="3457272" y="4805610"/>
                </a:lnTo>
                <a:lnTo>
                  <a:pt x="3447378" y="4854069"/>
                </a:lnTo>
                <a:lnTo>
                  <a:pt x="3437103" y="4902294"/>
                </a:lnTo>
                <a:lnTo>
                  <a:pt x="3426448" y="4950276"/>
                </a:lnTo>
                <a:lnTo>
                  <a:pt x="3415412" y="4998006"/>
                </a:lnTo>
                <a:lnTo>
                  <a:pt x="3403996" y="5045474"/>
                </a:lnTo>
                <a:lnTo>
                  <a:pt x="3392200" y="5092672"/>
                </a:lnTo>
                <a:lnTo>
                  <a:pt x="3380022" y="5139592"/>
                </a:lnTo>
                <a:lnTo>
                  <a:pt x="3367464" y="5186224"/>
                </a:lnTo>
                <a:lnTo>
                  <a:pt x="3354526" y="5232560"/>
                </a:lnTo>
                <a:lnTo>
                  <a:pt x="3341207" y="5278591"/>
                </a:lnTo>
                <a:lnTo>
                  <a:pt x="3327508" y="5324307"/>
                </a:lnTo>
                <a:lnTo>
                  <a:pt x="3313428" y="5369700"/>
                </a:lnTo>
                <a:lnTo>
                  <a:pt x="3298967" y="5414762"/>
                </a:lnTo>
                <a:lnTo>
                  <a:pt x="3284126" y="5459482"/>
                </a:lnTo>
                <a:lnTo>
                  <a:pt x="3268905" y="5503854"/>
                </a:lnTo>
                <a:lnTo>
                  <a:pt x="3253303" y="5547866"/>
                </a:lnTo>
                <a:lnTo>
                  <a:pt x="3237320" y="5591512"/>
                </a:lnTo>
                <a:lnTo>
                  <a:pt x="3220957" y="5634782"/>
                </a:lnTo>
                <a:lnTo>
                  <a:pt x="3204213" y="5677666"/>
                </a:lnTo>
                <a:lnTo>
                  <a:pt x="3187089" y="5720157"/>
                </a:lnTo>
                <a:lnTo>
                  <a:pt x="3169584" y="5762245"/>
                </a:lnTo>
                <a:lnTo>
                  <a:pt x="3151699" y="5803922"/>
                </a:lnTo>
                <a:lnTo>
                  <a:pt x="3133433" y="5845178"/>
                </a:lnTo>
                <a:lnTo>
                  <a:pt x="3114786" y="5886005"/>
                </a:lnTo>
                <a:lnTo>
                  <a:pt x="3095759" y="5926394"/>
                </a:lnTo>
                <a:lnTo>
                  <a:pt x="3076352" y="5966337"/>
                </a:lnTo>
                <a:lnTo>
                  <a:pt x="3056564" y="6005823"/>
                </a:lnTo>
                <a:lnTo>
                  <a:pt x="3031102" y="6054886"/>
                </a:lnTo>
                <a:lnTo>
                  <a:pt x="3005271" y="6102751"/>
                </a:lnTo>
                <a:lnTo>
                  <a:pt x="2979080" y="6149421"/>
                </a:lnTo>
                <a:lnTo>
                  <a:pt x="2952538" y="6194893"/>
                </a:lnTo>
                <a:lnTo>
                  <a:pt x="2925655" y="6239169"/>
                </a:lnTo>
                <a:lnTo>
                  <a:pt x="2898438" y="6282248"/>
                </a:lnTo>
                <a:lnTo>
                  <a:pt x="2870898" y="6324131"/>
                </a:lnTo>
                <a:lnTo>
                  <a:pt x="2843043" y="6364817"/>
                </a:lnTo>
                <a:lnTo>
                  <a:pt x="2814882" y="6404306"/>
                </a:lnTo>
                <a:lnTo>
                  <a:pt x="2786426" y="6442599"/>
                </a:lnTo>
                <a:lnTo>
                  <a:pt x="2757682" y="6479695"/>
                </a:lnTo>
                <a:lnTo>
                  <a:pt x="2728660" y="6515594"/>
                </a:lnTo>
                <a:lnTo>
                  <a:pt x="2699369" y="6550297"/>
                </a:lnTo>
                <a:lnTo>
                  <a:pt x="2669818" y="6583803"/>
                </a:lnTo>
                <a:lnTo>
                  <a:pt x="2640016" y="6616112"/>
                </a:lnTo>
                <a:lnTo>
                  <a:pt x="2609973" y="6647225"/>
                </a:lnTo>
                <a:lnTo>
                  <a:pt x="2579697" y="6677141"/>
                </a:lnTo>
                <a:lnTo>
                  <a:pt x="2549198" y="6705861"/>
                </a:lnTo>
                <a:lnTo>
                  <a:pt x="2518485" y="6733384"/>
                </a:lnTo>
                <a:lnTo>
                  <a:pt x="2487566" y="6759710"/>
                </a:lnTo>
                <a:lnTo>
                  <a:pt x="2456452" y="6784840"/>
                </a:lnTo>
                <a:lnTo>
                  <a:pt x="2425150" y="6808772"/>
                </a:lnTo>
                <a:lnTo>
                  <a:pt x="2393671" y="6831509"/>
                </a:lnTo>
                <a:lnTo>
                  <a:pt x="2362023" y="6853048"/>
                </a:lnTo>
                <a:lnTo>
                  <a:pt x="2298258" y="6892538"/>
                </a:lnTo>
                <a:lnTo>
                  <a:pt x="2233927" y="6927240"/>
                </a:lnTo>
                <a:lnTo>
                  <a:pt x="2169104" y="6957157"/>
                </a:lnTo>
                <a:lnTo>
                  <a:pt x="2103862" y="6982286"/>
                </a:lnTo>
                <a:lnTo>
                  <a:pt x="2038273" y="7002629"/>
                </a:lnTo>
                <a:lnTo>
                  <a:pt x="1972410" y="7018185"/>
                </a:lnTo>
                <a:lnTo>
                  <a:pt x="1906347" y="7028955"/>
                </a:lnTo>
                <a:lnTo>
                  <a:pt x="1840156" y="7034939"/>
                </a:lnTo>
                <a:lnTo>
                  <a:pt x="1807036" y="7036135"/>
                </a:lnTo>
                <a:lnTo>
                  <a:pt x="1773911" y="7036135"/>
                </a:lnTo>
                <a:lnTo>
                  <a:pt x="1707684" y="7032545"/>
                </a:lnTo>
                <a:lnTo>
                  <a:pt x="1641548" y="7024169"/>
                </a:lnTo>
                <a:lnTo>
                  <a:pt x="1575576" y="7011006"/>
                </a:lnTo>
                <a:lnTo>
                  <a:pt x="1509841" y="6993056"/>
                </a:lnTo>
                <a:lnTo>
                  <a:pt x="1444416" y="6970320"/>
                </a:lnTo>
                <a:lnTo>
                  <a:pt x="1379374" y="6942797"/>
                </a:lnTo>
                <a:lnTo>
                  <a:pt x="1314788" y="6910487"/>
                </a:lnTo>
                <a:lnTo>
                  <a:pt x="1250731" y="6873391"/>
                </a:lnTo>
                <a:lnTo>
                  <a:pt x="1187276" y="6831509"/>
                </a:lnTo>
                <a:lnTo>
                  <a:pt x="1155796" y="6808772"/>
                </a:lnTo>
                <a:lnTo>
                  <a:pt x="1124495" y="6784840"/>
                </a:lnTo>
                <a:lnTo>
                  <a:pt x="1093380" y="6759710"/>
                </a:lnTo>
                <a:lnTo>
                  <a:pt x="1062462" y="6733384"/>
                </a:lnTo>
                <a:lnTo>
                  <a:pt x="1031749" y="6705861"/>
                </a:lnTo>
                <a:lnTo>
                  <a:pt x="1001250" y="6677141"/>
                </a:lnTo>
                <a:lnTo>
                  <a:pt x="970974" y="6647225"/>
                </a:lnTo>
                <a:lnTo>
                  <a:pt x="940931" y="6616112"/>
                </a:lnTo>
                <a:lnTo>
                  <a:pt x="911129" y="6583803"/>
                </a:lnTo>
                <a:lnTo>
                  <a:pt x="881578" y="6550297"/>
                </a:lnTo>
                <a:lnTo>
                  <a:pt x="852287" y="6515594"/>
                </a:lnTo>
                <a:lnTo>
                  <a:pt x="823265" y="6479695"/>
                </a:lnTo>
                <a:lnTo>
                  <a:pt x="794521" y="6442599"/>
                </a:lnTo>
                <a:lnTo>
                  <a:pt x="766065" y="6404306"/>
                </a:lnTo>
                <a:lnTo>
                  <a:pt x="737904" y="6364817"/>
                </a:lnTo>
                <a:lnTo>
                  <a:pt x="710050" y="6324131"/>
                </a:lnTo>
                <a:lnTo>
                  <a:pt x="682509" y="6282248"/>
                </a:lnTo>
                <a:lnTo>
                  <a:pt x="655293" y="6239169"/>
                </a:lnTo>
                <a:lnTo>
                  <a:pt x="628409" y="6194893"/>
                </a:lnTo>
                <a:lnTo>
                  <a:pt x="601867" y="6149421"/>
                </a:lnTo>
                <a:lnTo>
                  <a:pt x="575676" y="6102751"/>
                </a:lnTo>
                <a:lnTo>
                  <a:pt x="549845" y="6054886"/>
                </a:lnTo>
                <a:lnTo>
                  <a:pt x="524384" y="6005823"/>
                </a:lnTo>
                <a:lnTo>
                  <a:pt x="504595" y="5966337"/>
                </a:lnTo>
                <a:lnTo>
                  <a:pt x="485188" y="5926394"/>
                </a:lnTo>
                <a:lnTo>
                  <a:pt x="466161" y="5886005"/>
                </a:lnTo>
                <a:lnTo>
                  <a:pt x="447514" y="5845178"/>
                </a:lnTo>
                <a:lnTo>
                  <a:pt x="429249" y="5803922"/>
                </a:lnTo>
                <a:lnTo>
                  <a:pt x="411363" y="5762245"/>
                </a:lnTo>
                <a:lnTo>
                  <a:pt x="393858" y="5720157"/>
                </a:lnTo>
                <a:lnTo>
                  <a:pt x="376734" y="5677666"/>
                </a:lnTo>
                <a:lnTo>
                  <a:pt x="359990" y="5634782"/>
                </a:lnTo>
                <a:lnTo>
                  <a:pt x="343627" y="5591512"/>
                </a:lnTo>
                <a:lnTo>
                  <a:pt x="327644" y="5547866"/>
                </a:lnTo>
                <a:lnTo>
                  <a:pt x="312042" y="5503854"/>
                </a:lnTo>
                <a:lnTo>
                  <a:pt x="296821" y="5459482"/>
                </a:lnTo>
                <a:lnTo>
                  <a:pt x="281980" y="5414762"/>
                </a:lnTo>
                <a:lnTo>
                  <a:pt x="267519" y="5369700"/>
                </a:lnTo>
                <a:lnTo>
                  <a:pt x="253439" y="5324307"/>
                </a:lnTo>
                <a:lnTo>
                  <a:pt x="239740" y="5278591"/>
                </a:lnTo>
                <a:lnTo>
                  <a:pt x="226421" y="5232560"/>
                </a:lnTo>
                <a:lnTo>
                  <a:pt x="213482" y="5186224"/>
                </a:lnTo>
                <a:lnTo>
                  <a:pt x="200925" y="5139592"/>
                </a:lnTo>
                <a:lnTo>
                  <a:pt x="188747" y="5092672"/>
                </a:lnTo>
                <a:lnTo>
                  <a:pt x="176951" y="5045474"/>
                </a:lnTo>
                <a:lnTo>
                  <a:pt x="165534" y="4998006"/>
                </a:lnTo>
                <a:lnTo>
                  <a:pt x="154499" y="4950276"/>
                </a:lnTo>
                <a:lnTo>
                  <a:pt x="143844" y="4902294"/>
                </a:lnTo>
                <a:lnTo>
                  <a:pt x="133569" y="4854069"/>
                </a:lnTo>
                <a:lnTo>
                  <a:pt x="123675" y="4805610"/>
                </a:lnTo>
                <a:lnTo>
                  <a:pt x="114161" y="4756925"/>
                </a:lnTo>
                <a:lnTo>
                  <a:pt x="105029" y="4708023"/>
                </a:lnTo>
                <a:lnTo>
                  <a:pt x="96276" y="4658913"/>
                </a:lnTo>
                <a:lnTo>
                  <a:pt x="87904" y="4609604"/>
                </a:lnTo>
                <a:lnTo>
                  <a:pt x="79913" y="4560105"/>
                </a:lnTo>
                <a:lnTo>
                  <a:pt x="72302" y="4510424"/>
                </a:lnTo>
                <a:lnTo>
                  <a:pt x="65072" y="4460571"/>
                </a:lnTo>
                <a:lnTo>
                  <a:pt x="58222" y="4410554"/>
                </a:lnTo>
                <a:lnTo>
                  <a:pt x="51753" y="4360382"/>
                </a:lnTo>
                <a:lnTo>
                  <a:pt x="45664" y="4310064"/>
                </a:lnTo>
                <a:lnTo>
                  <a:pt x="39956" y="4259609"/>
                </a:lnTo>
                <a:lnTo>
                  <a:pt x="34629" y="4209026"/>
                </a:lnTo>
                <a:lnTo>
                  <a:pt x="29682" y="4158323"/>
                </a:lnTo>
                <a:lnTo>
                  <a:pt x="25115" y="4107510"/>
                </a:lnTo>
                <a:lnTo>
                  <a:pt x="20929" y="4056594"/>
                </a:lnTo>
                <a:lnTo>
                  <a:pt x="17124" y="4005586"/>
                </a:lnTo>
                <a:lnTo>
                  <a:pt x="13699" y="3954494"/>
                </a:lnTo>
                <a:lnTo>
                  <a:pt x="10655" y="3903327"/>
                </a:lnTo>
                <a:lnTo>
                  <a:pt x="7991" y="3852093"/>
                </a:lnTo>
                <a:lnTo>
                  <a:pt x="5708" y="3800802"/>
                </a:lnTo>
                <a:lnTo>
                  <a:pt x="3805" y="3749462"/>
                </a:lnTo>
                <a:lnTo>
                  <a:pt x="2283" y="3698082"/>
                </a:lnTo>
                <a:lnTo>
                  <a:pt x="1141" y="3646672"/>
                </a:lnTo>
                <a:lnTo>
                  <a:pt x="380" y="3595239"/>
                </a:lnTo>
                <a:lnTo>
                  <a:pt x="0" y="3543793"/>
                </a:lnTo>
                <a:lnTo>
                  <a:pt x="0" y="3492342"/>
                </a:lnTo>
                <a:lnTo>
                  <a:pt x="380" y="3440896"/>
                </a:lnTo>
                <a:lnTo>
                  <a:pt x="1141" y="3389463"/>
                </a:lnTo>
                <a:lnTo>
                  <a:pt x="2283" y="3338053"/>
                </a:lnTo>
                <a:lnTo>
                  <a:pt x="3805" y="3286673"/>
                </a:lnTo>
                <a:lnTo>
                  <a:pt x="5708" y="3235333"/>
                </a:lnTo>
                <a:lnTo>
                  <a:pt x="7991" y="3184042"/>
                </a:lnTo>
                <a:lnTo>
                  <a:pt x="10655" y="3132808"/>
                </a:lnTo>
                <a:lnTo>
                  <a:pt x="13699" y="3081641"/>
                </a:lnTo>
                <a:lnTo>
                  <a:pt x="17124" y="3030549"/>
                </a:lnTo>
                <a:lnTo>
                  <a:pt x="20929" y="2979541"/>
                </a:lnTo>
                <a:lnTo>
                  <a:pt x="25115" y="2928625"/>
                </a:lnTo>
                <a:lnTo>
                  <a:pt x="29682" y="2877812"/>
                </a:lnTo>
                <a:lnTo>
                  <a:pt x="34629" y="2827109"/>
                </a:lnTo>
                <a:lnTo>
                  <a:pt x="39956" y="2776526"/>
                </a:lnTo>
                <a:lnTo>
                  <a:pt x="45664" y="2726071"/>
                </a:lnTo>
                <a:lnTo>
                  <a:pt x="51753" y="2675753"/>
                </a:lnTo>
                <a:lnTo>
                  <a:pt x="58222" y="2625581"/>
                </a:lnTo>
                <a:lnTo>
                  <a:pt x="65072" y="2575564"/>
                </a:lnTo>
                <a:lnTo>
                  <a:pt x="72302" y="2525711"/>
                </a:lnTo>
                <a:lnTo>
                  <a:pt x="79913" y="2476031"/>
                </a:lnTo>
                <a:lnTo>
                  <a:pt x="87904" y="2426531"/>
                </a:lnTo>
                <a:lnTo>
                  <a:pt x="96276" y="2377222"/>
                </a:lnTo>
                <a:lnTo>
                  <a:pt x="105029" y="2328112"/>
                </a:lnTo>
                <a:lnTo>
                  <a:pt x="114161" y="2279210"/>
                </a:lnTo>
                <a:lnTo>
                  <a:pt x="123675" y="2230525"/>
                </a:lnTo>
                <a:lnTo>
                  <a:pt x="133569" y="2182066"/>
                </a:lnTo>
                <a:lnTo>
                  <a:pt x="143844" y="2133841"/>
                </a:lnTo>
                <a:lnTo>
                  <a:pt x="154499" y="2085859"/>
                </a:lnTo>
                <a:lnTo>
                  <a:pt x="165534" y="2038130"/>
                </a:lnTo>
                <a:lnTo>
                  <a:pt x="176951" y="1990661"/>
                </a:lnTo>
                <a:lnTo>
                  <a:pt x="188747" y="1943463"/>
                </a:lnTo>
                <a:lnTo>
                  <a:pt x="200925" y="1896543"/>
                </a:lnTo>
                <a:lnTo>
                  <a:pt x="213482" y="1849911"/>
                </a:lnTo>
                <a:lnTo>
                  <a:pt x="226421" y="1803575"/>
                </a:lnTo>
                <a:lnTo>
                  <a:pt x="239740" y="1757545"/>
                </a:lnTo>
                <a:lnTo>
                  <a:pt x="253439" y="1711828"/>
                </a:lnTo>
                <a:lnTo>
                  <a:pt x="267519" y="1666435"/>
                </a:lnTo>
                <a:lnTo>
                  <a:pt x="281980" y="1621373"/>
                </a:lnTo>
                <a:lnTo>
                  <a:pt x="296821" y="1576653"/>
                </a:lnTo>
                <a:lnTo>
                  <a:pt x="312042" y="1532281"/>
                </a:lnTo>
                <a:lnTo>
                  <a:pt x="327644" y="1488269"/>
                </a:lnTo>
                <a:lnTo>
                  <a:pt x="343627" y="1444623"/>
                </a:lnTo>
                <a:lnTo>
                  <a:pt x="359990" y="1401354"/>
                </a:lnTo>
                <a:lnTo>
                  <a:pt x="376734" y="1358469"/>
                </a:lnTo>
                <a:lnTo>
                  <a:pt x="393858" y="1315978"/>
                </a:lnTo>
                <a:lnTo>
                  <a:pt x="411363" y="1273890"/>
                </a:lnTo>
                <a:lnTo>
                  <a:pt x="429249" y="1232213"/>
                </a:lnTo>
                <a:lnTo>
                  <a:pt x="447514" y="1190957"/>
                </a:lnTo>
                <a:lnTo>
                  <a:pt x="466161" y="1150130"/>
                </a:lnTo>
                <a:lnTo>
                  <a:pt x="485188" y="1109741"/>
                </a:lnTo>
                <a:lnTo>
                  <a:pt x="504595" y="1069798"/>
                </a:lnTo>
                <a:lnTo>
                  <a:pt x="524384" y="1030312"/>
                </a:lnTo>
                <a:lnTo>
                  <a:pt x="549845" y="981249"/>
                </a:lnTo>
                <a:lnTo>
                  <a:pt x="575676" y="933384"/>
                </a:lnTo>
                <a:lnTo>
                  <a:pt x="601867" y="886714"/>
                </a:lnTo>
                <a:lnTo>
                  <a:pt x="628409" y="841242"/>
                </a:lnTo>
                <a:lnTo>
                  <a:pt x="655293" y="796966"/>
                </a:lnTo>
                <a:lnTo>
                  <a:pt x="682509" y="753887"/>
                </a:lnTo>
                <a:lnTo>
                  <a:pt x="710050" y="712004"/>
                </a:lnTo>
                <a:lnTo>
                  <a:pt x="737904" y="671318"/>
                </a:lnTo>
                <a:lnTo>
                  <a:pt x="766065" y="631829"/>
                </a:lnTo>
                <a:lnTo>
                  <a:pt x="794521" y="593536"/>
                </a:lnTo>
                <a:lnTo>
                  <a:pt x="823265" y="556440"/>
                </a:lnTo>
                <a:lnTo>
                  <a:pt x="852287" y="520541"/>
                </a:lnTo>
                <a:lnTo>
                  <a:pt x="881578" y="485838"/>
                </a:lnTo>
                <a:lnTo>
                  <a:pt x="911129" y="452332"/>
                </a:lnTo>
                <a:lnTo>
                  <a:pt x="940931" y="420022"/>
                </a:lnTo>
                <a:lnTo>
                  <a:pt x="970974" y="388910"/>
                </a:lnTo>
                <a:lnTo>
                  <a:pt x="1001250" y="358993"/>
                </a:lnTo>
                <a:lnTo>
                  <a:pt x="1031749" y="330274"/>
                </a:lnTo>
                <a:lnTo>
                  <a:pt x="1062462" y="302751"/>
                </a:lnTo>
                <a:lnTo>
                  <a:pt x="1093380" y="276425"/>
                </a:lnTo>
                <a:lnTo>
                  <a:pt x="1124495" y="251295"/>
                </a:lnTo>
                <a:lnTo>
                  <a:pt x="1155796" y="227362"/>
                </a:lnTo>
                <a:lnTo>
                  <a:pt x="1187276" y="204626"/>
                </a:lnTo>
                <a:lnTo>
                  <a:pt x="1218924" y="183086"/>
                </a:lnTo>
                <a:lnTo>
                  <a:pt x="1282689" y="143597"/>
                </a:lnTo>
                <a:lnTo>
                  <a:pt x="1347020" y="108894"/>
                </a:lnTo>
                <a:lnTo>
                  <a:pt x="1411843" y="78978"/>
                </a:lnTo>
                <a:lnTo>
                  <a:pt x="1477085" y="53849"/>
                </a:lnTo>
                <a:lnTo>
                  <a:pt x="1542674" y="33506"/>
                </a:lnTo>
                <a:lnTo>
                  <a:pt x="1608537" y="17949"/>
                </a:lnTo>
                <a:lnTo>
                  <a:pt x="1674600" y="7179"/>
                </a:lnTo>
                <a:lnTo>
                  <a:pt x="1740790" y="1196"/>
                </a:lnTo>
                <a:lnTo>
                  <a:pt x="1773911" y="0"/>
                </a:lnTo>
                <a:lnTo>
                  <a:pt x="1807036" y="0"/>
                </a:lnTo>
                <a:lnTo>
                  <a:pt x="1873263" y="3589"/>
                </a:lnTo>
                <a:lnTo>
                  <a:pt x="1939399" y="11966"/>
                </a:lnTo>
                <a:lnTo>
                  <a:pt x="2005371" y="25129"/>
                </a:lnTo>
                <a:lnTo>
                  <a:pt x="2071106" y="43079"/>
                </a:lnTo>
                <a:lnTo>
                  <a:pt x="2136531" y="65815"/>
                </a:lnTo>
                <a:lnTo>
                  <a:pt x="2201573" y="93338"/>
                </a:lnTo>
                <a:lnTo>
                  <a:pt x="2266159" y="125647"/>
                </a:lnTo>
                <a:lnTo>
                  <a:pt x="2330216" y="162743"/>
                </a:lnTo>
                <a:lnTo>
                  <a:pt x="2393671" y="204626"/>
                </a:lnTo>
                <a:lnTo>
                  <a:pt x="2425150" y="227362"/>
                </a:lnTo>
                <a:lnTo>
                  <a:pt x="2456452" y="251295"/>
                </a:lnTo>
                <a:lnTo>
                  <a:pt x="2487566" y="276425"/>
                </a:lnTo>
                <a:lnTo>
                  <a:pt x="2518485" y="302751"/>
                </a:lnTo>
                <a:lnTo>
                  <a:pt x="2549198" y="330274"/>
                </a:lnTo>
                <a:lnTo>
                  <a:pt x="2579697" y="358993"/>
                </a:lnTo>
                <a:lnTo>
                  <a:pt x="2609973" y="388910"/>
                </a:lnTo>
                <a:lnTo>
                  <a:pt x="2640016" y="420022"/>
                </a:lnTo>
                <a:lnTo>
                  <a:pt x="2669818" y="452332"/>
                </a:lnTo>
                <a:lnTo>
                  <a:pt x="2699369" y="485838"/>
                </a:lnTo>
                <a:lnTo>
                  <a:pt x="2728660" y="520541"/>
                </a:lnTo>
                <a:lnTo>
                  <a:pt x="2757682" y="556440"/>
                </a:lnTo>
                <a:lnTo>
                  <a:pt x="2786426" y="593536"/>
                </a:lnTo>
                <a:lnTo>
                  <a:pt x="2814882" y="631829"/>
                </a:lnTo>
                <a:lnTo>
                  <a:pt x="2843043" y="671318"/>
                </a:lnTo>
                <a:lnTo>
                  <a:pt x="2870898" y="712004"/>
                </a:lnTo>
                <a:lnTo>
                  <a:pt x="2898438" y="753887"/>
                </a:lnTo>
                <a:lnTo>
                  <a:pt x="2925655" y="796966"/>
                </a:lnTo>
                <a:lnTo>
                  <a:pt x="2952538" y="841242"/>
                </a:lnTo>
                <a:lnTo>
                  <a:pt x="2979080" y="886714"/>
                </a:lnTo>
                <a:lnTo>
                  <a:pt x="3005271" y="933384"/>
                </a:lnTo>
                <a:lnTo>
                  <a:pt x="3031102" y="981249"/>
                </a:lnTo>
                <a:lnTo>
                  <a:pt x="3056564" y="1030312"/>
                </a:lnTo>
              </a:path>
            </a:pathLst>
          </a:custGeom>
          <a:ln w="94237">
            <a:solidFill>
              <a:srgbClr val="CE1C00"/>
            </a:solidFill>
          </a:ln>
        </p:spPr>
        <p:txBody>
          <a:bodyPr wrap="square" lIns="0" tIns="0" rIns="0" bIns="0" rtlCol="0"/>
          <a:lstStyle/>
          <a:p>
            <a:endParaRPr/>
          </a:p>
        </p:txBody>
      </p:sp>
      <p:sp>
        <p:nvSpPr>
          <p:cNvPr id="9" name="Slide Number Placeholder 8"/>
          <p:cNvSpPr>
            <a:spLocks noGrp="1"/>
          </p:cNvSpPr>
          <p:nvPr>
            <p:ph type="sldNum" sz="quarter" idx="12"/>
          </p:nvPr>
        </p:nvSpPr>
        <p:spPr/>
        <p:txBody>
          <a:bodyPr/>
          <a:lstStyle/>
          <a:p>
            <a:pPr>
              <a:defRPr/>
            </a:pPr>
            <a:fld id="{A3B315BA-FF6E-4F83-822C-B6704CDD7611}" type="slidenum">
              <a:rPr lang="en-US" altLang="en-US" smtClean="0"/>
              <a:pPr>
                <a:defRPr/>
              </a:pPr>
              <a:t>34</a:t>
            </a:fld>
            <a:endParaRPr lang="en-US" altLang="en-US"/>
          </a:p>
        </p:txBody>
      </p:sp>
    </p:spTree>
    <p:extLst>
      <p:ext uri="{BB962C8B-B14F-4D97-AF65-F5344CB8AC3E}">
        <p14:creationId xmlns:p14="http://schemas.microsoft.com/office/powerpoint/2010/main" val="2511072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p:txBody>
          <a:bodyPr/>
          <a:lstStyle/>
          <a:p>
            <a:r>
              <a:rPr lang="en-US" sz="4000" spc="-114" dirty="0" err="1"/>
              <a:t>Prefuse</a:t>
            </a:r>
            <a:r>
              <a:rPr lang="en-US" sz="4000" spc="-114" dirty="0"/>
              <a:t> </a:t>
            </a:r>
            <a:r>
              <a:rPr lang="en-US" sz="4000" spc="55" dirty="0"/>
              <a:t>&amp;</a:t>
            </a:r>
            <a:r>
              <a:rPr lang="en-US" sz="4000" spc="-57" dirty="0"/>
              <a:t> </a:t>
            </a:r>
            <a:r>
              <a:rPr lang="en-US" sz="4000" spc="-50" dirty="0"/>
              <a:t>Flare</a:t>
            </a:r>
            <a:endParaRPr lang="en-US" dirty="0"/>
          </a:p>
        </p:txBody>
      </p:sp>
      <p:sp>
        <p:nvSpPr>
          <p:cNvPr id="17" name="Content Placeholder 16"/>
          <p:cNvSpPr>
            <a:spLocks noGrp="1"/>
          </p:cNvSpPr>
          <p:nvPr>
            <p:ph idx="1"/>
          </p:nvPr>
        </p:nvSpPr>
        <p:spPr>
          <a:xfrm>
            <a:off x="457200" y="1719263"/>
            <a:ext cx="8229600" cy="1366837"/>
          </a:xfrm>
        </p:spPr>
        <p:txBody>
          <a:bodyPr>
            <a:normAutofit/>
          </a:bodyPr>
          <a:lstStyle/>
          <a:p>
            <a:r>
              <a:rPr lang="en-US" sz="2800" dirty="0"/>
              <a:t>Operator-based toolkits for visualization design</a:t>
            </a:r>
          </a:p>
          <a:p>
            <a:r>
              <a:rPr lang="en-US" sz="2800" dirty="0"/>
              <a:t>Vis = (Input Data -&gt; Visual Objects) + Operators</a:t>
            </a:r>
          </a:p>
        </p:txBody>
      </p:sp>
      <p:sp>
        <p:nvSpPr>
          <p:cNvPr id="11" name="object 11"/>
          <p:cNvSpPr txBox="1"/>
          <p:nvPr/>
        </p:nvSpPr>
        <p:spPr>
          <a:xfrm>
            <a:off x="897193" y="6244981"/>
            <a:ext cx="2691570" cy="251763"/>
          </a:xfrm>
          <a:prstGeom prst="rect">
            <a:avLst/>
          </a:prstGeom>
        </p:spPr>
        <p:txBody>
          <a:bodyPr vert="horz" wrap="square" lIns="0" tIns="5488" rIns="0" bIns="0" rtlCol="0">
            <a:spAutoFit/>
          </a:bodyPr>
          <a:lstStyle/>
          <a:p>
            <a:pPr marL="5776">
              <a:spcBef>
                <a:spcPts val="43"/>
              </a:spcBef>
              <a:tabLst>
                <a:tab pos="736724" algn="l"/>
              </a:tabLst>
            </a:pPr>
            <a:r>
              <a:rPr sz="1600" spc="-25" dirty="0">
                <a:solidFill>
                  <a:srgbClr val="414141"/>
                </a:solidFill>
                <a:latin typeface="Arial"/>
                <a:cs typeface="Arial"/>
              </a:rPr>
              <a:t>Prefuse	</a:t>
            </a:r>
            <a:r>
              <a:rPr sz="1600" spc="39" dirty="0">
                <a:solidFill>
                  <a:srgbClr val="414141"/>
                </a:solidFill>
                <a:latin typeface="Arial"/>
                <a:cs typeface="Arial"/>
              </a:rPr>
              <a:t>(http://prefuse.org)</a:t>
            </a:r>
            <a:endParaRPr sz="1600" dirty="0">
              <a:latin typeface="Arial"/>
              <a:cs typeface="Arial"/>
            </a:endParaRPr>
          </a:p>
        </p:txBody>
      </p:sp>
      <p:sp>
        <p:nvSpPr>
          <p:cNvPr id="12" name="object 12"/>
          <p:cNvSpPr txBox="1"/>
          <p:nvPr/>
        </p:nvSpPr>
        <p:spPr>
          <a:xfrm>
            <a:off x="4831579" y="6249485"/>
            <a:ext cx="2941590" cy="251763"/>
          </a:xfrm>
          <a:prstGeom prst="rect">
            <a:avLst/>
          </a:prstGeom>
        </p:spPr>
        <p:txBody>
          <a:bodyPr vert="horz" wrap="square" lIns="0" tIns="5488" rIns="0" bIns="0" rtlCol="0">
            <a:spAutoFit/>
          </a:bodyPr>
          <a:lstStyle/>
          <a:p>
            <a:pPr marL="5776">
              <a:spcBef>
                <a:spcPts val="43"/>
              </a:spcBef>
              <a:tabLst>
                <a:tab pos="531677" algn="l"/>
              </a:tabLst>
            </a:pPr>
            <a:r>
              <a:rPr sz="1600" spc="-7" dirty="0">
                <a:solidFill>
                  <a:srgbClr val="414141"/>
                </a:solidFill>
                <a:latin typeface="Arial"/>
                <a:cs typeface="Arial"/>
              </a:rPr>
              <a:t>Flare	</a:t>
            </a:r>
            <a:r>
              <a:rPr sz="1600" spc="32" dirty="0">
                <a:solidFill>
                  <a:srgbClr val="414141"/>
                </a:solidFill>
                <a:latin typeface="Arial"/>
                <a:cs typeface="Arial"/>
              </a:rPr>
              <a:t>(http://flare.prefuse.org)</a:t>
            </a:r>
            <a:endParaRPr sz="1600" dirty="0">
              <a:latin typeface="Arial"/>
              <a:cs typeface="Arial"/>
            </a:endParaRPr>
          </a:p>
        </p:txBody>
      </p:sp>
      <p:grpSp>
        <p:nvGrpSpPr>
          <p:cNvPr id="13" name="object 13"/>
          <p:cNvGrpSpPr/>
          <p:nvPr/>
        </p:nvGrpSpPr>
        <p:grpSpPr>
          <a:xfrm>
            <a:off x="610861" y="2926081"/>
            <a:ext cx="7922277" cy="3109038"/>
            <a:chOff x="3141265" y="4277356"/>
            <a:chExt cx="13947775" cy="5473700"/>
          </a:xfrm>
        </p:grpSpPr>
        <p:sp>
          <p:nvSpPr>
            <p:cNvPr id="14" name="object 14"/>
            <p:cNvSpPr/>
            <p:nvPr/>
          </p:nvSpPr>
          <p:spPr>
            <a:xfrm>
              <a:off x="9531123" y="4437037"/>
              <a:ext cx="7557361" cy="5313974"/>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3141265" y="4277356"/>
              <a:ext cx="6156880" cy="5452713"/>
            </a:xfrm>
            <a:prstGeom prst="rect">
              <a:avLst/>
            </a:prstGeom>
            <a:blipFill>
              <a:blip r:embed="rId3" cstate="print"/>
              <a:stretch>
                <a:fillRect/>
              </a:stretch>
            </a:blipFill>
          </p:spPr>
          <p:txBody>
            <a:bodyPr wrap="square" lIns="0" tIns="0" rIns="0" bIns="0" rtlCol="0"/>
            <a:lstStyle/>
            <a:p>
              <a:endParaRPr/>
            </a:p>
          </p:txBody>
        </p:sp>
      </p:grpSp>
      <p:sp>
        <p:nvSpPr>
          <p:cNvPr id="18" name="Footer Placeholder 17"/>
          <p:cNvSpPr>
            <a:spLocks noGrp="1"/>
          </p:cNvSpPr>
          <p:nvPr>
            <p:ph type="ftr" sz="quarter" idx="11"/>
          </p:nvPr>
        </p:nvSpPr>
        <p:spPr>
          <a:xfrm>
            <a:off x="2790701" y="6569075"/>
            <a:ext cx="3562597" cy="273050"/>
          </a:xfrm>
        </p:spPr>
        <p:txBody>
          <a:bodyPr/>
          <a:lstStyle/>
          <a:p>
            <a:pPr>
              <a:defRPr/>
            </a:pPr>
            <a:r>
              <a:rPr lang="en-US" altLang="en-US"/>
              <a:t>© 2021 - Brad Myers and others</a:t>
            </a:r>
            <a:endParaRPr lang="en-US" altLang="en-US" dirty="0"/>
          </a:p>
        </p:txBody>
      </p:sp>
      <p:sp>
        <p:nvSpPr>
          <p:cNvPr id="19" name="Slide Number Placeholder 18"/>
          <p:cNvSpPr>
            <a:spLocks noGrp="1"/>
          </p:cNvSpPr>
          <p:nvPr>
            <p:ph type="sldNum" sz="quarter" idx="12"/>
          </p:nvPr>
        </p:nvSpPr>
        <p:spPr/>
        <p:txBody>
          <a:bodyPr/>
          <a:lstStyle/>
          <a:p>
            <a:pPr>
              <a:defRPr/>
            </a:pPr>
            <a:fld id="{A3B315BA-FF6E-4F83-822C-B6704CDD7611}" type="slidenum">
              <a:rPr lang="en-US" altLang="en-US" smtClean="0"/>
              <a:pPr>
                <a:defRPr/>
              </a:pPr>
              <a:t>35</a:t>
            </a:fld>
            <a:endParaRPr lang="en-US" altLang="en-US"/>
          </a:p>
        </p:txBody>
      </p:sp>
    </p:spTree>
    <p:extLst>
      <p:ext uri="{BB962C8B-B14F-4D97-AF65-F5344CB8AC3E}">
        <p14:creationId xmlns:p14="http://schemas.microsoft.com/office/powerpoint/2010/main" val="111870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1143000" y="857070"/>
            <a:ext cx="6858000" cy="5143572"/>
          </a:xfrm>
          <a:custGeom>
            <a:avLst/>
            <a:gdLst/>
            <a:ahLst/>
            <a:cxnLst/>
            <a:rect l="l" t="t" r="r" b="b"/>
            <a:pathLst>
              <a:path w="15078075" h="11308715">
                <a:moveTo>
                  <a:pt x="15078074" y="0"/>
                </a:moveTo>
                <a:lnTo>
                  <a:pt x="0" y="0"/>
                </a:lnTo>
                <a:lnTo>
                  <a:pt x="0" y="11308556"/>
                </a:lnTo>
                <a:lnTo>
                  <a:pt x="15078074" y="11308556"/>
                </a:lnTo>
                <a:lnTo>
                  <a:pt x="15078074"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title"/>
          </p:nvPr>
        </p:nvSpPr>
        <p:spPr>
          <a:xfrm>
            <a:off x="1548703" y="1271970"/>
            <a:ext cx="5513838" cy="536352"/>
          </a:xfrm>
          <a:prstGeom prst="rect">
            <a:avLst/>
          </a:prstGeom>
        </p:spPr>
        <p:txBody>
          <a:bodyPr vert="horz" wrap="square" lIns="0" tIns="7798" rIns="0" bIns="0" numCol="1" rtlCol="0" anchor="b" anchorCtr="0" compatLnSpc="1">
            <a:prstTxWarp prst="textNoShape">
              <a:avLst/>
            </a:prstTxWarp>
            <a:spAutoFit/>
          </a:bodyPr>
          <a:lstStyle/>
          <a:p>
            <a:pPr marL="5776">
              <a:spcBef>
                <a:spcPts val="61"/>
              </a:spcBef>
            </a:pPr>
            <a:r>
              <a:rPr sz="3434" spc="7" dirty="0">
                <a:solidFill>
                  <a:srgbClr val="FFFDC4"/>
                </a:solidFill>
              </a:rPr>
              <a:t>Panopoly </a:t>
            </a:r>
            <a:r>
              <a:rPr sz="3434" spc="5" dirty="0">
                <a:solidFill>
                  <a:srgbClr val="FFFDC4"/>
                </a:solidFill>
              </a:rPr>
              <a:t>of</a:t>
            </a:r>
            <a:r>
              <a:rPr sz="3434" spc="-16" dirty="0">
                <a:solidFill>
                  <a:srgbClr val="FFFDC4"/>
                </a:solidFill>
              </a:rPr>
              <a:t> </a:t>
            </a:r>
            <a:r>
              <a:rPr sz="3434" spc="5" dirty="0">
                <a:solidFill>
                  <a:srgbClr val="FFFDC4"/>
                </a:solidFill>
              </a:rPr>
              <a:t>visualizations</a:t>
            </a:r>
            <a:endParaRPr sz="3434"/>
          </a:p>
        </p:txBody>
      </p:sp>
      <p:grpSp>
        <p:nvGrpSpPr>
          <p:cNvPr id="31" name="Group 30"/>
          <p:cNvGrpSpPr/>
          <p:nvPr/>
        </p:nvGrpSpPr>
        <p:grpSpPr>
          <a:xfrm>
            <a:off x="0" y="94417"/>
            <a:ext cx="9018270" cy="6763583"/>
            <a:chOff x="1143000" y="857070"/>
            <a:chExt cx="6858217" cy="5143572"/>
          </a:xfrm>
        </p:grpSpPr>
        <p:grpSp>
          <p:nvGrpSpPr>
            <p:cNvPr id="30" name="Group 29"/>
            <p:cNvGrpSpPr/>
            <p:nvPr/>
          </p:nvGrpSpPr>
          <p:grpSpPr>
            <a:xfrm>
              <a:off x="1143000" y="857070"/>
              <a:ext cx="6858217" cy="5143572"/>
              <a:chOff x="1143000" y="857070"/>
              <a:chExt cx="6858217" cy="5143572"/>
            </a:xfrm>
          </p:grpSpPr>
          <p:grpSp>
            <p:nvGrpSpPr>
              <p:cNvPr id="12" name="object 12"/>
              <p:cNvGrpSpPr/>
              <p:nvPr/>
            </p:nvGrpSpPr>
            <p:grpSpPr>
              <a:xfrm>
                <a:off x="6286500" y="2571569"/>
                <a:ext cx="1714717" cy="1714717"/>
                <a:chOff x="13821568" y="3769518"/>
                <a:chExt cx="3769995" cy="3769995"/>
              </a:xfrm>
            </p:grpSpPr>
            <p:sp>
              <p:nvSpPr>
                <p:cNvPr id="13" name="object 13"/>
                <p:cNvSpPr/>
                <p:nvPr/>
              </p:nvSpPr>
              <p:spPr>
                <a:xfrm>
                  <a:off x="13821568" y="5654278"/>
                  <a:ext cx="3769518" cy="1884759"/>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13821568" y="3769518"/>
                  <a:ext cx="3769518" cy="1884759"/>
                </a:xfrm>
                <a:prstGeom prst="rect">
                  <a:avLst/>
                </a:prstGeom>
                <a:blipFill>
                  <a:blip r:embed="rId3" cstate="print"/>
                  <a:stretch>
                    <a:fillRect/>
                  </a:stretch>
                </a:blipFill>
              </p:spPr>
              <p:txBody>
                <a:bodyPr wrap="square" lIns="0" tIns="0" rIns="0" bIns="0" rtlCol="0"/>
                <a:lstStyle/>
                <a:p>
                  <a:endParaRPr/>
                </a:p>
              </p:txBody>
            </p:sp>
          </p:grpSp>
          <p:grpSp>
            <p:nvGrpSpPr>
              <p:cNvPr id="29" name="Group 28"/>
              <p:cNvGrpSpPr/>
              <p:nvPr/>
            </p:nvGrpSpPr>
            <p:grpSpPr>
              <a:xfrm>
                <a:off x="1143000" y="857070"/>
                <a:ext cx="6858000" cy="5143572"/>
                <a:chOff x="1143000" y="857070"/>
                <a:chExt cx="6858000" cy="5143572"/>
              </a:xfrm>
            </p:grpSpPr>
            <p:sp>
              <p:nvSpPr>
                <p:cNvPr id="11" name="object 11"/>
                <p:cNvSpPr/>
                <p:nvPr/>
              </p:nvSpPr>
              <p:spPr>
                <a:xfrm>
                  <a:off x="6286499" y="5143319"/>
                  <a:ext cx="1714500" cy="857250"/>
                </a:xfrm>
                <a:prstGeom prst="rect">
                  <a:avLst/>
                </a:prstGeom>
                <a:blipFill>
                  <a:blip r:embed="rId4" cstate="print"/>
                  <a:stretch>
                    <a:fillRect/>
                  </a:stretch>
                </a:blipFill>
              </p:spPr>
              <p:txBody>
                <a:bodyPr wrap="square" lIns="0" tIns="0" rIns="0" bIns="0" rtlCol="0"/>
                <a:lstStyle/>
                <a:p>
                  <a:endParaRPr/>
                </a:p>
              </p:txBody>
            </p:sp>
            <p:grpSp>
              <p:nvGrpSpPr>
                <p:cNvPr id="15" name="object 15"/>
                <p:cNvGrpSpPr/>
                <p:nvPr/>
              </p:nvGrpSpPr>
              <p:grpSpPr>
                <a:xfrm>
                  <a:off x="1143000" y="857070"/>
                  <a:ext cx="6858000" cy="5143572"/>
                  <a:chOff x="2513012" y="0"/>
                  <a:chExt cx="15078075" cy="11308715"/>
                </a:xfrm>
              </p:grpSpPr>
              <p:sp>
                <p:nvSpPr>
                  <p:cNvPr id="16" name="object 16"/>
                  <p:cNvSpPr/>
                  <p:nvPr/>
                </p:nvSpPr>
                <p:spPr>
                  <a:xfrm>
                    <a:off x="2513012" y="0"/>
                    <a:ext cx="15078075" cy="1884759"/>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10052050" y="1884759"/>
                    <a:ext cx="7539037" cy="1884759"/>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10052050" y="3769518"/>
                    <a:ext cx="3769518" cy="3769518"/>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2513012" y="5654278"/>
                    <a:ext cx="3769518" cy="3769518"/>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6282531" y="7539037"/>
                    <a:ext cx="11308556" cy="1884759"/>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2513012" y="9423796"/>
                    <a:ext cx="11308556" cy="1884759"/>
                  </a:xfrm>
                  <a:prstGeom prst="rect">
                    <a:avLst/>
                  </a:prstGeom>
                  <a:blipFill>
                    <a:blip r:embed="rId10" cstate="print"/>
                    <a:stretch>
                      <a:fillRect/>
                    </a:stretch>
                  </a:blipFill>
                </p:spPr>
                <p:txBody>
                  <a:bodyPr wrap="square" lIns="0" tIns="0" rIns="0" bIns="0" rtlCol="0"/>
                  <a:lstStyle/>
                  <a:p>
                    <a:endParaRPr/>
                  </a:p>
                </p:txBody>
              </p:sp>
            </p:grpSp>
          </p:grpSp>
        </p:grpSp>
        <p:grpSp>
          <p:nvGrpSpPr>
            <p:cNvPr id="22" name="object 22"/>
            <p:cNvGrpSpPr/>
            <p:nvPr/>
          </p:nvGrpSpPr>
          <p:grpSpPr>
            <a:xfrm>
              <a:off x="1143000" y="1714319"/>
              <a:ext cx="3429144" cy="2571931"/>
              <a:chOff x="2513012" y="1884759"/>
              <a:chExt cx="7539355" cy="5654675"/>
            </a:xfrm>
          </p:grpSpPr>
          <p:sp>
            <p:nvSpPr>
              <p:cNvPr id="23" name="object 23"/>
              <p:cNvSpPr/>
              <p:nvPr/>
            </p:nvSpPr>
            <p:spPr>
              <a:xfrm>
                <a:off x="2513012" y="1884759"/>
                <a:ext cx="3769518" cy="1884759"/>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6282531" y="3787842"/>
                <a:ext cx="3769518" cy="1884759"/>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2513012" y="3769518"/>
                <a:ext cx="3769518" cy="1884759"/>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6282531" y="5654278"/>
                <a:ext cx="3769518" cy="1884759"/>
              </a:xfrm>
              <a:prstGeom prst="rect">
                <a:avLst/>
              </a:prstGeom>
              <a:blipFill>
                <a:blip r:embed="rId14" cstate="print"/>
                <a:stretch>
                  <a:fillRect/>
                </a:stretch>
              </a:blipFill>
            </p:spPr>
            <p:txBody>
              <a:bodyPr wrap="square" lIns="0" tIns="0" rIns="0" bIns="0" rtlCol="0"/>
              <a:lstStyle/>
              <a:p>
                <a:endParaRPr/>
              </a:p>
            </p:txBody>
          </p:sp>
          <p:sp>
            <p:nvSpPr>
              <p:cNvPr id="27" name="object 27"/>
              <p:cNvSpPr/>
              <p:nvPr/>
            </p:nvSpPr>
            <p:spPr>
              <a:xfrm>
                <a:off x="6282531" y="1884759"/>
                <a:ext cx="3769995" cy="1885314"/>
              </a:xfrm>
              <a:custGeom>
                <a:avLst/>
                <a:gdLst/>
                <a:ahLst/>
                <a:cxnLst/>
                <a:rect l="l" t="t" r="r" b="b"/>
                <a:pathLst>
                  <a:path w="3769995" h="1885314">
                    <a:moveTo>
                      <a:pt x="3769518" y="0"/>
                    </a:moveTo>
                    <a:lnTo>
                      <a:pt x="0" y="0"/>
                    </a:lnTo>
                    <a:lnTo>
                      <a:pt x="0" y="1884759"/>
                    </a:lnTo>
                    <a:lnTo>
                      <a:pt x="3769518" y="1884759"/>
                    </a:lnTo>
                    <a:lnTo>
                      <a:pt x="3769518" y="0"/>
                    </a:lnTo>
                    <a:close/>
                  </a:path>
                </a:pathLst>
              </a:custGeom>
              <a:solidFill>
                <a:srgbClr val="FFFFFF"/>
              </a:solidFill>
            </p:spPr>
            <p:txBody>
              <a:bodyPr wrap="square" lIns="0" tIns="0" rIns="0" bIns="0" rtlCol="0"/>
              <a:lstStyle/>
              <a:p>
                <a:endParaRPr/>
              </a:p>
            </p:txBody>
          </p:sp>
          <p:sp>
            <p:nvSpPr>
              <p:cNvPr id="28" name="object 28"/>
              <p:cNvSpPr/>
              <p:nvPr/>
            </p:nvSpPr>
            <p:spPr>
              <a:xfrm>
                <a:off x="6412481" y="1884759"/>
                <a:ext cx="3639568" cy="1884759"/>
              </a:xfrm>
              <a:prstGeom prst="rect">
                <a:avLst/>
              </a:prstGeom>
              <a:blipFill>
                <a:blip r:embed="rId15" cstate="print"/>
                <a:stretch>
                  <a:fillRect/>
                </a:stretch>
              </a:blipFill>
            </p:spPr>
            <p:txBody>
              <a:bodyPr wrap="square" lIns="0" tIns="0" rIns="0" bIns="0" rtlCol="0"/>
              <a:lstStyle/>
              <a:p>
                <a:endParaRPr/>
              </a:p>
            </p:txBody>
          </p:sp>
        </p:grpSp>
      </p:grpSp>
      <p:sp>
        <p:nvSpPr>
          <p:cNvPr id="33" name="Slide Number Placeholder 32"/>
          <p:cNvSpPr>
            <a:spLocks noGrp="1"/>
          </p:cNvSpPr>
          <p:nvPr>
            <p:ph type="sldNum" sz="quarter" idx="12"/>
          </p:nvPr>
        </p:nvSpPr>
        <p:spPr/>
        <p:txBody>
          <a:bodyPr/>
          <a:lstStyle/>
          <a:p>
            <a:pPr>
              <a:defRPr/>
            </a:pPr>
            <a:fld id="{1F9D51DB-4E15-430C-8042-4DCA33BBD66E}" type="slidenum">
              <a:rPr lang="en-US" altLang="en-US" smtClean="0"/>
              <a:pPr>
                <a:defRPr/>
              </a:pPr>
              <a:t>36</a:t>
            </a:fld>
            <a:endParaRPr lang="en-US" altLang="en-US"/>
          </a:p>
        </p:txBody>
      </p:sp>
      <p:sp>
        <p:nvSpPr>
          <p:cNvPr id="2" name="Footer Placeholder 1">
            <a:extLst>
              <a:ext uri="{FF2B5EF4-FFF2-40B4-BE49-F238E27FC236}">
                <a16:creationId xmlns:a16="http://schemas.microsoft.com/office/drawing/2014/main" id="{93A03D83-8EFB-49F5-B2B0-F98F02E90149}"/>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1800380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Other extreme: Chart Typologies</a:t>
            </a:r>
          </a:p>
        </p:txBody>
      </p:sp>
      <p:sp>
        <p:nvSpPr>
          <p:cNvPr id="6" name="Content Placeholder 5"/>
          <p:cNvSpPr>
            <a:spLocks noGrp="1"/>
          </p:cNvSpPr>
          <p:nvPr>
            <p:ph idx="1"/>
          </p:nvPr>
        </p:nvSpPr>
        <p:spPr/>
        <p:txBody>
          <a:bodyPr/>
          <a:lstStyle/>
          <a:p>
            <a:r>
              <a:rPr lang="en-US" sz="3200" spc="-45" dirty="0">
                <a:cs typeface="Arial"/>
              </a:rPr>
              <a:t>Excel, </a:t>
            </a:r>
            <a:r>
              <a:rPr lang="en-US" sz="3200" spc="45" dirty="0">
                <a:cs typeface="Arial"/>
              </a:rPr>
              <a:t>Many </a:t>
            </a:r>
            <a:r>
              <a:rPr lang="en-US" sz="3200" spc="-125" dirty="0">
                <a:cs typeface="Arial"/>
              </a:rPr>
              <a:t>Eyes, </a:t>
            </a:r>
            <a:r>
              <a:rPr lang="en-US" sz="3200" spc="155" dirty="0">
                <a:cs typeface="Arial"/>
              </a:rPr>
              <a:t>Google</a:t>
            </a:r>
            <a:r>
              <a:rPr lang="en-US" sz="3200" spc="-575" dirty="0">
                <a:cs typeface="Arial"/>
              </a:rPr>
              <a:t> </a:t>
            </a:r>
            <a:r>
              <a:rPr lang="en-US" sz="3200" dirty="0">
                <a:cs typeface="Arial"/>
              </a:rPr>
              <a:t>Charts, Tableau</a:t>
            </a:r>
            <a:endParaRPr lang="en-US" dirty="0"/>
          </a:p>
        </p:txBody>
      </p:sp>
      <p:sp>
        <p:nvSpPr>
          <p:cNvPr id="7" name="object 7"/>
          <p:cNvSpPr/>
          <p:nvPr/>
        </p:nvSpPr>
        <p:spPr>
          <a:xfrm>
            <a:off x="1995873" y="2433683"/>
            <a:ext cx="4936936" cy="3848054"/>
          </a:xfrm>
          <a:prstGeom prst="rect">
            <a:avLst/>
          </a:prstGeom>
          <a:blipFill>
            <a:blip r:embed="rId2" cstate="print"/>
            <a:stretch>
              <a:fillRect/>
            </a:stretch>
          </a:blipFill>
        </p:spPr>
        <p:txBody>
          <a:bodyPr wrap="square" lIns="0" tIns="0" rIns="0" bIns="0" rtlCol="0"/>
          <a:lstStyle/>
          <a:p>
            <a:endParaRPr/>
          </a:p>
        </p:txBody>
      </p:sp>
      <p:sp>
        <p:nvSpPr>
          <p:cNvPr id="8" name="Footer Placeholder 7"/>
          <p:cNvSpPr>
            <a:spLocks noGrp="1"/>
          </p:cNvSpPr>
          <p:nvPr>
            <p:ph type="ftr" sz="quarter" idx="11"/>
          </p:nvPr>
        </p:nvSpPr>
        <p:spPr/>
        <p:txBody>
          <a:bodyPr/>
          <a:lstStyle/>
          <a:p>
            <a:pPr>
              <a:defRPr/>
            </a:pPr>
            <a:r>
              <a:rPr lang="en-US" altLang="en-US"/>
              <a:t>© 2021 - Brad Myers and others</a:t>
            </a:r>
          </a:p>
        </p:txBody>
      </p:sp>
      <p:sp>
        <p:nvSpPr>
          <p:cNvPr id="9" name="Slide Number Placeholder 8"/>
          <p:cNvSpPr>
            <a:spLocks noGrp="1"/>
          </p:cNvSpPr>
          <p:nvPr>
            <p:ph type="sldNum" sz="quarter" idx="12"/>
          </p:nvPr>
        </p:nvSpPr>
        <p:spPr/>
        <p:txBody>
          <a:bodyPr/>
          <a:lstStyle/>
          <a:p>
            <a:pPr>
              <a:defRPr/>
            </a:pPr>
            <a:fld id="{A3B315BA-FF6E-4F83-822C-B6704CDD7611}" type="slidenum">
              <a:rPr lang="en-US" altLang="en-US" smtClean="0"/>
              <a:pPr>
                <a:defRPr/>
              </a:pPr>
              <a:t>37</a:t>
            </a:fld>
            <a:endParaRPr lang="en-US" altLang="en-US"/>
          </a:p>
        </p:txBody>
      </p:sp>
    </p:spTree>
    <p:extLst>
      <p:ext uri="{BB962C8B-B14F-4D97-AF65-F5344CB8AC3E}">
        <p14:creationId xmlns:p14="http://schemas.microsoft.com/office/powerpoint/2010/main" val="1404742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82702"/>
          </a:xfrm>
        </p:spPr>
        <p:txBody>
          <a:bodyPr/>
          <a:lstStyle/>
          <a:p>
            <a:r>
              <a:rPr lang="en-US" dirty="0"/>
              <a:t>Select from Menus…</a:t>
            </a:r>
          </a:p>
        </p:txBody>
      </p:sp>
      <p:sp>
        <p:nvSpPr>
          <p:cNvPr id="3" name="Content Placeholder 2"/>
          <p:cNvSpPr>
            <a:spLocks noGrp="1"/>
          </p:cNvSpPr>
          <p:nvPr>
            <p:ph idx="1"/>
          </p:nvPr>
        </p:nvSpPr>
        <p:spPr/>
        <p:txBody>
          <a:bodyPr/>
          <a:lstStyle/>
          <a:p>
            <a:endParaRPr lang="en-US"/>
          </a:p>
        </p:txBody>
      </p:sp>
      <p:sp>
        <p:nvSpPr>
          <p:cNvPr id="6" name="object 6"/>
          <p:cNvSpPr/>
          <p:nvPr/>
        </p:nvSpPr>
        <p:spPr>
          <a:xfrm>
            <a:off x="-16309" y="1952982"/>
            <a:ext cx="4313039" cy="4792266"/>
          </a:xfrm>
          <a:prstGeom prst="rect">
            <a:avLst/>
          </a:prstGeom>
          <a:blipFill>
            <a:blip r:embed="rId2" cstate="print"/>
            <a:stretch>
              <a:fillRect/>
            </a:stretch>
          </a:blipFill>
          <a:ln>
            <a:solidFill>
              <a:schemeClr val="tx2"/>
            </a:solidFill>
          </a:ln>
        </p:spPr>
        <p:txBody>
          <a:bodyPr wrap="square" lIns="0" tIns="0" rIns="0" bIns="0" rtlCol="0"/>
          <a:lstStyle/>
          <a:p>
            <a:endParaRPr/>
          </a:p>
        </p:txBody>
      </p:sp>
      <p:sp>
        <p:nvSpPr>
          <p:cNvPr id="7" name="object 6"/>
          <p:cNvSpPr/>
          <p:nvPr/>
        </p:nvSpPr>
        <p:spPr>
          <a:xfrm>
            <a:off x="4180855" y="1840230"/>
            <a:ext cx="4850510" cy="5017770"/>
          </a:xfrm>
          <a:prstGeom prst="rect">
            <a:avLst/>
          </a:prstGeom>
          <a:blipFill>
            <a:blip r:embed="rId3" cstate="print"/>
            <a:stretch>
              <a:fillRect/>
            </a:stretch>
          </a:blipFill>
          <a:ln>
            <a:solidFill>
              <a:schemeClr val="tx2"/>
            </a:solidFill>
          </a:ln>
        </p:spPr>
        <p:txBody>
          <a:bodyPr wrap="square" lIns="0" tIns="0" rIns="0" bIns="0" rtlCol="0"/>
          <a:lstStyle/>
          <a:p>
            <a:endParaRPr/>
          </a:p>
        </p:txBody>
      </p:sp>
      <p:sp>
        <p:nvSpPr>
          <p:cNvPr id="9" name="Slide Number Placeholder 8"/>
          <p:cNvSpPr>
            <a:spLocks noGrp="1"/>
          </p:cNvSpPr>
          <p:nvPr>
            <p:ph type="sldNum" sz="quarter" idx="12"/>
          </p:nvPr>
        </p:nvSpPr>
        <p:spPr/>
        <p:txBody>
          <a:bodyPr/>
          <a:lstStyle/>
          <a:p>
            <a:pPr>
              <a:defRPr/>
            </a:pPr>
            <a:fld id="{A3B315BA-FF6E-4F83-822C-B6704CDD7611}" type="slidenum">
              <a:rPr lang="en-US" altLang="en-US" smtClean="0"/>
              <a:pPr>
                <a:defRPr/>
              </a:pPr>
              <a:t>38</a:t>
            </a:fld>
            <a:endParaRPr lang="en-US" altLang="en-US"/>
          </a:p>
        </p:txBody>
      </p:sp>
      <p:sp>
        <p:nvSpPr>
          <p:cNvPr id="4" name="Footer Placeholder 3">
            <a:extLst>
              <a:ext uri="{FF2B5EF4-FFF2-40B4-BE49-F238E27FC236}">
                <a16:creationId xmlns:a16="http://schemas.microsoft.com/office/drawing/2014/main" id="{98635F7A-283D-42CA-9289-C9E328FEBFE1}"/>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4057081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89342"/>
          </a:xfrm>
        </p:spPr>
        <p:txBody>
          <a:bodyPr/>
          <a:lstStyle/>
          <a:p>
            <a:r>
              <a:rPr lang="en-US" dirty="0"/>
              <a:t>Results:</a:t>
            </a:r>
          </a:p>
        </p:txBody>
      </p:sp>
      <p:sp>
        <p:nvSpPr>
          <p:cNvPr id="3" name="Content Placeholder 2"/>
          <p:cNvSpPr>
            <a:spLocks noGrp="1"/>
          </p:cNvSpPr>
          <p:nvPr>
            <p:ph idx="1"/>
          </p:nvPr>
        </p:nvSpPr>
        <p:spPr>
          <a:xfrm>
            <a:off x="331470" y="1476217"/>
            <a:ext cx="8229600" cy="4411662"/>
          </a:xfrm>
        </p:spPr>
        <p:txBody>
          <a:bodyPr/>
          <a:lstStyle/>
          <a:p>
            <a:r>
              <a:rPr lang="en-US" dirty="0"/>
              <a:t>Inflexible</a:t>
            </a:r>
          </a:p>
          <a:p>
            <a:r>
              <a:rPr lang="en-US" dirty="0"/>
              <a:t>Can tinker</a:t>
            </a:r>
            <a:br>
              <a:rPr lang="en-US" dirty="0"/>
            </a:br>
            <a:r>
              <a:rPr lang="en-US" dirty="0"/>
              <a:t>after</a:t>
            </a:r>
            <a:br>
              <a:rPr lang="en-US" dirty="0"/>
            </a:br>
            <a:r>
              <a:rPr lang="en-US" dirty="0"/>
              <a:t>generated</a:t>
            </a:r>
          </a:p>
        </p:txBody>
      </p:sp>
      <p:sp>
        <p:nvSpPr>
          <p:cNvPr id="6" name="object 6"/>
          <p:cNvSpPr/>
          <p:nvPr/>
        </p:nvSpPr>
        <p:spPr>
          <a:xfrm>
            <a:off x="2821838" y="1211580"/>
            <a:ext cx="6322161" cy="5646420"/>
          </a:xfrm>
          <a:prstGeom prst="rect">
            <a:avLst/>
          </a:prstGeom>
          <a:blipFill>
            <a:blip r:embed="rId2" cstate="print"/>
            <a:stretch>
              <a:fillRect/>
            </a:stretch>
          </a:blipFill>
        </p:spPr>
        <p:txBody>
          <a:bodyPr wrap="square" lIns="0" tIns="0" rIns="0" bIns="0" rtlCol="0"/>
          <a:lstStyle/>
          <a:p>
            <a:endParaRP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39</a:t>
            </a:fld>
            <a:endParaRPr lang="en-US" altLang="en-US"/>
          </a:p>
        </p:txBody>
      </p:sp>
      <p:sp>
        <p:nvSpPr>
          <p:cNvPr id="4" name="Footer Placeholder 3">
            <a:extLst>
              <a:ext uri="{FF2B5EF4-FFF2-40B4-BE49-F238E27FC236}">
                <a16:creationId xmlns:a16="http://schemas.microsoft.com/office/drawing/2014/main" id="{2B8ADCCD-5697-4733-B232-472C7FE07372}"/>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2106114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onversational Interfaces"/>
          <p:cNvSpPr txBox="1">
            <a:spLocks noGrp="1"/>
          </p:cNvSpPr>
          <p:nvPr>
            <p:ph type="title"/>
          </p:nvPr>
        </p:nvSpPr>
        <p:spPr/>
        <p:txBody>
          <a:bodyPr/>
          <a:lstStyle>
            <a:lvl1pPr>
              <a:defRPr sz="8200"/>
            </a:lvl1pPr>
          </a:lstStyle>
          <a:p>
            <a:r>
              <a:rPr lang="en-US" sz="4000"/>
              <a:t>Conversational Interfaces</a:t>
            </a:r>
            <a:endParaRPr lang="en-US" sz="4000" dirty="0"/>
          </a:p>
        </p:txBody>
      </p:sp>
      <p:sp>
        <p:nvSpPr>
          <p:cNvPr id="147" name="Intelligent personal assistants    Alexa, Siri, Google Assistant, Cortana……"/>
          <p:cNvSpPr txBox="1">
            <a:spLocks noGrp="1"/>
          </p:cNvSpPr>
          <p:nvPr>
            <p:ph type="body" idx="1"/>
          </p:nvPr>
        </p:nvSpPr>
        <p:spPr>
          <a:xfrm>
            <a:off x="457200" y="1719263"/>
            <a:ext cx="6716486" cy="4411662"/>
          </a:xfrm>
        </p:spPr>
        <p:txBody>
          <a:bodyPr>
            <a:normAutofit lnSpcReduction="10000"/>
          </a:bodyPr>
          <a:lstStyle/>
          <a:p>
            <a:r>
              <a:rPr lang="en-US" dirty="0"/>
              <a:t>Intelligent personal assistants</a:t>
            </a:r>
            <a:br>
              <a:rPr lang="en-US" dirty="0"/>
            </a:br>
            <a:r>
              <a:rPr lang="en-US" dirty="0"/>
              <a:t>   Alexa, Siri, Google Assistant, Cortana…</a:t>
            </a:r>
          </a:p>
          <a:p>
            <a:r>
              <a:rPr lang="en-US" dirty="0"/>
              <a:t>Voice command support for specific task domains</a:t>
            </a:r>
            <a:br>
              <a:rPr lang="en-US" dirty="0"/>
            </a:br>
            <a:r>
              <a:rPr lang="en-US" dirty="0"/>
              <a:t>   e.g., Talking to your car</a:t>
            </a:r>
          </a:p>
          <a:p>
            <a:r>
              <a:rPr lang="en-US" dirty="0"/>
              <a:t>Automated phone systems for customer service</a:t>
            </a:r>
          </a:p>
          <a:p>
            <a:r>
              <a:rPr lang="en-US" dirty="0" err="1"/>
              <a:t>Chatbots</a:t>
            </a:r>
            <a:r>
              <a:rPr lang="en-US" dirty="0"/>
              <a:t> for tech support or fun</a:t>
            </a:r>
          </a:p>
        </p:txBody>
      </p:sp>
      <p:pic>
        <p:nvPicPr>
          <p:cNvPr id="14" name="Image" descr="Image"/>
          <p:cNvPicPr>
            <a:picLocks noChangeAspect="1"/>
          </p:cNvPicPr>
          <p:nvPr/>
        </p:nvPicPr>
        <p:blipFill>
          <a:blip r:embed="rId3"/>
          <a:stretch>
            <a:fillRect/>
          </a:stretch>
        </p:blipFill>
        <p:spPr>
          <a:xfrm>
            <a:off x="7443474" y="2877268"/>
            <a:ext cx="1501204" cy="881096"/>
          </a:xfrm>
          <a:prstGeom prst="rect">
            <a:avLst/>
          </a:prstGeom>
          <a:ln w="12700">
            <a:miter lim="400000"/>
          </a:ln>
        </p:spPr>
      </p:pic>
      <p:pic>
        <p:nvPicPr>
          <p:cNvPr id="15" name="Image" descr="Image"/>
          <p:cNvPicPr>
            <a:picLocks noChangeAspect="1"/>
          </p:cNvPicPr>
          <p:nvPr/>
        </p:nvPicPr>
        <p:blipFill>
          <a:blip r:embed="rId4"/>
          <a:srcRect l="10489" r="15995"/>
          <a:stretch>
            <a:fillRect/>
          </a:stretch>
        </p:blipFill>
        <p:spPr>
          <a:xfrm>
            <a:off x="6585857" y="1535113"/>
            <a:ext cx="2418692" cy="1185786"/>
          </a:xfrm>
          <a:prstGeom prst="rect">
            <a:avLst/>
          </a:prstGeom>
          <a:ln w="12700">
            <a:miter lim="400000"/>
          </a:ln>
        </p:spPr>
      </p:pic>
      <p:pic>
        <p:nvPicPr>
          <p:cNvPr id="16" name="Image" descr="Image"/>
          <p:cNvPicPr>
            <a:picLocks noChangeAspect="1"/>
          </p:cNvPicPr>
          <p:nvPr/>
        </p:nvPicPr>
        <p:blipFill>
          <a:blip r:embed="rId5"/>
          <a:stretch>
            <a:fillRect/>
          </a:stretch>
        </p:blipFill>
        <p:spPr>
          <a:xfrm>
            <a:off x="7173686" y="4075118"/>
            <a:ext cx="1840435" cy="1274501"/>
          </a:xfrm>
          <a:prstGeom prst="rect">
            <a:avLst/>
          </a:prstGeom>
          <a:ln w="12700">
            <a:miter lim="400000"/>
          </a:ln>
        </p:spPr>
      </p:pic>
      <p:pic>
        <p:nvPicPr>
          <p:cNvPr id="17" name="Image" descr="Image"/>
          <p:cNvPicPr>
            <a:picLocks noChangeAspect="1"/>
          </p:cNvPicPr>
          <p:nvPr/>
        </p:nvPicPr>
        <p:blipFill>
          <a:blip r:embed="rId6"/>
          <a:stretch>
            <a:fillRect/>
          </a:stretch>
        </p:blipFill>
        <p:spPr>
          <a:xfrm>
            <a:off x="6939240" y="5577596"/>
            <a:ext cx="2005438" cy="1002719"/>
          </a:xfrm>
          <a:custGeom>
            <a:avLst/>
            <a:gdLst/>
            <a:ahLst/>
            <a:cxnLst>
              <a:cxn ang="0">
                <a:pos x="wd2" y="hd2"/>
              </a:cxn>
              <a:cxn ang="5400000">
                <a:pos x="wd2" y="hd2"/>
              </a:cxn>
              <a:cxn ang="10800000">
                <a:pos x="wd2" y="hd2"/>
              </a:cxn>
              <a:cxn ang="16200000">
                <a:pos x="wd2" y="hd2"/>
              </a:cxn>
            </a:cxnLst>
            <a:rect l="0" t="0" r="r" b="b"/>
            <a:pathLst>
              <a:path w="21600" h="21600" extrusionOk="0">
                <a:moveTo>
                  <a:pt x="14426" y="0"/>
                </a:moveTo>
                <a:lnTo>
                  <a:pt x="14420" y="486"/>
                </a:lnTo>
                <a:cubicBezTo>
                  <a:pt x="14412" y="1087"/>
                  <a:pt x="14349" y="1217"/>
                  <a:pt x="14076" y="1203"/>
                </a:cubicBezTo>
                <a:cubicBezTo>
                  <a:pt x="13892" y="1193"/>
                  <a:pt x="13865" y="1219"/>
                  <a:pt x="13887" y="1390"/>
                </a:cubicBezTo>
                <a:cubicBezTo>
                  <a:pt x="13906" y="1528"/>
                  <a:pt x="13867" y="1644"/>
                  <a:pt x="13760" y="1770"/>
                </a:cubicBezTo>
                <a:cubicBezTo>
                  <a:pt x="13676" y="1870"/>
                  <a:pt x="13612" y="2025"/>
                  <a:pt x="13619" y="2114"/>
                </a:cubicBezTo>
                <a:cubicBezTo>
                  <a:pt x="13628" y="2227"/>
                  <a:pt x="13580" y="2286"/>
                  <a:pt x="13465" y="2309"/>
                </a:cubicBezTo>
                <a:cubicBezTo>
                  <a:pt x="13313" y="2338"/>
                  <a:pt x="13297" y="2376"/>
                  <a:pt x="13278" y="2766"/>
                </a:cubicBezTo>
                <a:cubicBezTo>
                  <a:pt x="13267" y="3000"/>
                  <a:pt x="13279" y="3219"/>
                  <a:pt x="13305" y="3250"/>
                </a:cubicBezTo>
                <a:cubicBezTo>
                  <a:pt x="13398" y="3366"/>
                  <a:pt x="13245" y="3504"/>
                  <a:pt x="12992" y="3533"/>
                </a:cubicBezTo>
                <a:lnTo>
                  <a:pt x="12732" y="3561"/>
                </a:lnTo>
                <a:lnTo>
                  <a:pt x="12716" y="4031"/>
                </a:lnTo>
                <a:cubicBezTo>
                  <a:pt x="12698" y="4572"/>
                  <a:pt x="12527" y="4950"/>
                  <a:pt x="12398" y="4735"/>
                </a:cubicBezTo>
                <a:cubicBezTo>
                  <a:pt x="12342" y="4643"/>
                  <a:pt x="12312" y="4661"/>
                  <a:pt x="12270" y="4813"/>
                </a:cubicBezTo>
                <a:cubicBezTo>
                  <a:pt x="12216" y="5006"/>
                  <a:pt x="12213" y="5007"/>
                  <a:pt x="12142" y="4815"/>
                </a:cubicBezTo>
                <a:cubicBezTo>
                  <a:pt x="12087" y="4664"/>
                  <a:pt x="12056" y="4646"/>
                  <a:pt x="12008" y="4741"/>
                </a:cubicBezTo>
                <a:cubicBezTo>
                  <a:pt x="11965" y="4826"/>
                  <a:pt x="11926" y="4831"/>
                  <a:pt x="11881" y="4757"/>
                </a:cubicBezTo>
                <a:cubicBezTo>
                  <a:pt x="11837" y="4684"/>
                  <a:pt x="11650" y="4683"/>
                  <a:pt x="11308" y="4753"/>
                </a:cubicBezTo>
                <a:cubicBezTo>
                  <a:pt x="11029" y="4810"/>
                  <a:pt x="10459" y="4829"/>
                  <a:pt x="10040" y="4795"/>
                </a:cubicBezTo>
                <a:cubicBezTo>
                  <a:pt x="9496" y="4751"/>
                  <a:pt x="9270" y="4769"/>
                  <a:pt x="9243" y="4856"/>
                </a:cubicBezTo>
                <a:cubicBezTo>
                  <a:pt x="9222" y="4922"/>
                  <a:pt x="9093" y="4977"/>
                  <a:pt x="8957" y="4977"/>
                </a:cubicBezTo>
                <a:cubicBezTo>
                  <a:pt x="8781" y="4979"/>
                  <a:pt x="8732" y="5009"/>
                  <a:pt x="8788" y="5080"/>
                </a:cubicBezTo>
                <a:cubicBezTo>
                  <a:pt x="8832" y="5135"/>
                  <a:pt x="8921" y="5152"/>
                  <a:pt x="8987" y="5119"/>
                </a:cubicBezTo>
                <a:cubicBezTo>
                  <a:pt x="9117" y="5053"/>
                  <a:pt x="9283" y="5256"/>
                  <a:pt x="9232" y="5419"/>
                </a:cubicBezTo>
                <a:cubicBezTo>
                  <a:pt x="9214" y="5480"/>
                  <a:pt x="8938" y="5490"/>
                  <a:pt x="8531" y="5445"/>
                </a:cubicBezTo>
                <a:cubicBezTo>
                  <a:pt x="7426" y="5326"/>
                  <a:pt x="7445" y="5323"/>
                  <a:pt x="7413" y="5596"/>
                </a:cubicBezTo>
                <a:cubicBezTo>
                  <a:pt x="7370" y="5961"/>
                  <a:pt x="7303" y="5920"/>
                  <a:pt x="7228" y="5479"/>
                </a:cubicBezTo>
                <a:cubicBezTo>
                  <a:pt x="7190" y="5260"/>
                  <a:pt x="7132" y="5013"/>
                  <a:pt x="7098" y="4931"/>
                </a:cubicBezTo>
                <a:cubicBezTo>
                  <a:pt x="7056" y="4830"/>
                  <a:pt x="7054" y="4761"/>
                  <a:pt x="7092" y="4714"/>
                </a:cubicBezTo>
                <a:cubicBezTo>
                  <a:pt x="7164" y="4625"/>
                  <a:pt x="7164" y="4342"/>
                  <a:pt x="7092" y="4342"/>
                </a:cubicBezTo>
                <a:cubicBezTo>
                  <a:pt x="7061" y="4342"/>
                  <a:pt x="7043" y="4425"/>
                  <a:pt x="7052" y="4527"/>
                </a:cubicBezTo>
                <a:cubicBezTo>
                  <a:pt x="7069" y="4733"/>
                  <a:pt x="7049" y="4734"/>
                  <a:pt x="6624" y="4562"/>
                </a:cubicBezTo>
                <a:cubicBezTo>
                  <a:pt x="6467" y="4499"/>
                  <a:pt x="6204" y="4448"/>
                  <a:pt x="6040" y="4448"/>
                </a:cubicBezTo>
                <a:cubicBezTo>
                  <a:pt x="5853" y="4448"/>
                  <a:pt x="5696" y="4385"/>
                  <a:pt x="5621" y="4280"/>
                </a:cubicBezTo>
                <a:cubicBezTo>
                  <a:pt x="5527" y="4147"/>
                  <a:pt x="5486" y="4137"/>
                  <a:pt x="5425" y="4237"/>
                </a:cubicBezTo>
                <a:cubicBezTo>
                  <a:pt x="5383" y="4307"/>
                  <a:pt x="5360" y="4403"/>
                  <a:pt x="5375" y="4451"/>
                </a:cubicBezTo>
                <a:cubicBezTo>
                  <a:pt x="5440" y="4661"/>
                  <a:pt x="5300" y="4704"/>
                  <a:pt x="4351" y="4751"/>
                </a:cubicBezTo>
                <a:lnTo>
                  <a:pt x="4070" y="4765"/>
                </a:lnTo>
                <a:lnTo>
                  <a:pt x="4085" y="5850"/>
                </a:lnTo>
                <a:cubicBezTo>
                  <a:pt x="4099" y="6958"/>
                  <a:pt x="4062" y="7320"/>
                  <a:pt x="3954" y="7104"/>
                </a:cubicBezTo>
                <a:cubicBezTo>
                  <a:pt x="3855" y="6907"/>
                  <a:pt x="3706" y="6968"/>
                  <a:pt x="3706" y="7206"/>
                </a:cubicBezTo>
                <a:cubicBezTo>
                  <a:pt x="3706" y="7326"/>
                  <a:pt x="3728" y="7396"/>
                  <a:pt x="3756" y="7362"/>
                </a:cubicBezTo>
                <a:cubicBezTo>
                  <a:pt x="3784" y="7328"/>
                  <a:pt x="3830" y="7388"/>
                  <a:pt x="3858" y="7494"/>
                </a:cubicBezTo>
                <a:cubicBezTo>
                  <a:pt x="3896" y="7634"/>
                  <a:pt x="3882" y="7812"/>
                  <a:pt x="3809" y="8139"/>
                </a:cubicBezTo>
                <a:cubicBezTo>
                  <a:pt x="3712" y="8570"/>
                  <a:pt x="3600" y="8650"/>
                  <a:pt x="3600" y="8287"/>
                </a:cubicBezTo>
                <a:cubicBezTo>
                  <a:pt x="3600" y="8035"/>
                  <a:pt x="3521" y="8239"/>
                  <a:pt x="3515" y="8506"/>
                </a:cubicBezTo>
                <a:cubicBezTo>
                  <a:pt x="3500" y="9154"/>
                  <a:pt x="3488" y="9221"/>
                  <a:pt x="3359" y="9338"/>
                </a:cubicBezTo>
                <a:cubicBezTo>
                  <a:pt x="3239" y="9448"/>
                  <a:pt x="3235" y="9474"/>
                  <a:pt x="3315" y="9564"/>
                </a:cubicBezTo>
                <a:cubicBezTo>
                  <a:pt x="3397" y="9656"/>
                  <a:pt x="3397" y="9678"/>
                  <a:pt x="3322" y="9787"/>
                </a:cubicBezTo>
                <a:cubicBezTo>
                  <a:pt x="3277" y="9854"/>
                  <a:pt x="3232" y="10025"/>
                  <a:pt x="3222" y="10169"/>
                </a:cubicBezTo>
                <a:cubicBezTo>
                  <a:pt x="3209" y="10344"/>
                  <a:pt x="3164" y="10441"/>
                  <a:pt x="3084" y="10464"/>
                </a:cubicBezTo>
                <a:cubicBezTo>
                  <a:pt x="2997" y="10488"/>
                  <a:pt x="2963" y="10573"/>
                  <a:pt x="2958" y="10781"/>
                </a:cubicBezTo>
                <a:cubicBezTo>
                  <a:pt x="2944" y="11322"/>
                  <a:pt x="2972" y="11909"/>
                  <a:pt x="3018" y="12018"/>
                </a:cubicBezTo>
                <a:cubicBezTo>
                  <a:pt x="3044" y="12081"/>
                  <a:pt x="3024" y="12373"/>
                  <a:pt x="2969" y="12708"/>
                </a:cubicBezTo>
                <a:cubicBezTo>
                  <a:pt x="2897" y="13152"/>
                  <a:pt x="2848" y="13297"/>
                  <a:pt x="2759" y="13323"/>
                </a:cubicBezTo>
                <a:cubicBezTo>
                  <a:pt x="2670" y="13350"/>
                  <a:pt x="2650" y="13406"/>
                  <a:pt x="2676" y="13569"/>
                </a:cubicBezTo>
                <a:cubicBezTo>
                  <a:pt x="2701" y="13726"/>
                  <a:pt x="2681" y="13794"/>
                  <a:pt x="2599" y="13837"/>
                </a:cubicBezTo>
                <a:cubicBezTo>
                  <a:pt x="2505" y="13886"/>
                  <a:pt x="2488" y="13976"/>
                  <a:pt x="2490" y="14439"/>
                </a:cubicBezTo>
                <a:cubicBezTo>
                  <a:pt x="2491" y="14864"/>
                  <a:pt x="2503" y="14941"/>
                  <a:pt x="2546" y="14794"/>
                </a:cubicBezTo>
                <a:cubicBezTo>
                  <a:pt x="2653" y="14429"/>
                  <a:pt x="2684" y="14726"/>
                  <a:pt x="2669" y="15955"/>
                </a:cubicBezTo>
                <a:cubicBezTo>
                  <a:pt x="2657" y="16963"/>
                  <a:pt x="2637" y="17222"/>
                  <a:pt x="2566" y="17326"/>
                </a:cubicBezTo>
                <a:cubicBezTo>
                  <a:pt x="2502" y="17420"/>
                  <a:pt x="2484" y="17586"/>
                  <a:pt x="2496" y="17965"/>
                </a:cubicBezTo>
                <a:lnTo>
                  <a:pt x="2512" y="18477"/>
                </a:lnTo>
                <a:lnTo>
                  <a:pt x="2275" y="18497"/>
                </a:lnTo>
                <a:cubicBezTo>
                  <a:pt x="1523" y="18560"/>
                  <a:pt x="1175" y="18625"/>
                  <a:pt x="1041" y="18730"/>
                </a:cubicBezTo>
                <a:cubicBezTo>
                  <a:pt x="876" y="18860"/>
                  <a:pt x="772" y="18796"/>
                  <a:pt x="830" y="18601"/>
                </a:cubicBezTo>
                <a:cubicBezTo>
                  <a:pt x="856" y="18513"/>
                  <a:pt x="843" y="18516"/>
                  <a:pt x="786" y="18608"/>
                </a:cubicBezTo>
                <a:cubicBezTo>
                  <a:pt x="741" y="18680"/>
                  <a:pt x="686" y="18704"/>
                  <a:pt x="662" y="18661"/>
                </a:cubicBezTo>
                <a:cubicBezTo>
                  <a:pt x="639" y="18618"/>
                  <a:pt x="632" y="18688"/>
                  <a:pt x="648" y="18816"/>
                </a:cubicBezTo>
                <a:cubicBezTo>
                  <a:pt x="664" y="18945"/>
                  <a:pt x="646" y="19135"/>
                  <a:pt x="608" y="19238"/>
                </a:cubicBezTo>
                <a:cubicBezTo>
                  <a:pt x="541" y="19420"/>
                  <a:pt x="535" y="19418"/>
                  <a:pt x="434" y="19235"/>
                </a:cubicBezTo>
                <a:cubicBezTo>
                  <a:pt x="363" y="19107"/>
                  <a:pt x="316" y="19083"/>
                  <a:pt x="292" y="19161"/>
                </a:cubicBezTo>
                <a:cubicBezTo>
                  <a:pt x="273" y="19224"/>
                  <a:pt x="228" y="19270"/>
                  <a:pt x="194" y="19261"/>
                </a:cubicBezTo>
                <a:cubicBezTo>
                  <a:pt x="8" y="19215"/>
                  <a:pt x="0" y="19266"/>
                  <a:pt x="0" y="20436"/>
                </a:cubicBezTo>
                <a:lnTo>
                  <a:pt x="0" y="21600"/>
                </a:lnTo>
                <a:lnTo>
                  <a:pt x="10800" y="21600"/>
                </a:lnTo>
                <a:lnTo>
                  <a:pt x="21600" y="21600"/>
                </a:lnTo>
                <a:lnTo>
                  <a:pt x="21600" y="10799"/>
                </a:lnTo>
                <a:lnTo>
                  <a:pt x="21600" y="0"/>
                </a:lnTo>
                <a:lnTo>
                  <a:pt x="18014" y="0"/>
                </a:lnTo>
                <a:lnTo>
                  <a:pt x="14426" y="0"/>
                </a:lnTo>
                <a:close/>
              </a:path>
            </a:pathLst>
          </a:custGeom>
          <a:ln w="12700">
            <a:miter lim="400000"/>
          </a:ln>
        </p:spPr>
      </p:pic>
      <p:sp>
        <p:nvSpPr>
          <p:cNvPr id="11" name="Slide Number Placeholder 10"/>
          <p:cNvSpPr>
            <a:spLocks noGrp="1"/>
          </p:cNvSpPr>
          <p:nvPr>
            <p:ph type="sldNum" sz="quarter" idx="2"/>
          </p:nvPr>
        </p:nvSpPr>
        <p:spPr/>
        <p:txBody>
          <a:bodyPr/>
          <a:lstStyle/>
          <a:p>
            <a:fld id="{86CB4B4D-7CA3-9044-876B-883B54F8677D}" type="slidenum">
              <a:rPr lang="en-US" smtClean="0"/>
              <a:t>4</a:t>
            </a:fld>
            <a:endParaRPr lang="en-US"/>
          </a:p>
        </p:txBody>
      </p:sp>
      <p:sp>
        <p:nvSpPr>
          <p:cNvPr id="2" name="Footer Placeholder 1">
            <a:extLst>
              <a:ext uri="{FF2B5EF4-FFF2-40B4-BE49-F238E27FC236}">
                <a16:creationId xmlns:a16="http://schemas.microsoft.com/office/drawing/2014/main" id="{28F27E31-5B9B-49A0-98F2-6322D0EDB5E1}"/>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55828061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Analysis Grammars</a:t>
            </a:r>
          </a:p>
        </p:txBody>
      </p:sp>
      <p:sp>
        <p:nvSpPr>
          <p:cNvPr id="3" name="Content Placeholder 2"/>
          <p:cNvSpPr>
            <a:spLocks noGrp="1"/>
          </p:cNvSpPr>
          <p:nvPr>
            <p:ph idx="1"/>
          </p:nvPr>
        </p:nvSpPr>
        <p:spPr>
          <a:xfrm>
            <a:off x="377190" y="1524953"/>
            <a:ext cx="5453952" cy="4411662"/>
          </a:xfrm>
        </p:spPr>
        <p:txBody>
          <a:bodyPr/>
          <a:lstStyle/>
          <a:p>
            <a:r>
              <a:rPr lang="en-US" dirty="0"/>
              <a:t>Examples: </a:t>
            </a:r>
            <a:r>
              <a:rPr lang="en-US" sz="3200" spc="-60" dirty="0" err="1">
                <a:cs typeface="Arial"/>
              </a:rPr>
              <a:t>VizQL</a:t>
            </a:r>
            <a:r>
              <a:rPr lang="en-US" sz="3200" spc="-60" dirty="0">
                <a:cs typeface="Arial"/>
              </a:rPr>
              <a:t>,</a:t>
            </a:r>
            <a:r>
              <a:rPr lang="en-US" sz="3200" spc="-235" dirty="0">
                <a:cs typeface="Arial"/>
              </a:rPr>
              <a:t> </a:t>
            </a:r>
            <a:r>
              <a:rPr lang="en-US" sz="3200" spc="215" dirty="0">
                <a:cs typeface="Arial"/>
              </a:rPr>
              <a:t>ggplot2</a:t>
            </a:r>
            <a:endParaRPr lang="en-US" dirty="0"/>
          </a:p>
          <a:p>
            <a:r>
              <a:rPr lang="en-US" sz="3200" dirty="0">
                <a:cs typeface="Arial"/>
              </a:rPr>
              <a:t>Specialized programming language</a:t>
            </a:r>
          </a:p>
          <a:p>
            <a:pPr lvl="1"/>
            <a:r>
              <a:rPr lang="en-US" sz="2800" dirty="0">
                <a:cs typeface="Arial"/>
              </a:rPr>
              <a:t>Declarative – what to produce, not how (like html)</a:t>
            </a:r>
          </a:p>
        </p:txBody>
      </p:sp>
      <p:sp>
        <p:nvSpPr>
          <p:cNvPr id="7" name="Footer Placeholder 6"/>
          <p:cNvSpPr>
            <a:spLocks noGrp="1"/>
          </p:cNvSpPr>
          <p:nvPr>
            <p:ph type="ftr" sz="quarter" idx="11"/>
          </p:nvPr>
        </p:nvSpPr>
        <p:spPr>
          <a:xfrm>
            <a:off x="2533404" y="6462712"/>
            <a:ext cx="3562597" cy="273050"/>
          </a:xfrm>
        </p:spPr>
        <p:txBody>
          <a:bodyPr/>
          <a:lstStyle/>
          <a:p>
            <a:pPr>
              <a:defRPr/>
            </a:pPr>
            <a:r>
              <a:rPr lang="en-US" altLang="en-US"/>
              <a:t>© 2021 - Brad Myers and others</a:t>
            </a:r>
            <a:endParaRPr lang="en-US" altLang="en-US" dirty="0"/>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40</a:t>
            </a:fld>
            <a:endParaRPr lang="en-US" altLang="en-US"/>
          </a:p>
        </p:txBody>
      </p:sp>
      <p:sp>
        <p:nvSpPr>
          <p:cNvPr id="6" name="object 6"/>
          <p:cNvSpPr/>
          <p:nvPr/>
        </p:nvSpPr>
        <p:spPr>
          <a:xfrm>
            <a:off x="5911152" y="2080260"/>
            <a:ext cx="3232847" cy="482277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50186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Grammar examples</a:t>
            </a:r>
          </a:p>
        </p:txBody>
      </p:sp>
      <p:sp>
        <p:nvSpPr>
          <p:cNvPr id="3" name="Content Placeholder 2"/>
          <p:cNvSpPr>
            <a:spLocks noGrp="1"/>
          </p:cNvSpPr>
          <p:nvPr>
            <p:ph idx="1"/>
          </p:nvPr>
        </p:nvSpPr>
        <p:spPr>
          <a:xfrm>
            <a:off x="457199" y="1504236"/>
            <a:ext cx="8229600" cy="4411662"/>
          </a:xfrm>
        </p:spPr>
        <p:txBody>
          <a:bodyPr/>
          <a:lstStyle/>
          <a:p>
            <a:r>
              <a:rPr lang="en-US" sz="2400" spc="15" dirty="0" err="1">
                <a:latin typeface="Courier New"/>
                <a:cs typeface="Courier New"/>
              </a:rPr>
              <a:t>ggplot</a:t>
            </a:r>
            <a:r>
              <a:rPr lang="en-US" sz="2400" spc="15" dirty="0">
                <a:latin typeface="Courier New"/>
                <a:cs typeface="Courier New"/>
              </a:rPr>
              <a:t>(diamonds, </a:t>
            </a:r>
            <a:r>
              <a:rPr lang="en-US" sz="2400" spc="15" dirty="0" err="1">
                <a:latin typeface="Courier New"/>
                <a:cs typeface="Courier New"/>
              </a:rPr>
              <a:t>aes</a:t>
            </a:r>
            <a:r>
              <a:rPr lang="en-US" sz="2400" spc="15" dirty="0">
                <a:latin typeface="Courier New"/>
                <a:cs typeface="Courier New"/>
              </a:rPr>
              <a:t>(x=price,</a:t>
            </a:r>
            <a:r>
              <a:rPr lang="en-US" sz="2400" spc="20" dirty="0">
                <a:latin typeface="Courier New"/>
                <a:cs typeface="Courier New"/>
              </a:rPr>
              <a:t> fill=cut))</a:t>
            </a:r>
            <a:br>
              <a:rPr lang="en-US" sz="2400" spc="20" dirty="0">
                <a:latin typeface="Courier New"/>
                <a:cs typeface="Courier New"/>
              </a:rPr>
            </a:br>
            <a:r>
              <a:rPr lang="en-US" sz="2400" spc="20" dirty="0">
                <a:latin typeface="Courier New"/>
                <a:cs typeface="Courier New"/>
              </a:rPr>
              <a:t>+</a:t>
            </a:r>
            <a:r>
              <a:rPr lang="en-US" sz="2400" dirty="0">
                <a:latin typeface="Courier New"/>
                <a:cs typeface="Courier New"/>
              </a:rPr>
              <a:t> </a:t>
            </a:r>
            <a:r>
              <a:rPr lang="en-US" sz="2400" spc="20" dirty="0" err="1">
                <a:latin typeface="Courier New"/>
                <a:cs typeface="Courier New"/>
              </a:rPr>
              <a:t>geom_bar</a:t>
            </a:r>
            <a:r>
              <a:rPr lang="en-US" sz="2400" spc="20" dirty="0">
                <a:latin typeface="Courier New"/>
                <a:cs typeface="Courier New"/>
              </a:rPr>
              <a:t>(position="dodge")</a:t>
            </a:r>
            <a:endParaRPr lang="en-US" sz="2400" dirty="0">
              <a:latin typeface="Courier New"/>
              <a:cs typeface="Courier New"/>
            </a:endParaRPr>
          </a:p>
          <a:p>
            <a:endParaRPr lang="en-US" sz="3200" dirty="0">
              <a:latin typeface="Courier New"/>
              <a:cs typeface="Courier New"/>
            </a:endParaRPr>
          </a:p>
          <a:p>
            <a:endParaRPr lang="en-US" sz="3200" dirty="0">
              <a:latin typeface="Courier New"/>
              <a:cs typeface="Courier New"/>
            </a:endParaRPr>
          </a:p>
          <a:p>
            <a:endParaRPr lang="en-US" sz="3200" dirty="0">
              <a:latin typeface="Courier New"/>
              <a:cs typeface="Courier New"/>
            </a:endParaRPr>
          </a:p>
          <a:p>
            <a:endParaRPr lang="en-US" dirty="0"/>
          </a:p>
        </p:txBody>
      </p:sp>
      <p:sp>
        <p:nvSpPr>
          <p:cNvPr id="6" name="object 10"/>
          <p:cNvSpPr/>
          <p:nvPr/>
        </p:nvSpPr>
        <p:spPr>
          <a:xfrm>
            <a:off x="1487059" y="2450942"/>
            <a:ext cx="6169881" cy="4407058"/>
          </a:xfrm>
          <a:prstGeom prst="rect">
            <a:avLst/>
          </a:prstGeom>
          <a:blipFill>
            <a:blip r:embed="rId2" cstate="print"/>
            <a:stretch>
              <a:fillRect/>
            </a:stretch>
          </a:blipFill>
        </p:spPr>
        <p:txBody>
          <a:bodyPr wrap="square" lIns="0" tIns="0" rIns="0" bIns="0" rtlCol="0"/>
          <a:lstStyle/>
          <a:p>
            <a:endParaRP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41</a:t>
            </a:fld>
            <a:endParaRPr lang="en-US" altLang="en-US"/>
          </a:p>
        </p:txBody>
      </p:sp>
      <p:sp>
        <p:nvSpPr>
          <p:cNvPr id="4" name="Footer Placeholder 3">
            <a:extLst>
              <a:ext uri="{FF2B5EF4-FFF2-40B4-BE49-F238E27FC236}">
                <a16:creationId xmlns:a16="http://schemas.microsoft.com/office/drawing/2014/main" id="{92D358EB-173C-462F-A2A5-A5FBC40F6E7C}"/>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3603391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object 3"/>
          <p:cNvSpPr/>
          <p:nvPr/>
        </p:nvSpPr>
        <p:spPr>
          <a:xfrm>
            <a:off x="0" y="99219"/>
            <a:ext cx="9029700" cy="6758781"/>
          </a:xfrm>
          <a:prstGeom prst="rect">
            <a:avLst/>
          </a:prstGeom>
          <a:blipFill>
            <a:blip r:embed="rId2" cstate="print"/>
            <a:stretch>
              <a:fillRect/>
            </a:stretch>
          </a:blipFill>
        </p:spPr>
        <p:txBody>
          <a:bodyPr wrap="square" lIns="0" tIns="0" rIns="0" bIns="0" rtlCol="0"/>
          <a:lstStyle/>
          <a:p>
            <a:endParaRPr/>
          </a:p>
        </p:txBody>
      </p:sp>
      <p:sp>
        <p:nvSpPr>
          <p:cNvPr id="7" name="Footer Placeholder 6"/>
          <p:cNvSpPr>
            <a:spLocks noGrp="1"/>
          </p:cNvSpPr>
          <p:nvPr>
            <p:ph type="ftr" sz="quarter" idx="11"/>
          </p:nvPr>
        </p:nvSpPr>
        <p:spPr/>
        <p:txBody>
          <a:bodyPr/>
          <a:lstStyle/>
          <a:p>
            <a:pPr>
              <a:defRPr/>
            </a:pPr>
            <a:r>
              <a:rPr lang="en-US" altLang="en-US"/>
              <a:t>© 2021 - Brad Myers and others</a:t>
            </a: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42</a:t>
            </a:fld>
            <a:endParaRPr lang="en-US" altLang="en-US"/>
          </a:p>
        </p:txBody>
      </p:sp>
    </p:spTree>
    <p:extLst>
      <p:ext uri="{BB962C8B-B14F-4D97-AF65-F5344CB8AC3E}">
        <p14:creationId xmlns:p14="http://schemas.microsoft.com/office/powerpoint/2010/main" val="111271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2871154" y="1842165"/>
            <a:ext cx="3401707" cy="3972275"/>
          </a:xfrm>
          <a:prstGeom prst="rect">
            <a:avLst/>
          </a:prstGeom>
        </p:spPr>
        <p:txBody>
          <a:bodyPr vert="horz" wrap="square" lIns="0" tIns="6065" rIns="0" bIns="0" rtlCol="0">
            <a:spAutoFit/>
          </a:bodyPr>
          <a:lstStyle/>
          <a:p>
            <a:pPr algn="ctr">
              <a:spcBef>
                <a:spcPts val="48"/>
              </a:spcBef>
            </a:pPr>
            <a:r>
              <a:rPr lang="en-US" sz="2092" b="1" spc="-66" dirty="0">
                <a:latin typeface="Arial"/>
                <a:cs typeface="Arial"/>
              </a:rPr>
              <a:t>Chart Typologies</a:t>
            </a:r>
          </a:p>
          <a:p>
            <a:pPr algn="ctr">
              <a:spcBef>
                <a:spcPts val="48"/>
              </a:spcBef>
            </a:pPr>
            <a:r>
              <a:rPr sz="1796" spc="-20" dirty="0">
                <a:latin typeface="Arial"/>
                <a:cs typeface="Arial"/>
              </a:rPr>
              <a:t>Excel, </a:t>
            </a:r>
            <a:r>
              <a:rPr sz="1796" spc="20" dirty="0">
                <a:latin typeface="Arial"/>
                <a:cs typeface="Arial"/>
              </a:rPr>
              <a:t>Many </a:t>
            </a:r>
            <a:r>
              <a:rPr sz="1796" spc="-57" dirty="0">
                <a:latin typeface="Arial"/>
                <a:cs typeface="Arial"/>
              </a:rPr>
              <a:t>Eyes, </a:t>
            </a:r>
            <a:r>
              <a:rPr sz="1796" spc="70" dirty="0">
                <a:latin typeface="Arial"/>
                <a:cs typeface="Arial"/>
              </a:rPr>
              <a:t>Google</a:t>
            </a:r>
            <a:r>
              <a:rPr sz="1796" spc="-262" dirty="0">
                <a:latin typeface="Arial"/>
                <a:cs typeface="Arial"/>
              </a:rPr>
              <a:t> </a:t>
            </a:r>
            <a:r>
              <a:rPr sz="1796" dirty="0">
                <a:latin typeface="Arial"/>
                <a:cs typeface="Arial"/>
              </a:rPr>
              <a:t>Charts</a:t>
            </a:r>
          </a:p>
          <a:p>
            <a:pPr algn="ctr">
              <a:spcBef>
                <a:spcPts val="1525"/>
              </a:spcBef>
            </a:pPr>
            <a:r>
              <a:rPr sz="2092" b="1" spc="-66" dirty="0">
                <a:latin typeface="Arial"/>
                <a:cs typeface="Arial"/>
              </a:rPr>
              <a:t>Visual </a:t>
            </a:r>
            <a:r>
              <a:rPr sz="2092" b="1" spc="-86" dirty="0">
                <a:latin typeface="Arial"/>
                <a:cs typeface="Arial"/>
              </a:rPr>
              <a:t>Analysis</a:t>
            </a:r>
            <a:r>
              <a:rPr sz="2092" b="1" spc="-102" dirty="0">
                <a:latin typeface="Arial"/>
                <a:cs typeface="Arial"/>
              </a:rPr>
              <a:t> </a:t>
            </a:r>
            <a:r>
              <a:rPr sz="2092" b="1" spc="-45" dirty="0">
                <a:latin typeface="Arial"/>
                <a:cs typeface="Arial"/>
              </a:rPr>
              <a:t>Grammars</a:t>
            </a:r>
            <a:endParaRPr sz="2092" dirty="0">
              <a:latin typeface="Arial"/>
              <a:cs typeface="Arial"/>
            </a:endParaRPr>
          </a:p>
          <a:p>
            <a:pPr algn="ctr">
              <a:spcBef>
                <a:spcPts val="371"/>
              </a:spcBef>
            </a:pPr>
            <a:r>
              <a:rPr sz="1796" spc="-27" dirty="0">
                <a:latin typeface="Arial"/>
                <a:cs typeface="Arial"/>
              </a:rPr>
              <a:t>VizQL,</a:t>
            </a:r>
            <a:r>
              <a:rPr sz="1796" spc="-107" dirty="0">
                <a:latin typeface="Arial"/>
                <a:cs typeface="Arial"/>
              </a:rPr>
              <a:t> </a:t>
            </a:r>
            <a:r>
              <a:rPr sz="1796" spc="98" dirty="0">
                <a:latin typeface="Arial"/>
                <a:cs typeface="Arial"/>
              </a:rPr>
              <a:t>ggplot2</a:t>
            </a:r>
            <a:endParaRPr sz="1796" dirty="0">
              <a:latin typeface="Arial"/>
              <a:cs typeface="Arial"/>
            </a:endParaRPr>
          </a:p>
          <a:p>
            <a:pPr algn="ctr">
              <a:spcBef>
                <a:spcPts val="1525"/>
              </a:spcBef>
            </a:pPr>
            <a:r>
              <a:rPr sz="2092" b="1" spc="-43" dirty="0">
                <a:solidFill>
                  <a:schemeClr val="accent6"/>
                </a:solidFill>
                <a:latin typeface="Arial"/>
                <a:cs typeface="Arial"/>
              </a:rPr>
              <a:t>Visualization</a:t>
            </a:r>
            <a:r>
              <a:rPr sz="2092" b="1" spc="-61" dirty="0">
                <a:solidFill>
                  <a:schemeClr val="accent6"/>
                </a:solidFill>
                <a:latin typeface="Arial"/>
                <a:cs typeface="Arial"/>
              </a:rPr>
              <a:t> </a:t>
            </a:r>
            <a:r>
              <a:rPr sz="2092" b="1" spc="-45" dirty="0">
                <a:solidFill>
                  <a:schemeClr val="accent6"/>
                </a:solidFill>
                <a:latin typeface="Arial"/>
                <a:cs typeface="Arial"/>
              </a:rPr>
              <a:t>Grammars</a:t>
            </a:r>
            <a:endParaRPr sz="2092" dirty="0">
              <a:solidFill>
                <a:schemeClr val="accent6"/>
              </a:solidFill>
              <a:latin typeface="Arial"/>
              <a:cs typeface="Arial"/>
            </a:endParaRPr>
          </a:p>
          <a:p>
            <a:pPr algn="ctr">
              <a:spcBef>
                <a:spcPts val="371"/>
              </a:spcBef>
            </a:pPr>
            <a:r>
              <a:rPr sz="1796" spc="-7" dirty="0">
                <a:solidFill>
                  <a:schemeClr val="accent6"/>
                </a:solidFill>
                <a:latin typeface="Arial"/>
                <a:cs typeface="Arial"/>
              </a:rPr>
              <a:t>Protovis,</a:t>
            </a:r>
            <a:r>
              <a:rPr sz="1796" spc="-107" dirty="0">
                <a:solidFill>
                  <a:schemeClr val="accent6"/>
                </a:solidFill>
                <a:latin typeface="Arial"/>
                <a:cs typeface="Arial"/>
              </a:rPr>
              <a:t> </a:t>
            </a:r>
            <a:r>
              <a:rPr sz="1796" spc="5" dirty="0">
                <a:solidFill>
                  <a:schemeClr val="accent6"/>
                </a:solidFill>
                <a:latin typeface="Arial"/>
                <a:cs typeface="Arial"/>
              </a:rPr>
              <a:t>D3.js</a:t>
            </a:r>
            <a:endParaRPr sz="1796" dirty="0">
              <a:solidFill>
                <a:schemeClr val="accent6"/>
              </a:solidFill>
              <a:latin typeface="Arial"/>
              <a:cs typeface="Arial"/>
            </a:endParaRPr>
          </a:p>
          <a:p>
            <a:pPr algn="ctr">
              <a:spcBef>
                <a:spcPts val="1525"/>
              </a:spcBef>
            </a:pPr>
            <a:r>
              <a:rPr sz="2092" b="1" spc="-9" dirty="0">
                <a:latin typeface="Arial"/>
                <a:cs typeface="Arial"/>
              </a:rPr>
              <a:t>Component</a:t>
            </a:r>
            <a:r>
              <a:rPr sz="2092" b="1" spc="-100" dirty="0">
                <a:latin typeface="Arial"/>
                <a:cs typeface="Arial"/>
              </a:rPr>
              <a:t> </a:t>
            </a:r>
            <a:r>
              <a:rPr sz="2092" b="1" spc="-57" dirty="0">
                <a:latin typeface="Arial"/>
                <a:cs typeface="Arial"/>
              </a:rPr>
              <a:t>Architectures</a:t>
            </a:r>
            <a:endParaRPr sz="2092" dirty="0">
              <a:latin typeface="Arial"/>
              <a:cs typeface="Arial"/>
            </a:endParaRPr>
          </a:p>
          <a:p>
            <a:pPr algn="ctr">
              <a:spcBef>
                <a:spcPts val="368"/>
              </a:spcBef>
            </a:pPr>
            <a:r>
              <a:rPr sz="1796" spc="-27" dirty="0">
                <a:latin typeface="Arial"/>
                <a:cs typeface="Arial"/>
              </a:rPr>
              <a:t>Prefuse, </a:t>
            </a:r>
            <a:r>
              <a:rPr sz="1796" spc="-9" dirty="0">
                <a:latin typeface="Arial"/>
                <a:cs typeface="Arial"/>
              </a:rPr>
              <a:t>Flare, </a:t>
            </a:r>
            <a:r>
              <a:rPr sz="1796" spc="25" dirty="0">
                <a:latin typeface="Arial"/>
                <a:cs typeface="Arial"/>
              </a:rPr>
              <a:t>Improvise,</a:t>
            </a:r>
            <a:r>
              <a:rPr sz="1796" spc="-327" dirty="0">
                <a:latin typeface="Arial"/>
                <a:cs typeface="Arial"/>
              </a:rPr>
              <a:t> </a:t>
            </a:r>
            <a:r>
              <a:rPr sz="1796" spc="-73" dirty="0">
                <a:latin typeface="Arial"/>
                <a:cs typeface="Arial"/>
              </a:rPr>
              <a:t>VTK</a:t>
            </a:r>
            <a:endParaRPr sz="1796" dirty="0">
              <a:latin typeface="Arial"/>
              <a:cs typeface="Arial"/>
            </a:endParaRPr>
          </a:p>
          <a:p>
            <a:pPr algn="ctr">
              <a:spcBef>
                <a:spcPts val="1525"/>
              </a:spcBef>
            </a:pPr>
            <a:r>
              <a:rPr sz="2092" b="1" spc="-61" dirty="0">
                <a:latin typeface="Arial"/>
                <a:cs typeface="Arial"/>
              </a:rPr>
              <a:t>Graphics</a:t>
            </a:r>
            <a:r>
              <a:rPr sz="2092" b="1" spc="-98" dirty="0">
                <a:latin typeface="Arial"/>
                <a:cs typeface="Arial"/>
              </a:rPr>
              <a:t> </a:t>
            </a:r>
            <a:r>
              <a:rPr sz="2092" b="1" spc="-91" dirty="0">
                <a:latin typeface="Arial"/>
                <a:cs typeface="Arial"/>
              </a:rPr>
              <a:t>APIs</a:t>
            </a:r>
            <a:endParaRPr sz="2092" dirty="0">
              <a:latin typeface="Arial"/>
              <a:cs typeface="Arial"/>
            </a:endParaRPr>
          </a:p>
          <a:p>
            <a:pPr algn="ctr">
              <a:spcBef>
                <a:spcPts val="371"/>
              </a:spcBef>
            </a:pPr>
            <a:r>
              <a:rPr sz="1796" spc="-9" dirty="0">
                <a:latin typeface="Arial"/>
                <a:cs typeface="Arial"/>
              </a:rPr>
              <a:t>Processing, </a:t>
            </a:r>
            <a:r>
              <a:rPr sz="1796" spc="34" dirty="0">
                <a:latin typeface="Arial"/>
                <a:cs typeface="Arial"/>
              </a:rPr>
              <a:t>OpenGL,</a:t>
            </a:r>
            <a:r>
              <a:rPr sz="1796" spc="-227" dirty="0">
                <a:latin typeface="Arial"/>
                <a:cs typeface="Arial"/>
              </a:rPr>
              <a:t> </a:t>
            </a:r>
            <a:r>
              <a:rPr sz="1796" spc="-2" dirty="0">
                <a:latin typeface="Arial"/>
                <a:cs typeface="Arial"/>
              </a:rPr>
              <a:t>Java2D</a:t>
            </a:r>
            <a:endParaRPr sz="1796" dirty="0">
              <a:latin typeface="Arial"/>
              <a:cs typeface="Arial"/>
            </a:endParaRPr>
          </a:p>
        </p:txBody>
      </p:sp>
      <p:sp>
        <p:nvSpPr>
          <p:cNvPr id="17" name="object 17"/>
          <p:cNvSpPr txBox="1"/>
          <p:nvPr/>
        </p:nvSpPr>
        <p:spPr>
          <a:xfrm>
            <a:off x="7221303" y="2398354"/>
            <a:ext cx="367473" cy="2141302"/>
          </a:xfrm>
          <a:prstGeom prst="rect">
            <a:avLst/>
          </a:prstGeom>
        </p:spPr>
        <p:txBody>
          <a:bodyPr vert="vert" wrap="square" lIns="0" tIns="7220" rIns="0" bIns="0" rtlCol="0">
            <a:spAutoFit/>
          </a:bodyPr>
          <a:lstStyle/>
          <a:p>
            <a:pPr marL="5776">
              <a:spcBef>
                <a:spcPts val="57"/>
              </a:spcBef>
            </a:pPr>
            <a:r>
              <a:rPr sz="2388" b="1" spc="-93" dirty="0">
                <a:solidFill>
                  <a:srgbClr val="123250"/>
                </a:solidFill>
                <a:latin typeface="Arial"/>
                <a:cs typeface="Arial"/>
              </a:rPr>
              <a:t>Expressiveness</a:t>
            </a:r>
            <a:endParaRPr sz="2388" dirty="0">
              <a:latin typeface="Arial"/>
              <a:cs typeface="Arial"/>
            </a:endParaRPr>
          </a:p>
        </p:txBody>
      </p:sp>
      <p:sp>
        <p:nvSpPr>
          <p:cNvPr id="18" name="object 18"/>
          <p:cNvSpPr txBox="1"/>
          <p:nvPr/>
        </p:nvSpPr>
        <p:spPr>
          <a:xfrm>
            <a:off x="1792287" y="2228851"/>
            <a:ext cx="367473" cy="2138284"/>
          </a:xfrm>
          <a:prstGeom prst="rect">
            <a:avLst/>
          </a:prstGeom>
        </p:spPr>
        <p:txBody>
          <a:bodyPr vert="vert270" wrap="square" lIns="0" tIns="7220" rIns="0" bIns="0" rtlCol="0">
            <a:spAutoFit/>
          </a:bodyPr>
          <a:lstStyle/>
          <a:p>
            <a:pPr marL="5776">
              <a:spcBef>
                <a:spcPts val="57"/>
              </a:spcBef>
            </a:pPr>
            <a:r>
              <a:rPr sz="2388" b="1" dirty="0">
                <a:solidFill>
                  <a:srgbClr val="123250"/>
                </a:solidFill>
                <a:latin typeface="Arial"/>
                <a:cs typeface="Arial"/>
              </a:rPr>
              <a:t>Ease-of-Use</a:t>
            </a:r>
            <a:endParaRPr sz="2388" dirty="0">
              <a:latin typeface="Arial"/>
              <a:cs typeface="Arial"/>
            </a:endParaRPr>
          </a:p>
        </p:txBody>
      </p:sp>
      <p:cxnSp>
        <p:nvCxnSpPr>
          <p:cNvPr id="21" name="Straight Arrow Connector 20"/>
          <p:cNvCxnSpPr/>
          <p:nvPr/>
        </p:nvCxnSpPr>
        <p:spPr bwMode="auto">
          <a:xfrm flipV="1">
            <a:off x="2331720" y="1223010"/>
            <a:ext cx="0" cy="4491990"/>
          </a:xfrm>
          <a:prstGeom prst="straightConnector1">
            <a:avLst/>
          </a:prstGeom>
          <a:solidFill>
            <a:schemeClr val="accent1"/>
          </a:solidFill>
          <a:ln w="76200" cap="flat" cmpd="sng" algn="ctr">
            <a:solidFill>
              <a:schemeClr val="tx1"/>
            </a:solidFill>
            <a:prstDash val="solid"/>
            <a:miter lim="800000"/>
            <a:headEnd type="none" w="med" len="med"/>
            <a:tailEnd type="triangle"/>
          </a:ln>
          <a:effectLst/>
        </p:spPr>
      </p:cxnSp>
      <p:cxnSp>
        <p:nvCxnSpPr>
          <p:cNvPr id="22" name="Straight Arrow Connector 21"/>
          <p:cNvCxnSpPr/>
          <p:nvPr/>
        </p:nvCxnSpPr>
        <p:spPr bwMode="auto">
          <a:xfrm>
            <a:off x="6838950" y="1223010"/>
            <a:ext cx="0" cy="4491990"/>
          </a:xfrm>
          <a:prstGeom prst="straightConnector1">
            <a:avLst/>
          </a:prstGeom>
          <a:solidFill>
            <a:schemeClr val="accent1"/>
          </a:solidFill>
          <a:ln w="76200" cap="flat" cmpd="sng" algn="ctr">
            <a:solidFill>
              <a:schemeClr val="tx1"/>
            </a:solidFill>
            <a:prstDash val="solid"/>
            <a:miter lim="800000"/>
            <a:headEnd type="none" w="med" len="med"/>
            <a:tailEnd type="triangle"/>
          </a:ln>
          <a:effectLst/>
        </p:spPr>
      </p:cxnSp>
      <p:sp>
        <p:nvSpPr>
          <p:cNvPr id="23" name="Footer Placeholder 22"/>
          <p:cNvSpPr>
            <a:spLocks noGrp="1"/>
          </p:cNvSpPr>
          <p:nvPr>
            <p:ph type="ftr" sz="quarter" idx="11"/>
          </p:nvPr>
        </p:nvSpPr>
        <p:spPr/>
        <p:txBody>
          <a:bodyPr/>
          <a:lstStyle/>
          <a:p>
            <a:pPr>
              <a:defRPr/>
            </a:pPr>
            <a:r>
              <a:rPr lang="en-US" altLang="en-US"/>
              <a:t>© 2021 - Brad Myers and others</a:t>
            </a:r>
          </a:p>
        </p:txBody>
      </p:sp>
      <p:sp>
        <p:nvSpPr>
          <p:cNvPr id="24" name="Slide Number Placeholder 23"/>
          <p:cNvSpPr>
            <a:spLocks noGrp="1"/>
          </p:cNvSpPr>
          <p:nvPr>
            <p:ph type="sldNum" sz="quarter" idx="12"/>
          </p:nvPr>
        </p:nvSpPr>
        <p:spPr/>
        <p:txBody>
          <a:bodyPr/>
          <a:lstStyle/>
          <a:p>
            <a:pPr>
              <a:defRPr/>
            </a:pPr>
            <a:fld id="{A3B315BA-FF6E-4F83-822C-B6704CDD7611}" type="slidenum">
              <a:rPr lang="en-US" altLang="en-US" smtClean="0"/>
              <a:pPr>
                <a:defRPr/>
              </a:pPr>
              <a:t>43</a:t>
            </a:fld>
            <a:endParaRPr lang="en-US" altLang="en-US"/>
          </a:p>
        </p:txBody>
      </p:sp>
    </p:spTree>
    <p:extLst>
      <p:ext uri="{BB962C8B-B14F-4D97-AF65-F5344CB8AC3E}">
        <p14:creationId xmlns:p14="http://schemas.microsoft.com/office/powerpoint/2010/main" val="3757439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43000" y="857070"/>
            <a:ext cx="6867531" cy="5143572"/>
            <a:chOff x="2513012" y="0"/>
            <a:chExt cx="15099030" cy="11308715"/>
          </a:xfrm>
        </p:grpSpPr>
        <p:sp>
          <p:nvSpPr>
            <p:cNvPr id="5" name="object 5"/>
            <p:cNvSpPr/>
            <p:nvPr/>
          </p:nvSpPr>
          <p:spPr>
            <a:xfrm>
              <a:off x="2513012" y="0"/>
              <a:ext cx="15099030" cy="11308715"/>
            </a:xfrm>
            <a:custGeom>
              <a:avLst/>
              <a:gdLst/>
              <a:ahLst/>
              <a:cxnLst/>
              <a:rect l="l" t="t" r="r" b="b"/>
              <a:pathLst>
                <a:path w="15099030" h="11308715">
                  <a:moveTo>
                    <a:pt x="15099016" y="0"/>
                  </a:moveTo>
                  <a:lnTo>
                    <a:pt x="0" y="0"/>
                  </a:lnTo>
                  <a:lnTo>
                    <a:pt x="0" y="11308556"/>
                  </a:lnTo>
                  <a:lnTo>
                    <a:pt x="15099016" y="11308556"/>
                  </a:lnTo>
                  <a:lnTo>
                    <a:pt x="15099016" y="0"/>
                  </a:lnTo>
                  <a:close/>
                </a:path>
              </a:pathLst>
            </a:custGeom>
            <a:solidFill>
              <a:srgbClr val="FFFFFF"/>
            </a:solidFill>
          </p:spPr>
          <p:txBody>
            <a:bodyPr wrap="square" lIns="0" tIns="0" rIns="0" bIns="0" rtlCol="0"/>
            <a:lstStyle/>
            <a:p>
              <a:endParaRPr/>
            </a:p>
          </p:txBody>
        </p:sp>
        <p:sp>
          <p:nvSpPr>
            <p:cNvPr id="10" name="object 10"/>
            <p:cNvSpPr/>
            <p:nvPr/>
          </p:nvSpPr>
          <p:spPr>
            <a:xfrm>
              <a:off x="3037276" y="3015616"/>
              <a:ext cx="13947219" cy="5177852"/>
            </a:xfrm>
            <a:prstGeom prst="rect">
              <a:avLst/>
            </a:prstGeom>
            <a:blipFill>
              <a:blip r:embed="rId2"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635933" y="1566368"/>
            <a:ext cx="5881793" cy="420744"/>
          </a:xfrm>
          <a:prstGeom prst="rect">
            <a:avLst/>
          </a:prstGeom>
        </p:spPr>
        <p:txBody>
          <a:bodyPr vert="horz" wrap="square" lIns="0" tIns="7798" rIns="0" bIns="0" numCol="1" rtlCol="0" anchor="b" anchorCtr="0" compatLnSpc="1">
            <a:prstTxWarp prst="textNoShape">
              <a:avLst/>
            </a:prstTxWarp>
            <a:spAutoFit/>
          </a:bodyPr>
          <a:lstStyle/>
          <a:p>
            <a:pPr marL="5776">
              <a:spcBef>
                <a:spcPts val="61"/>
              </a:spcBef>
              <a:tabLst>
                <a:tab pos="1540737" algn="l"/>
              </a:tabLst>
            </a:pPr>
            <a:r>
              <a:rPr sz="2683" spc="-80" dirty="0"/>
              <a:t>Protovis</a:t>
            </a:r>
            <a:r>
              <a:rPr sz="2683" b="0" spc="-80" dirty="0">
                <a:latin typeface="Arial"/>
                <a:cs typeface="Arial"/>
              </a:rPr>
              <a:t>:	</a:t>
            </a:r>
            <a:r>
              <a:rPr sz="2683" b="0" spc="100" dirty="0">
                <a:latin typeface="Arial"/>
                <a:cs typeface="Arial"/>
              </a:rPr>
              <a:t>A </a:t>
            </a:r>
            <a:r>
              <a:rPr sz="2683" b="0" spc="48" dirty="0">
                <a:latin typeface="Arial"/>
                <a:cs typeface="Arial"/>
              </a:rPr>
              <a:t>Grammar </a:t>
            </a:r>
            <a:r>
              <a:rPr sz="2683" b="0" spc="96" dirty="0">
                <a:latin typeface="Arial"/>
                <a:cs typeface="Arial"/>
              </a:rPr>
              <a:t>for</a:t>
            </a:r>
            <a:r>
              <a:rPr sz="2683" b="0" spc="-491" dirty="0">
                <a:latin typeface="Arial"/>
                <a:cs typeface="Arial"/>
              </a:rPr>
              <a:t> </a:t>
            </a:r>
            <a:r>
              <a:rPr sz="2683" b="0" spc="11" dirty="0">
                <a:latin typeface="Arial"/>
                <a:cs typeface="Arial"/>
              </a:rPr>
              <a:t>Visualization</a:t>
            </a:r>
            <a:endParaRPr sz="2683" dirty="0">
              <a:latin typeface="Arial"/>
              <a:cs typeface="Arial"/>
            </a:endParaRPr>
          </a:p>
        </p:txBody>
      </p:sp>
      <p:sp>
        <p:nvSpPr>
          <p:cNvPr id="12" name="object 12"/>
          <p:cNvSpPr txBox="1"/>
          <p:nvPr/>
        </p:nvSpPr>
        <p:spPr>
          <a:xfrm>
            <a:off x="1399829" y="4782585"/>
            <a:ext cx="6354011" cy="826560"/>
          </a:xfrm>
          <a:prstGeom prst="rect">
            <a:avLst/>
          </a:prstGeom>
        </p:spPr>
        <p:txBody>
          <a:bodyPr vert="horz" wrap="square" lIns="0" tIns="7798" rIns="0" bIns="0" rtlCol="0">
            <a:spAutoFit/>
          </a:bodyPr>
          <a:lstStyle/>
          <a:p>
            <a:pPr marL="5776">
              <a:spcBef>
                <a:spcPts val="61"/>
              </a:spcBef>
            </a:pPr>
            <a:r>
              <a:rPr sz="1933" spc="75" dirty="0">
                <a:solidFill>
                  <a:srgbClr val="234B60"/>
                </a:solidFill>
                <a:latin typeface="Arial"/>
                <a:cs typeface="Arial"/>
              </a:rPr>
              <a:t>A</a:t>
            </a:r>
            <a:r>
              <a:rPr sz="1933" spc="-89" dirty="0">
                <a:solidFill>
                  <a:srgbClr val="234B60"/>
                </a:solidFill>
                <a:latin typeface="Arial"/>
                <a:cs typeface="Arial"/>
              </a:rPr>
              <a:t> </a:t>
            </a:r>
            <a:r>
              <a:rPr sz="1933" spc="64" dirty="0">
                <a:solidFill>
                  <a:srgbClr val="234B60"/>
                </a:solidFill>
                <a:latin typeface="Arial"/>
                <a:cs typeface="Arial"/>
              </a:rPr>
              <a:t>graphic</a:t>
            </a:r>
            <a:r>
              <a:rPr sz="1933" spc="-50" dirty="0">
                <a:solidFill>
                  <a:srgbClr val="234B60"/>
                </a:solidFill>
                <a:latin typeface="Arial"/>
                <a:cs typeface="Arial"/>
              </a:rPr>
              <a:t> </a:t>
            </a:r>
            <a:r>
              <a:rPr sz="1933" spc="-23" dirty="0">
                <a:solidFill>
                  <a:srgbClr val="234B60"/>
                </a:solidFill>
                <a:latin typeface="Arial"/>
                <a:cs typeface="Arial"/>
              </a:rPr>
              <a:t>is</a:t>
            </a:r>
            <a:r>
              <a:rPr sz="1933" spc="-50" dirty="0">
                <a:solidFill>
                  <a:srgbClr val="234B60"/>
                </a:solidFill>
                <a:latin typeface="Arial"/>
                <a:cs typeface="Arial"/>
              </a:rPr>
              <a:t> </a:t>
            </a:r>
            <a:r>
              <a:rPr sz="1933" spc="-34" dirty="0">
                <a:solidFill>
                  <a:srgbClr val="234B60"/>
                </a:solidFill>
                <a:latin typeface="Arial"/>
                <a:cs typeface="Arial"/>
              </a:rPr>
              <a:t>a</a:t>
            </a:r>
            <a:r>
              <a:rPr sz="1933" spc="-52" dirty="0">
                <a:solidFill>
                  <a:srgbClr val="234B60"/>
                </a:solidFill>
                <a:latin typeface="Arial"/>
                <a:cs typeface="Arial"/>
              </a:rPr>
              <a:t> </a:t>
            </a:r>
            <a:r>
              <a:rPr sz="1933" spc="70" dirty="0">
                <a:solidFill>
                  <a:srgbClr val="234B60"/>
                </a:solidFill>
                <a:latin typeface="Arial"/>
                <a:cs typeface="Arial"/>
              </a:rPr>
              <a:t>composition</a:t>
            </a:r>
            <a:r>
              <a:rPr sz="1933" spc="-50" dirty="0">
                <a:solidFill>
                  <a:srgbClr val="234B60"/>
                </a:solidFill>
                <a:latin typeface="Arial"/>
                <a:cs typeface="Arial"/>
              </a:rPr>
              <a:t> </a:t>
            </a:r>
            <a:r>
              <a:rPr sz="1933" spc="75" dirty="0">
                <a:solidFill>
                  <a:srgbClr val="234B60"/>
                </a:solidFill>
                <a:latin typeface="Arial"/>
                <a:cs typeface="Arial"/>
              </a:rPr>
              <a:t>of</a:t>
            </a:r>
            <a:r>
              <a:rPr sz="1933" spc="-5" dirty="0">
                <a:solidFill>
                  <a:srgbClr val="234B60"/>
                </a:solidFill>
                <a:latin typeface="Arial"/>
                <a:cs typeface="Arial"/>
              </a:rPr>
              <a:t> </a:t>
            </a:r>
            <a:r>
              <a:rPr sz="1933" spc="32" dirty="0">
                <a:solidFill>
                  <a:srgbClr val="234B60"/>
                </a:solidFill>
                <a:latin typeface="Arial"/>
                <a:cs typeface="Arial"/>
              </a:rPr>
              <a:t>data-representative</a:t>
            </a:r>
            <a:r>
              <a:rPr sz="1933" spc="-52" dirty="0">
                <a:solidFill>
                  <a:srgbClr val="234B60"/>
                </a:solidFill>
                <a:latin typeface="Arial"/>
                <a:cs typeface="Arial"/>
              </a:rPr>
              <a:t> </a:t>
            </a:r>
            <a:r>
              <a:rPr sz="1933" spc="2" dirty="0">
                <a:solidFill>
                  <a:srgbClr val="234B60"/>
                </a:solidFill>
                <a:latin typeface="Arial"/>
                <a:cs typeface="Arial"/>
              </a:rPr>
              <a:t>marks.</a:t>
            </a:r>
            <a:endParaRPr sz="1933">
              <a:latin typeface="Arial"/>
              <a:cs typeface="Arial"/>
            </a:endParaRPr>
          </a:p>
          <a:p>
            <a:pPr marL="1458141">
              <a:spcBef>
                <a:spcPts val="2117"/>
              </a:spcBef>
            </a:pPr>
            <a:r>
              <a:rPr sz="1637" b="1" spc="-18" dirty="0">
                <a:latin typeface="Lucida Sans"/>
                <a:cs typeface="Lucida Sans"/>
              </a:rPr>
              <a:t>Jeffrey</a:t>
            </a:r>
            <a:r>
              <a:rPr sz="1637" b="1" spc="-114" dirty="0">
                <a:latin typeface="Lucida Sans"/>
                <a:cs typeface="Lucida Sans"/>
              </a:rPr>
              <a:t> </a:t>
            </a:r>
            <a:r>
              <a:rPr sz="1637" b="1" spc="-18" dirty="0">
                <a:latin typeface="Lucida Sans"/>
                <a:cs typeface="Lucida Sans"/>
              </a:rPr>
              <a:t>Heer</a:t>
            </a:r>
            <a:r>
              <a:rPr sz="1637" spc="-18" dirty="0">
                <a:latin typeface="Arial"/>
                <a:cs typeface="Arial"/>
              </a:rPr>
              <a:t>,</a:t>
            </a:r>
            <a:r>
              <a:rPr sz="1637" spc="-93" dirty="0">
                <a:latin typeface="Arial"/>
                <a:cs typeface="Arial"/>
              </a:rPr>
              <a:t> </a:t>
            </a:r>
            <a:r>
              <a:rPr sz="1637" b="1" spc="-5" dirty="0">
                <a:latin typeface="Lucida Sans"/>
                <a:cs typeface="Lucida Sans"/>
              </a:rPr>
              <a:t>Mike</a:t>
            </a:r>
            <a:r>
              <a:rPr sz="1637" b="1" spc="-111" dirty="0">
                <a:latin typeface="Lucida Sans"/>
                <a:cs typeface="Lucida Sans"/>
              </a:rPr>
              <a:t> </a:t>
            </a:r>
            <a:r>
              <a:rPr sz="1637" b="1" spc="-34" dirty="0">
                <a:latin typeface="Lucida Sans"/>
                <a:cs typeface="Lucida Sans"/>
              </a:rPr>
              <a:t>Bostock</a:t>
            </a:r>
            <a:r>
              <a:rPr sz="1637" b="1" spc="-111" dirty="0">
                <a:latin typeface="Lucida Sans"/>
                <a:cs typeface="Lucida Sans"/>
              </a:rPr>
              <a:t> </a:t>
            </a:r>
            <a:r>
              <a:rPr sz="1637" spc="68" dirty="0">
                <a:latin typeface="Arial"/>
                <a:cs typeface="Arial"/>
              </a:rPr>
              <a:t>&amp;</a:t>
            </a:r>
            <a:r>
              <a:rPr sz="1637" spc="-43" dirty="0">
                <a:latin typeface="Arial"/>
                <a:cs typeface="Arial"/>
              </a:rPr>
              <a:t> </a:t>
            </a:r>
            <a:r>
              <a:rPr sz="1637" b="1" spc="-45" dirty="0">
                <a:latin typeface="Lucida Sans"/>
                <a:cs typeface="Lucida Sans"/>
              </a:rPr>
              <a:t>Vadim</a:t>
            </a:r>
            <a:r>
              <a:rPr sz="1637" b="1" spc="-111" dirty="0">
                <a:latin typeface="Lucida Sans"/>
                <a:cs typeface="Lucida Sans"/>
              </a:rPr>
              <a:t> </a:t>
            </a:r>
            <a:r>
              <a:rPr sz="1637" b="1" spc="-27" dirty="0">
                <a:latin typeface="Lucida Sans"/>
                <a:cs typeface="Lucida Sans"/>
              </a:rPr>
              <a:t>Ogievetsky</a:t>
            </a:r>
            <a:endParaRPr sz="1637">
              <a:latin typeface="Lucida Sans"/>
              <a:cs typeface="Lucida Sans"/>
            </a:endParaRPr>
          </a:p>
        </p:txBody>
      </p:sp>
      <p:sp>
        <p:nvSpPr>
          <p:cNvPr id="13" name="Footer Placeholder 12"/>
          <p:cNvSpPr>
            <a:spLocks noGrp="1"/>
          </p:cNvSpPr>
          <p:nvPr>
            <p:ph type="ftr" sz="quarter" idx="11"/>
          </p:nvPr>
        </p:nvSpPr>
        <p:spPr/>
        <p:txBody>
          <a:bodyPr/>
          <a:lstStyle/>
          <a:p>
            <a:pPr>
              <a:defRPr/>
            </a:pPr>
            <a:r>
              <a:rPr lang="en-US" altLang="en-US"/>
              <a:t>© 2021 - Brad Myers and others</a:t>
            </a:r>
          </a:p>
        </p:txBody>
      </p:sp>
      <p:sp>
        <p:nvSpPr>
          <p:cNvPr id="14" name="Slide Number Placeholder 13"/>
          <p:cNvSpPr>
            <a:spLocks noGrp="1"/>
          </p:cNvSpPr>
          <p:nvPr>
            <p:ph type="sldNum" sz="quarter" idx="12"/>
          </p:nvPr>
        </p:nvSpPr>
        <p:spPr/>
        <p:txBody>
          <a:bodyPr/>
          <a:lstStyle/>
          <a:p>
            <a:pPr>
              <a:defRPr/>
            </a:pPr>
            <a:fld id="{A3B315BA-FF6E-4F83-822C-B6704CDD7611}" type="slidenum">
              <a:rPr lang="en-US" altLang="en-US" smtClean="0"/>
              <a:pPr>
                <a:defRPr/>
              </a:pPr>
              <a:t>44</a:t>
            </a:fld>
            <a:endParaRPr lang="en-US" altLang="en-US"/>
          </a:p>
        </p:txBody>
      </p:sp>
    </p:spTree>
    <p:extLst>
      <p:ext uri="{BB962C8B-B14F-4D97-AF65-F5344CB8AC3E}">
        <p14:creationId xmlns:p14="http://schemas.microsoft.com/office/powerpoint/2010/main" val="1750695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143000" y="857070"/>
            <a:ext cx="6867531" cy="5143572"/>
          </a:xfrm>
          <a:custGeom>
            <a:avLst/>
            <a:gdLst/>
            <a:ahLst/>
            <a:cxnLst/>
            <a:rect l="l" t="t" r="r" b="b"/>
            <a:pathLst>
              <a:path w="15099030" h="11308715">
                <a:moveTo>
                  <a:pt x="15099016" y="0"/>
                </a:moveTo>
                <a:lnTo>
                  <a:pt x="0" y="0"/>
                </a:lnTo>
                <a:lnTo>
                  <a:pt x="0" y="11308556"/>
                </a:lnTo>
                <a:lnTo>
                  <a:pt x="15099016" y="11308556"/>
                </a:lnTo>
                <a:lnTo>
                  <a:pt x="15099016"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title"/>
          </p:nvPr>
        </p:nvSpPr>
        <p:spPr>
          <a:xfrm>
            <a:off x="364590" y="546522"/>
            <a:ext cx="5830470" cy="621095"/>
          </a:xfrm>
          <a:prstGeom prst="rect">
            <a:avLst/>
          </a:prstGeom>
        </p:spPr>
        <p:txBody>
          <a:bodyPr vert="horz" wrap="square" lIns="0" tIns="5488" rIns="0" bIns="0" numCol="1" rtlCol="0" anchor="b" anchorCtr="0" compatLnSpc="1">
            <a:prstTxWarp prst="textNoShape">
              <a:avLst/>
            </a:prstTxWarp>
            <a:spAutoFit/>
          </a:bodyPr>
          <a:lstStyle/>
          <a:p>
            <a:pPr marL="5776">
              <a:spcBef>
                <a:spcPts val="43"/>
              </a:spcBef>
            </a:pPr>
            <a:r>
              <a:rPr sz="4000" spc="-118" dirty="0">
                <a:latin typeface="Lucida Sans"/>
                <a:cs typeface="Lucida Sans"/>
              </a:rPr>
              <a:t>Visualization</a:t>
            </a:r>
            <a:r>
              <a:rPr sz="4000" spc="-227" dirty="0">
                <a:latin typeface="Lucida Sans"/>
                <a:cs typeface="Lucida Sans"/>
              </a:rPr>
              <a:t> </a:t>
            </a:r>
            <a:r>
              <a:rPr sz="4000" spc="-107" dirty="0">
                <a:latin typeface="Lucida Sans"/>
                <a:cs typeface="Lucida Sans"/>
              </a:rPr>
              <a:t>Grammar</a:t>
            </a:r>
            <a:endParaRPr sz="4000" dirty="0">
              <a:latin typeface="Lucida Sans"/>
              <a:cs typeface="Lucida Sans"/>
            </a:endParaRPr>
          </a:p>
        </p:txBody>
      </p:sp>
      <p:sp>
        <p:nvSpPr>
          <p:cNvPr id="11" name="object 11"/>
          <p:cNvSpPr txBox="1"/>
          <p:nvPr/>
        </p:nvSpPr>
        <p:spPr>
          <a:xfrm>
            <a:off x="1277857" y="1468781"/>
            <a:ext cx="1355137" cy="1328789"/>
          </a:xfrm>
          <a:prstGeom prst="rect">
            <a:avLst/>
          </a:prstGeom>
        </p:spPr>
        <p:txBody>
          <a:bodyPr vert="horz" wrap="square" lIns="0" tIns="5488" rIns="0" bIns="0" rtlCol="0">
            <a:spAutoFit/>
          </a:bodyPr>
          <a:lstStyle/>
          <a:p>
            <a:pPr marL="5776" marR="2310">
              <a:lnSpc>
                <a:spcPct val="136500"/>
              </a:lnSpc>
              <a:spcBef>
                <a:spcPts val="43"/>
              </a:spcBef>
            </a:pPr>
            <a:r>
              <a:rPr sz="2092" b="1" spc="16" dirty="0">
                <a:latin typeface="Arial"/>
                <a:cs typeface="Arial"/>
              </a:rPr>
              <a:t>Data  </a:t>
            </a:r>
            <a:r>
              <a:rPr sz="2092" b="1" spc="-277" dirty="0">
                <a:latin typeface="Arial"/>
                <a:cs typeface="Arial"/>
              </a:rPr>
              <a:t>T</a:t>
            </a:r>
            <a:r>
              <a:rPr sz="2092" b="1" spc="-77" dirty="0">
                <a:latin typeface="Arial"/>
                <a:cs typeface="Arial"/>
              </a:rPr>
              <a:t>r</a:t>
            </a:r>
            <a:r>
              <a:rPr sz="2092" b="1" spc="-66" dirty="0">
                <a:latin typeface="Arial"/>
                <a:cs typeface="Arial"/>
              </a:rPr>
              <a:t>ansforms  </a:t>
            </a:r>
            <a:r>
              <a:rPr sz="2092" b="1" spc="-91" dirty="0">
                <a:latin typeface="Arial"/>
                <a:cs typeface="Arial"/>
              </a:rPr>
              <a:t>Scales</a:t>
            </a:r>
            <a:endParaRPr sz="2092" dirty="0">
              <a:latin typeface="Arial"/>
              <a:cs typeface="Arial"/>
            </a:endParaRPr>
          </a:p>
        </p:txBody>
      </p:sp>
      <p:sp>
        <p:nvSpPr>
          <p:cNvPr id="12" name="object 12"/>
          <p:cNvSpPr txBox="1">
            <a:spLocks noGrp="1"/>
          </p:cNvSpPr>
          <p:nvPr>
            <p:ph type="body" idx="1"/>
          </p:nvPr>
        </p:nvSpPr>
        <p:spPr>
          <a:xfrm>
            <a:off x="1994201" y="1468781"/>
            <a:ext cx="5446827" cy="1355525"/>
          </a:xfrm>
          <a:prstGeom prst="rect">
            <a:avLst/>
          </a:prstGeom>
        </p:spPr>
        <p:txBody>
          <a:bodyPr vert="horz" wrap="square" lIns="0" tIns="121881" rIns="0" bIns="0" numCol="1" rtlCol="0" anchor="t" anchorCtr="0" compatLnSpc="1">
            <a:prstTxWarp prst="textNoShape">
              <a:avLst/>
            </a:prstTxWarp>
            <a:spAutoFit/>
          </a:bodyPr>
          <a:lstStyle/>
          <a:p>
            <a:pPr marL="1242023" indent="0">
              <a:spcBef>
                <a:spcPts val="960"/>
              </a:spcBef>
              <a:buNone/>
            </a:pPr>
            <a:r>
              <a:rPr sz="2092" kern="1200" spc="16" dirty="0">
                <a:latin typeface="Arial"/>
                <a:cs typeface="Arial"/>
              </a:rPr>
              <a:t>Input data to visualize</a:t>
            </a:r>
          </a:p>
          <a:p>
            <a:pPr marL="1242023" marR="2310" indent="0">
              <a:lnSpc>
                <a:spcPts val="3425"/>
              </a:lnSpc>
              <a:spcBef>
                <a:spcPts val="266"/>
              </a:spcBef>
              <a:buNone/>
            </a:pPr>
            <a:r>
              <a:rPr sz="2092" kern="1200" spc="16" dirty="0">
                <a:latin typeface="Arial"/>
                <a:cs typeface="Arial"/>
              </a:rPr>
              <a:t>Grouping, stats, projection,</a:t>
            </a:r>
            <a:r>
              <a:rPr lang="en-US" sz="2092" kern="1200" spc="16" dirty="0">
                <a:latin typeface="Arial"/>
                <a:cs typeface="Arial"/>
              </a:rPr>
              <a:t> </a:t>
            </a:r>
            <a:r>
              <a:rPr sz="2092" kern="1200" spc="16" dirty="0">
                <a:latin typeface="Arial"/>
                <a:cs typeface="Arial"/>
              </a:rPr>
              <a:t>layout  Map data values to visual values</a:t>
            </a:r>
          </a:p>
        </p:txBody>
      </p:sp>
      <p:sp>
        <p:nvSpPr>
          <p:cNvPr id="16" name="object 16"/>
          <p:cNvSpPr txBox="1"/>
          <p:nvPr/>
        </p:nvSpPr>
        <p:spPr>
          <a:xfrm>
            <a:off x="1064076" y="5860653"/>
            <a:ext cx="2017976" cy="424462"/>
          </a:xfrm>
          <a:prstGeom prst="rect">
            <a:avLst/>
          </a:prstGeom>
        </p:spPr>
        <p:txBody>
          <a:bodyPr vert="horz" wrap="square" lIns="0" tIns="34658" rIns="0" bIns="0" rtlCol="0">
            <a:spAutoFit/>
          </a:bodyPr>
          <a:lstStyle/>
          <a:p>
            <a:pPr marL="5776">
              <a:spcBef>
                <a:spcPts val="273"/>
              </a:spcBef>
            </a:pPr>
            <a:r>
              <a:rPr sz="1182" b="1" spc="-32" dirty="0">
                <a:latin typeface="Arial"/>
                <a:cs typeface="Arial"/>
              </a:rPr>
              <a:t>Jacques </a:t>
            </a:r>
            <a:r>
              <a:rPr sz="1182" b="1" spc="-18" dirty="0">
                <a:latin typeface="Arial"/>
                <a:cs typeface="Arial"/>
              </a:rPr>
              <a:t>Bertin</a:t>
            </a:r>
            <a:endParaRPr sz="1182" dirty="0">
              <a:latin typeface="Arial"/>
              <a:cs typeface="Arial"/>
            </a:endParaRPr>
          </a:p>
          <a:p>
            <a:pPr marL="5776">
              <a:spcBef>
                <a:spcPts val="230"/>
              </a:spcBef>
            </a:pPr>
            <a:r>
              <a:rPr sz="1182" spc="36" dirty="0">
                <a:latin typeface="Arial"/>
                <a:cs typeface="Arial"/>
              </a:rPr>
              <a:t>Sémiologie </a:t>
            </a:r>
            <a:r>
              <a:rPr sz="1182" spc="34" dirty="0">
                <a:latin typeface="Arial"/>
                <a:cs typeface="Arial"/>
              </a:rPr>
              <a:t>Graphique,</a:t>
            </a:r>
            <a:r>
              <a:rPr sz="1182" spc="-130" dirty="0">
                <a:latin typeface="Arial"/>
                <a:cs typeface="Arial"/>
              </a:rPr>
              <a:t> </a:t>
            </a:r>
            <a:r>
              <a:rPr sz="1182" spc="36" dirty="0">
                <a:latin typeface="Arial"/>
                <a:cs typeface="Arial"/>
              </a:rPr>
              <a:t>1967</a:t>
            </a:r>
            <a:endParaRPr sz="1182" dirty="0">
              <a:latin typeface="Arial"/>
              <a:cs typeface="Arial"/>
            </a:endParaRPr>
          </a:p>
        </p:txBody>
      </p:sp>
      <p:sp>
        <p:nvSpPr>
          <p:cNvPr id="17" name="Footer Placeholder 16"/>
          <p:cNvSpPr>
            <a:spLocks noGrp="1"/>
          </p:cNvSpPr>
          <p:nvPr>
            <p:ph type="ftr" sz="quarter" idx="11"/>
          </p:nvPr>
        </p:nvSpPr>
        <p:spPr/>
        <p:txBody>
          <a:bodyPr/>
          <a:lstStyle/>
          <a:p>
            <a:pPr>
              <a:defRPr/>
            </a:pPr>
            <a:r>
              <a:rPr lang="en-US" altLang="en-US"/>
              <a:t>© 2021 - Brad Myers and others</a:t>
            </a:r>
          </a:p>
        </p:txBody>
      </p:sp>
      <p:sp>
        <p:nvSpPr>
          <p:cNvPr id="18" name="Slide Number Placeholder 17"/>
          <p:cNvSpPr>
            <a:spLocks noGrp="1"/>
          </p:cNvSpPr>
          <p:nvPr>
            <p:ph type="sldNum" sz="quarter" idx="12"/>
          </p:nvPr>
        </p:nvSpPr>
        <p:spPr/>
        <p:txBody>
          <a:bodyPr/>
          <a:lstStyle/>
          <a:p>
            <a:pPr>
              <a:defRPr/>
            </a:pPr>
            <a:fld id="{A3B315BA-FF6E-4F83-822C-B6704CDD7611}" type="slidenum">
              <a:rPr lang="en-US" altLang="en-US" smtClean="0"/>
              <a:pPr>
                <a:defRPr/>
              </a:pPr>
              <a:t>45</a:t>
            </a:fld>
            <a:endParaRPr lang="en-US" altLang="en-US"/>
          </a:p>
        </p:txBody>
      </p:sp>
      <p:grpSp>
        <p:nvGrpSpPr>
          <p:cNvPr id="13" name="object 13"/>
          <p:cNvGrpSpPr/>
          <p:nvPr/>
        </p:nvGrpSpPr>
        <p:grpSpPr>
          <a:xfrm>
            <a:off x="908154" y="3098734"/>
            <a:ext cx="7825073" cy="3513619"/>
            <a:chOff x="3986370" y="5821960"/>
            <a:chExt cx="11378565" cy="5109210"/>
          </a:xfrm>
        </p:grpSpPr>
        <p:sp>
          <p:nvSpPr>
            <p:cNvPr id="14" name="object 14"/>
            <p:cNvSpPr/>
            <p:nvPr/>
          </p:nvSpPr>
          <p:spPr>
            <a:xfrm>
              <a:off x="10372201" y="5821960"/>
              <a:ext cx="4992328" cy="5108941"/>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3986370" y="6211348"/>
              <a:ext cx="2870740" cy="3556528"/>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621069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143000" y="857070"/>
            <a:ext cx="6867531" cy="5143572"/>
          </a:xfrm>
          <a:custGeom>
            <a:avLst/>
            <a:gdLst/>
            <a:ahLst/>
            <a:cxnLst/>
            <a:rect l="l" t="t" r="r" b="b"/>
            <a:pathLst>
              <a:path w="15099030" h="11308715">
                <a:moveTo>
                  <a:pt x="15099016" y="0"/>
                </a:moveTo>
                <a:lnTo>
                  <a:pt x="0" y="0"/>
                </a:lnTo>
                <a:lnTo>
                  <a:pt x="0" y="11308556"/>
                </a:lnTo>
                <a:lnTo>
                  <a:pt x="15099016" y="11308556"/>
                </a:lnTo>
                <a:lnTo>
                  <a:pt x="15099016"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title"/>
          </p:nvPr>
        </p:nvSpPr>
        <p:spPr>
          <a:xfrm>
            <a:off x="364590" y="546522"/>
            <a:ext cx="5830470" cy="621095"/>
          </a:xfrm>
          <a:prstGeom prst="rect">
            <a:avLst/>
          </a:prstGeom>
        </p:spPr>
        <p:txBody>
          <a:bodyPr vert="horz" wrap="square" lIns="0" tIns="5488" rIns="0" bIns="0" numCol="1" rtlCol="0" anchor="b" anchorCtr="0" compatLnSpc="1">
            <a:prstTxWarp prst="textNoShape">
              <a:avLst/>
            </a:prstTxWarp>
            <a:spAutoFit/>
          </a:bodyPr>
          <a:lstStyle/>
          <a:p>
            <a:pPr marL="5776">
              <a:spcBef>
                <a:spcPts val="43"/>
              </a:spcBef>
            </a:pPr>
            <a:r>
              <a:rPr sz="4000" spc="-118" dirty="0">
                <a:latin typeface="Lucida Sans"/>
                <a:cs typeface="Lucida Sans"/>
              </a:rPr>
              <a:t>Visualization</a:t>
            </a:r>
            <a:r>
              <a:rPr sz="4000" spc="-227" dirty="0">
                <a:latin typeface="Lucida Sans"/>
                <a:cs typeface="Lucida Sans"/>
              </a:rPr>
              <a:t> </a:t>
            </a:r>
            <a:r>
              <a:rPr sz="4000" spc="-107" dirty="0">
                <a:latin typeface="Lucida Sans"/>
                <a:cs typeface="Lucida Sans"/>
              </a:rPr>
              <a:t>Grammar</a:t>
            </a:r>
            <a:endParaRPr sz="4000" dirty="0">
              <a:latin typeface="Lucida Sans"/>
              <a:cs typeface="Lucida Sans"/>
            </a:endParaRPr>
          </a:p>
        </p:txBody>
      </p:sp>
      <p:sp>
        <p:nvSpPr>
          <p:cNvPr id="11" name="object 11"/>
          <p:cNvSpPr txBox="1"/>
          <p:nvPr/>
        </p:nvSpPr>
        <p:spPr>
          <a:xfrm>
            <a:off x="1277857" y="1354481"/>
            <a:ext cx="1355137" cy="2161838"/>
          </a:xfrm>
          <a:prstGeom prst="rect">
            <a:avLst/>
          </a:prstGeom>
        </p:spPr>
        <p:txBody>
          <a:bodyPr vert="horz" wrap="square" lIns="0" tIns="5488" rIns="0" bIns="0" rtlCol="0">
            <a:spAutoFit/>
          </a:bodyPr>
          <a:lstStyle/>
          <a:p>
            <a:pPr marL="5776" marR="2310">
              <a:lnSpc>
                <a:spcPct val="136500"/>
              </a:lnSpc>
              <a:spcBef>
                <a:spcPts val="43"/>
              </a:spcBef>
            </a:pPr>
            <a:r>
              <a:rPr sz="2092" b="1" spc="16" dirty="0">
                <a:latin typeface="Arial"/>
                <a:cs typeface="Arial"/>
              </a:rPr>
              <a:t>Data  </a:t>
            </a:r>
            <a:r>
              <a:rPr sz="2092" b="1" spc="-277" dirty="0">
                <a:latin typeface="Arial"/>
                <a:cs typeface="Arial"/>
              </a:rPr>
              <a:t>T</a:t>
            </a:r>
            <a:r>
              <a:rPr sz="2092" b="1" spc="-77" dirty="0">
                <a:latin typeface="Arial"/>
                <a:cs typeface="Arial"/>
              </a:rPr>
              <a:t>r</a:t>
            </a:r>
            <a:r>
              <a:rPr sz="2092" b="1" spc="-66" dirty="0">
                <a:latin typeface="Arial"/>
                <a:cs typeface="Arial"/>
              </a:rPr>
              <a:t>ansforms  </a:t>
            </a:r>
            <a:r>
              <a:rPr sz="2092" b="1" spc="-91" dirty="0">
                <a:latin typeface="Arial"/>
                <a:cs typeface="Arial"/>
              </a:rPr>
              <a:t>Scales</a:t>
            </a:r>
            <a:br>
              <a:rPr lang="en-US" sz="2092" b="1" spc="-91" dirty="0">
                <a:latin typeface="Arial"/>
                <a:cs typeface="Arial"/>
              </a:rPr>
            </a:br>
            <a:r>
              <a:rPr lang="en-US" sz="2092" b="1" spc="-91" dirty="0">
                <a:latin typeface="Arial"/>
                <a:cs typeface="Arial"/>
              </a:rPr>
              <a:t>Guides  Marks</a:t>
            </a:r>
          </a:p>
        </p:txBody>
      </p:sp>
      <p:sp>
        <p:nvSpPr>
          <p:cNvPr id="12" name="object 12"/>
          <p:cNvSpPr txBox="1">
            <a:spLocks noGrp="1"/>
          </p:cNvSpPr>
          <p:nvPr>
            <p:ph type="body" idx="1"/>
          </p:nvPr>
        </p:nvSpPr>
        <p:spPr>
          <a:xfrm>
            <a:off x="1662731" y="1302385"/>
            <a:ext cx="5446827" cy="2266030"/>
          </a:xfrm>
          <a:prstGeom prst="rect">
            <a:avLst/>
          </a:prstGeom>
        </p:spPr>
        <p:txBody>
          <a:bodyPr vert="horz" wrap="square" lIns="0" tIns="121881" rIns="0" bIns="0" numCol="1" rtlCol="0" anchor="t" anchorCtr="0" compatLnSpc="1">
            <a:prstTxWarp prst="textNoShape">
              <a:avLst/>
            </a:prstTxWarp>
            <a:spAutoFit/>
          </a:bodyPr>
          <a:lstStyle/>
          <a:p>
            <a:pPr marL="1242023" indent="0">
              <a:spcBef>
                <a:spcPts val="960"/>
              </a:spcBef>
              <a:buNone/>
            </a:pPr>
            <a:r>
              <a:rPr sz="2092" kern="1200" spc="16" dirty="0">
                <a:latin typeface="Arial"/>
                <a:cs typeface="Arial"/>
              </a:rPr>
              <a:t>Input data to visualize</a:t>
            </a:r>
          </a:p>
          <a:p>
            <a:pPr marL="1242023" marR="2310" indent="0">
              <a:lnSpc>
                <a:spcPts val="3425"/>
              </a:lnSpc>
              <a:spcBef>
                <a:spcPts val="266"/>
              </a:spcBef>
              <a:buNone/>
            </a:pPr>
            <a:r>
              <a:rPr sz="2092" kern="1200" spc="16" dirty="0">
                <a:latin typeface="Arial"/>
                <a:cs typeface="Arial"/>
              </a:rPr>
              <a:t>Grouping, stats, projection,</a:t>
            </a:r>
            <a:r>
              <a:rPr lang="en-US" sz="2092" kern="1200" spc="16" dirty="0">
                <a:latin typeface="Arial"/>
                <a:cs typeface="Arial"/>
              </a:rPr>
              <a:t> </a:t>
            </a:r>
            <a:r>
              <a:rPr sz="2092" kern="1200" spc="16" dirty="0">
                <a:latin typeface="Arial"/>
                <a:cs typeface="Arial"/>
              </a:rPr>
              <a:t>layout  Map data values to visual values</a:t>
            </a:r>
            <a:endParaRPr lang="en-US" sz="2092" kern="1200" spc="16" dirty="0">
              <a:latin typeface="Arial"/>
              <a:cs typeface="Arial"/>
            </a:endParaRPr>
          </a:p>
          <a:p>
            <a:pPr marL="1242023" marR="2310" indent="0">
              <a:lnSpc>
                <a:spcPts val="3425"/>
              </a:lnSpc>
              <a:spcBef>
                <a:spcPts val="266"/>
              </a:spcBef>
              <a:buNone/>
            </a:pPr>
            <a:r>
              <a:rPr lang="en-US" sz="2092" kern="1200" spc="16" dirty="0">
                <a:cs typeface="Arial"/>
              </a:rPr>
              <a:t>Axes &amp; legends visualize scales  Data-representative graphics</a:t>
            </a:r>
          </a:p>
        </p:txBody>
      </p:sp>
      <p:grpSp>
        <p:nvGrpSpPr>
          <p:cNvPr id="17" name="object 13"/>
          <p:cNvGrpSpPr/>
          <p:nvPr/>
        </p:nvGrpSpPr>
        <p:grpSpPr>
          <a:xfrm>
            <a:off x="1559168" y="3562350"/>
            <a:ext cx="6174740" cy="3455670"/>
            <a:chOff x="7080938" y="7439565"/>
            <a:chExt cx="6174740" cy="3455670"/>
          </a:xfrm>
        </p:grpSpPr>
        <p:sp>
          <p:nvSpPr>
            <p:cNvPr id="18" name="object 14"/>
            <p:cNvSpPr/>
            <p:nvPr/>
          </p:nvSpPr>
          <p:spPr>
            <a:xfrm>
              <a:off x="7080938" y="7439565"/>
              <a:ext cx="6174146" cy="3455394"/>
            </a:xfrm>
            <a:prstGeom prst="rect">
              <a:avLst/>
            </a:prstGeom>
            <a:blipFill>
              <a:blip r:embed="rId2" cstate="print"/>
              <a:stretch>
                <a:fillRect/>
              </a:stretch>
            </a:blipFill>
          </p:spPr>
          <p:txBody>
            <a:bodyPr wrap="square" lIns="0" tIns="0" rIns="0" bIns="0" rtlCol="0"/>
            <a:lstStyle/>
            <a:p>
              <a:endParaRPr/>
            </a:p>
          </p:txBody>
        </p:sp>
        <p:sp>
          <p:nvSpPr>
            <p:cNvPr id="19" name="object 15"/>
            <p:cNvSpPr/>
            <p:nvPr/>
          </p:nvSpPr>
          <p:spPr>
            <a:xfrm>
              <a:off x="7304552" y="8198921"/>
              <a:ext cx="1361215" cy="649194"/>
            </a:xfrm>
            <a:prstGeom prst="rect">
              <a:avLst/>
            </a:prstGeom>
            <a:blipFill>
              <a:blip r:embed="rId3" cstate="print"/>
              <a:stretch>
                <a:fillRect/>
              </a:stretch>
            </a:blipFill>
          </p:spPr>
          <p:txBody>
            <a:bodyPr wrap="square" lIns="0" tIns="0" rIns="0" bIns="0" rtlCol="0"/>
            <a:lstStyle/>
            <a:p>
              <a:endParaRPr/>
            </a:p>
          </p:txBody>
        </p:sp>
        <p:sp>
          <p:nvSpPr>
            <p:cNvPr id="20" name="object 16"/>
            <p:cNvSpPr/>
            <p:nvPr/>
          </p:nvSpPr>
          <p:spPr>
            <a:xfrm>
              <a:off x="8762652" y="8202718"/>
              <a:ext cx="1361215" cy="732961"/>
            </a:xfrm>
            <a:prstGeom prst="rect">
              <a:avLst/>
            </a:prstGeom>
            <a:blipFill>
              <a:blip r:embed="rId4" cstate="print"/>
              <a:stretch>
                <a:fillRect/>
              </a:stretch>
            </a:blipFill>
          </p:spPr>
          <p:txBody>
            <a:bodyPr wrap="square" lIns="0" tIns="0" rIns="0" bIns="0" rtlCol="0"/>
            <a:lstStyle/>
            <a:p>
              <a:endParaRPr/>
            </a:p>
          </p:txBody>
        </p:sp>
        <p:sp>
          <p:nvSpPr>
            <p:cNvPr id="21" name="object 17"/>
            <p:cNvSpPr/>
            <p:nvPr/>
          </p:nvSpPr>
          <p:spPr>
            <a:xfrm>
              <a:off x="10136985" y="8206516"/>
              <a:ext cx="1591574" cy="816729"/>
            </a:xfrm>
            <a:prstGeom prst="rect">
              <a:avLst/>
            </a:prstGeom>
            <a:blipFill>
              <a:blip r:embed="rId5" cstate="print"/>
              <a:stretch>
                <a:fillRect/>
              </a:stretch>
            </a:blipFill>
          </p:spPr>
          <p:txBody>
            <a:bodyPr wrap="square" lIns="0" tIns="0" rIns="0" bIns="0" rtlCol="0"/>
            <a:lstStyle/>
            <a:p>
              <a:endParaRPr/>
            </a:p>
          </p:txBody>
        </p:sp>
        <p:sp>
          <p:nvSpPr>
            <p:cNvPr id="22" name="object 18"/>
            <p:cNvSpPr/>
            <p:nvPr/>
          </p:nvSpPr>
          <p:spPr>
            <a:xfrm>
              <a:off x="11678848" y="8209047"/>
              <a:ext cx="1361215" cy="691078"/>
            </a:xfrm>
            <a:prstGeom prst="rect">
              <a:avLst/>
            </a:prstGeom>
            <a:blipFill>
              <a:blip r:embed="rId6" cstate="print"/>
              <a:stretch>
                <a:fillRect/>
              </a:stretch>
            </a:blipFill>
          </p:spPr>
          <p:txBody>
            <a:bodyPr wrap="square" lIns="0" tIns="0" rIns="0" bIns="0" rtlCol="0"/>
            <a:lstStyle/>
            <a:p>
              <a:endParaRPr/>
            </a:p>
          </p:txBody>
        </p:sp>
        <p:sp>
          <p:nvSpPr>
            <p:cNvPr id="23" name="object 19"/>
            <p:cNvSpPr/>
            <p:nvPr/>
          </p:nvSpPr>
          <p:spPr>
            <a:xfrm>
              <a:off x="7304552" y="9660819"/>
              <a:ext cx="1361215" cy="607311"/>
            </a:xfrm>
            <a:prstGeom prst="rect">
              <a:avLst/>
            </a:prstGeom>
            <a:blipFill>
              <a:blip r:embed="rId7" cstate="print"/>
              <a:stretch>
                <a:fillRect/>
              </a:stretch>
            </a:blipFill>
          </p:spPr>
          <p:txBody>
            <a:bodyPr wrap="square" lIns="0" tIns="0" rIns="0" bIns="0" rtlCol="0"/>
            <a:lstStyle/>
            <a:p>
              <a:endParaRPr/>
            </a:p>
          </p:txBody>
        </p:sp>
        <p:sp>
          <p:nvSpPr>
            <p:cNvPr id="24" name="object 20"/>
            <p:cNvSpPr/>
            <p:nvPr/>
          </p:nvSpPr>
          <p:spPr>
            <a:xfrm>
              <a:off x="8762652" y="9660819"/>
              <a:ext cx="1361215" cy="753903"/>
            </a:xfrm>
            <a:prstGeom prst="rect">
              <a:avLst/>
            </a:prstGeom>
            <a:blipFill>
              <a:blip r:embed="rId8" cstate="print"/>
              <a:stretch>
                <a:fillRect/>
              </a:stretch>
            </a:blipFill>
          </p:spPr>
          <p:txBody>
            <a:bodyPr wrap="square" lIns="0" tIns="0" rIns="0" bIns="0" rtlCol="0"/>
            <a:lstStyle/>
            <a:p>
              <a:endParaRPr/>
            </a:p>
          </p:txBody>
        </p:sp>
        <p:sp>
          <p:nvSpPr>
            <p:cNvPr id="25" name="object 21"/>
            <p:cNvSpPr/>
            <p:nvPr/>
          </p:nvSpPr>
          <p:spPr>
            <a:xfrm>
              <a:off x="10220752" y="9660818"/>
              <a:ext cx="1361215" cy="586369"/>
            </a:xfrm>
            <a:prstGeom prst="rect">
              <a:avLst/>
            </a:prstGeom>
            <a:blipFill>
              <a:blip r:embed="rId9" cstate="print"/>
              <a:stretch>
                <a:fillRect/>
              </a:stretch>
            </a:blipFill>
          </p:spPr>
          <p:txBody>
            <a:bodyPr wrap="square" lIns="0" tIns="0" rIns="0" bIns="0" rtlCol="0"/>
            <a:lstStyle/>
            <a:p>
              <a:endParaRPr/>
            </a:p>
          </p:txBody>
        </p:sp>
        <p:sp>
          <p:nvSpPr>
            <p:cNvPr id="26" name="object 22"/>
            <p:cNvSpPr/>
            <p:nvPr/>
          </p:nvSpPr>
          <p:spPr>
            <a:xfrm>
              <a:off x="11678848" y="9660819"/>
              <a:ext cx="1361215" cy="753903"/>
            </a:xfrm>
            <a:prstGeom prst="rect">
              <a:avLst/>
            </a:prstGeom>
            <a:blipFill>
              <a:blip r:embed="rId10" cstate="print"/>
              <a:stretch>
                <a:fillRect/>
              </a:stretch>
            </a:blipFill>
          </p:spPr>
          <p:txBody>
            <a:bodyPr wrap="square" lIns="0" tIns="0" rIns="0" bIns="0" rtlCol="0"/>
            <a:lstStyle/>
            <a:p>
              <a:endParaRPr/>
            </a:p>
          </p:txBody>
        </p:sp>
      </p:grpSp>
      <p:graphicFrame>
        <p:nvGraphicFramePr>
          <p:cNvPr id="27" name="object 23"/>
          <p:cNvGraphicFramePr>
            <a:graphicFrameLocks noGrp="1"/>
          </p:cNvGraphicFramePr>
          <p:nvPr>
            <p:extLst>
              <p:ext uri="{D42A27DB-BD31-4B8C-83A1-F6EECF244321}">
                <p14:modId xmlns:p14="http://schemas.microsoft.com/office/powerpoint/2010/main" val="4040112481"/>
              </p:ext>
            </p:extLst>
          </p:nvPr>
        </p:nvGraphicFramePr>
        <p:xfrm>
          <a:off x="1982923" y="4470094"/>
          <a:ext cx="5400038" cy="1841428"/>
        </p:xfrm>
        <a:graphic>
          <a:graphicData uri="http://schemas.openxmlformats.org/drawingml/2006/table">
            <a:tbl>
              <a:tblPr firstRow="1" bandRow="1">
                <a:tableStyleId>{2D5ABB26-0587-4C30-8999-92F81FD0307C}</a:tableStyleId>
              </a:tblPr>
              <a:tblGrid>
                <a:gridCol w="1184910">
                  <a:extLst>
                    <a:ext uri="{9D8B030D-6E8A-4147-A177-3AD203B41FA5}">
                      <a16:colId xmlns:a16="http://schemas.microsoft.com/office/drawing/2014/main" val="20000"/>
                    </a:ext>
                  </a:extLst>
                </a:gridCol>
                <a:gridCol w="1332230">
                  <a:extLst>
                    <a:ext uri="{9D8B030D-6E8A-4147-A177-3AD203B41FA5}">
                      <a16:colId xmlns:a16="http://schemas.microsoft.com/office/drawing/2014/main" val="20001"/>
                    </a:ext>
                  </a:extLst>
                </a:gridCol>
                <a:gridCol w="1661794">
                  <a:extLst>
                    <a:ext uri="{9D8B030D-6E8A-4147-A177-3AD203B41FA5}">
                      <a16:colId xmlns:a16="http://schemas.microsoft.com/office/drawing/2014/main" val="20002"/>
                    </a:ext>
                  </a:extLst>
                </a:gridCol>
                <a:gridCol w="1221104">
                  <a:extLst>
                    <a:ext uri="{9D8B030D-6E8A-4147-A177-3AD203B41FA5}">
                      <a16:colId xmlns:a16="http://schemas.microsoft.com/office/drawing/2014/main" val="20003"/>
                    </a:ext>
                  </a:extLst>
                </a:gridCol>
              </a:tblGrid>
              <a:tr h="924488">
                <a:tc>
                  <a:txBody>
                    <a:bodyPr/>
                    <a:lstStyle/>
                    <a:p>
                      <a:pPr marL="31750">
                        <a:lnSpc>
                          <a:spcPts val="2875"/>
                        </a:lnSpc>
                      </a:pPr>
                      <a:r>
                        <a:rPr sz="2950" b="1" spc="10" dirty="0">
                          <a:latin typeface="Arial"/>
                          <a:cs typeface="Arial"/>
                        </a:rPr>
                        <a:t>Area</a:t>
                      </a:r>
                      <a:endParaRPr sz="2950">
                        <a:latin typeface="Arial"/>
                        <a:cs typeface="Arial"/>
                      </a:endParaRPr>
                    </a:p>
                  </a:txBody>
                  <a:tcPr marL="0" marR="0" marT="0" marB="0"/>
                </a:tc>
                <a:tc>
                  <a:txBody>
                    <a:bodyPr/>
                    <a:lstStyle/>
                    <a:p>
                      <a:pPr marR="192405" algn="r">
                        <a:lnSpc>
                          <a:spcPts val="2905"/>
                        </a:lnSpc>
                      </a:pPr>
                      <a:r>
                        <a:rPr sz="2950" b="1" dirty="0">
                          <a:latin typeface="Arial"/>
                          <a:cs typeface="Arial"/>
                        </a:rPr>
                        <a:t>Rect</a:t>
                      </a:r>
                      <a:endParaRPr sz="2950">
                        <a:latin typeface="Arial"/>
                        <a:cs typeface="Arial"/>
                      </a:endParaRPr>
                    </a:p>
                  </a:txBody>
                  <a:tcPr marL="0" marR="0" marT="0" marB="0"/>
                </a:tc>
                <a:tc>
                  <a:txBody>
                    <a:bodyPr/>
                    <a:lstStyle/>
                    <a:p>
                      <a:pPr marL="99060" algn="ctr">
                        <a:lnSpc>
                          <a:spcPts val="2935"/>
                        </a:lnSpc>
                      </a:pPr>
                      <a:r>
                        <a:rPr sz="2950" b="1" spc="5" dirty="0">
                          <a:latin typeface="Arial"/>
                          <a:cs typeface="Arial"/>
                        </a:rPr>
                        <a:t>Symbol</a:t>
                      </a:r>
                      <a:endParaRPr sz="2950">
                        <a:latin typeface="Arial"/>
                        <a:cs typeface="Arial"/>
                      </a:endParaRPr>
                    </a:p>
                  </a:txBody>
                  <a:tcPr marL="0" marR="0" marT="0" marB="0"/>
                </a:tc>
                <a:tc>
                  <a:txBody>
                    <a:bodyPr/>
                    <a:lstStyle/>
                    <a:p>
                      <a:pPr marL="68580" algn="ctr">
                        <a:lnSpc>
                          <a:spcPts val="2955"/>
                        </a:lnSpc>
                      </a:pPr>
                      <a:r>
                        <a:rPr sz="2950" b="1" spc="5" dirty="0">
                          <a:latin typeface="Arial"/>
                          <a:cs typeface="Arial"/>
                        </a:rPr>
                        <a:t>Image</a:t>
                      </a:r>
                      <a:endParaRPr sz="2950">
                        <a:latin typeface="Arial"/>
                        <a:cs typeface="Arial"/>
                      </a:endParaRPr>
                    </a:p>
                  </a:txBody>
                  <a:tcPr marL="0" marR="0" marT="0" marB="0"/>
                </a:tc>
                <a:extLst>
                  <a:ext uri="{0D108BD9-81ED-4DB2-BD59-A6C34878D82A}">
                    <a16:rowId xmlns:a16="http://schemas.microsoft.com/office/drawing/2014/main" val="10000"/>
                  </a:ext>
                </a:extLst>
              </a:tr>
              <a:tr h="914361">
                <a:tc>
                  <a:txBody>
                    <a:bodyPr/>
                    <a:lstStyle/>
                    <a:p>
                      <a:pPr>
                        <a:lnSpc>
                          <a:spcPct val="100000"/>
                        </a:lnSpc>
                      </a:pPr>
                      <a:endParaRPr sz="3100">
                        <a:latin typeface="Times New Roman"/>
                        <a:cs typeface="Times New Roman"/>
                      </a:endParaRPr>
                    </a:p>
                    <a:p>
                      <a:pPr marL="62865">
                        <a:lnSpc>
                          <a:spcPts val="3535"/>
                        </a:lnSpc>
                      </a:pPr>
                      <a:r>
                        <a:rPr sz="2950" b="1" dirty="0">
                          <a:latin typeface="Arial"/>
                          <a:cs typeface="Arial"/>
                        </a:rPr>
                        <a:t>Line</a:t>
                      </a:r>
                      <a:endParaRPr sz="2950">
                        <a:latin typeface="Arial"/>
                        <a:cs typeface="Arial"/>
                      </a:endParaRPr>
                    </a:p>
                  </a:txBody>
                  <a:tcPr marL="0" marR="0" marT="0" marB="0"/>
                </a:tc>
                <a:tc>
                  <a:txBody>
                    <a:bodyPr/>
                    <a:lstStyle/>
                    <a:p>
                      <a:pPr>
                        <a:lnSpc>
                          <a:spcPct val="100000"/>
                        </a:lnSpc>
                      </a:pPr>
                      <a:endParaRPr sz="3100">
                        <a:latin typeface="Times New Roman"/>
                        <a:cs typeface="Times New Roman"/>
                      </a:endParaRPr>
                    </a:p>
                    <a:p>
                      <a:pPr marR="227329" algn="r">
                        <a:lnSpc>
                          <a:spcPts val="3535"/>
                        </a:lnSpc>
                      </a:pPr>
                      <a:r>
                        <a:rPr sz="2950" b="1" spc="-220" dirty="0">
                          <a:latin typeface="Arial"/>
                          <a:cs typeface="Arial"/>
                        </a:rPr>
                        <a:t>T</a:t>
                      </a:r>
                      <a:r>
                        <a:rPr sz="2950" b="1" dirty="0">
                          <a:latin typeface="Arial"/>
                          <a:cs typeface="Arial"/>
                        </a:rPr>
                        <a:t>e</a:t>
                      </a:r>
                      <a:r>
                        <a:rPr sz="2950" b="1" spc="-5" dirty="0">
                          <a:latin typeface="Arial"/>
                          <a:cs typeface="Arial"/>
                        </a:rPr>
                        <a:t>x</a:t>
                      </a:r>
                      <a:r>
                        <a:rPr sz="2950" b="1" dirty="0">
                          <a:latin typeface="Arial"/>
                          <a:cs typeface="Arial"/>
                        </a:rPr>
                        <a:t>t</a:t>
                      </a:r>
                      <a:endParaRPr sz="2950">
                        <a:latin typeface="Arial"/>
                        <a:cs typeface="Arial"/>
                      </a:endParaRPr>
                    </a:p>
                  </a:txBody>
                  <a:tcPr marL="0" marR="0" marT="0" marB="0"/>
                </a:tc>
                <a:tc>
                  <a:txBody>
                    <a:bodyPr/>
                    <a:lstStyle/>
                    <a:p>
                      <a:pPr>
                        <a:lnSpc>
                          <a:spcPct val="100000"/>
                        </a:lnSpc>
                      </a:pPr>
                      <a:endParaRPr sz="3100">
                        <a:latin typeface="Times New Roman"/>
                        <a:cs typeface="Times New Roman"/>
                      </a:endParaRPr>
                    </a:p>
                    <a:p>
                      <a:pPr marL="36195" algn="ctr">
                        <a:lnSpc>
                          <a:spcPts val="3535"/>
                        </a:lnSpc>
                      </a:pPr>
                      <a:r>
                        <a:rPr sz="2950" b="1" spc="5" dirty="0">
                          <a:latin typeface="Arial"/>
                          <a:cs typeface="Arial"/>
                        </a:rPr>
                        <a:t>Rule</a:t>
                      </a:r>
                      <a:endParaRPr sz="2950">
                        <a:latin typeface="Arial"/>
                        <a:cs typeface="Arial"/>
                      </a:endParaRPr>
                    </a:p>
                  </a:txBody>
                  <a:tcPr marL="0" marR="0" marT="0" marB="0"/>
                </a:tc>
                <a:tc>
                  <a:txBody>
                    <a:bodyPr/>
                    <a:lstStyle/>
                    <a:p>
                      <a:pPr>
                        <a:lnSpc>
                          <a:spcPct val="100000"/>
                        </a:lnSpc>
                      </a:pPr>
                      <a:endParaRPr sz="3100" dirty="0">
                        <a:latin typeface="Times New Roman"/>
                        <a:cs typeface="Times New Roman"/>
                      </a:endParaRPr>
                    </a:p>
                    <a:p>
                      <a:pPr marL="68580" algn="ctr">
                        <a:lnSpc>
                          <a:spcPts val="3535"/>
                        </a:lnSpc>
                      </a:pPr>
                      <a:r>
                        <a:rPr sz="2950" b="1" spc="10" dirty="0">
                          <a:latin typeface="Arial"/>
                          <a:cs typeface="Arial"/>
                        </a:rPr>
                        <a:t>Arc</a:t>
                      </a:r>
                      <a:endParaRPr sz="2950" dirty="0">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a:defRPr/>
            </a:pPr>
            <a:fld id="{A3B315BA-FF6E-4F83-822C-B6704CDD7611}" type="slidenum">
              <a:rPr lang="en-US" altLang="en-US" smtClean="0"/>
              <a:pPr>
                <a:defRPr/>
              </a:pPr>
              <a:t>46</a:t>
            </a:fld>
            <a:endParaRPr lang="en-US" altLang="en-US"/>
          </a:p>
        </p:txBody>
      </p:sp>
      <p:sp>
        <p:nvSpPr>
          <p:cNvPr id="2" name="Footer Placeholder 1">
            <a:extLst>
              <a:ext uri="{FF2B5EF4-FFF2-40B4-BE49-F238E27FC236}">
                <a16:creationId xmlns:a16="http://schemas.microsoft.com/office/drawing/2014/main" id="{BDC78B1E-FD37-470A-8AF2-0CA55E826DA3}"/>
              </a:ext>
            </a:extLst>
          </p:cNvPr>
          <p:cNvSpPr>
            <a:spLocks noGrp="1"/>
          </p:cNvSpPr>
          <p:nvPr>
            <p:ph type="ftr" sz="quarter" idx="11"/>
          </p:nvPr>
        </p:nvSpPr>
        <p:spPr/>
        <p:txBody>
          <a:bodyPr/>
          <a:lstStyle/>
          <a:p>
            <a:pPr>
              <a:defRPr/>
            </a:pPr>
            <a:r>
              <a:rPr lang="en-US" altLang="en-US"/>
              <a:t>© 2021 - Brad Myers and others</a:t>
            </a:r>
          </a:p>
        </p:txBody>
      </p:sp>
    </p:spTree>
    <p:extLst>
      <p:ext uri="{BB962C8B-B14F-4D97-AF65-F5344CB8AC3E}">
        <p14:creationId xmlns:p14="http://schemas.microsoft.com/office/powerpoint/2010/main" val="4110977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71450" y="1028520"/>
            <a:ext cx="6867531" cy="5143572"/>
            <a:chOff x="2513012" y="0"/>
            <a:chExt cx="15099030" cy="11308715"/>
          </a:xfrm>
        </p:grpSpPr>
        <p:sp>
          <p:nvSpPr>
            <p:cNvPr id="5" name="object 5"/>
            <p:cNvSpPr/>
            <p:nvPr/>
          </p:nvSpPr>
          <p:spPr>
            <a:xfrm>
              <a:off x="2513012" y="0"/>
              <a:ext cx="15099030" cy="11308715"/>
            </a:xfrm>
            <a:custGeom>
              <a:avLst/>
              <a:gdLst/>
              <a:ahLst/>
              <a:cxnLst/>
              <a:rect l="l" t="t" r="r" b="b"/>
              <a:pathLst>
                <a:path w="15099030" h="11308715">
                  <a:moveTo>
                    <a:pt x="15099016" y="0"/>
                  </a:moveTo>
                  <a:lnTo>
                    <a:pt x="0" y="0"/>
                  </a:lnTo>
                  <a:lnTo>
                    <a:pt x="0" y="11308556"/>
                  </a:lnTo>
                  <a:lnTo>
                    <a:pt x="15099016" y="11308556"/>
                  </a:lnTo>
                  <a:lnTo>
                    <a:pt x="15099016" y="0"/>
                  </a:lnTo>
                  <a:close/>
                </a:path>
              </a:pathLst>
            </a:custGeom>
            <a:solidFill>
              <a:srgbClr val="FFFFFF"/>
            </a:solidFill>
          </p:spPr>
          <p:txBody>
            <a:bodyPr wrap="square" lIns="0" tIns="0" rIns="0" bIns="0" rtlCol="0"/>
            <a:lstStyle/>
            <a:p>
              <a:endParaRPr/>
            </a:p>
          </p:txBody>
        </p:sp>
        <p:sp>
          <p:nvSpPr>
            <p:cNvPr id="10" name="object 10"/>
            <p:cNvSpPr/>
            <p:nvPr/>
          </p:nvSpPr>
          <p:spPr>
            <a:xfrm>
              <a:off x="10931604" y="2849644"/>
              <a:ext cx="6096032" cy="6471007"/>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12457337" y="4797228"/>
              <a:ext cx="941069" cy="4267200"/>
            </a:xfrm>
            <a:custGeom>
              <a:avLst/>
              <a:gdLst/>
              <a:ahLst/>
              <a:cxnLst/>
              <a:rect l="l" t="t" r="r" b="b"/>
              <a:pathLst>
                <a:path w="941069" h="4267200">
                  <a:moveTo>
                    <a:pt x="940704" y="0"/>
                  </a:moveTo>
                  <a:lnTo>
                    <a:pt x="0" y="0"/>
                  </a:lnTo>
                  <a:lnTo>
                    <a:pt x="0" y="4267095"/>
                  </a:lnTo>
                  <a:lnTo>
                    <a:pt x="940704" y="4267095"/>
                  </a:lnTo>
                  <a:lnTo>
                    <a:pt x="940704" y="0"/>
                  </a:lnTo>
                  <a:close/>
                </a:path>
              </a:pathLst>
            </a:custGeom>
            <a:solidFill>
              <a:srgbClr val="FFCA00"/>
            </a:solidFill>
          </p:spPr>
          <p:txBody>
            <a:bodyPr wrap="square" lIns="0" tIns="0" rIns="0" bIns="0" rtlCol="0"/>
            <a:lstStyle/>
            <a:p>
              <a:endParaRPr/>
            </a:p>
          </p:txBody>
        </p:sp>
        <p:sp>
          <p:nvSpPr>
            <p:cNvPr id="12" name="object 12"/>
            <p:cNvSpPr/>
            <p:nvPr/>
          </p:nvSpPr>
          <p:spPr>
            <a:xfrm>
              <a:off x="12457337" y="4797228"/>
              <a:ext cx="941069" cy="4267200"/>
            </a:xfrm>
            <a:custGeom>
              <a:avLst/>
              <a:gdLst/>
              <a:ahLst/>
              <a:cxnLst/>
              <a:rect l="l" t="t" r="r" b="b"/>
              <a:pathLst>
                <a:path w="941069" h="4267200">
                  <a:moveTo>
                    <a:pt x="0" y="0"/>
                  </a:moveTo>
                  <a:lnTo>
                    <a:pt x="940704" y="0"/>
                  </a:lnTo>
                  <a:lnTo>
                    <a:pt x="940704" y="4267095"/>
                  </a:lnTo>
                  <a:lnTo>
                    <a:pt x="0" y="4267095"/>
                  </a:lnTo>
                  <a:lnTo>
                    <a:pt x="0" y="0"/>
                  </a:lnTo>
                  <a:close/>
                </a:path>
              </a:pathLst>
            </a:custGeom>
            <a:ln w="41883">
              <a:solidFill>
                <a:srgbClr val="000000"/>
              </a:solidFill>
            </a:ln>
          </p:spPr>
          <p:txBody>
            <a:bodyPr wrap="square" lIns="0" tIns="0" rIns="0" bIns="0" rtlCol="0"/>
            <a:lstStyle/>
            <a:p>
              <a:endParaRPr/>
            </a:p>
          </p:txBody>
        </p:sp>
      </p:grpSp>
      <p:sp>
        <p:nvSpPr>
          <p:cNvPr id="14" name="object 14"/>
          <p:cNvSpPr txBox="1"/>
          <p:nvPr/>
        </p:nvSpPr>
        <p:spPr>
          <a:xfrm>
            <a:off x="483405" y="1598826"/>
            <a:ext cx="3209635" cy="300926"/>
          </a:xfrm>
          <a:prstGeom prst="rect">
            <a:avLst/>
          </a:prstGeom>
        </p:spPr>
        <p:txBody>
          <a:bodyPr vert="horz" wrap="square" lIns="0" tIns="6932" rIns="0" bIns="0" rtlCol="0">
            <a:spAutoFit/>
          </a:bodyPr>
          <a:lstStyle/>
          <a:p>
            <a:pPr marL="5776">
              <a:spcBef>
                <a:spcPts val="55"/>
              </a:spcBef>
            </a:pPr>
            <a:r>
              <a:rPr sz="1910" b="1" spc="-107" dirty="0">
                <a:latin typeface="Arial"/>
                <a:cs typeface="Arial"/>
              </a:rPr>
              <a:t>RE</a:t>
            </a:r>
            <a:r>
              <a:rPr sz="1910" b="1" spc="-123" dirty="0">
                <a:latin typeface="Arial"/>
                <a:cs typeface="Arial"/>
              </a:rPr>
              <a:t>C</a:t>
            </a:r>
            <a:r>
              <a:rPr sz="1910" b="1" spc="-77" dirty="0">
                <a:latin typeface="Arial"/>
                <a:cs typeface="Arial"/>
              </a:rPr>
              <a:t>T</a:t>
            </a:r>
            <a:r>
              <a:rPr lang="en-US" sz="1910" b="1" spc="-77" dirty="0">
                <a:latin typeface="Arial"/>
                <a:cs typeface="Arial"/>
              </a:rPr>
              <a:t>                      </a:t>
            </a:r>
            <a:r>
              <a:rPr lang="el-GR" sz="1910" b="1" spc="-77" dirty="0">
                <a:latin typeface="Arial"/>
                <a:cs typeface="Arial"/>
              </a:rPr>
              <a:t>λ : </a:t>
            </a:r>
            <a:r>
              <a:rPr lang="en-US" sz="1910" b="1" spc="-77" dirty="0">
                <a:latin typeface="Arial"/>
                <a:cs typeface="Arial"/>
              </a:rPr>
              <a:t>D → R</a:t>
            </a:r>
            <a:endParaRPr sz="1910" dirty="0">
              <a:latin typeface="Arial"/>
              <a:cs typeface="Arial"/>
            </a:endParaRPr>
          </a:p>
        </p:txBody>
      </p:sp>
      <p:graphicFrame>
        <p:nvGraphicFramePr>
          <p:cNvPr id="15" name="object 15"/>
          <p:cNvGraphicFramePr>
            <a:graphicFrameLocks noGrp="1"/>
          </p:cNvGraphicFramePr>
          <p:nvPr>
            <p:extLst>
              <p:ext uri="{D42A27DB-BD31-4B8C-83A1-F6EECF244321}">
                <p14:modId xmlns:p14="http://schemas.microsoft.com/office/powerpoint/2010/main" val="2985420837"/>
              </p:ext>
            </p:extLst>
          </p:nvPr>
        </p:nvGraphicFramePr>
        <p:xfrm>
          <a:off x="485999" y="1948634"/>
          <a:ext cx="3207041" cy="3195640"/>
        </p:xfrm>
        <a:graphic>
          <a:graphicData uri="http://schemas.openxmlformats.org/drawingml/2006/table">
            <a:tbl>
              <a:tblPr firstRow="1" bandRow="1">
                <a:tableStyleId>{2D5ABB26-0587-4C30-8999-92F81FD0307C}</a:tableStyleId>
              </a:tblPr>
              <a:tblGrid>
                <a:gridCol w="1494059">
                  <a:extLst>
                    <a:ext uri="{9D8B030D-6E8A-4147-A177-3AD203B41FA5}">
                      <a16:colId xmlns:a16="http://schemas.microsoft.com/office/drawing/2014/main" val="20000"/>
                    </a:ext>
                  </a:extLst>
                </a:gridCol>
                <a:gridCol w="287375">
                  <a:extLst>
                    <a:ext uri="{9D8B030D-6E8A-4147-A177-3AD203B41FA5}">
                      <a16:colId xmlns:a16="http://schemas.microsoft.com/office/drawing/2014/main" val="20001"/>
                    </a:ext>
                  </a:extLst>
                </a:gridCol>
                <a:gridCol w="343116">
                  <a:extLst>
                    <a:ext uri="{9D8B030D-6E8A-4147-A177-3AD203B41FA5}">
                      <a16:colId xmlns:a16="http://schemas.microsoft.com/office/drawing/2014/main" val="20002"/>
                    </a:ext>
                  </a:extLst>
                </a:gridCol>
                <a:gridCol w="343116">
                  <a:extLst>
                    <a:ext uri="{9D8B030D-6E8A-4147-A177-3AD203B41FA5}">
                      <a16:colId xmlns:a16="http://schemas.microsoft.com/office/drawing/2014/main" val="20003"/>
                    </a:ext>
                  </a:extLst>
                </a:gridCol>
                <a:gridCol w="343116">
                  <a:extLst>
                    <a:ext uri="{9D8B030D-6E8A-4147-A177-3AD203B41FA5}">
                      <a16:colId xmlns:a16="http://schemas.microsoft.com/office/drawing/2014/main" val="20004"/>
                    </a:ext>
                  </a:extLst>
                </a:gridCol>
                <a:gridCol w="396259">
                  <a:extLst>
                    <a:ext uri="{9D8B030D-6E8A-4147-A177-3AD203B41FA5}">
                      <a16:colId xmlns:a16="http://schemas.microsoft.com/office/drawing/2014/main" val="20005"/>
                    </a:ext>
                  </a:extLst>
                </a:gridCol>
              </a:tblGrid>
              <a:tr h="319564">
                <a:tc>
                  <a:txBody>
                    <a:bodyPr/>
                    <a:lstStyle/>
                    <a:p>
                      <a:pPr marL="41275">
                        <a:lnSpc>
                          <a:spcPct val="100000"/>
                        </a:lnSpc>
                        <a:spcBef>
                          <a:spcPts val="560"/>
                        </a:spcBef>
                      </a:pPr>
                      <a:r>
                        <a:rPr sz="1600" spc="60" dirty="0">
                          <a:latin typeface="Arial"/>
                          <a:cs typeface="Arial"/>
                        </a:rPr>
                        <a:t>data</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a:txBody>
                    <a:bodyPr/>
                    <a:lstStyle/>
                    <a:p>
                      <a:pPr marL="184785">
                        <a:lnSpc>
                          <a:spcPct val="100000"/>
                        </a:lnSpc>
                        <a:spcBef>
                          <a:spcPts val="405"/>
                        </a:spcBef>
                      </a:pPr>
                      <a:r>
                        <a:rPr sz="1400" dirty="0">
                          <a:latin typeface="Arial"/>
                          <a:cs typeface="Arial"/>
                        </a:rPr>
                        <a:t>1</a:t>
                      </a: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a:txBody>
                    <a:bodyPr/>
                    <a:lstStyle/>
                    <a:p>
                      <a:pPr marL="64135">
                        <a:lnSpc>
                          <a:spcPct val="100000"/>
                        </a:lnSpc>
                        <a:spcBef>
                          <a:spcPts val="405"/>
                        </a:spcBef>
                      </a:pPr>
                      <a:r>
                        <a:rPr sz="1400" spc="40" dirty="0">
                          <a:latin typeface="Arial"/>
                          <a:cs typeface="Arial"/>
                        </a:rPr>
                        <a:t>1.2</a:t>
                      </a:r>
                      <a:endParaRPr sz="1400" dirty="0">
                        <a:latin typeface="Arial"/>
                        <a:cs typeface="Arial"/>
                      </a:endParaRP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solidFill>
                      <a:srgbClr val="FECB3E"/>
                    </a:solidFill>
                  </a:tcPr>
                </a:tc>
                <a:tc>
                  <a:txBody>
                    <a:bodyPr/>
                    <a:lstStyle/>
                    <a:p>
                      <a:pPr marL="64135">
                        <a:lnSpc>
                          <a:spcPct val="100000"/>
                        </a:lnSpc>
                        <a:spcBef>
                          <a:spcPts val="405"/>
                        </a:spcBef>
                      </a:pPr>
                      <a:r>
                        <a:rPr sz="1400" spc="40" dirty="0">
                          <a:latin typeface="Arial"/>
                          <a:cs typeface="Arial"/>
                        </a:rPr>
                        <a:t>1.7</a:t>
                      </a:r>
                      <a:endParaRPr sz="1400" dirty="0">
                        <a:latin typeface="Arial"/>
                        <a:cs typeface="Arial"/>
                      </a:endParaRP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a:txBody>
                    <a:bodyPr/>
                    <a:lstStyle/>
                    <a:p>
                      <a:pPr marL="64135">
                        <a:lnSpc>
                          <a:spcPct val="100000"/>
                        </a:lnSpc>
                        <a:spcBef>
                          <a:spcPts val="405"/>
                        </a:spcBef>
                      </a:pPr>
                      <a:r>
                        <a:rPr sz="1400" spc="40" dirty="0">
                          <a:latin typeface="Arial"/>
                          <a:cs typeface="Arial"/>
                        </a:rPr>
                        <a:t>1.5</a:t>
                      </a:r>
                      <a:endParaRPr sz="1400" dirty="0">
                        <a:latin typeface="Arial"/>
                        <a:cs typeface="Arial"/>
                      </a:endParaRP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a:txBody>
                    <a:bodyPr/>
                    <a:lstStyle/>
                    <a:p>
                      <a:pPr marL="132080">
                        <a:lnSpc>
                          <a:spcPct val="100000"/>
                        </a:lnSpc>
                        <a:spcBef>
                          <a:spcPts val="405"/>
                        </a:spcBef>
                      </a:pPr>
                      <a:r>
                        <a:rPr sz="1400" spc="40" dirty="0">
                          <a:latin typeface="Arial"/>
                          <a:cs typeface="Arial"/>
                        </a:rPr>
                        <a:t>0.7</a:t>
                      </a:r>
                      <a:endParaRPr sz="1400" dirty="0">
                        <a:latin typeface="Arial"/>
                        <a:cs typeface="Arial"/>
                      </a:endParaRP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extLst>
                  <a:ext uri="{0D108BD9-81ED-4DB2-BD59-A6C34878D82A}">
                    <a16:rowId xmlns:a16="http://schemas.microsoft.com/office/drawing/2014/main" val="10000"/>
                  </a:ext>
                </a:extLst>
              </a:tr>
              <a:tr h="319564">
                <a:tc>
                  <a:txBody>
                    <a:bodyPr/>
                    <a:lstStyle/>
                    <a:p>
                      <a:pPr marL="41275">
                        <a:lnSpc>
                          <a:spcPct val="100000"/>
                        </a:lnSpc>
                        <a:spcBef>
                          <a:spcPts val="560"/>
                        </a:spcBef>
                      </a:pPr>
                      <a:r>
                        <a:rPr sz="1600" spc="60" dirty="0">
                          <a:latin typeface="Arial"/>
                          <a:cs typeface="Arial"/>
                        </a:rPr>
                        <a:t>visible</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95" dirty="0">
                          <a:latin typeface="Arial"/>
                          <a:cs typeface="Arial"/>
                        </a:rPr>
                        <a:t>true</a:t>
                      </a:r>
                      <a:endParaRPr sz="1600" dirty="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319564">
                <a:tc>
                  <a:txBody>
                    <a:bodyPr/>
                    <a:lstStyle/>
                    <a:p>
                      <a:pPr marL="41275">
                        <a:lnSpc>
                          <a:spcPct val="100000"/>
                        </a:lnSpc>
                        <a:spcBef>
                          <a:spcPts val="560"/>
                        </a:spcBef>
                      </a:pPr>
                      <a:r>
                        <a:rPr sz="1600" spc="80" dirty="0">
                          <a:latin typeface="Arial"/>
                          <a:cs typeface="Arial"/>
                        </a:rPr>
                        <a:t>left</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85" dirty="0">
                          <a:latin typeface="Arial"/>
                          <a:cs typeface="Arial"/>
                        </a:rPr>
                        <a:t>1 </a:t>
                      </a:r>
                      <a:r>
                        <a:rPr sz="1600" spc="190" dirty="0">
                          <a:latin typeface="Arial"/>
                          <a:cs typeface="Arial"/>
                        </a:rPr>
                        <a:t>*</a:t>
                      </a:r>
                      <a:r>
                        <a:rPr sz="1600" spc="-290" dirty="0">
                          <a:latin typeface="Arial"/>
                          <a:cs typeface="Arial"/>
                        </a:rPr>
                        <a:t> </a:t>
                      </a:r>
                      <a:r>
                        <a:rPr sz="1600" spc="85" dirty="0">
                          <a:latin typeface="Arial"/>
                          <a:cs typeface="Arial"/>
                        </a:rPr>
                        <a:t>25</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solidFill>
                      <a:srgbClr val="FECB3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319564">
                <a:tc>
                  <a:txBody>
                    <a:bodyPr/>
                    <a:lstStyle/>
                    <a:p>
                      <a:pPr marL="41275">
                        <a:lnSpc>
                          <a:spcPct val="100000"/>
                        </a:lnSpc>
                        <a:spcBef>
                          <a:spcPts val="560"/>
                        </a:spcBef>
                      </a:pPr>
                      <a:r>
                        <a:rPr sz="1600" spc="180" dirty="0">
                          <a:latin typeface="Arial"/>
                          <a:cs typeface="Arial"/>
                        </a:rPr>
                        <a:t>bottom</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dirty="0">
                          <a:latin typeface="Arial"/>
                          <a:cs typeface="Arial"/>
                        </a:rPr>
                        <a:t>0</a:t>
                      </a: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319564">
                <a:tc>
                  <a:txBody>
                    <a:bodyPr/>
                    <a:lstStyle/>
                    <a:p>
                      <a:pPr marL="41275">
                        <a:lnSpc>
                          <a:spcPct val="100000"/>
                        </a:lnSpc>
                        <a:spcBef>
                          <a:spcPts val="560"/>
                        </a:spcBef>
                      </a:pPr>
                      <a:r>
                        <a:rPr sz="1600" spc="140" dirty="0">
                          <a:latin typeface="Arial"/>
                          <a:cs typeface="Arial"/>
                        </a:rPr>
                        <a:t>width</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85" dirty="0">
                          <a:latin typeface="Arial"/>
                          <a:cs typeface="Arial"/>
                        </a:rPr>
                        <a:t>20</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19564">
                <a:tc>
                  <a:txBody>
                    <a:bodyPr/>
                    <a:lstStyle/>
                    <a:p>
                      <a:pPr marL="41275">
                        <a:lnSpc>
                          <a:spcPct val="100000"/>
                        </a:lnSpc>
                        <a:spcBef>
                          <a:spcPts val="560"/>
                        </a:spcBef>
                      </a:pPr>
                      <a:r>
                        <a:rPr sz="1600" spc="125" dirty="0">
                          <a:latin typeface="Arial"/>
                          <a:cs typeface="Arial"/>
                        </a:rPr>
                        <a:t>height</a:t>
                      </a:r>
                      <a:endParaRPr sz="1600" dirty="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marL="57150" indent="-36513" algn="ctr">
                        <a:lnSpc>
                          <a:spcPct val="100000"/>
                        </a:lnSpc>
                        <a:spcBef>
                          <a:spcPts val="475"/>
                        </a:spcBef>
                      </a:pPr>
                      <a:r>
                        <a:rPr sz="1600" spc="40" dirty="0">
                          <a:latin typeface="Arial"/>
                          <a:cs typeface="Arial"/>
                        </a:rPr>
                        <a:t>1.2 </a:t>
                      </a:r>
                      <a:r>
                        <a:rPr sz="1600" spc="190" dirty="0">
                          <a:latin typeface="Arial"/>
                          <a:cs typeface="Arial"/>
                        </a:rPr>
                        <a:t>*</a:t>
                      </a:r>
                      <a:r>
                        <a:rPr sz="1600" spc="-245" dirty="0">
                          <a:latin typeface="Arial"/>
                          <a:cs typeface="Arial"/>
                        </a:rPr>
                        <a:t> </a:t>
                      </a:r>
                      <a:r>
                        <a:rPr sz="1600" spc="85" dirty="0">
                          <a:latin typeface="Arial"/>
                          <a:cs typeface="Arial"/>
                        </a:rPr>
                        <a:t>80</a:t>
                      </a:r>
                      <a:endParaRPr sz="1600" dirty="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solidFill>
                      <a:srgbClr val="FECB3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319564">
                <a:tc>
                  <a:txBody>
                    <a:bodyPr/>
                    <a:lstStyle/>
                    <a:p>
                      <a:pPr marL="41275">
                        <a:lnSpc>
                          <a:spcPct val="100000"/>
                        </a:lnSpc>
                        <a:spcBef>
                          <a:spcPts val="560"/>
                        </a:spcBef>
                      </a:pPr>
                      <a:r>
                        <a:rPr sz="1600" spc="30" dirty="0">
                          <a:latin typeface="Arial"/>
                          <a:cs typeface="Arial"/>
                        </a:rPr>
                        <a:t>fillStyle</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135" dirty="0">
                          <a:latin typeface="Arial"/>
                          <a:cs typeface="Arial"/>
                        </a:rPr>
                        <a:t>blue</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319564">
                <a:tc>
                  <a:txBody>
                    <a:bodyPr/>
                    <a:lstStyle/>
                    <a:p>
                      <a:pPr marL="41275">
                        <a:lnSpc>
                          <a:spcPct val="100000"/>
                        </a:lnSpc>
                        <a:spcBef>
                          <a:spcPts val="560"/>
                        </a:spcBef>
                      </a:pPr>
                      <a:r>
                        <a:rPr sz="1600" spc="10" dirty="0">
                          <a:latin typeface="Arial"/>
                          <a:cs typeface="Arial"/>
                        </a:rPr>
                        <a:t>strokeStyle</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70" dirty="0">
                          <a:latin typeface="Arial"/>
                          <a:cs typeface="Arial"/>
                        </a:rPr>
                        <a:t>black</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319564">
                <a:tc>
                  <a:txBody>
                    <a:bodyPr/>
                    <a:lstStyle/>
                    <a:p>
                      <a:pPr marL="41275">
                        <a:lnSpc>
                          <a:spcPct val="100000"/>
                        </a:lnSpc>
                        <a:spcBef>
                          <a:spcPts val="560"/>
                        </a:spcBef>
                      </a:pPr>
                      <a:r>
                        <a:rPr sz="1600" spc="120" dirty="0">
                          <a:latin typeface="Arial"/>
                          <a:cs typeface="Arial"/>
                        </a:rPr>
                        <a:t>lineWidth</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40" dirty="0">
                          <a:latin typeface="Arial"/>
                          <a:cs typeface="Arial"/>
                        </a:rPr>
                        <a:t>1.5</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319564">
                <a:tc>
                  <a:txBody>
                    <a:bodyPr/>
                    <a:lstStyle/>
                    <a:p>
                      <a:pPr marL="41275">
                        <a:lnSpc>
                          <a:spcPct val="100000"/>
                        </a:lnSpc>
                        <a:spcBef>
                          <a:spcPts val="560"/>
                        </a:spcBef>
                      </a:pPr>
                      <a:r>
                        <a:rPr sz="1600" spc="-60" dirty="0">
                          <a:latin typeface="Arial"/>
                          <a:cs typeface="Arial"/>
                        </a:rPr>
                        <a:t>...</a:t>
                      </a:r>
                      <a:endParaRPr sz="1600" dirty="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60" dirty="0">
                          <a:latin typeface="Arial"/>
                          <a:cs typeface="Arial"/>
                        </a:rPr>
                        <a:t>...</a:t>
                      </a:r>
                      <a:endParaRPr sz="1600" dirty="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bl>
          </a:graphicData>
        </a:graphic>
      </p:graphicFrame>
      <p:sp>
        <p:nvSpPr>
          <p:cNvPr id="18" name="Title 17"/>
          <p:cNvSpPr>
            <a:spLocks noGrp="1"/>
          </p:cNvSpPr>
          <p:nvPr>
            <p:ph type="title"/>
          </p:nvPr>
        </p:nvSpPr>
        <p:spPr/>
        <p:txBody>
          <a:bodyPr/>
          <a:lstStyle/>
          <a:p>
            <a:r>
              <a:rPr lang="en-US" dirty="0"/>
              <a:t>Properties of a “Mark”</a:t>
            </a:r>
          </a:p>
        </p:txBody>
      </p:sp>
      <p:sp>
        <p:nvSpPr>
          <p:cNvPr id="19" name="object 11"/>
          <p:cNvSpPr txBox="1"/>
          <p:nvPr/>
        </p:nvSpPr>
        <p:spPr>
          <a:xfrm>
            <a:off x="6448362" y="2212791"/>
            <a:ext cx="3312858" cy="3058530"/>
          </a:xfrm>
          <a:prstGeom prst="rect">
            <a:avLst/>
          </a:prstGeom>
        </p:spPr>
        <p:txBody>
          <a:bodyPr vert="horz" wrap="square" lIns="0" tIns="11430" rIns="0" bIns="0" rtlCol="0">
            <a:spAutoFit/>
          </a:bodyPr>
          <a:lstStyle/>
          <a:p>
            <a:pPr marR="1045844">
              <a:spcBef>
                <a:spcPts val="0"/>
              </a:spcBef>
            </a:pPr>
            <a:r>
              <a:rPr sz="1600" dirty="0">
                <a:latin typeface="Arial"/>
                <a:cs typeface="Arial"/>
              </a:rPr>
              <a:t>var </a:t>
            </a:r>
            <a:r>
              <a:rPr sz="1600" spc="-50" dirty="0">
                <a:latin typeface="Arial"/>
                <a:cs typeface="Arial"/>
              </a:rPr>
              <a:t>vis </a:t>
            </a:r>
            <a:r>
              <a:rPr sz="1600" spc="350" dirty="0">
                <a:latin typeface="Arial"/>
                <a:cs typeface="Arial"/>
              </a:rPr>
              <a:t>= </a:t>
            </a:r>
            <a:r>
              <a:rPr sz="1600" spc="100" dirty="0">
                <a:latin typeface="Arial"/>
                <a:cs typeface="Arial"/>
              </a:rPr>
              <a:t>new</a:t>
            </a:r>
            <a:r>
              <a:rPr sz="1600" spc="-805" dirty="0">
                <a:latin typeface="Arial"/>
                <a:cs typeface="Arial"/>
              </a:rPr>
              <a:t> </a:t>
            </a:r>
            <a:r>
              <a:rPr sz="1600" spc="-45" dirty="0" err="1">
                <a:latin typeface="Arial"/>
                <a:cs typeface="Arial"/>
              </a:rPr>
              <a:t>pv.Panel</a:t>
            </a:r>
            <a:r>
              <a:rPr sz="1600" spc="-45" dirty="0">
                <a:latin typeface="Arial"/>
                <a:cs typeface="Arial"/>
              </a:rPr>
              <a:t>();</a:t>
            </a:r>
            <a:endParaRPr lang="en-US" sz="1600" spc="-45" dirty="0">
              <a:latin typeface="Arial"/>
              <a:cs typeface="Arial"/>
            </a:endParaRPr>
          </a:p>
          <a:p>
            <a:pPr marR="1045844">
              <a:spcBef>
                <a:spcPts val="0"/>
              </a:spcBef>
            </a:pPr>
            <a:r>
              <a:rPr sz="1600" dirty="0" err="1">
                <a:latin typeface="Arial"/>
                <a:cs typeface="Arial"/>
              </a:rPr>
              <a:t>vis.add</a:t>
            </a:r>
            <a:r>
              <a:rPr sz="1600" dirty="0">
                <a:latin typeface="Arial"/>
                <a:cs typeface="Arial"/>
              </a:rPr>
              <a:t>(</a:t>
            </a:r>
            <a:r>
              <a:rPr sz="1600" dirty="0" err="1">
                <a:latin typeface="Arial"/>
                <a:cs typeface="Arial"/>
              </a:rPr>
              <a:t>pv.</a:t>
            </a:r>
            <a:r>
              <a:rPr sz="1600" b="1" dirty="0" err="1">
                <a:latin typeface="Lucida Sans"/>
                <a:cs typeface="Lucida Sans"/>
              </a:rPr>
              <a:t>Bar</a:t>
            </a:r>
            <a:r>
              <a:rPr sz="1600" dirty="0">
                <a:latin typeface="Arial"/>
                <a:cs typeface="Arial"/>
              </a:rPr>
              <a:t>)</a:t>
            </a:r>
          </a:p>
          <a:p>
            <a:pPr>
              <a:spcBef>
                <a:spcPts val="0"/>
              </a:spcBef>
            </a:pPr>
            <a:r>
              <a:rPr lang="en-US" sz="1600" spc="-45" dirty="0">
                <a:latin typeface="Arial"/>
                <a:cs typeface="Arial"/>
              </a:rPr>
              <a:t>   </a:t>
            </a:r>
            <a:r>
              <a:rPr sz="1600" spc="-45" dirty="0">
                <a:latin typeface="Arial"/>
                <a:cs typeface="Arial"/>
              </a:rPr>
              <a:t>.</a:t>
            </a:r>
            <a:r>
              <a:rPr sz="1600" b="1" spc="-45" dirty="0">
                <a:latin typeface="Lucida Sans"/>
                <a:cs typeface="Lucida Sans"/>
              </a:rPr>
              <a:t>data</a:t>
            </a:r>
            <a:r>
              <a:rPr sz="1600" spc="-45" dirty="0">
                <a:latin typeface="Arial"/>
                <a:cs typeface="Arial"/>
              </a:rPr>
              <a:t>([1,</a:t>
            </a:r>
            <a:r>
              <a:rPr sz="1600" spc="-245" dirty="0">
                <a:latin typeface="Arial"/>
                <a:cs typeface="Arial"/>
              </a:rPr>
              <a:t> </a:t>
            </a:r>
            <a:r>
              <a:rPr sz="1600" spc="20" dirty="0">
                <a:latin typeface="Arial"/>
                <a:cs typeface="Arial"/>
              </a:rPr>
              <a:t>1.2,</a:t>
            </a:r>
            <a:r>
              <a:rPr sz="1600" spc="-240" dirty="0">
                <a:latin typeface="Arial"/>
                <a:cs typeface="Arial"/>
              </a:rPr>
              <a:t> </a:t>
            </a:r>
            <a:r>
              <a:rPr sz="1600" spc="20" dirty="0">
                <a:latin typeface="Arial"/>
                <a:cs typeface="Arial"/>
              </a:rPr>
              <a:t>1.7,</a:t>
            </a:r>
            <a:r>
              <a:rPr sz="1600" spc="-240" dirty="0">
                <a:latin typeface="Arial"/>
                <a:cs typeface="Arial"/>
              </a:rPr>
              <a:t> </a:t>
            </a:r>
            <a:r>
              <a:rPr sz="1600" spc="20" dirty="0">
                <a:latin typeface="Arial"/>
                <a:cs typeface="Arial"/>
              </a:rPr>
              <a:t>1.5,</a:t>
            </a:r>
            <a:r>
              <a:rPr sz="1600" spc="-240" dirty="0">
                <a:latin typeface="Arial"/>
                <a:cs typeface="Arial"/>
              </a:rPr>
              <a:t> </a:t>
            </a:r>
            <a:r>
              <a:rPr sz="1600" spc="20" dirty="0">
                <a:latin typeface="Arial"/>
                <a:cs typeface="Arial"/>
              </a:rPr>
              <a:t>0.7])</a:t>
            </a:r>
            <a:endParaRPr sz="1600" dirty="0">
              <a:latin typeface="Arial"/>
              <a:cs typeface="Arial"/>
            </a:endParaRPr>
          </a:p>
          <a:p>
            <a:pPr>
              <a:spcBef>
                <a:spcPts val="0"/>
              </a:spcBef>
            </a:pPr>
            <a:r>
              <a:rPr lang="en-US" sz="1600" spc="-45" dirty="0">
                <a:latin typeface="Arial"/>
                <a:cs typeface="Arial"/>
              </a:rPr>
              <a:t>   </a:t>
            </a:r>
            <a:r>
              <a:rPr sz="1600" spc="-45" dirty="0">
                <a:latin typeface="Arial"/>
                <a:cs typeface="Arial"/>
              </a:rPr>
              <a:t>.</a:t>
            </a:r>
            <a:r>
              <a:rPr sz="1600" b="1" spc="-45" dirty="0">
                <a:latin typeface="Lucida Sans"/>
                <a:cs typeface="Lucida Sans"/>
              </a:rPr>
              <a:t>visible</a:t>
            </a:r>
            <a:r>
              <a:rPr sz="1600" spc="-45" dirty="0">
                <a:latin typeface="Arial"/>
                <a:cs typeface="Arial"/>
              </a:rPr>
              <a:t>(true)</a:t>
            </a:r>
            <a:endParaRPr sz="1600" dirty="0">
              <a:latin typeface="Arial"/>
              <a:cs typeface="Arial"/>
            </a:endParaRPr>
          </a:p>
          <a:p>
            <a:pPr>
              <a:spcBef>
                <a:spcPts val="0"/>
              </a:spcBef>
            </a:pPr>
            <a:r>
              <a:rPr lang="en-US" sz="1600" spc="-65" dirty="0">
                <a:latin typeface="Arial"/>
                <a:cs typeface="Arial"/>
              </a:rPr>
              <a:t>   </a:t>
            </a:r>
            <a:r>
              <a:rPr sz="1600" spc="-65" dirty="0">
                <a:latin typeface="Arial"/>
                <a:cs typeface="Arial"/>
              </a:rPr>
              <a:t>.</a:t>
            </a:r>
            <a:r>
              <a:rPr sz="1600" b="1" spc="-65" dirty="0">
                <a:latin typeface="Lucida Sans"/>
                <a:cs typeface="Lucida Sans"/>
              </a:rPr>
              <a:t>left</a:t>
            </a:r>
            <a:r>
              <a:rPr sz="1600" spc="-65" dirty="0">
                <a:latin typeface="Arial"/>
                <a:cs typeface="Arial"/>
              </a:rPr>
              <a:t>((d) </a:t>
            </a:r>
            <a:r>
              <a:rPr sz="1600" spc="350" dirty="0">
                <a:latin typeface="Arial"/>
                <a:cs typeface="Arial"/>
              </a:rPr>
              <a:t>=&gt;</a:t>
            </a:r>
            <a:r>
              <a:rPr sz="1600" spc="-755" dirty="0">
                <a:latin typeface="Arial"/>
                <a:cs typeface="Arial"/>
              </a:rPr>
              <a:t> </a:t>
            </a:r>
            <a:r>
              <a:rPr sz="1600" spc="70" dirty="0">
                <a:latin typeface="Arial"/>
                <a:cs typeface="Arial"/>
              </a:rPr>
              <a:t>this.index </a:t>
            </a:r>
            <a:r>
              <a:rPr sz="1600" spc="229" dirty="0">
                <a:latin typeface="Arial"/>
                <a:cs typeface="Arial"/>
              </a:rPr>
              <a:t>* </a:t>
            </a:r>
            <a:r>
              <a:rPr sz="1600" spc="45" dirty="0">
                <a:latin typeface="Arial"/>
                <a:cs typeface="Arial"/>
              </a:rPr>
              <a:t>25);</a:t>
            </a:r>
            <a:endParaRPr sz="1600" dirty="0">
              <a:latin typeface="Arial"/>
              <a:cs typeface="Arial"/>
            </a:endParaRPr>
          </a:p>
          <a:p>
            <a:pPr>
              <a:spcBef>
                <a:spcPts val="0"/>
              </a:spcBef>
            </a:pPr>
            <a:r>
              <a:rPr lang="en-US" sz="1600" spc="-80" dirty="0">
                <a:latin typeface="Arial"/>
                <a:cs typeface="Arial"/>
              </a:rPr>
              <a:t>   </a:t>
            </a:r>
            <a:r>
              <a:rPr sz="1600" spc="-80" dirty="0">
                <a:latin typeface="Arial"/>
                <a:cs typeface="Arial"/>
              </a:rPr>
              <a:t>.</a:t>
            </a:r>
            <a:r>
              <a:rPr sz="1600" b="1" spc="-80" dirty="0">
                <a:latin typeface="Lucida Sans"/>
                <a:cs typeface="Lucida Sans"/>
              </a:rPr>
              <a:t>bottom</a:t>
            </a:r>
            <a:r>
              <a:rPr sz="1600" spc="-80" dirty="0">
                <a:latin typeface="Arial"/>
                <a:cs typeface="Arial"/>
              </a:rPr>
              <a:t>(0)</a:t>
            </a:r>
            <a:endParaRPr sz="1600" dirty="0">
              <a:latin typeface="Arial"/>
              <a:cs typeface="Arial"/>
            </a:endParaRPr>
          </a:p>
          <a:p>
            <a:pPr>
              <a:spcBef>
                <a:spcPts val="0"/>
              </a:spcBef>
            </a:pPr>
            <a:r>
              <a:rPr lang="en-US" sz="1600" spc="-45" dirty="0">
                <a:latin typeface="Arial"/>
                <a:cs typeface="Arial"/>
              </a:rPr>
              <a:t>   </a:t>
            </a:r>
            <a:r>
              <a:rPr sz="1600" spc="-45" dirty="0">
                <a:latin typeface="Arial"/>
                <a:cs typeface="Arial"/>
              </a:rPr>
              <a:t>.</a:t>
            </a:r>
            <a:r>
              <a:rPr sz="1600" b="1" spc="-45" dirty="0">
                <a:latin typeface="Lucida Sans"/>
                <a:cs typeface="Lucida Sans"/>
              </a:rPr>
              <a:t>width</a:t>
            </a:r>
            <a:r>
              <a:rPr sz="1600" spc="-45" dirty="0">
                <a:latin typeface="Arial"/>
                <a:cs typeface="Arial"/>
              </a:rPr>
              <a:t>(20)</a:t>
            </a:r>
            <a:endParaRPr sz="1600" dirty="0">
              <a:latin typeface="Arial"/>
              <a:cs typeface="Arial"/>
            </a:endParaRPr>
          </a:p>
          <a:p>
            <a:pPr>
              <a:spcBef>
                <a:spcPts val="0"/>
              </a:spcBef>
            </a:pPr>
            <a:r>
              <a:rPr lang="en-US" sz="1600" spc="-55" dirty="0">
                <a:latin typeface="Arial"/>
                <a:cs typeface="Arial"/>
              </a:rPr>
              <a:t>   </a:t>
            </a:r>
            <a:r>
              <a:rPr sz="1600" spc="-55" dirty="0">
                <a:latin typeface="Arial"/>
                <a:cs typeface="Arial"/>
              </a:rPr>
              <a:t>.</a:t>
            </a:r>
            <a:r>
              <a:rPr sz="1600" b="1" spc="-55" dirty="0">
                <a:latin typeface="Lucida Sans"/>
                <a:cs typeface="Lucida Sans"/>
              </a:rPr>
              <a:t>height</a:t>
            </a:r>
            <a:r>
              <a:rPr sz="1600" spc="-55" dirty="0">
                <a:latin typeface="Arial"/>
                <a:cs typeface="Arial"/>
              </a:rPr>
              <a:t>((d)</a:t>
            </a:r>
            <a:r>
              <a:rPr sz="1600" spc="-114" dirty="0">
                <a:latin typeface="Arial"/>
                <a:cs typeface="Arial"/>
              </a:rPr>
              <a:t> </a:t>
            </a:r>
            <a:r>
              <a:rPr sz="1600" spc="350" dirty="0">
                <a:latin typeface="Arial"/>
                <a:cs typeface="Arial"/>
              </a:rPr>
              <a:t>=&gt;</a:t>
            </a:r>
            <a:r>
              <a:rPr sz="1600" spc="-114" dirty="0">
                <a:latin typeface="Arial"/>
                <a:cs typeface="Arial"/>
              </a:rPr>
              <a:t> </a:t>
            </a:r>
            <a:r>
              <a:rPr sz="1600" spc="345" dirty="0">
                <a:latin typeface="Arial"/>
                <a:cs typeface="Arial"/>
              </a:rPr>
              <a:t>d</a:t>
            </a:r>
            <a:r>
              <a:rPr sz="1600" spc="-114" dirty="0">
                <a:latin typeface="Arial"/>
                <a:cs typeface="Arial"/>
              </a:rPr>
              <a:t> </a:t>
            </a:r>
            <a:r>
              <a:rPr sz="1600" spc="229" dirty="0">
                <a:latin typeface="Arial"/>
                <a:cs typeface="Arial"/>
              </a:rPr>
              <a:t>*</a:t>
            </a:r>
            <a:r>
              <a:rPr sz="1600" spc="-114" dirty="0">
                <a:latin typeface="Arial"/>
                <a:cs typeface="Arial"/>
              </a:rPr>
              <a:t> </a:t>
            </a:r>
            <a:r>
              <a:rPr sz="1600" spc="30" dirty="0">
                <a:latin typeface="Arial"/>
                <a:cs typeface="Arial"/>
              </a:rPr>
              <a:t>80)</a:t>
            </a:r>
            <a:endParaRPr sz="1600" dirty="0">
              <a:latin typeface="Arial"/>
              <a:cs typeface="Arial"/>
            </a:endParaRPr>
          </a:p>
          <a:p>
            <a:pPr>
              <a:spcBef>
                <a:spcPts val="0"/>
              </a:spcBef>
            </a:pPr>
            <a:r>
              <a:rPr lang="en-US" sz="1600" spc="-50" dirty="0">
                <a:latin typeface="Arial"/>
                <a:cs typeface="Arial"/>
              </a:rPr>
              <a:t>   </a:t>
            </a:r>
            <a:r>
              <a:rPr sz="1600" spc="-50" dirty="0">
                <a:latin typeface="Arial"/>
                <a:cs typeface="Arial"/>
              </a:rPr>
              <a:t>.</a:t>
            </a:r>
            <a:r>
              <a:rPr sz="1600" b="1" spc="-50" dirty="0">
                <a:latin typeface="Lucida Sans"/>
                <a:cs typeface="Lucida Sans"/>
              </a:rPr>
              <a:t>fillStyle</a:t>
            </a:r>
            <a:r>
              <a:rPr sz="1600" spc="-50" dirty="0">
                <a:latin typeface="Arial"/>
                <a:cs typeface="Arial"/>
              </a:rPr>
              <a:t>(“blue”)</a:t>
            </a:r>
            <a:endParaRPr sz="1600" dirty="0">
              <a:latin typeface="Arial"/>
              <a:cs typeface="Arial"/>
            </a:endParaRPr>
          </a:p>
          <a:p>
            <a:pPr>
              <a:spcBef>
                <a:spcPts val="0"/>
              </a:spcBef>
            </a:pPr>
            <a:r>
              <a:rPr lang="en-US" sz="1600" spc="-30" dirty="0">
                <a:latin typeface="Arial"/>
                <a:cs typeface="Arial"/>
              </a:rPr>
              <a:t>   </a:t>
            </a:r>
            <a:r>
              <a:rPr sz="1600" spc="-30" dirty="0">
                <a:latin typeface="Arial"/>
                <a:cs typeface="Arial"/>
              </a:rPr>
              <a:t>.</a:t>
            </a:r>
            <a:r>
              <a:rPr sz="1600" b="1" spc="-30" dirty="0">
                <a:latin typeface="Lucida Sans"/>
                <a:cs typeface="Lucida Sans"/>
              </a:rPr>
              <a:t>strokeStyle</a:t>
            </a:r>
            <a:r>
              <a:rPr sz="1600" spc="-30" dirty="0">
                <a:latin typeface="Arial"/>
                <a:cs typeface="Arial"/>
              </a:rPr>
              <a:t>(“black”)</a:t>
            </a:r>
            <a:endParaRPr sz="1600" dirty="0">
              <a:latin typeface="Arial"/>
              <a:cs typeface="Arial"/>
            </a:endParaRPr>
          </a:p>
          <a:p>
            <a:pPr>
              <a:spcBef>
                <a:spcPts val="0"/>
              </a:spcBef>
            </a:pPr>
            <a:r>
              <a:rPr lang="en-US" sz="1600" spc="-20" dirty="0">
                <a:latin typeface="Arial"/>
                <a:cs typeface="Arial"/>
              </a:rPr>
              <a:t>   </a:t>
            </a:r>
            <a:r>
              <a:rPr sz="1600" spc="-20" dirty="0">
                <a:latin typeface="Arial"/>
                <a:cs typeface="Arial"/>
              </a:rPr>
              <a:t>.</a:t>
            </a:r>
            <a:r>
              <a:rPr sz="1600" b="1" spc="-20" dirty="0">
                <a:latin typeface="Lucida Sans"/>
                <a:cs typeface="Lucida Sans"/>
              </a:rPr>
              <a:t>lineWidth</a:t>
            </a:r>
            <a:r>
              <a:rPr sz="1600" spc="-20" dirty="0">
                <a:latin typeface="Arial"/>
                <a:cs typeface="Arial"/>
              </a:rPr>
              <a:t>(1.5);</a:t>
            </a:r>
            <a:endParaRPr sz="1600" dirty="0">
              <a:latin typeface="Arial"/>
              <a:cs typeface="Arial"/>
            </a:endParaRPr>
          </a:p>
          <a:p>
            <a:pPr>
              <a:spcBef>
                <a:spcPts val="0"/>
              </a:spcBef>
            </a:pPr>
            <a:r>
              <a:rPr sz="1600" spc="30" dirty="0">
                <a:latin typeface="Arial"/>
                <a:cs typeface="Arial"/>
              </a:rPr>
              <a:t>vis.render();</a:t>
            </a:r>
            <a:endParaRPr sz="1600" dirty="0">
              <a:latin typeface="Arial"/>
              <a:cs typeface="Arial"/>
            </a:endParaRPr>
          </a:p>
        </p:txBody>
      </p:sp>
      <p:sp>
        <p:nvSpPr>
          <p:cNvPr id="20" name="Footer Placeholder 19"/>
          <p:cNvSpPr>
            <a:spLocks noGrp="1"/>
          </p:cNvSpPr>
          <p:nvPr>
            <p:ph type="ftr" sz="quarter" idx="11"/>
          </p:nvPr>
        </p:nvSpPr>
        <p:spPr>
          <a:xfrm>
            <a:off x="3124200" y="6471138"/>
            <a:ext cx="3185160" cy="234462"/>
          </a:xfrm>
        </p:spPr>
        <p:txBody>
          <a:bodyPr/>
          <a:lstStyle/>
          <a:p>
            <a:pPr>
              <a:defRPr/>
            </a:pPr>
            <a:r>
              <a:rPr lang="en-US" altLang="en-US"/>
              <a:t>© 2021 - Brad Myers and others</a:t>
            </a:r>
            <a:endParaRPr lang="en-US" altLang="en-US" dirty="0"/>
          </a:p>
        </p:txBody>
      </p:sp>
      <p:sp>
        <p:nvSpPr>
          <p:cNvPr id="21" name="Slide Number Placeholder 20"/>
          <p:cNvSpPr>
            <a:spLocks noGrp="1"/>
          </p:cNvSpPr>
          <p:nvPr>
            <p:ph type="sldNum" sz="quarter" idx="12"/>
          </p:nvPr>
        </p:nvSpPr>
        <p:spPr/>
        <p:txBody>
          <a:bodyPr/>
          <a:lstStyle/>
          <a:p>
            <a:pPr>
              <a:defRPr/>
            </a:pPr>
            <a:fld id="{1F9D51DB-4E15-430C-8042-4DCA33BBD66E}" type="slidenum">
              <a:rPr lang="en-US" altLang="en-US" smtClean="0"/>
              <a:pPr>
                <a:defRPr/>
              </a:pPr>
              <a:t>47</a:t>
            </a:fld>
            <a:endParaRPr lang="en-US" altLang="en-US"/>
          </a:p>
        </p:txBody>
      </p:sp>
    </p:spTree>
    <p:extLst>
      <p:ext uri="{BB962C8B-B14F-4D97-AF65-F5344CB8AC3E}">
        <p14:creationId xmlns:p14="http://schemas.microsoft.com/office/powerpoint/2010/main" val="1444153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4675761" y="4038863"/>
            <a:ext cx="2520232" cy="1130963"/>
          </a:xfrm>
          <a:prstGeom prst="rect">
            <a:avLst/>
          </a:prstGeom>
        </p:spPr>
        <p:txBody>
          <a:bodyPr vert="horz" wrap="square" lIns="0" tIns="54876" rIns="0" bIns="0" rtlCol="0">
            <a:spAutoFit/>
          </a:bodyPr>
          <a:lstStyle/>
          <a:p>
            <a:pPr marL="5776">
              <a:spcBef>
                <a:spcPts val="432"/>
              </a:spcBef>
            </a:pPr>
            <a:r>
              <a:rPr sz="887" spc="-5" dirty="0">
                <a:latin typeface="Arial"/>
                <a:cs typeface="Arial"/>
              </a:rPr>
              <a:t>vis.</a:t>
            </a:r>
            <a:r>
              <a:rPr sz="887" b="1" spc="-5" dirty="0">
                <a:latin typeface="Lucida Sans"/>
                <a:cs typeface="Lucida Sans"/>
              </a:rPr>
              <a:t>add</a:t>
            </a:r>
            <a:r>
              <a:rPr sz="887" spc="-5" dirty="0">
                <a:latin typeface="Arial"/>
                <a:cs typeface="Arial"/>
              </a:rPr>
              <a:t>(pv.Rule).</a:t>
            </a:r>
            <a:r>
              <a:rPr sz="887" b="1" spc="-5" dirty="0">
                <a:latin typeface="Lucida Sans"/>
                <a:cs typeface="Lucida Sans"/>
              </a:rPr>
              <a:t>data</a:t>
            </a:r>
            <a:r>
              <a:rPr sz="887" spc="-5" dirty="0">
                <a:latin typeface="Arial"/>
                <a:cs typeface="Arial"/>
              </a:rPr>
              <a:t>([0,-10,-20,-30])</a:t>
            </a:r>
            <a:endParaRPr sz="887">
              <a:latin typeface="Arial"/>
              <a:cs typeface="Arial"/>
            </a:endParaRPr>
          </a:p>
          <a:p>
            <a:pPr marL="91260">
              <a:spcBef>
                <a:spcPts val="389"/>
              </a:spcBef>
            </a:pPr>
            <a:r>
              <a:rPr sz="887" spc="-5" dirty="0">
                <a:latin typeface="Arial"/>
                <a:cs typeface="Arial"/>
              </a:rPr>
              <a:t>.</a:t>
            </a:r>
            <a:r>
              <a:rPr sz="887" b="1" spc="-5" dirty="0">
                <a:latin typeface="Lucida Sans"/>
                <a:cs typeface="Lucida Sans"/>
              </a:rPr>
              <a:t>top</a:t>
            </a:r>
            <a:r>
              <a:rPr sz="887" spc="-5" dirty="0">
                <a:latin typeface="Arial"/>
                <a:cs typeface="Arial"/>
              </a:rPr>
              <a:t>((d)</a:t>
            </a:r>
            <a:r>
              <a:rPr sz="887" spc="-23" dirty="0">
                <a:latin typeface="Arial"/>
                <a:cs typeface="Arial"/>
              </a:rPr>
              <a:t> </a:t>
            </a:r>
            <a:r>
              <a:rPr sz="887" spc="80" dirty="0">
                <a:latin typeface="Arial"/>
                <a:cs typeface="Arial"/>
              </a:rPr>
              <a:t>=&gt;</a:t>
            </a:r>
            <a:r>
              <a:rPr sz="887" spc="-20" dirty="0">
                <a:latin typeface="Arial"/>
                <a:cs typeface="Arial"/>
              </a:rPr>
              <a:t> </a:t>
            </a:r>
            <a:r>
              <a:rPr sz="887" spc="27" dirty="0">
                <a:latin typeface="Arial"/>
                <a:cs typeface="Arial"/>
              </a:rPr>
              <a:t>300</a:t>
            </a:r>
            <a:r>
              <a:rPr sz="887" spc="-20" dirty="0">
                <a:latin typeface="Arial"/>
                <a:cs typeface="Arial"/>
              </a:rPr>
              <a:t> </a:t>
            </a:r>
            <a:r>
              <a:rPr sz="887" spc="-9" dirty="0">
                <a:latin typeface="Arial"/>
                <a:cs typeface="Arial"/>
              </a:rPr>
              <a:t>-</a:t>
            </a:r>
            <a:r>
              <a:rPr sz="887" spc="-20" dirty="0">
                <a:latin typeface="Arial"/>
                <a:cs typeface="Arial"/>
              </a:rPr>
              <a:t> </a:t>
            </a:r>
            <a:r>
              <a:rPr sz="887" spc="52" dirty="0">
                <a:latin typeface="Arial"/>
                <a:cs typeface="Arial"/>
              </a:rPr>
              <a:t>2*d</a:t>
            </a:r>
            <a:r>
              <a:rPr sz="887" spc="-20" dirty="0">
                <a:latin typeface="Arial"/>
                <a:cs typeface="Arial"/>
              </a:rPr>
              <a:t> </a:t>
            </a:r>
            <a:r>
              <a:rPr sz="887" spc="-9" dirty="0">
                <a:latin typeface="Arial"/>
                <a:cs typeface="Arial"/>
              </a:rPr>
              <a:t>-</a:t>
            </a:r>
            <a:r>
              <a:rPr sz="887" spc="-20" dirty="0">
                <a:latin typeface="Arial"/>
                <a:cs typeface="Arial"/>
              </a:rPr>
              <a:t> </a:t>
            </a:r>
            <a:r>
              <a:rPr sz="887" spc="-7" dirty="0">
                <a:latin typeface="Arial"/>
                <a:cs typeface="Arial"/>
              </a:rPr>
              <a:t>0.5).</a:t>
            </a:r>
            <a:r>
              <a:rPr sz="887" b="1" spc="-7" dirty="0">
                <a:latin typeface="Lucida Sans"/>
                <a:cs typeface="Lucida Sans"/>
              </a:rPr>
              <a:t>left</a:t>
            </a:r>
            <a:r>
              <a:rPr sz="887" spc="-7" dirty="0">
                <a:latin typeface="Arial"/>
                <a:cs typeface="Arial"/>
              </a:rPr>
              <a:t>(200).</a:t>
            </a:r>
            <a:r>
              <a:rPr sz="887" b="1" spc="-7" dirty="0">
                <a:latin typeface="Lucida Sans"/>
                <a:cs typeface="Lucida Sans"/>
              </a:rPr>
              <a:t>right</a:t>
            </a:r>
            <a:r>
              <a:rPr sz="887" spc="-7" dirty="0">
                <a:latin typeface="Arial"/>
                <a:cs typeface="Arial"/>
              </a:rPr>
              <a:t>(150)</a:t>
            </a:r>
            <a:endParaRPr sz="887">
              <a:latin typeface="Arial"/>
              <a:cs typeface="Arial"/>
            </a:endParaRPr>
          </a:p>
          <a:p>
            <a:pPr marL="91260">
              <a:spcBef>
                <a:spcPts val="389"/>
              </a:spcBef>
            </a:pPr>
            <a:r>
              <a:rPr sz="887" spc="-7" dirty="0">
                <a:latin typeface="Arial"/>
                <a:cs typeface="Arial"/>
              </a:rPr>
              <a:t>.</a:t>
            </a:r>
            <a:r>
              <a:rPr sz="887" b="1" spc="-7" dirty="0">
                <a:latin typeface="Lucida Sans"/>
                <a:cs typeface="Lucida Sans"/>
              </a:rPr>
              <a:t>lineWidth</a:t>
            </a:r>
            <a:r>
              <a:rPr sz="887" spc="-7" dirty="0">
                <a:latin typeface="Arial"/>
                <a:cs typeface="Arial"/>
              </a:rPr>
              <a:t>(1).</a:t>
            </a:r>
            <a:r>
              <a:rPr sz="887" b="1" spc="-7" dirty="0">
                <a:latin typeface="Lucida Sans"/>
                <a:cs typeface="Lucida Sans"/>
              </a:rPr>
              <a:t>strokeStyle</a:t>
            </a:r>
            <a:r>
              <a:rPr sz="887" spc="-7" dirty="0">
                <a:latin typeface="Arial"/>
                <a:cs typeface="Arial"/>
              </a:rPr>
              <a:t>("#ccc")</a:t>
            </a:r>
            <a:endParaRPr sz="887">
              <a:latin typeface="Arial"/>
              <a:cs typeface="Arial"/>
            </a:endParaRPr>
          </a:p>
          <a:p>
            <a:pPr marL="91260">
              <a:spcBef>
                <a:spcPts val="389"/>
              </a:spcBef>
            </a:pPr>
            <a:r>
              <a:rPr sz="887" spc="5" dirty="0">
                <a:latin typeface="Arial"/>
                <a:cs typeface="Arial"/>
              </a:rPr>
              <a:t>.</a:t>
            </a:r>
            <a:r>
              <a:rPr sz="887" b="1" spc="5" dirty="0">
                <a:latin typeface="Lucida Sans"/>
                <a:cs typeface="Lucida Sans"/>
              </a:rPr>
              <a:t>anchor</a:t>
            </a:r>
            <a:r>
              <a:rPr sz="887" spc="5" dirty="0">
                <a:latin typeface="Arial"/>
                <a:cs typeface="Arial"/>
              </a:rPr>
              <a:t>("right").</a:t>
            </a:r>
            <a:r>
              <a:rPr sz="887" b="1" spc="5" dirty="0">
                <a:latin typeface="Lucida Sans"/>
                <a:cs typeface="Lucida Sans"/>
              </a:rPr>
              <a:t>add</a:t>
            </a:r>
            <a:r>
              <a:rPr sz="887" spc="5" dirty="0">
                <a:latin typeface="Arial"/>
                <a:cs typeface="Arial"/>
              </a:rPr>
              <a:t>(pv.Label)</a:t>
            </a:r>
            <a:endParaRPr sz="887">
              <a:latin typeface="Arial"/>
              <a:cs typeface="Arial"/>
            </a:endParaRPr>
          </a:p>
          <a:p>
            <a:pPr marL="148442">
              <a:spcBef>
                <a:spcPts val="389"/>
              </a:spcBef>
            </a:pPr>
            <a:r>
              <a:rPr sz="887" spc="2" dirty="0">
                <a:latin typeface="Arial"/>
                <a:cs typeface="Arial"/>
              </a:rPr>
              <a:t>.</a:t>
            </a:r>
            <a:r>
              <a:rPr sz="887" b="1" spc="2" dirty="0">
                <a:latin typeface="Lucida Sans"/>
                <a:cs typeface="Lucida Sans"/>
              </a:rPr>
              <a:t>font</a:t>
            </a:r>
            <a:r>
              <a:rPr sz="887" spc="2" dirty="0">
                <a:latin typeface="Arial"/>
                <a:cs typeface="Arial"/>
              </a:rPr>
              <a:t>("italic </a:t>
            </a:r>
            <a:r>
              <a:rPr sz="887" spc="32" dirty="0">
                <a:latin typeface="Arial"/>
                <a:cs typeface="Arial"/>
              </a:rPr>
              <a:t>10px</a:t>
            </a:r>
            <a:r>
              <a:rPr sz="887" spc="-50" dirty="0">
                <a:latin typeface="Arial"/>
                <a:cs typeface="Arial"/>
              </a:rPr>
              <a:t> </a:t>
            </a:r>
            <a:r>
              <a:rPr sz="887" spc="23" dirty="0">
                <a:latin typeface="Arial"/>
                <a:cs typeface="Arial"/>
              </a:rPr>
              <a:t>Georgia")</a:t>
            </a:r>
            <a:endParaRPr sz="887">
              <a:latin typeface="Arial"/>
              <a:cs typeface="Arial"/>
            </a:endParaRPr>
          </a:p>
          <a:p>
            <a:pPr marL="148442">
              <a:spcBef>
                <a:spcPts val="389"/>
              </a:spcBef>
            </a:pPr>
            <a:r>
              <a:rPr sz="887" spc="-7" dirty="0">
                <a:latin typeface="Arial"/>
                <a:cs typeface="Arial"/>
              </a:rPr>
              <a:t>.</a:t>
            </a:r>
            <a:r>
              <a:rPr sz="887" b="1" spc="-7" dirty="0">
                <a:latin typeface="Lucida Sans"/>
                <a:cs typeface="Lucida Sans"/>
              </a:rPr>
              <a:t>text</a:t>
            </a:r>
            <a:r>
              <a:rPr sz="887" spc="-7" dirty="0">
                <a:latin typeface="Arial"/>
                <a:cs typeface="Arial"/>
              </a:rPr>
              <a:t>((d) </a:t>
            </a:r>
            <a:r>
              <a:rPr sz="887" spc="80" dirty="0">
                <a:latin typeface="Arial"/>
                <a:cs typeface="Arial"/>
              </a:rPr>
              <a:t>=&gt;</a:t>
            </a:r>
            <a:r>
              <a:rPr sz="887" spc="-36" dirty="0">
                <a:latin typeface="Arial"/>
                <a:cs typeface="Arial"/>
              </a:rPr>
              <a:t> </a:t>
            </a:r>
            <a:r>
              <a:rPr sz="887" spc="9" dirty="0">
                <a:latin typeface="Arial"/>
                <a:cs typeface="Arial"/>
              </a:rPr>
              <a:t>d+"°").</a:t>
            </a:r>
            <a:r>
              <a:rPr sz="887" b="1" spc="9" dirty="0">
                <a:latin typeface="Lucida Sans"/>
                <a:cs typeface="Lucida Sans"/>
              </a:rPr>
              <a:t>textBaseline</a:t>
            </a:r>
            <a:r>
              <a:rPr sz="887" spc="9" dirty="0">
                <a:latin typeface="Arial"/>
                <a:cs typeface="Arial"/>
              </a:rPr>
              <a:t>("center");</a:t>
            </a:r>
            <a:endParaRPr sz="887">
              <a:latin typeface="Arial"/>
              <a:cs typeface="Arial"/>
            </a:endParaRPr>
          </a:p>
        </p:txBody>
      </p:sp>
      <p:sp>
        <p:nvSpPr>
          <p:cNvPr id="11" name="object 11"/>
          <p:cNvSpPr txBox="1"/>
          <p:nvPr/>
        </p:nvSpPr>
        <p:spPr>
          <a:xfrm>
            <a:off x="4675761" y="5331025"/>
            <a:ext cx="2405860" cy="943155"/>
          </a:xfrm>
          <a:prstGeom prst="rect">
            <a:avLst/>
          </a:prstGeom>
        </p:spPr>
        <p:txBody>
          <a:bodyPr vert="horz" wrap="square" lIns="0" tIns="54876" rIns="0" bIns="0" rtlCol="0">
            <a:spAutoFit/>
          </a:bodyPr>
          <a:lstStyle/>
          <a:p>
            <a:pPr marR="427132" algn="r">
              <a:spcBef>
                <a:spcPts val="432"/>
              </a:spcBef>
            </a:pPr>
            <a:r>
              <a:rPr sz="887" spc="-9" dirty="0">
                <a:latin typeface="Arial"/>
                <a:cs typeface="Arial"/>
              </a:rPr>
              <a:t>vis.</a:t>
            </a:r>
            <a:r>
              <a:rPr sz="887" b="1" spc="-2" dirty="0">
                <a:latin typeface="Lucida Sans"/>
                <a:cs typeface="Lucida Sans"/>
              </a:rPr>
              <a:t>add</a:t>
            </a:r>
            <a:r>
              <a:rPr sz="887" spc="14" dirty="0">
                <a:latin typeface="Arial"/>
                <a:cs typeface="Arial"/>
              </a:rPr>
              <a:t>(p</a:t>
            </a:r>
            <a:r>
              <a:rPr sz="887" spc="-27" dirty="0">
                <a:latin typeface="Arial"/>
                <a:cs typeface="Arial"/>
              </a:rPr>
              <a:t>v</a:t>
            </a:r>
            <a:r>
              <a:rPr sz="887" spc="-2" dirty="0">
                <a:latin typeface="Arial"/>
                <a:cs typeface="Arial"/>
              </a:rPr>
              <a:t>.Line).</a:t>
            </a:r>
            <a:r>
              <a:rPr sz="887" b="1" spc="-5" dirty="0">
                <a:latin typeface="Lucida Sans"/>
                <a:cs typeface="Lucida Sans"/>
              </a:rPr>
              <a:t>d</a:t>
            </a:r>
            <a:r>
              <a:rPr sz="887" b="1" spc="-14" dirty="0">
                <a:latin typeface="Lucida Sans"/>
                <a:cs typeface="Lucida Sans"/>
              </a:rPr>
              <a:t>a</a:t>
            </a:r>
            <a:r>
              <a:rPr sz="887" b="1" spc="-20" dirty="0">
                <a:latin typeface="Lucida Sans"/>
                <a:cs typeface="Lucida Sans"/>
              </a:rPr>
              <a:t>ta</a:t>
            </a:r>
            <a:r>
              <a:rPr sz="887" spc="27" dirty="0">
                <a:latin typeface="Arial"/>
                <a:cs typeface="Arial"/>
              </a:rPr>
              <a:t>(napoleon.temp)</a:t>
            </a:r>
            <a:endParaRPr sz="887">
              <a:latin typeface="Arial"/>
              <a:cs typeface="Arial"/>
            </a:endParaRPr>
          </a:p>
          <a:p>
            <a:pPr marR="394209" algn="r">
              <a:spcBef>
                <a:spcPts val="389"/>
              </a:spcBef>
            </a:pPr>
            <a:r>
              <a:rPr sz="887" spc="2" dirty="0">
                <a:latin typeface="Arial"/>
                <a:cs typeface="Arial"/>
              </a:rPr>
              <a:t>.</a:t>
            </a:r>
            <a:r>
              <a:rPr sz="887" b="1" spc="2" dirty="0">
                <a:latin typeface="Lucida Sans"/>
                <a:cs typeface="Lucida Sans"/>
              </a:rPr>
              <a:t>left</a:t>
            </a:r>
            <a:r>
              <a:rPr sz="887" spc="2" dirty="0">
                <a:latin typeface="Arial"/>
                <a:cs typeface="Arial"/>
              </a:rPr>
              <a:t>(lon).</a:t>
            </a:r>
            <a:r>
              <a:rPr sz="887" b="1" spc="2" dirty="0">
                <a:latin typeface="Lucida Sans"/>
                <a:cs typeface="Lucida Sans"/>
              </a:rPr>
              <a:t>top</a:t>
            </a:r>
            <a:r>
              <a:rPr sz="887" spc="2" dirty="0">
                <a:latin typeface="Arial"/>
                <a:cs typeface="Arial"/>
              </a:rPr>
              <a:t>(tmp)</a:t>
            </a:r>
            <a:r>
              <a:rPr sz="887" spc="-32" dirty="0">
                <a:latin typeface="Arial"/>
                <a:cs typeface="Arial"/>
              </a:rPr>
              <a:t> </a:t>
            </a:r>
            <a:r>
              <a:rPr sz="887" spc="-9" dirty="0">
                <a:latin typeface="Arial"/>
                <a:cs typeface="Arial"/>
              </a:rPr>
              <a:t>.</a:t>
            </a:r>
            <a:r>
              <a:rPr sz="887" b="1" spc="-9" dirty="0">
                <a:latin typeface="Lucida Sans"/>
                <a:cs typeface="Lucida Sans"/>
              </a:rPr>
              <a:t>strokeStyle</a:t>
            </a:r>
            <a:r>
              <a:rPr sz="887" spc="-9" dirty="0">
                <a:latin typeface="Arial"/>
                <a:cs typeface="Arial"/>
              </a:rPr>
              <a:t>("#0")</a:t>
            </a:r>
            <a:endParaRPr sz="887">
              <a:latin typeface="Arial"/>
              <a:cs typeface="Arial"/>
            </a:endParaRPr>
          </a:p>
          <a:p>
            <a:pPr marL="62669">
              <a:spcBef>
                <a:spcPts val="389"/>
              </a:spcBef>
            </a:pPr>
            <a:r>
              <a:rPr sz="887" spc="2" dirty="0">
                <a:latin typeface="Arial"/>
                <a:cs typeface="Arial"/>
              </a:rPr>
              <a:t>.</a:t>
            </a:r>
            <a:r>
              <a:rPr sz="887" b="1" spc="2" dirty="0">
                <a:latin typeface="Lucida Sans"/>
                <a:cs typeface="Lucida Sans"/>
              </a:rPr>
              <a:t>add</a:t>
            </a:r>
            <a:r>
              <a:rPr sz="887" spc="2" dirty="0">
                <a:latin typeface="Arial"/>
                <a:cs typeface="Arial"/>
              </a:rPr>
              <a:t>(pv.Label)</a:t>
            </a:r>
            <a:endParaRPr sz="887">
              <a:latin typeface="Arial"/>
              <a:cs typeface="Arial"/>
            </a:endParaRPr>
          </a:p>
          <a:p>
            <a:pPr marL="119851">
              <a:spcBef>
                <a:spcPts val="389"/>
              </a:spcBef>
            </a:pPr>
            <a:r>
              <a:rPr sz="887" spc="-5" dirty="0">
                <a:latin typeface="Arial"/>
                <a:cs typeface="Arial"/>
              </a:rPr>
              <a:t>.</a:t>
            </a:r>
            <a:r>
              <a:rPr sz="887" b="1" spc="-5" dirty="0">
                <a:latin typeface="Lucida Sans"/>
                <a:cs typeface="Lucida Sans"/>
              </a:rPr>
              <a:t>top</a:t>
            </a:r>
            <a:r>
              <a:rPr sz="887" spc="-5" dirty="0">
                <a:latin typeface="Arial"/>
                <a:cs typeface="Arial"/>
              </a:rPr>
              <a:t>((d)</a:t>
            </a:r>
            <a:r>
              <a:rPr sz="887" spc="-25" dirty="0">
                <a:latin typeface="Arial"/>
                <a:cs typeface="Arial"/>
              </a:rPr>
              <a:t> </a:t>
            </a:r>
            <a:r>
              <a:rPr sz="887" spc="80" dirty="0">
                <a:latin typeface="Arial"/>
                <a:cs typeface="Arial"/>
              </a:rPr>
              <a:t>=&gt;</a:t>
            </a:r>
            <a:r>
              <a:rPr sz="887" spc="-23" dirty="0">
                <a:latin typeface="Arial"/>
                <a:cs typeface="Arial"/>
              </a:rPr>
              <a:t> </a:t>
            </a:r>
            <a:r>
              <a:rPr sz="887" spc="27" dirty="0">
                <a:latin typeface="Arial"/>
                <a:cs typeface="Arial"/>
              </a:rPr>
              <a:t>5</a:t>
            </a:r>
            <a:r>
              <a:rPr sz="887" spc="-23" dirty="0">
                <a:latin typeface="Arial"/>
                <a:cs typeface="Arial"/>
              </a:rPr>
              <a:t> </a:t>
            </a:r>
            <a:r>
              <a:rPr sz="887" spc="80" dirty="0">
                <a:latin typeface="Arial"/>
                <a:cs typeface="Arial"/>
              </a:rPr>
              <a:t>+</a:t>
            </a:r>
            <a:r>
              <a:rPr sz="887" spc="-25" dirty="0">
                <a:latin typeface="Arial"/>
                <a:cs typeface="Arial"/>
              </a:rPr>
              <a:t> </a:t>
            </a:r>
            <a:r>
              <a:rPr sz="887" spc="25" dirty="0">
                <a:latin typeface="Arial"/>
                <a:cs typeface="Arial"/>
              </a:rPr>
              <a:t>tmp(d))</a:t>
            </a:r>
            <a:endParaRPr sz="887">
              <a:latin typeface="Arial"/>
              <a:cs typeface="Arial"/>
            </a:endParaRPr>
          </a:p>
          <a:p>
            <a:pPr marL="119851">
              <a:spcBef>
                <a:spcPts val="389"/>
              </a:spcBef>
            </a:pPr>
            <a:r>
              <a:rPr sz="887" spc="-7" dirty="0">
                <a:latin typeface="Arial"/>
                <a:cs typeface="Arial"/>
              </a:rPr>
              <a:t>.</a:t>
            </a:r>
            <a:r>
              <a:rPr sz="887" b="1" spc="-7" dirty="0">
                <a:latin typeface="Lucida Sans"/>
                <a:cs typeface="Lucida Sans"/>
              </a:rPr>
              <a:t>text</a:t>
            </a:r>
            <a:r>
              <a:rPr sz="887" spc="-7" dirty="0">
                <a:latin typeface="Arial"/>
                <a:cs typeface="Arial"/>
              </a:rPr>
              <a:t>((d) </a:t>
            </a:r>
            <a:r>
              <a:rPr sz="887" spc="80" dirty="0">
                <a:latin typeface="Arial"/>
                <a:cs typeface="Arial"/>
              </a:rPr>
              <a:t>=&gt; </a:t>
            </a:r>
            <a:r>
              <a:rPr sz="887" spc="43" dirty="0">
                <a:latin typeface="Arial"/>
                <a:cs typeface="Arial"/>
              </a:rPr>
              <a:t>d.temp+"°</a:t>
            </a:r>
            <a:r>
              <a:rPr sz="887" spc="-134" dirty="0">
                <a:latin typeface="Arial"/>
                <a:cs typeface="Arial"/>
              </a:rPr>
              <a:t> </a:t>
            </a:r>
            <a:r>
              <a:rPr sz="887" spc="16" dirty="0">
                <a:latin typeface="Arial"/>
                <a:cs typeface="Arial"/>
              </a:rPr>
              <a:t>"+d.date.substr(0,6))</a:t>
            </a:r>
            <a:endParaRPr sz="887">
              <a:latin typeface="Arial"/>
              <a:cs typeface="Arial"/>
            </a:endParaRPr>
          </a:p>
        </p:txBody>
      </p:sp>
      <p:sp>
        <p:nvSpPr>
          <p:cNvPr id="12" name="object 12"/>
          <p:cNvSpPr txBox="1"/>
          <p:nvPr/>
        </p:nvSpPr>
        <p:spPr>
          <a:xfrm>
            <a:off x="1818261" y="4074630"/>
            <a:ext cx="2604856" cy="322003"/>
          </a:xfrm>
          <a:prstGeom prst="rect">
            <a:avLst/>
          </a:prstGeom>
        </p:spPr>
        <p:txBody>
          <a:bodyPr vert="horz" wrap="square" lIns="0" tIns="5199" rIns="0" bIns="0" rtlCol="0">
            <a:spAutoFit/>
          </a:bodyPr>
          <a:lstStyle/>
          <a:p>
            <a:pPr marL="5776" marR="2310">
              <a:lnSpc>
                <a:spcPct val="116300"/>
              </a:lnSpc>
              <a:spcBef>
                <a:spcPts val="41"/>
              </a:spcBef>
            </a:pPr>
            <a:r>
              <a:rPr sz="887" spc="2" dirty="0">
                <a:latin typeface="Arial"/>
                <a:cs typeface="Arial"/>
              </a:rPr>
              <a:t>var</a:t>
            </a:r>
            <a:r>
              <a:rPr sz="887" spc="-23" dirty="0">
                <a:latin typeface="Arial"/>
                <a:cs typeface="Arial"/>
              </a:rPr>
              <a:t> </a:t>
            </a:r>
            <a:r>
              <a:rPr sz="887" spc="16" dirty="0">
                <a:latin typeface="Arial"/>
                <a:cs typeface="Arial"/>
              </a:rPr>
              <a:t>army</a:t>
            </a:r>
            <a:r>
              <a:rPr sz="887" spc="-20" dirty="0">
                <a:latin typeface="Arial"/>
                <a:cs typeface="Arial"/>
              </a:rPr>
              <a:t> </a:t>
            </a:r>
            <a:r>
              <a:rPr sz="887" spc="80" dirty="0">
                <a:latin typeface="Arial"/>
                <a:cs typeface="Arial"/>
              </a:rPr>
              <a:t>=</a:t>
            </a:r>
            <a:r>
              <a:rPr sz="887" spc="-20" dirty="0">
                <a:latin typeface="Arial"/>
                <a:cs typeface="Arial"/>
              </a:rPr>
              <a:t> </a:t>
            </a:r>
            <a:r>
              <a:rPr sz="887" spc="14" dirty="0">
                <a:latin typeface="Arial"/>
                <a:cs typeface="Arial"/>
              </a:rPr>
              <a:t>pv.nest(napoleon.army,</a:t>
            </a:r>
            <a:r>
              <a:rPr sz="887" spc="-48" dirty="0">
                <a:latin typeface="Arial"/>
                <a:cs typeface="Arial"/>
              </a:rPr>
              <a:t> </a:t>
            </a:r>
            <a:r>
              <a:rPr sz="887" spc="36" dirty="0">
                <a:latin typeface="Arial"/>
                <a:cs typeface="Arial"/>
              </a:rPr>
              <a:t>"dir",</a:t>
            </a:r>
            <a:r>
              <a:rPr sz="887" spc="-48" dirty="0">
                <a:latin typeface="Arial"/>
                <a:cs typeface="Arial"/>
              </a:rPr>
              <a:t> </a:t>
            </a:r>
            <a:r>
              <a:rPr sz="887" spc="39" dirty="0">
                <a:latin typeface="Arial"/>
                <a:cs typeface="Arial"/>
              </a:rPr>
              <a:t>"group“);  </a:t>
            </a:r>
            <a:r>
              <a:rPr sz="887" spc="2" dirty="0">
                <a:latin typeface="Arial"/>
                <a:cs typeface="Arial"/>
              </a:rPr>
              <a:t>var </a:t>
            </a:r>
            <a:r>
              <a:rPr sz="887" spc="-7" dirty="0">
                <a:latin typeface="Arial"/>
                <a:cs typeface="Arial"/>
              </a:rPr>
              <a:t>vis </a:t>
            </a:r>
            <a:r>
              <a:rPr sz="887" spc="80" dirty="0">
                <a:latin typeface="Arial"/>
                <a:cs typeface="Arial"/>
              </a:rPr>
              <a:t>= </a:t>
            </a:r>
            <a:r>
              <a:rPr sz="887" spc="27" dirty="0">
                <a:latin typeface="Arial"/>
                <a:cs typeface="Arial"/>
              </a:rPr>
              <a:t>new</a:t>
            </a:r>
            <a:r>
              <a:rPr sz="887" spc="-168" dirty="0">
                <a:latin typeface="Arial"/>
                <a:cs typeface="Arial"/>
              </a:rPr>
              <a:t> </a:t>
            </a:r>
            <a:r>
              <a:rPr sz="887" spc="-7" dirty="0">
                <a:latin typeface="Arial"/>
                <a:cs typeface="Arial"/>
              </a:rPr>
              <a:t>pv.Panel();</a:t>
            </a:r>
            <a:endParaRPr sz="887" dirty="0">
              <a:latin typeface="Arial"/>
              <a:cs typeface="Arial"/>
            </a:endParaRPr>
          </a:p>
        </p:txBody>
      </p:sp>
      <p:sp>
        <p:nvSpPr>
          <p:cNvPr id="13" name="object 13"/>
          <p:cNvSpPr txBox="1"/>
          <p:nvPr/>
        </p:nvSpPr>
        <p:spPr>
          <a:xfrm>
            <a:off x="1818261" y="4546117"/>
            <a:ext cx="2625940" cy="943155"/>
          </a:xfrm>
          <a:prstGeom prst="rect">
            <a:avLst/>
          </a:prstGeom>
        </p:spPr>
        <p:txBody>
          <a:bodyPr vert="horz" wrap="square" lIns="0" tIns="54876" rIns="0" bIns="0" rtlCol="0">
            <a:spAutoFit/>
          </a:bodyPr>
          <a:lstStyle/>
          <a:p>
            <a:pPr marL="5776">
              <a:spcBef>
                <a:spcPts val="432"/>
              </a:spcBef>
            </a:pPr>
            <a:r>
              <a:rPr sz="887" spc="2" dirty="0">
                <a:latin typeface="Arial"/>
                <a:cs typeface="Arial"/>
              </a:rPr>
              <a:t>var </a:t>
            </a:r>
            <a:r>
              <a:rPr sz="887" b="1" spc="-27" dirty="0">
                <a:latin typeface="Lucida Sans"/>
                <a:cs typeface="Lucida Sans"/>
              </a:rPr>
              <a:t>lines </a:t>
            </a:r>
            <a:r>
              <a:rPr sz="887" spc="80" dirty="0">
                <a:latin typeface="Arial"/>
                <a:cs typeface="Arial"/>
              </a:rPr>
              <a:t>=</a:t>
            </a:r>
            <a:r>
              <a:rPr sz="887" spc="-77" dirty="0">
                <a:latin typeface="Arial"/>
                <a:cs typeface="Arial"/>
              </a:rPr>
              <a:t> </a:t>
            </a:r>
            <a:r>
              <a:rPr sz="887" spc="-2" dirty="0">
                <a:latin typeface="Arial"/>
                <a:cs typeface="Arial"/>
              </a:rPr>
              <a:t>vis.</a:t>
            </a:r>
            <a:r>
              <a:rPr sz="887" b="1" spc="-2" dirty="0">
                <a:latin typeface="Lucida Sans"/>
                <a:cs typeface="Lucida Sans"/>
              </a:rPr>
              <a:t>add</a:t>
            </a:r>
            <a:r>
              <a:rPr sz="887" spc="-2" dirty="0">
                <a:latin typeface="Arial"/>
                <a:cs typeface="Arial"/>
              </a:rPr>
              <a:t>(pv.Panel).data(army);</a:t>
            </a:r>
            <a:endParaRPr sz="887" dirty="0">
              <a:latin typeface="Arial"/>
              <a:cs typeface="Arial"/>
            </a:endParaRPr>
          </a:p>
          <a:p>
            <a:pPr marL="5776">
              <a:spcBef>
                <a:spcPts val="389"/>
              </a:spcBef>
            </a:pPr>
            <a:r>
              <a:rPr sz="887" b="1" spc="-9" dirty="0">
                <a:latin typeface="Lucida Sans"/>
                <a:cs typeface="Lucida Sans"/>
              </a:rPr>
              <a:t>lines</a:t>
            </a:r>
            <a:r>
              <a:rPr sz="887" spc="-9" dirty="0">
                <a:latin typeface="Arial"/>
                <a:cs typeface="Arial"/>
              </a:rPr>
              <a:t>.</a:t>
            </a:r>
            <a:r>
              <a:rPr sz="887" b="1" spc="-9" dirty="0">
                <a:latin typeface="Lucida Sans"/>
                <a:cs typeface="Lucida Sans"/>
              </a:rPr>
              <a:t>add</a:t>
            </a:r>
            <a:r>
              <a:rPr sz="887" spc="-9" dirty="0">
                <a:latin typeface="Arial"/>
                <a:cs typeface="Arial"/>
              </a:rPr>
              <a:t>(pv.Line)</a:t>
            </a:r>
            <a:endParaRPr sz="887" dirty="0">
              <a:latin typeface="Arial"/>
              <a:cs typeface="Arial"/>
            </a:endParaRPr>
          </a:p>
          <a:p>
            <a:pPr marL="62669">
              <a:spcBef>
                <a:spcPts val="389"/>
              </a:spcBef>
            </a:pPr>
            <a:r>
              <a:rPr sz="887" spc="-18" dirty="0">
                <a:latin typeface="Arial"/>
                <a:cs typeface="Arial"/>
              </a:rPr>
              <a:t>.</a:t>
            </a:r>
            <a:r>
              <a:rPr sz="887" b="1" spc="-18" dirty="0">
                <a:latin typeface="Lucida Sans"/>
                <a:cs typeface="Lucida Sans"/>
              </a:rPr>
              <a:t>data</a:t>
            </a:r>
            <a:r>
              <a:rPr sz="887" spc="-18" dirty="0">
                <a:latin typeface="Arial"/>
                <a:cs typeface="Arial"/>
              </a:rPr>
              <a:t>(() </a:t>
            </a:r>
            <a:r>
              <a:rPr sz="887" spc="80" dirty="0">
                <a:latin typeface="Arial"/>
                <a:cs typeface="Arial"/>
              </a:rPr>
              <a:t>=&gt;</a:t>
            </a:r>
            <a:r>
              <a:rPr sz="887" spc="-30" dirty="0">
                <a:latin typeface="Arial"/>
                <a:cs typeface="Arial"/>
              </a:rPr>
              <a:t> </a:t>
            </a:r>
            <a:r>
              <a:rPr sz="887" spc="14" dirty="0">
                <a:latin typeface="Arial"/>
                <a:cs typeface="Arial"/>
              </a:rPr>
              <a:t>army[this.idx])</a:t>
            </a:r>
            <a:endParaRPr sz="887" dirty="0">
              <a:latin typeface="Arial"/>
              <a:cs typeface="Arial"/>
            </a:endParaRPr>
          </a:p>
          <a:p>
            <a:pPr marL="62669">
              <a:spcBef>
                <a:spcPts val="389"/>
              </a:spcBef>
            </a:pPr>
            <a:r>
              <a:rPr sz="887" spc="-9" dirty="0">
                <a:latin typeface="Arial"/>
                <a:cs typeface="Arial"/>
              </a:rPr>
              <a:t>.</a:t>
            </a:r>
            <a:r>
              <a:rPr sz="887" b="1" spc="-9" dirty="0">
                <a:latin typeface="Lucida Sans"/>
                <a:cs typeface="Lucida Sans"/>
              </a:rPr>
              <a:t>left</a:t>
            </a:r>
            <a:r>
              <a:rPr sz="887" spc="-9" dirty="0">
                <a:latin typeface="Arial"/>
                <a:cs typeface="Arial"/>
              </a:rPr>
              <a:t>(lon).</a:t>
            </a:r>
            <a:r>
              <a:rPr sz="887" b="1" spc="-9" dirty="0">
                <a:latin typeface="Lucida Sans"/>
                <a:cs typeface="Lucida Sans"/>
              </a:rPr>
              <a:t>top</a:t>
            </a:r>
            <a:r>
              <a:rPr sz="887" spc="-9" dirty="0">
                <a:latin typeface="Arial"/>
                <a:cs typeface="Arial"/>
              </a:rPr>
              <a:t>(lat).</a:t>
            </a:r>
            <a:r>
              <a:rPr sz="887" b="1" spc="-9" dirty="0">
                <a:latin typeface="Lucida Sans"/>
                <a:cs typeface="Lucida Sans"/>
              </a:rPr>
              <a:t>size</a:t>
            </a:r>
            <a:r>
              <a:rPr sz="887" spc="-9" dirty="0">
                <a:latin typeface="Arial"/>
                <a:cs typeface="Arial"/>
              </a:rPr>
              <a:t>((d) </a:t>
            </a:r>
            <a:r>
              <a:rPr sz="887" spc="80" dirty="0">
                <a:latin typeface="Arial"/>
                <a:cs typeface="Arial"/>
              </a:rPr>
              <a:t>=&gt;</a:t>
            </a:r>
            <a:r>
              <a:rPr sz="887" spc="-39" dirty="0">
                <a:latin typeface="Arial"/>
                <a:cs typeface="Arial"/>
              </a:rPr>
              <a:t> </a:t>
            </a:r>
            <a:r>
              <a:rPr sz="887" spc="16" dirty="0">
                <a:latin typeface="Arial"/>
                <a:cs typeface="Arial"/>
              </a:rPr>
              <a:t>d.size/8000)</a:t>
            </a:r>
            <a:endParaRPr sz="887" dirty="0">
              <a:latin typeface="Arial"/>
              <a:cs typeface="Arial"/>
            </a:endParaRPr>
          </a:p>
          <a:p>
            <a:pPr marL="62669">
              <a:spcBef>
                <a:spcPts val="389"/>
              </a:spcBef>
            </a:pPr>
            <a:r>
              <a:rPr sz="887" spc="-20" dirty="0">
                <a:latin typeface="Arial"/>
                <a:cs typeface="Arial"/>
              </a:rPr>
              <a:t>.</a:t>
            </a:r>
            <a:r>
              <a:rPr sz="887" b="1" spc="-20" dirty="0">
                <a:latin typeface="Lucida Sans"/>
                <a:cs typeface="Lucida Sans"/>
              </a:rPr>
              <a:t>strokeStyle</a:t>
            </a:r>
            <a:r>
              <a:rPr sz="887" spc="-20" dirty="0">
                <a:latin typeface="Arial"/>
                <a:cs typeface="Arial"/>
              </a:rPr>
              <a:t>(() </a:t>
            </a:r>
            <a:r>
              <a:rPr sz="887" spc="80" dirty="0">
                <a:latin typeface="Arial"/>
                <a:cs typeface="Arial"/>
              </a:rPr>
              <a:t>=&gt;</a:t>
            </a:r>
            <a:r>
              <a:rPr sz="887" spc="-5" dirty="0">
                <a:latin typeface="Arial"/>
                <a:cs typeface="Arial"/>
              </a:rPr>
              <a:t> </a:t>
            </a:r>
            <a:r>
              <a:rPr sz="887" spc="23" dirty="0">
                <a:latin typeface="Arial"/>
                <a:cs typeface="Arial"/>
              </a:rPr>
              <a:t>color[army[paneIndex][0].dir]);</a:t>
            </a:r>
            <a:endParaRPr sz="887" dirty="0">
              <a:latin typeface="Arial"/>
              <a:cs typeface="Arial"/>
            </a:endParaRPr>
          </a:p>
        </p:txBody>
      </p:sp>
      <p:sp>
        <p:nvSpPr>
          <p:cNvPr id="14" name="object 14"/>
          <p:cNvSpPr txBox="1"/>
          <p:nvPr/>
        </p:nvSpPr>
        <p:spPr>
          <a:xfrm>
            <a:off x="1818261" y="5653684"/>
            <a:ext cx="2417701" cy="755347"/>
          </a:xfrm>
          <a:prstGeom prst="rect">
            <a:avLst/>
          </a:prstGeom>
        </p:spPr>
        <p:txBody>
          <a:bodyPr vert="horz" wrap="square" lIns="0" tIns="54876" rIns="0" bIns="0" rtlCol="0">
            <a:spAutoFit/>
          </a:bodyPr>
          <a:lstStyle/>
          <a:p>
            <a:pPr marL="5776">
              <a:spcBef>
                <a:spcPts val="432"/>
              </a:spcBef>
            </a:pPr>
            <a:r>
              <a:rPr sz="887" spc="5" dirty="0">
                <a:latin typeface="Arial"/>
                <a:cs typeface="Arial"/>
              </a:rPr>
              <a:t>vis.</a:t>
            </a:r>
            <a:r>
              <a:rPr sz="887" b="1" spc="5" dirty="0">
                <a:latin typeface="Lucida Sans"/>
                <a:cs typeface="Lucida Sans"/>
              </a:rPr>
              <a:t>add</a:t>
            </a:r>
            <a:r>
              <a:rPr sz="887" spc="5" dirty="0">
                <a:latin typeface="Arial"/>
                <a:cs typeface="Arial"/>
              </a:rPr>
              <a:t>(pv.Label).</a:t>
            </a:r>
            <a:r>
              <a:rPr sz="887" b="1" spc="5" dirty="0">
                <a:latin typeface="Lucida Sans"/>
                <a:cs typeface="Lucida Sans"/>
              </a:rPr>
              <a:t>data</a:t>
            </a:r>
            <a:r>
              <a:rPr sz="887" spc="5" dirty="0">
                <a:latin typeface="Arial"/>
                <a:cs typeface="Arial"/>
              </a:rPr>
              <a:t>(napoleon.cities)</a:t>
            </a:r>
            <a:endParaRPr sz="887" dirty="0">
              <a:latin typeface="Arial"/>
              <a:cs typeface="Arial"/>
            </a:endParaRPr>
          </a:p>
          <a:p>
            <a:pPr marL="62669">
              <a:spcBef>
                <a:spcPts val="389"/>
              </a:spcBef>
            </a:pPr>
            <a:r>
              <a:rPr sz="887" spc="-5" dirty="0">
                <a:latin typeface="Arial"/>
                <a:cs typeface="Arial"/>
              </a:rPr>
              <a:t>.</a:t>
            </a:r>
            <a:r>
              <a:rPr sz="887" b="1" spc="-5" dirty="0">
                <a:latin typeface="Lucida Sans"/>
                <a:cs typeface="Lucida Sans"/>
              </a:rPr>
              <a:t>left</a:t>
            </a:r>
            <a:r>
              <a:rPr sz="887" spc="-5" dirty="0">
                <a:latin typeface="Arial"/>
                <a:cs typeface="Arial"/>
              </a:rPr>
              <a:t>(lon).</a:t>
            </a:r>
            <a:r>
              <a:rPr sz="887" b="1" spc="-5" dirty="0">
                <a:latin typeface="Lucida Sans"/>
                <a:cs typeface="Lucida Sans"/>
              </a:rPr>
              <a:t>top</a:t>
            </a:r>
            <a:r>
              <a:rPr sz="887" spc="-5" dirty="0">
                <a:latin typeface="Arial"/>
                <a:cs typeface="Arial"/>
              </a:rPr>
              <a:t>(lat)</a:t>
            </a:r>
            <a:endParaRPr sz="887" dirty="0">
              <a:latin typeface="Arial"/>
              <a:cs typeface="Arial"/>
            </a:endParaRPr>
          </a:p>
          <a:p>
            <a:pPr marL="62669">
              <a:spcBef>
                <a:spcPts val="389"/>
              </a:spcBef>
            </a:pPr>
            <a:r>
              <a:rPr sz="887" spc="-7" dirty="0">
                <a:latin typeface="Arial"/>
                <a:cs typeface="Arial"/>
              </a:rPr>
              <a:t>.</a:t>
            </a:r>
            <a:r>
              <a:rPr sz="887" b="1" spc="-7" dirty="0">
                <a:latin typeface="Lucida Sans"/>
                <a:cs typeface="Lucida Sans"/>
              </a:rPr>
              <a:t>text</a:t>
            </a:r>
            <a:r>
              <a:rPr sz="887" spc="-7" dirty="0">
                <a:latin typeface="Arial"/>
                <a:cs typeface="Arial"/>
              </a:rPr>
              <a:t>((d) </a:t>
            </a:r>
            <a:r>
              <a:rPr sz="887" spc="80" dirty="0">
                <a:latin typeface="Arial"/>
                <a:cs typeface="Arial"/>
              </a:rPr>
              <a:t>=&gt; </a:t>
            </a:r>
            <a:r>
              <a:rPr sz="887" spc="7" dirty="0">
                <a:latin typeface="Arial"/>
                <a:cs typeface="Arial"/>
              </a:rPr>
              <a:t>d.city).</a:t>
            </a:r>
            <a:r>
              <a:rPr sz="887" b="1" spc="7" dirty="0">
                <a:latin typeface="Lucida Sans"/>
                <a:cs typeface="Lucida Sans"/>
              </a:rPr>
              <a:t>font</a:t>
            </a:r>
            <a:r>
              <a:rPr sz="887" spc="7" dirty="0">
                <a:latin typeface="Arial"/>
                <a:cs typeface="Arial"/>
              </a:rPr>
              <a:t>("italic </a:t>
            </a:r>
            <a:r>
              <a:rPr sz="887" spc="32" dirty="0">
                <a:latin typeface="Arial"/>
                <a:cs typeface="Arial"/>
              </a:rPr>
              <a:t>10px</a:t>
            </a:r>
            <a:r>
              <a:rPr sz="887" spc="-177" dirty="0">
                <a:latin typeface="Arial"/>
                <a:cs typeface="Arial"/>
              </a:rPr>
              <a:t> </a:t>
            </a:r>
            <a:r>
              <a:rPr sz="887" spc="23" dirty="0">
                <a:latin typeface="Arial"/>
                <a:cs typeface="Arial"/>
              </a:rPr>
              <a:t>Georgia")</a:t>
            </a:r>
            <a:endParaRPr sz="887" dirty="0">
              <a:latin typeface="Arial"/>
              <a:cs typeface="Arial"/>
            </a:endParaRPr>
          </a:p>
          <a:p>
            <a:pPr marL="62669">
              <a:spcBef>
                <a:spcPts val="389"/>
              </a:spcBef>
            </a:pPr>
            <a:r>
              <a:rPr sz="887" spc="7" dirty="0">
                <a:latin typeface="Arial"/>
                <a:cs typeface="Arial"/>
              </a:rPr>
              <a:t>.</a:t>
            </a:r>
            <a:r>
              <a:rPr sz="887" b="1" spc="7" dirty="0">
                <a:latin typeface="Lucida Sans"/>
                <a:cs typeface="Lucida Sans"/>
              </a:rPr>
              <a:t>textAlign</a:t>
            </a:r>
            <a:r>
              <a:rPr sz="887" spc="7" dirty="0">
                <a:latin typeface="Arial"/>
                <a:cs typeface="Arial"/>
              </a:rPr>
              <a:t>("center").</a:t>
            </a:r>
            <a:r>
              <a:rPr sz="887" b="1" spc="7" dirty="0">
                <a:latin typeface="Lucida Sans"/>
                <a:cs typeface="Lucida Sans"/>
              </a:rPr>
              <a:t>textBaseline</a:t>
            </a:r>
            <a:r>
              <a:rPr sz="887" spc="7" dirty="0">
                <a:latin typeface="Arial"/>
                <a:cs typeface="Arial"/>
              </a:rPr>
              <a:t>("middle");</a:t>
            </a:r>
            <a:endParaRPr sz="887" dirty="0">
              <a:latin typeface="Arial"/>
              <a:cs typeface="Arial"/>
            </a:endParaRPr>
          </a:p>
        </p:txBody>
      </p:sp>
      <p:grpSp>
        <p:nvGrpSpPr>
          <p:cNvPr id="15" name="object 15"/>
          <p:cNvGrpSpPr/>
          <p:nvPr/>
        </p:nvGrpSpPr>
        <p:grpSpPr>
          <a:xfrm>
            <a:off x="1657350" y="1746704"/>
            <a:ext cx="6011472" cy="2229103"/>
            <a:chOff x="3392566" y="523544"/>
            <a:chExt cx="13216890" cy="4900930"/>
          </a:xfrm>
        </p:grpSpPr>
        <p:sp>
          <p:nvSpPr>
            <p:cNvPr id="16" name="object 16"/>
            <p:cNvSpPr/>
            <p:nvPr/>
          </p:nvSpPr>
          <p:spPr>
            <a:xfrm>
              <a:off x="3643868" y="523544"/>
              <a:ext cx="12344817" cy="3630852"/>
            </a:xfrm>
            <a:prstGeom prst="rect">
              <a:avLst/>
            </a:prstGeom>
            <a:blipFill>
              <a:blip r:embed="rId2" cstate="print"/>
              <a:stretch>
                <a:fillRect/>
              </a:stretch>
            </a:blipFill>
          </p:spPr>
          <p:txBody>
            <a:bodyPr wrap="square" lIns="0" tIns="0" rIns="0" bIns="0" rtlCol="0"/>
            <a:lstStyle/>
            <a:p>
              <a:endParaRPr/>
            </a:p>
          </p:txBody>
        </p:sp>
        <p:sp>
          <p:nvSpPr>
            <p:cNvPr id="17" name="object 17"/>
            <p:cNvSpPr/>
            <p:nvPr/>
          </p:nvSpPr>
          <p:spPr>
            <a:xfrm>
              <a:off x="3392566" y="3934401"/>
              <a:ext cx="13216267" cy="1489516"/>
            </a:xfrm>
            <a:prstGeom prst="rect">
              <a:avLst/>
            </a:prstGeom>
            <a:blipFill>
              <a:blip r:embed="rId3" cstate="print"/>
              <a:stretch>
                <a:fillRect/>
              </a:stretch>
            </a:blipFill>
          </p:spPr>
          <p:txBody>
            <a:bodyPr wrap="square" lIns="0" tIns="0" rIns="0" bIns="0" rtlCol="0"/>
            <a:lstStyle/>
            <a:p>
              <a:endParaRPr/>
            </a:p>
          </p:txBody>
        </p:sp>
      </p:grpSp>
      <p:sp>
        <p:nvSpPr>
          <p:cNvPr id="18" name="Title 17"/>
          <p:cNvSpPr>
            <a:spLocks noGrp="1"/>
          </p:cNvSpPr>
          <p:nvPr>
            <p:ph type="title"/>
          </p:nvPr>
        </p:nvSpPr>
        <p:spPr>
          <a:xfrm>
            <a:off x="308610" y="451304"/>
            <a:ext cx="7543800" cy="1295400"/>
          </a:xfrm>
        </p:spPr>
        <p:txBody>
          <a:bodyPr/>
          <a:lstStyle/>
          <a:p>
            <a:r>
              <a:rPr lang="en-US" dirty="0" err="1"/>
              <a:t>Minard</a:t>
            </a:r>
            <a:r>
              <a:rPr lang="en-US" dirty="0"/>
              <a:t> 1869: Napoleon’s March, in </a:t>
            </a:r>
            <a:r>
              <a:rPr lang="en-US" dirty="0" err="1"/>
              <a:t>ProtoViz</a:t>
            </a:r>
            <a:endParaRPr lang="en-US" dirty="0"/>
          </a:p>
        </p:txBody>
      </p:sp>
      <p:sp>
        <p:nvSpPr>
          <p:cNvPr id="19" name="Footer Placeholder 18"/>
          <p:cNvSpPr>
            <a:spLocks noGrp="1"/>
          </p:cNvSpPr>
          <p:nvPr>
            <p:ph type="ftr" sz="quarter" idx="11"/>
          </p:nvPr>
        </p:nvSpPr>
        <p:spPr>
          <a:xfrm>
            <a:off x="3124200" y="6471138"/>
            <a:ext cx="3196590" cy="234462"/>
          </a:xfrm>
        </p:spPr>
        <p:txBody>
          <a:bodyPr/>
          <a:lstStyle/>
          <a:p>
            <a:pPr>
              <a:defRPr/>
            </a:pPr>
            <a:r>
              <a:rPr lang="en-US" altLang="en-US"/>
              <a:t>© 2021 - Brad Myers and others</a:t>
            </a:r>
            <a:endParaRPr lang="en-US" altLang="en-US" dirty="0"/>
          </a:p>
        </p:txBody>
      </p:sp>
      <p:sp>
        <p:nvSpPr>
          <p:cNvPr id="20" name="Slide Number Placeholder 19"/>
          <p:cNvSpPr>
            <a:spLocks noGrp="1"/>
          </p:cNvSpPr>
          <p:nvPr>
            <p:ph type="sldNum" sz="quarter" idx="12"/>
          </p:nvPr>
        </p:nvSpPr>
        <p:spPr/>
        <p:txBody>
          <a:bodyPr/>
          <a:lstStyle/>
          <a:p>
            <a:pPr>
              <a:defRPr/>
            </a:pPr>
            <a:fld id="{1F9D51DB-4E15-430C-8042-4DCA33BBD66E}" type="slidenum">
              <a:rPr lang="en-US" altLang="en-US" smtClean="0"/>
              <a:pPr>
                <a:defRPr/>
              </a:pPr>
              <a:t>48</a:t>
            </a:fld>
            <a:endParaRPr lang="en-US" altLang="en-US"/>
          </a:p>
        </p:txBody>
      </p:sp>
    </p:spTree>
    <p:extLst>
      <p:ext uri="{BB962C8B-B14F-4D97-AF65-F5344CB8AC3E}">
        <p14:creationId xmlns:p14="http://schemas.microsoft.com/office/powerpoint/2010/main" val="25502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446900" y="657115"/>
            <a:ext cx="5885320" cy="467528"/>
          </a:xfrm>
          <a:prstGeom prst="rect">
            <a:avLst/>
          </a:prstGeom>
        </p:spPr>
        <p:txBody>
          <a:bodyPr vert="horz" wrap="square" lIns="0" tIns="5488" rIns="0" bIns="0" numCol="1" rtlCol="0" anchor="b" anchorCtr="0" compatLnSpc="1">
            <a:prstTxWarp prst="textNoShape">
              <a:avLst/>
            </a:prstTxWarp>
            <a:spAutoFit/>
          </a:bodyPr>
          <a:lstStyle/>
          <a:p>
            <a:pPr marL="5776">
              <a:spcBef>
                <a:spcPts val="43"/>
              </a:spcBef>
              <a:tabLst>
                <a:tab pos="1040250" algn="l"/>
              </a:tabLst>
            </a:pPr>
            <a:r>
              <a:rPr lang="en-US" sz="3002" dirty="0">
                <a:cs typeface="Arial"/>
              </a:rPr>
              <a:t>d3.js: Data-Driven Documents</a:t>
            </a:r>
            <a:endParaRPr sz="3002" dirty="0">
              <a:latin typeface="Arial"/>
              <a:cs typeface="Arial"/>
            </a:endParaRPr>
          </a:p>
        </p:txBody>
      </p:sp>
      <p:sp>
        <p:nvSpPr>
          <p:cNvPr id="12" name="object 12"/>
          <p:cNvSpPr/>
          <p:nvPr/>
        </p:nvSpPr>
        <p:spPr>
          <a:xfrm>
            <a:off x="1150144" y="2171520"/>
            <a:ext cx="6843712" cy="2786062"/>
          </a:xfrm>
          <a:prstGeom prst="rect">
            <a:avLst/>
          </a:prstGeom>
          <a:blipFill>
            <a:blip r:embed="rId2" cstate="print"/>
            <a:stretch>
              <a:fillRect/>
            </a:stretch>
          </a:blipFill>
        </p:spPr>
        <p:txBody>
          <a:bodyPr wrap="square" lIns="0" tIns="0" rIns="0" bIns="0" rtlCol="0"/>
          <a:lstStyle/>
          <a:p>
            <a:endParaRPr/>
          </a:p>
        </p:txBody>
      </p:sp>
      <p:sp>
        <p:nvSpPr>
          <p:cNvPr id="13" name="object 13"/>
          <p:cNvSpPr txBox="1"/>
          <p:nvPr/>
        </p:nvSpPr>
        <p:spPr>
          <a:xfrm>
            <a:off x="3930866" y="5279923"/>
            <a:ext cx="4333024" cy="511146"/>
          </a:xfrm>
          <a:prstGeom prst="rect">
            <a:avLst/>
          </a:prstGeom>
        </p:spPr>
        <p:txBody>
          <a:bodyPr vert="horz" wrap="square" lIns="0" tIns="7220" rIns="0" bIns="0" rtlCol="0">
            <a:spAutoFit/>
          </a:bodyPr>
          <a:lstStyle/>
          <a:p>
            <a:pPr marL="5776">
              <a:spcBef>
                <a:spcPts val="57"/>
              </a:spcBef>
            </a:pPr>
            <a:r>
              <a:rPr sz="1637" b="1" spc="-5" dirty="0">
                <a:latin typeface="Lucida Sans"/>
                <a:cs typeface="Lucida Sans"/>
              </a:rPr>
              <a:t>Mike</a:t>
            </a:r>
            <a:r>
              <a:rPr sz="1637" b="1" spc="-114" dirty="0">
                <a:latin typeface="Lucida Sans"/>
                <a:cs typeface="Lucida Sans"/>
              </a:rPr>
              <a:t> </a:t>
            </a:r>
            <a:r>
              <a:rPr sz="1637" b="1" spc="-34" dirty="0" err="1">
                <a:latin typeface="Lucida Sans"/>
                <a:cs typeface="Lucida Sans"/>
              </a:rPr>
              <a:t>Bostock</a:t>
            </a:r>
            <a:r>
              <a:rPr lang="en-US" sz="1637" b="1" spc="-34" dirty="0">
                <a:latin typeface="Lucida Sans"/>
                <a:cs typeface="Lucida Sans"/>
              </a:rPr>
              <a:t>, </a:t>
            </a:r>
            <a:r>
              <a:rPr lang="en-US" sz="1637" spc="52" dirty="0">
                <a:latin typeface="Arial"/>
                <a:cs typeface="Arial"/>
              </a:rPr>
              <a:t>Dominik Moritz,</a:t>
            </a:r>
            <a:r>
              <a:rPr sz="1637" spc="-75" dirty="0">
                <a:latin typeface="Arial"/>
                <a:cs typeface="Arial"/>
              </a:rPr>
              <a:t> </a:t>
            </a:r>
            <a:r>
              <a:rPr sz="1637" spc="23" dirty="0">
                <a:latin typeface="Arial"/>
                <a:cs typeface="Arial"/>
              </a:rPr>
              <a:t>Vadim</a:t>
            </a:r>
            <a:r>
              <a:rPr sz="1637" spc="-45" dirty="0">
                <a:latin typeface="Arial"/>
                <a:cs typeface="Arial"/>
              </a:rPr>
              <a:t> </a:t>
            </a:r>
            <a:r>
              <a:rPr sz="1637" spc="32" dirty="0" err="1">
                <a:latin typeface="Arial"/>
                <a:cs typeface="Arial"/>
              </a:rPr>
              <a:t>Ogievetsky</a:t>
            </a:r>
            <a:r>
              <a:rPr lang="en-US" sz="1637" spc="32" dirty="0">
                <a:latin typeface="Arial"/>
                <a:cs typeface="Arial"/>
              </a:rPr>
              <a:t>, Jeff Heer, etc.</a:t>
            </a:r>
            <a:endParaRPr sz="1637" dirty="0">
              <a:latin typeface="Arial"/>
              <a:cs typeface="Arial"/>
            </a:endParaRPr>
          </a:p>
        </p:txBody>
      </p:sp>
      <p:sp>
        <p:nvSpPr>
          <p:cNvPr id="14" name="Footer Placeholder 13"/>
          <p:cNvSpPr>
            <a:spLocks noGrp="1"/>
          </p:cNvSpPr>
          <p:nvPr>
            <p:ph type="ftr" sz="quarter" idx="11"/>
          </p:nvPr>
        </p:nvSpPr>
        <p:spPr/>
        <p:txBody>
          <a:bodyPr/>
          <a:lstStyle/>
          <a:p>
            <a:pPr>
              <a:defRPr/>
            </a:pPr>
            <a:r>
              <a:rPr lang="en-US" altLang="en-US"/>
              <a:t>© 2021 - Brad Myers and others</a:t>
            </a:r>
          </a:p>
        </p:txBody>
      </p:sp>
      <p:sp>
        <p:nvSpPr>
          <p:cNvPr id="15" name="Slide Number Placeholder 14"/>
          <p:cNvSpPr>
            <a:spLocks noGrp="1"/>
          </p:cNvSpPr>
          <p:nvPr>
            <p:ph type="sldNum" sz="quarter" idx="12"/>
          </p:nvPr>
        </p:nvSpPr>
        <p:spPr/>
        <p:txBody>
          <a:bodyPr/>
          <a:lstStyle/>
          <a:p>
            <a:pPr>
              <a:defRPr/>
            </a:pPr>
            <a:fld id="{A3B315BA-FF6E-4F83-822C-B6704CDD7611}" type="slidenum">
              <a:rPr lang="en-US" altLang="en-US" smtClean="0"/>
              <a:pPr>
                <a:defRPr/>
              </a:pPr>
              <a:t>49</a:t>
            </a:fld>
            <a:endParaRPr lang="en-US" altLang="en-US"/>
          </a:p>
        </p:txBody>
      </p:sp>
    </p:spTree>
    <p:extLst>
      <p:ext uri="{BB962C8B-B14F-4D97-AF65-F5344CB8AC3E}">
        <p14:creationId xmlns:p14="http://schemas.microsoft.com/office/powerpoint/2010/main" val="425858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History"/>
          <p:cNvSpPr txBox="1">
            <a:spLocks noGrp="1"/>
          </p:cNvSpPr>
          <p:nvPr>
            <p:ph type="title"/>
          </p:nvPr>
        </p:nvSpPr>
        <p:spPr>
          <a:prstGeom prst="rect">
            <a:avLst/>
          </a:prstGeom>
        </p:spPr>
        <p:txBody>
          <a:bodyPr/>
          <a:lstStyle>
            <a:lvl1pPr>
              <a:defRPr sz="8200"/>
            </a:lvl1pPr>
          </a:lstStyle>
          <a:p>
            <a:r>
              <a:rPr sz="4000" dirty="0"/>
              <a:t>History</a:t>
            </a:r>
          </a:p>
        </p:txBody>
      </p:sp>
      <p:pic>
        <p:nvPicPr>
          <p:cNvPr id="154" name="Image" descr="Image"/>
          <p:cNvPicPr>
            <a:picLocks noChangeAspect="1"/>
          </p:cNvPicPr>
          <p:nvPr/>
        </p:nvPicPr>
        <p:blipFill>
          <a:blip r:embed="rId3"/>
          <a:stretch>
            <a:fillRect/>
          </a:stretch>
        </p:blipFill>
        <p:spPr>
          <a:xfrm>
            <a:off x="1019770" y="2217539"/>
            <a:ext cx="3484514" cy="2058667"/>
          </a:xfrm>
          <a:prstGeom prst="rect">
            <a:avLst/>
          </a:prstGeom>
          <a:ln w="12700">
            <a:miter lim="400000"/>
          </a:ln>
        </p:spPr>
      </p:pic>
      <p:sp>
        <p:nvSpPr>
          <p:cNvPr id="155" name="Turing Test (1950)"/>
          <p:cNvSpPr txBox="1"/>
          <p:nvPr/>
        </p:nvSpPr>
        <p:spPr>
          <a:xfrm>
            <a:off x="2036298" y="4780430"/>
            <a:ext cx="1665649" cy="2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584200">
              <a:defRPr sz="4200" b="0"/>
            </a:lvl1pPr>
          </a:lstStyle>
          <a:p>
            <a:r>
              <a:rPr sz="1575"/>
              <a:t>Turing Test (1950)</a:t>
            </a:r>
          </a:p>
        </p:txBody>
      </p:sp>
      <p:pic>
        <p:nvPicPr>
          <p:cNvPr id="156" name="Image" descr="Image"/>
          <p:cNvPicPr>
            <a:picLocks noChangeAspect="1"/>
          </p:cNvPicPr>
          <p:nvPr/>
        </p:nvPicPr>
        <p:blipFill>
          <a:blip r:embed="rId4"/>
          <a:srcRect l="3897" t="3875" r="3599" b="4040"/>
          <a:stretch>
            <a:fillRect/>
          </a:stretch>
        </p:blipFill>
        <p:spPr>
          <a:xfrm>
            <a:off x="5351270" y="2195210"/>
            <a:ext cx="2927909" cy="2885472"/>
          </a:xfrm>
          <a:custGeom>
            <a:avLst/>
            <a:gdLst/>
            <a:ahLst/>
            <a:cxnLst>
              <a:cxn ang="0">
                <a:pos x="wd2" y="hd2"/>
              </a:cxn>
              <a:cxn ang="5400000">
                <a:pos x="wd2" y="hd2"/>
              </a:cxn>
              <a:cxn ang="10800000">
                <a:pos x="wd2" y="hd2"/>
              </a:cxn>
              <a:cxn ang="16200000">
                <a:pos x="wd2" y="hd2"/>
              </a:cxn>
            </a:cxnLst>
            <a:rect l="0" t="0" r="r" b="b"/>
            <a:pathLst>
              <a:path w="21591" h="21598" extrusionOk="0">
                <a:moveTo>
                  <a:pt x="14266" y="2"/>
                </a:moveTo>
                <a:cubicBezTo>
                  <a:pt x="13983" y="15"/>
                  <a:pt x="13849" y="87"/>
                  <a:pt x="13748" y="252"/>
                </a:cubicBezTo>
                <a:cubicBezTo>
                  <a:pt x="13688" y="351"/>
                  <a:pt x="13601" y="422"/>
                  <a:pt x="13516" y="441"/>
                </a:cubicBezTo>
                <a:cubicBezTo>
                  <a:pt x="13344" y="479"/>
                  <a:pt x="13147" y="635"/>
                  <a:pt x="13095" y="773"/>
                </a:cubicBezTo>
                <a:cubicBezTo>
                  <a:pt x="13071" y="838"/>
                  <a:pt x="13001" y="889"/>
                  <a:pt x="12913" y="907"/>
                </a:cubicBezTo>
                <a:cubicBezTo>
                  <a:pt x="12694" y="951"/>
                  <a:pt x="12565" y="1108"/>
                  <a:pt x="12599" y="1288"/>
                </a:cubicBezTo>
                <a:cubicBezTo>
                  <a:pt x="12644" y="1524"/>
                  <a:pt x="12822" y="1650"/>
                  <a:pt x="13113" y="1650"/>
                </a:cubicBezTo>
                <a:cubicBezTo>
                  <a:pt x="13345" y="1650"/>
                  <a:pt x="13365" y="1659"/>
                  <a:pt x="13472" y="1824"/>
                </a:cubicBezTo>
                <a:cubicBezTo>
                  <a:pt x="13619" y="2050"/>
                  <a:pt x="13876" y="2180"/>
                  <a:pt x="14258" y="2220"/>
                </a:cubicBezTo>
                <a:cubicBezTo>
                  <a:pt x="14757" y="2272"/>
                  <a:pt x="15718" y="2269"/>
                  <a:pt x="15910" y="2215"/>
                </a:cubicBezTo>
                <a:cubicBezTo>
                  <a:pt x="16034" y="2180"/>
                  <a:pt x="16117" y="2117"/>
                  <a:pt x="16180" y="2007"/>
                </a:cubicBezTo>
                <a:cubicBezTo>
                  <a:pt x="16248" y="1890"/>
                  <a:pt x="16323" y="1837"/>
                  <a:pt x="16470" y="1799"/>
                </a:cubicBezTo>
                <a:cubicBezTo>
                  <a:pt x="16582" y="1770"/>
                  <a:pt x="16727" y="1686"/>
                  <a:pt x="16804" y="1604"/>
                </a:cubicBezTo>
                <a:cubicBezTo>
                  <a:pt x="16918" y="1483"/>
                  <a:pt x="16975" y="1460"/>
                  <a:pt x="17165" y="1460"/>
                </a:cubicBezTo>
                <a:cubicBezTo>
                  <a:pt x="17416" y="1460"/>
                  <a:pt x="17552" y="1363"/>
                  <a:pt x="17606" y="1145"/>
                </a:cubicBezTo>
                <a:cubicBezTo>
                  <a:pt x="17650" y="969"/>
                  <a:pt x="17542" y="792"/>
                  <a:pt x="17328" y="689"/>
                </a:cubicBezTo>
                <a:cubicBezTo>
                  <a:pt x="17232" y="643"/>
                  <a:pt x="17130" y="553"/>
                  <a:pt x="17101" y="490"/>
                </a:cubicBezTo>
                <a:cubicBezTo>
                  <a:pt x="17026" y="323"/>
                  <a:pt x="16790" y="228"/>
                  <a:pt x="16447" y="228"/>
                </a:cubicBezTo>
                <a:cubicBezTo>
                  <a:pt x="16207" y="228"/>
                  <a:pt x="16134" y="210"/>
                  <a:pt x="16069" y="134"/>
                </a:cubicBezTo>
                <a:cubicBezTo>
                  <a:pt x="15999" y="51"/>
                  <a:pt x="15930" y="39"/>
                  <a:pt x="15511" y="37"/>
                </a:cubicBezTo>
                <a:cubicBezTo>
                  <a:pt x="15247" y="35"/>
                  <a:pt x="14838" y="22"/>
                  <a:pt x="14602" y="8"/>
                </a:cubicBezTo>
                <a:cubicBezTo>
                  <a:pt x="14471" y="0"/>
                  <a:pt x="14361" y="-2"/>
                  <a:pt x="14266" y="2"/>
                </a:cubicBezTo>
                <a:close/>
                <a:moveTo>
                  <a:pt x="14962" y="2550"/>
                </a:moveTo>
                <a:cubicBezTo>
                  <a:pt x="14690" y="2550"/>
                  <a:pt x="14542" y="2652"/>
                  <a:pt x="14542" y="2839"/>
                </a:cubicBezTo>
                <a:cubicBezTo>
                  <a:pt x="14542" y="2954"/>
                  <a:pt x="14571" y="2994"/>
                  <a:pt x="14693" y="3050"/>
                </a:cubicBezTo>
                <a:cubicBezTo>
                  <a:pt x="14974" y="3178"/>
                  <a:pt x="15382" y="3037"/>
                  <a:pt x="15382" y="2812"/>
                </a:cubicBezTo>
                <a:cubicBezTo>
                  <a:pt x="15382" y="2653"/>
                  <a:pt x="15216" y="2550"/>
                  <a:pt x="14962" y="2550"/>
                </a:cubicBezTo>
                <a:close/>
                <a:moveTo>
                  <a:pt x="6494" y="3214"/>
                </a:moveTo>
                <a:cubicBezTo>
                  <a:pt x="5412" y="3214"/>
                  <a:pt x="5373" y="3222"/>
                  <a:pt x="5238" y="3493"/>
                </a:cubicBezTo>
                <a:cubicBezTo>
                  <a:pt x="5206" y="3559"/>
                  <a:pt x="5105" y="3635"/>
                  <a:pt x="4999" y="3672"/>
                </a:cubicBezTo>
                <a:cubicBezTo>
                  <a:pt x="4785" y="3746"/>
                  <a:pt x="4650" y="3857"/>
                  <a:pt x="4594" y="4007"/>
                </a:cubicBezTo>
                <a:cubicBezTo>
                  <a:pt x="4567" y="4079"/>
                  <a:pt x="4515" y="4114"/>
                  <a:pt x="4434" y="4114"/>
                </a:cubicBezTo>
                <a:cubicBezTo>
                  <a:pt x="4367" y="4114"/>
                  <a:pt x="4261" y="4168"/>
                  <a:pt x="4195" y="4235"/>
                </a:cubicBezTo>
                <a:cubicBezTo>
                  <a:pt x="4098" y="4333"/>
                  <a:pt x="4081" y="4386"/>
                  <a:pt x="4103" y="4507"/>
                </a:cubicBezTo>
                <a:cubicBezTo>
                  <a:pt x="4150" y="4755"/>
                  <a:pt x="4324" y="4871"/>
                  <a:pt x="4648" y="4871"/>
                </a:cubicBezTo>
                <a:cubicBezTo>
                  <a:pt x="4919" y="4871"/>
                  <a:pt x="4926" y="4875"/>
                  <a:pt x="4991" y="5035"/>
                </a:cubicBezTo>
                <a:cubicBezTo>
                  <a:pt x="5036" y="5144"/>
                  <a:pt x="5125" y="5234"/>
                  <a:pt x="5260" y="5307"/>
                </a:cubicBezTo>
                <a:cubicBezTo>
                  <a:pt x="5442" y="5406"/>
                  <a:pt x="5545" y="5419"/>
                  <a:pt x="6303" y="5445"/>
                </a:cubicBezTo>
                <a:cubicBezTo>
                  <a:pt x="6765" y="5461"/>
                  <a:pt x="7224" y="5468"/>
                  <a:pt x="7322" y="5461"/>
                </a:cubicBezTo>
                <a:cubicBezTo>
                  <a:pt x="7522" y="5447"/>
                  <a:pt x="7713" y="5298"/>
                  <a:pt x="7735" y="5139"/>
                </a:cubicBezTo>
                <a:cubicBezTo>
                  <a:pt x="7746" y="5059"/>
                  <a:pt x="7792" y="5032"/>
                  <a:pt x="7949" y="5011"/>
                </a:cubicBezTo>
                <a:cubicBezTo>
                  <a:pt x="8086" y="4992"/>
                  <a:pt x="8196" y="4936"/>
                  <a:pt x="8301" y="4832"/>
                </a:cubicBezTo>
                <a:cubicBezTo>
                  <a:pt x="8430" y="4706"/>
                  <a:pt x="8490" y="4682"/>
                  <a:pt x="8676" y="4682"/>
                </a:cubicBezTo>
                <a:cubicBezTo>
                  <a:pt x="8948" y="4682"/>
                  <a:pt x="9127" y="4532"/>
                  <a:pt x="9127" y="4302"/>
                </a:cubicBezTo>
                <a:cubicBezTo>
                  <a:pt x="9127" y="4088"/>
                  <a:pt x="9060" y="3992"/>
                  <a:pt x="8852" y="3908"/>
                </a:cubicBezTo>
                <a:cubicBezTo>
                  <a:pt x="8751" y="3867"/>
                  <a:pt x="8654" y="3790"/>
                  <a:pt x="8637" y="3737"/>
                </a:cubicBezTo>
                <a:cubicBezTo>
                  <a:pt x="8573" y="3532"/>
                  <a:pt x="8392" y="3450"/>
                  <a:pt x="8005" y="3450"/>
                </a:cubicBezTo>
                <a:cubicBezTo>
                  <a:pt x="7671" y="3450"/>
                  <a:pt x="7638" y="3441"/>
                  <a:pt x="7567" y="3332"/>
                </a:cubicBezTo>
                <a:lnTo>
                  <a:pt x="7490" y="3214"/>
                </a:lnTo>
                <a:lnTo>
                  <a:pt x="6494" y="3214"/>
                </a:lnTo>
                <a:close/>
                <a:moveTo>
                  <a:pt x="14285" y="3545"/>
                </a:moveTo>
                <a:cubicBezTo>
                  <a:pt x="14043" y="3545"/>
                  <a:pt x="13924" y="3631"/>
                  <a:pt x="13924" y="3805"/>
                </a:cubicBezTo>
                <a:cubicBezTo>
                  <a:pt x="13924" y="3881"/>
                  <a:pt x="13961" y="3968"/>
                  <a:pt x="14008" y="4004"/>
                </a:cubicBezTo>
                <a:cubicBezTo>
                  <a:pt x="14143" y="4103"/>
                  <a:pt x="14479" y="4083"/>
                  <a:pt x="14591" y="3969"/>
                </a:cubicBezTo>
                <a:cubicBezTo>
                  <a:pt x="14777" y="3781"/>
                  <a:pt x="14606" y="3545"/>
                  <a:pt x="14285" y="3545"/>
                </a:cubicBezTo>
                <a:close/>
                <a:moveTo>
                  <a:pt x="13454" y="4272"/>
                </a:moveTo>
                <a:cubicBezTo>
                  <a:pt x="13408" y="4267"/>
                  <a:pt x="13359" y="4270"/>
                  <a:pt x="13310" y="4282"/>
                </a:cubicBezTo>
                <a:cubicBezTo>
                  <a:pt x="13081" y="4341"/>
                  <a:pt x="13044" y="4597"/>
                  <a:pt x="13253" y="4683"/>
                </a:cubicBezTo>
                <a:cubicBezTo>
                  <a:pt x="13479" y="4776"/>
                  <a:pt x="13702" y="4680"/>
                  <a:pt x="13702" y="4490"/>
                </a:cubicBezTo>
                <a:cubicBezTo>
                  <a:pt x="13702" y="4375"/>
                  <a:pt x="13592" y="4288"/>
                  <a:pt x="13454" y="4272"/>
                </a:cubicBezTo>
                <a:close/>
                <a:moveTo>
                  <a:pt x="12015" y="4546"/>
                </a:moveTo>
                <a:cubicBezTo>
                  <a:pt x="11990" y="4546"/>
                  <a:pt x="11963" y="4549"/>
                  <a:pt x="11941" y="4555"/>
                </a:cubicBezTo>
                <a:cubicBezTo>
                  <a:pt x="11895" y="4567"/>
                  <a:pt x="11921" y="4577"/>
                  <a:pt x="11998" y="4578"/>
                </a:cubicBezTo>
                <a:cubicBezTo>
                  <a:pt x="12075" y="4579"/>
                  <a:pt x="12112" y="4569"/>
                  <a:pt x="12080" y="4556"/>
                </a:cubicBezTo>
                <a:cubicBezTo>
                  <a:pt x="12064" y="4550"/>
                  <a:pt x="12041" y="4546"/>
                  <a:pt x="12015" y="4546"/>
                </a:cubicBezTo>
                <a:close/>
                <a:moveTo>
                  <a:pt x="12383" y="4554"/>
                </a:moveTo>
                <a:cubicBezTo>
                  <a:pt x="12325" y="4565"/>
                  <a:pt x="12362" y="4575"/>
                  <a:pt x="12464" y="4575"/>
                </a:cubicBezTo>
                <a:cubicBezTo>
                  <a:pt x="12567" y="4576"/>
                  <a:pt x="12615" y="4567"/>
                  <a:pt x="12571" y="4555"/>
                </a:cubicBezTo>
                <a:cubicBezTo>
                  <a:pt x="12526" y="4543"/>
                  <a:pt x="12441" y="4543"/>
                  <a:pt x="12383" y="4554"/>
                </a:cubicBezTo>
                <a:close/>
                <a:moveTo>
                  <a:pt x="11735" y="4593"/>
                </a:moveTo>
                <a:cubicBezTo>
                  <a:pt x="11710" y="4593"/>
                  <a:pt x="11682" y="4596"/>
                  <a:pt x="11660" y="4602"/>
                </a:cubicBezTo>
                <a:cubicBezTo>
                  <a:pt x="11614" y="4614"/>
                  <a:pt x="11641" y="4624"/>
                  <a:pt x="11718" y="4625"/>
                </a:cubicBezTo>
                <a:cubicBezTo>
                  <a:pt x="11795" y="4626"/>
                  <a:pt x="11832" y="4617"/>
                  <a:pt x="11800" y="4604"/>
                </a:cubicBezTo>
                <a:cubicBezTo>
                  <a:pt x="11784" y="4598"/>
                  <a:pt x="11761" y="4593"/>
                  <a:pt x="11735" y="4593"/>
                </a:cubicBezTo>
                <a:close/>
                <a:moveTo>
                  <a:pt x="11456" y="4641"/>
                </a:moveTo>
                <a:cubicBezTo>
                  <a:pt x="11430" y="4641"/>
                  <a:pt x="11403" y="4644"/>
                  <a:pt x="11380" y="4650"/>
                </a:cubicBezTo>
                <a:cubicBezTo>
                  <a:pt x="11334" y="4662"/>
                  <a:pt x="11361" y="4672"/>
                  <a:pt x="11438" y="4673"/>
                </a:cubicBezTo>
                <a:cubicBezTo>
                  <a:pt x="11515" y="4674"/>
                  <a:pt x="11552" y="4664"/>
                  <a:pt x="11520" y="4651"/>
                </a:cubicBezTo>
                <a:cubicBezTo>
                  <a:pt x="11505" y="4644"/>
                  <a:pt x="11481" y="4641"/>
                  <a:pt x="11456" y="4641"/>
                </a:cubicBezTo>
                <a:close/>
                <a:moveTo>
                  <a:pt x="11181" y="4693"/>
                </a:moveTo>
                <a:cubicBezTo>
                  <a:pt x="11117" y="4693"/>
                  <a:pt x="11001" y="4710"/>
                  <a:pt x="10924" y="4730"/>
                </a:cubicBezTo>
                <a:cubicBezTo>
                  <a:pt x="10800" y="4762"/>
                  <a:pt x="10796" y="4766"/>
                  <a:pt x="10900" y="4766"/>
                </a:cubicBezTo>
                <a:cubicBezTo>
                  <a:pt x="10964" y="4766"/>
                  <a:pt x="11080" y="4750"/>
                  <a:pt x="11157" y="4730"/>
                </a:cubicBezTo>
                <a:cubicBezTo>
                  <a:pt x="11282" y="4698"/>
                  <a:pt x="11285" y="4693"/>
                  <a:pt x="11181" y="4693"/>
                </a:cubicBezTo>
                <a:close/>
                <a:moveTo>
                  <a:pt x="10662" y="4783"/>
                </a:moveTo>
                <a:cubicBezTo>
                  <a:pt x="10637" y="4783"/>
                  <a:pt x="10609" y="4785"/>
                  <a:pt x="10586" y="4791"/>
                </a:cubicBezTo>
                <a:cubicBezTo>
                  <a:pt x="10541" y="4803"/>
                  <a:pt x="10566" y="4814"/>
                  <a:pt x="10643" y="4815"/>
                </a:cubicBezTo>
                <a:cubicBezTo>
                  <a:pt x="10720" y="4816"/>
                  <a:pt x="10758" y="4806"/>
                  <a:pt x="10727" y="4793"/>
                </a:cubicBezTo>
                <a:cubicBezTo>
                  <a:pt x="10711" y="4787"/>
                  <a:pt x="10688" y="4784"/>
                  <a:pt x="10662" y="4783"/>
                </a:cubicBezTo>
                <a:close/>
                <a:moveTo>
                  <a:pt x="13982" y="4788"/>
                </a:moveTo>
                <a:cubicBezTo>
                  <a:pt x="13878" y="4788"/>
                  <a:pt x="13880" y="4792"/>
                  <a:pt x="14005" y="4825"/>
                </a:cubicBezTo>
                <a:cubicBezTo>
                  <a:pt x="14082" y="4845"/>
                  <a:pt x="14198" y="4860"/>
                  <a:pt x="14262" y="4860"/>
                </a:cubicBezTo>
                <a:cubicBezTo>
                  <a:pt x="14366" y="4860"/>
                  <a:pt x="14364" y="4857"/>
                  <a:pt x="14239" y="4825"/>
                </a:cubicBezTo>
                <a:cubicBezTo>
                  <a:pt x="14162" y="4805"/>
                  <a:pt x="14046" y="4788"/>
                  <a:pt x="13982" y="4788"/>
                </a:cubicBezTo>
                <a:close/>
                <a:moveTo>
                  <a:pt x="10381" y="4830"/>
                </a:moveTo>
                <a:cubicBezTo>
                  <a:pt x="10356" y="4830"/>
                  <a:pt x="10329" y="4833"/>
                  <a:pt x="10307" y="4839"/>
                </a:cubicBezTo>
                <a:cubicBezTo>
                  <a:pt x="10261" y="4851"/>
                  <a:pt x="10287" y="4862"/>
                  <a:pt x="10364" y="4863"/>
                </a:cubicBezTo>
                <a:cubicBezTo>
                  <a:pt x="10441" y="4863"/>
                  <a:pt x="10479" y="4853"/>
                  <a:pt x="10447" y="4840"/>
                </a:cubicBezTo>
                <a:cubicBezTo>
                  <a:pt x="10431" y="4834"/>
                  <a:pt x="10407" y="4831"/>
                  <a:pt x="10381" y="4830"/>
                </a:cubicBezTo>
                <a:close/>
                <a:moveTo>
                  <a:pt x="10107" y="4883"/>
                </a:moveTo>
                <a:cubicBezTo>
                  <a:pt x="10043" y="4883"/>
                  <a:pt x="9927" y="4899"/>
                  <a:pt x="9850" y="4919"/>
                </a:cubicBezTo>
                <a:cubicBezTo>
                  <a:pt x="9725" y="4952"/>
                  <a:pt x="9723" y="4955"/>
                  <a:pt x="9827" y="4955"/>
                </a:cubicBezTo>
                <a:cubicBezTo>
                  <a:pt x="9891" y="4955"/>
                  <a:pt x="10007" y="4939"/>
                  <a:pt x="10084" y="4919"/>
                </a:cubicBezTo>
                <a:cubicBezTo>
                  <a:pt x="10209" y="4887"/>
                  <a:pt x="10211" y="4883"/>
                  <a:pt x="10107" y="4883"/>
                </a:cubicBezTo>
                <a:close/>
                <a:moveTo>
                  <a:pt x="14496" y="4883"/>
                </a:moveTo>
                <a:cubicBezTo>
                  <a:pt x="14392" y="4883"/>
                  <a:pt x="14394" y="4887"/>
                  <a:pt x="14519" y="4919"/>
                </a:cubicBezTo>
                <a:cubicBezTo>
                  <a:pt x="14596" y="4939"/>
                  <a:pt x="14711" y="4955"/>
                  <a:pt x="14776" y="4955"/>
                </a:cubicBezTo>
                <a:cubicBezTo>
                  <a:pt x="14880" y="4955"/>
                  <a:pt x="14877" y="4952"/>
                  <a:pt x="14752" y="4919"/>
                </a:cubicBezTo>
                <a:cubicBezTo>
                  <a:pt x="14675" y="4899"/>
                  <a:pt x="14560" y="4883"/>
                  <a:pt x="14496" y="4883"/>
                </a:cubicBezTo>
                <a:close/>
                <a:moveTo>
                  <a:pt x="9588" y="4973"/>
                </a:moveTo>
                <a:cubicBezTo>
                  <a:pt x="9562" y="4972"/>
                  <a:pt x="9536" y="4975"/>
                  <a:pt x="9513" y="4981"/>
                </a:cubicBezTo>
                <a:cubicBezTo>
                  <a:pt x="9468" y="4993"/>
                  <a:pt x="9493" y="5004"/>
                  <a:pt x="9570" y="5005"/>
                </a:cubicBezTo>
                <a:cubicBezTo>
                  <a:pt x="9647" y="5006"/>
                  <a:pt x="9684" y="4996"/>
                  <a:pt x="9652" y="4983"/>
                </a:cubicBezTo>
                <a:cubicBezTo>
                  <a:pt x="9637" y="4976"/>
                  <a:pt x="9613" y="4973"/>
                  <a:pt x="9588" y="4973"/>
                </a:cubicBezTo>
                <a:close/>
                <a:moveTo>
                  <a:pt x="15008" y="4973"/>
                </a:moveTo>
                <a:cubicBezTo>
                  <a:pt x="14987" y="4973"/>
                  <a:pt x="14966" y="4976"/>
                  <a:pt x="14950" y="4983"/>
                </a:cubicBezTo>
                <a:cubicBezTo>
                  <a:pt x="14918" y="4996"/>
                  <a:pt x="14944" y="5006"/>
                  <a:pt x="15008" y="5006"/>
                </a:cubicBezTo>
                <a:cubicBezTo>
                  <a:pt x="15072" y="5006"/>
                  <a:pt x="15100" y="4996"/>
                  <a:pt x="15067" y="4983"/>
                </a:cubicBezTo>
                <a:cubicBezTo>
                  <a:pt x="15051" y="4976"/>
                  <a:pt x="15029" y="4973"/>
                  <a:pt x="15008" y="4973"/>
                </a:cubicBezTo>
                <a:close/>
                <a:moveTo>
                  <a:pt x="9308" y="5020"/>
                </a:moveTo>
                <a:cubicBezTo>
                  <a:pt x="9282" y="5019"/>
                  <a:pt x="9256" y="5022"/>
                  <a:pt x="9233" y="5028"/>
                </a:cubicBezTo>
                <a:cubicBezTo>
                  <a:pt x="9188" y="5041"/>
                  <a:pt x="9213" y="5051"/>
                  <a:pt x="9290" y="5052"/>
                </a:cubicBezTo>
                <a:cubicBezTo>
                  <a:pt x="9367" y="5053"/>
                  <a:pt x="9404" y="5043"/>
                  <a:pt x="9373" y="5030"/>
                </a:cubicBezTo>
                <a:cubicBezTo>
                  <a:pt x="9357" y="5023"/>
                  <a:pt x="9333" y="5020"/>
                  <a:pt x="9308" y="5020"/>
                </a:cubicBezTo>
                <a:close/>
                <a:moveTo>
                  <a:pt x="15242" y="5025"/>
                </a:moveTo>
                <a:cubicBezTo>
                  <a:pt x="15138" y="5025"/>
                  <a:pt x="15140" y="5029"/>
                  <a:pt x="15265" y="5061"/>
                </a:cubicBezTo>
                <a:cubicBezTo>
                  <a:pt x="15342" y="5081"/>
                  <a:pt x="15458" y="5098"/>
                  <a:pt x="15522" y="5098"/>
                </a:cubicBezTo>
                <a:cubicBezTo>
                  <a:pt x="15626" y="5098"/>
                  <a:pt x="15624" y="5093"/>
                  <a:pt x="15499" y="5061"/>
                </a:cubicBezTo>
                <a:cubicBezTo>
                  <a:pt x="15422" y="5041"/>
                  <a:pt x="15306" y="5025"/>
                  <a:pt x="15242" y="5025"/>
                </a:cubicBezTo>
                <a:close/>
                <a:moveTo>
                  <a:pt x="18356" y="5061"/>
                </a:moveTo>
                <a:cubicBezTo>
                  <a:pt x="18296" y="5061"/>
                  <a:pt x="17915" y="5201"/>
                  <a:pt x="17509" y="5372"/>
                </a:cubicBezTo>
                <a:cubicBezTo>
                  <a:pt x="17104" y="5542"/>
                  <a:pt x="16760" y="5670"/>
                  <a:pt x="16746" y="5656"/>
                </a:cubicBezTo>
                <a:cubicBezTo>
                  <a:pt x="16731" y="5641"/>
                  <a:pt x="16687" y="5660"/>
                  <a:pt x="16647" y="5697"/>
                </a:cubicBezTo>
                <a:cubicBezTo>
                  <a:pt x="16606" y="5734"/>
                  <a:pt x="16310" y="5872"/>
                  <a:pt x="15989" y="6002"/>
                </a:cubicBezTo>
                <a:cubicBezTo>
                  <a:pt x="15668" y="6132"/>
                  <a:pt x="15232" y="6314"/>
                  <a:pt x="15019" y="6406"/>
                </a:cubicBezTo>
                <a:lnTo>
                  <a:pt x="14632" y="6576"/>
                </a:lnTo>
                <a:lnTo>
                  <a:pt x="14587" y="6454"/>
                </a:lnTo>
                <a:cubicBezTo>
                  <a:pt x="14562" y="6388"/>
                  <a:pt x="14542" y="6318"/>
                  <a:pt x="14542" y="6298"/>
                </a:cubicBezTo>
                <a:cubicBezTo>
                  <a:pt x="14542" y="6279"/>
                  <a:pt x="14494" y="6219"/>
                  <a:pt x="14436" y="6167"/>
                </a:cubicBezTo>
                <a:cubicBezTo>
                  <a:pt x="14351" y="6089"/>
                  <a:pt x="13959" y="6007"/>
                  <a:pt x="12301" y="5724"/>
                </a:cubicBezTo>
                <a:cubicBezTo>
                  <a:pt x="11184" y="5533"/>
                  <a:pt x="10008" y="5331"/>
                  <a:pt x="9688" y="5276"/>
                </a:cubicBezTo>
                <a:cubicBezTo>
                  <a:pt x="9301" y="5209"/>
                  <a:pt x="9107" y="5155"/>
                  <a:pt x="9115" y="5118"/>
                </a:cubicBezTo>
                <a:cubicBezTo>
                  <a:pt x="9137" y="5008"/>
                  <a:pt x="8669" y="5109"/>
                  <a:pt x="8579" y="5233"/>
                </a:cubicBezTo>
                <a:cubicBezTo>
                  <a:pt x="8534" y="5296"/>
                  <a:pt x="8520" y="5641"/>
                  <a:pt x="8520" y="6636"/>
                </a:cubicBezTo>
                <a:cubicBezTo>
                  <a:pt x="8520" y="7704"/>
                  <a:pt x="8508" y="7959"/>
                  <a:pt x="8456" y="7979"/>
                </a:cubicBezTo>
                <a:cubicBezTo>
                  <a:pt x="8345" y="8023"/>
                  <a:pt x="3977" y="6821"/>
                  <a:pt x="3896" y="6725"/>
                </a:cubicBezTo>
                <a:cubicBezTo>
                  <a:pt x="3776" y="6582"/>
                  <a:pt x="3620" y="6522"/>
                  <a:pt x="3375" y="6523"/>
                </a:cubicBezTo>
                <a:cubicBezTo>
                  <a:pt x="3246" y="6524"/>
                  <a:pt x="3132" y="6534"/>
                  <a:pt x="3121" y="6546"/>
                </a:cubicBezTo>
                <a:cubicBezTo>
                  <a:pt x="3110" y="6557"/>
                  <a:pt x="2834" y="6494"/>
                  <a:pt x="2508" y="6405"/>
                </a:cubicBezTo>
                <a:cubicBezTo>
                  <a:pt x="1206" y="6053"/>
                  <a:pt x="996" y="6002"/>
                  <a:pt x="938" y="6024"/>
                </a:cubicBezTo>
                <a:cubicBezTo>
                  <a:pt x="866" y="6052"/>
                  <a:pt x="488" y="7185"/>
                  <a:pt x="351" y="7782"/>
                </a:cubicBezTo>
                <a:cubicBezTo>
                  <a:pt x="194" y="8468"/>
                  <a:pt x="54" y="10190"/>
                  <a:pt x="8" y="12014"/>
                </a:cubicBezTo>
                <a:cubicBezTo>
                  <a:pt x="-9" y="12665"/>
                  <a:pt x="-3" y="12737"/>
                  <a:pt x="67" y="12737"/>
                </a:cubicBezTo>
                <a:cubicBezTo>
                  <a:pt x="110" y="12737"/>
                  <a:pt x="395" y="12633"/>
                  <a:pt x="702" y="12506"/>
                </a:cubicBezTo>
                <a:cubicBezTo>
                  <a:pt x="1009" y="12378"/>
                  <a:pt x="2196" y="11889"/>
                  <a:pt x="3339" y="11419"/>
                </a:cubicBezTo>
                <a:cubicBezTo>
                  <a:pt x="4481" y="10950"/>
                  <a:pt x="6539" y="10103"/>
                  <a:pt x="7913" y="9538"/>
                </a:cubicBezTo>
                <a:cubicBezTo>
                  <a:pt x="9287" y="8973"/>
                  <a:pt x="10852" y="8329"/>
                  <a:pt x="11391" y="8108"/>
                </a:cubicBezTo>
                <a:cubicBezTo>
                  <a:pt x="13661" y="7174"/>
                  <a:pt x="14944" y="6645"/>
                  <a:pt x="16596" y="5963"/>
                </a:cubicBezTo>
                <a:cubicBezTo>
                  <a:pt x="17559" y="5565"/>
                  <a:pt x="18373" y="5230"/>
                  <a:pt x="18405" y="5217"/>
                </a:cubicBezTo>
                <a:cubicBezTo>
                  <a:pt x="18506" y="5176"/>
                  <a:pt x="18470" y="5061"/>
                  <a:pt x="18356" y="5061"/>
                </a:cubicBezTo>
                <a:close/>
                <a:moveTo>
                  <a:pt x="15756" y="5120"/>
                </a:moveTo>
                <a:cubicBezTo>
                  <a:pt x="15652" y="5120"/>
                  <a:pt x="15654" y="5123"/>
                  <a:pt x="15779" y="5155"/>
                </a:cubicBezTo>
                <a:cubicBezTo>
                  <a:pt x="15856" y="5175"/>
                  <a:pt x="15971" y="5192"/>
                  <a:pt x="16035" y="5192"/>
                </a:cubicBezTo>
                <a:cubicBezTo>
                  <a:pt x="16140" y="5192"/>
                  <a:pt x="16137" y="5188"/>
                  <a:pt x="16012" y="5155"/>
                </a:cubicBezTo>
                <a:cubicBezTo>
                  <a:pt x="15935" y="5136"/>
                  <a:pt x="15820" y="5120"/>
                  <a:pt x="15756" y="5120"/>
                </a:cubicBezTo>
                <a:close/>
                <a:moveTo>
                  <a:pt x="16310" y="5209"/>
                </a:moveTo>
                <a:cubicBezTo>
                  <a:pt x="16284" y="5209"/>
                  <a:pt x="16258" y="5212"/>
                  <a:pt x="16235" y="5218"/>
                </a:cubicBezTo>
                <a:cubicBezTo>
                  <a:pt x="16190" y="5230"/>
                  <a:pt x="16215" y="5240"/>
                  <a:pt x="16292" y="5241"/>
                </a:cubicBezTo>
                <a:cubicBezTo>
                  <a:pt x="16369" y="5242"/>
                  <a:pt x="16406" y="5233"/>
                  <a:pt x="16375" y="5220"/>
                </a:cubicBezTo>
                <a:cubicBezTo>
                  <a:pt x="16359" y="5214"/>
                  <a:pt x="16335" y="5209"/>
                  <a:pt x="16310" y="5209"/>
                </a:cubicBezTo>
                <a:close/>
                <a:moveTo>
                  <a:pt x="16498" y="5251"/>
                </a:moveTo>
                <a:cubicBezTo>
                  <a:pt x="16470" y="5251"/>
                  <a:pt x="16498" y="5312"/>
                  <a:pt x="16558" y="5387"/>
                </a:cubicBezTo>
                <a:cubicBezTo>
                  <a:pt x="16618" y="5462"/>
                  <a:pt x="16674" y="5515"/>
                  <a:pt x="16684" y="5506"/>
                </a:cubicBezTo>
                <a:cubicBezTo>
                  <a:pt x="16715" y="5479"/>
                  <a:pt x="16549" y="5251"/>
                  <a:pt x="16498" y="5251"/>
                </a:cubicBezTo>
                <a:close/>
                <a:moveTo>
                  <a:pt x="4658" y="5866"/>
                </a:moveTo>
                <a:cubicBezTo>
                  <a:pt x="4340" y="5866"/>
                  <a:pt x="4178" y="5957"/>
                  <a:pt x="4178" y="6132"/>
                </a:cubicBezTo>
                <a:cubicBezTo>
                  <a:pt x="4178" y="6220"/>
                  <a:pt x="4218" y="6268"/>
                  <a:pt x="4331" y="6317"/>
                </a:cubicBezTo>
                <a:cubicBezTo>
                  <a:pt x="4598" y="6435"/>
                  <a:pt x="5072" y="6386"/>
                  <a:pt x="5169" y="6230"/>
                </a:cubicBezTo>
                <a:cubicBezTo>
                  <a:pt x="5298" y="6026"/>
                  <a:pt x="5074" y="5866"/>
                  <a:pt x="4658" y="5866"/>
                </a:cubicBezTo>
                <a:close/>
                <a:moveTo>
                  <a:pt x="18664" y="7004"/>
                </a:moveTo>
                <a:cubicBezTo>
                  <a:pt x="17843" y="7004"/>
                  <a:pt x="17527" y="7019"/>
                  <a:pt x="17471" y="7063"/>
                </a:cubicBezTo>
                <a:cubicBezTo>
                  <a:pt x="17429" y="7095"/>
                  <a:pt x="17351" y="7224"/>
                  <a:pt x="17300" y="7348"/>
                </a:cubicBezTo>
                <a:lnTo>
                  <a:pt x="17207" y="7573"/>
                </a:lnTo>
                <a:lnTo>
                  <a:pt x="16968" y="7573"/>
                </a:lnTo>
                <a:cubicBezTo>
                  <a:pt x="16558" y="7573"/>
                  <a:pt x="16386" y="7732"/>
                  <a:pt x="16353" y="8140"/>
                </a:cubicBezTo>
                <a:cubicBezTo>
                  <a:pt x="16341" y="8286"/>
                  <a:pt x="16317" y="8313"/>
                  <a:pt x="16142" y="8378"/>
                </a:cubicBezTo>
                <a:cubicBezTo>
                  <a:pt x="15888" y="8473"/>
                  <a:pt x="15844" y="8521"/>
                  <a:pt x="15839" y="8707"/>
                </a:cubicBezTo>
                <a:cubicBezTo>
                  <a:pt x="15833" y="8908"/>
                  <a:pt x="15971" y="9042"/>
                  <a:pt x="16217" y="9076"/>
                </a:cubicBezTo>
                <a:cubicBezTo>
                  <a:pt x="16363" y="9096"/>
                  <a:pt x="16437" y="9137"/>
                  <a:pt x="16512" y="9244"/>
                </a:cubicBezTo>
                <a:cubicBezTo>
                  <a:pt x="16566" y="9322"/>
                  <a:pt x="16703" y="9427"/>
                  <a:pt x="16816" y="9478"/>
                </a:cubicBezTo>
                <a:cubicBezTo>
                  <a:pt x="16929" y="9529"/>
                  <a:pt x="17034" y="9606"/>
                  <a:pt x="17050" y="9649"/>
                </a:cubicBezTo>
                <a:cubicBezTo>
                  <a:pt x="17065" y="9693"/>
                  <a:pt x="17119" y="9777"/>
                  <a:pt x="17171" y="9835"/>
                </a:cubicBezTo>
                <a:cubicBezTo>
                  <a:pt x="17258" y="9933"/>
                  <a:pt x="17307" y="9941"/>
                  <a:pt x="17745" y="9941"/>
                </a:cubicBezTo>
                <a:cubicBezTo>
                  <a:pt x="18256" y="9941"/>
                  <a:pt x="18262" y="9944"/>
                  <a:pt x="18347" y="10202"/>
                </a:cubicBezTo>
                <a:cubicBezTo>
                  <a:pt x="18387" y="10326"/>
                  <a:pt x="18421" y="10348"/>
                  <a:pt x="18604" y="10369"/>
                </a:cubicBezTo>
                <a:cubicBezTo>
                  <a:pt x="18719" y="10382"/>
                  <a:pt x="19046" y="10393"/>
                  <a:pt x="19331" y="10392"/>
                </a:cubicBezTo>
                <a:cubicBezTo>
                  <a:pt x="19901" y="10392"/>
                  <a:pt x="19971" y="10364"/>
                  <a:pt x="20079" y="10102"/>
                </a:cubicBezTo>
                <a:cubicBezTo>
                  <a:pt x="20121" y="9999"/>
                  <a:pt x="20181" y="9947"/>
                  <a:pt x="20273" y="9928"/>
                </a:cubicBezTo>
                <a:cubicBezTo>
                  <a:pt x="20530" y="9876"/>
                  <a:pt x="20625" y="9748"/>
                  <a:pt x="20648" y="9424"/>
                </a:cubicBezTo>
                <a:cubicBezTo>
                  <a:pt x="20665" y="9183"/>
                  <a:pt x="20689" y="9118"/>
                  <a:pt x="20777" y="9059"/>
                </a:cubicBezTo>
                <a:cubicBezTo>
                  <a:pt x="20836" y="9020"/>
                  <a:pt x="20905" y="8925"/>
                  <a:pt x="20931" y="8848"/>
                </a:cubicBezTo>
                <a:cubicBezTo>
                  <a:pt x="20976" y="8720"/>
                  <a:pt x="20996" y="8710"/>
                  <a:pt x="21212" y="8710"/>
                </a:cubicBezTo>
                <a:cubicBezTo>
                  <a:pt x="21486" y="8710"/>
                  <a:pt x="21591" y="8605"/>
                  <a:pt x="21591" y="8330"/>
                </a:cubicBezTo>
                <a:cubicBezTo>
                  <a:pt x="21591" y="8053"/>
                  <a:pt x="21491" y="7958"/>
                  <a:pt x="21182" y="7942"/>
                </a:cubicBezTo>
                <a:lnTo>
                  <a:pt x="20914" y="7928"/>
                </a:lnTo>
                <a:lnTo>
                  <a:pt x="20900" y="7691"/>
                </a:lnTo>
                <a:cubicBezTo>
                  <a:pt x="20878" y="7344"/>
                  <a:pt x="20806" y="7289"/>
                  <a:pt x="20388" y="7289"/>
                </a:cubicBezTo>
                <a:cubicBezTo>
                  <a:pt x="20062" y="7289"/>
                  <a:pt x="20033" y="7280"/>
                  <a:pt x="19911" y="7146"/>
                </a:cubicBezTo>
                <a:lnTo>
                  <a:pt x="19779" y="7004"/>
                </a:lnTo>
                <a:lnTo>
                  <a:pt x="18664" y="7004"/>
                </a:lnTo>
                <a:close/>
                <a:moveTo>
                  <a:pt x="14556" y="8237"/>
                </a:moveTo>
                <a:cubicBezTo>
                  <a:pt x="14472" y="8237"/>
                  <a:pt x="13146" y="8736"/>
                  <a:pt x="13097" y="8786"/>
                </a:cubicBezTo>
                <a:cubicBezTo>
                  <a:pt x="13083" y="8801"/>
                  <a:pt x="13064" y="9792"/>
                  <a:pt x="13055" y="10991"/>
                </a:cubicBezTo>
                <a:lnTo>
                  <a:pt x="13038" y="13170"/>
                </a:lnTo>
                <a:lnTo>
                  <a:pt x="13662" y="12848"/>
                </a:lnTo>
                <a:cubicBezTo>
                  <a:pt x="14489" y="12421"/>
                  <a:pt x="14452" y="12434"/>
                  <a:pt x="14481" y="12548"/>
                </a:cubicBezTo>
                <a:cubicBezTo>
                  <a:pt x="14495" y="12600"/>
                  <a:pt x="14530" y="12643"/>
                  <a:pt x="14559" y="12643"/>
                </a:cubicBezTo>
                <a:cubicBezTo>
                  <a:pt x="14588" y="12642"/>
                  <a:pt x="15063" y="12418"/>
                  <a:pt x="15615" y="12145"/>
                </a:cubicBezTo>
                <a:cubicBezTo>
                  <a:pt x="16167" y="11871"/>
                  <a:pt x="17023" y="11450"/>
                  <a:pt x="17516" y="11209"/>
                </a:cubicBezTo>
                <a:cubicBezTo>
                  <a:pt x="18358" y="10797"/>
                  <a:pt x="18517" y="10700"/>
                  <a:pt x="18346" y="10700"/>
                </a:cubicBezTo>
                <a:cubicBezTo>
                  <a:pt x="18307" y="10700"/>
                  <a:pt x="17472" y="11096"/>
                  <a:pt x="16490" y="11580"/>
                </a:cubicBezTo>
                <a:cubicBezTo>
                  <a:pt x="15508" y="12064"/>
                  <a:pt x="14688" y="12463"/>
                  <a:pt x="14667" y="12468"/>
                </a:cubicBezTo>
                <a:cubicBezTo>
                  <a:pt x="14646" y="12472"/>
                  <a:pt x="14631" y="11523"/>
                  <a:pt x="14634" y="10357"/>
                </a:cubicBezTo>
                <a:cubicBezTo>
                  <a:pt x="14639" y="8346"/>
                  <a:pt x="14636" y="8236"/>
                  <a:pt x="14556" y="8237"/>
                </a:cubicBezTo>
                <a:close/>
                <a:moveTo>
                  <a:pt x="19067" y="11268"/>
                </a:moveTo>
                <a:cubicBezTo>
                  <a:pt x="18656" y="11268"/>
                  <a:pt x="18469" y="11452"/>
                  <a:pt x="18707" y="11621"/>
                </a:cubicBezTo>
                <a:cubicBezTo>
                  <a:pt x="18822" y="11703"/>
                  <a:pt x="19142" y="11719"/>
                  <a:pt x="19317" y="11651"/>
                </a:cubicBezTo>
                <a:cubicBezTo>
                  <a:pt x="19624" y="11533"/>
                  <a:pt x="19451" y="11268"/>
                  <a:pt x="19067" y="11268"/>
                </a:cubicBezTo>
                <a:close/>
                <a:moveTo>
                  <a:pt x="6364" y="11932"/>
                </a:moveTo>
                <a:cubicBezTo>
                  <a:pt x="6295" y="11932"/>
                  <a:pt x="5959" y="12057"/>
                  <a:pt x="5617" y="12210"/>
                </a:cubicBezTo>
                <a:cubicBezTo>
                  <a:pt x="5275" y="12363"/>
                  <a:pt x="4914" y="12518"/>
                  <a:pt x="4815" y="12554"/>
                </a:cubicBezTo>
                <a:cubicBezTo>
                  <a:pt x="4715" y="12589"/>
                  <a:pt x="4626" y="12640"/>
                  <a:pt x="4618" y="12666"/>
                </a:cubicBezTo>
                <a:cubicBezTo>
                  <a:pt x="4610" y="12692"/>
                  <a:pt x="4597" y="13763"/>
                  <a:pt x="4590" y="15046"/>
                </a:cubicBezTo>
                <a:cubicBezTo>
                  <a:pt x="4578" y="17045"/>
                  <a:pt x="4565" y="17387"/>
                  <a:pt x="4505" y="17443"/>
                </a:cubicBezTo>
                <a:cubicBezTo>
                  <a:pt x="4467" y="17479"/>
                  <a:pt x="3958" y="17741"/>
                  <a:pt x="3375" y="18025"/>
                </a:cubicBezTo>
                <a:cubicBezTo>
                  <a:pt x="2771" y="18319"/>
                  <a:pt x="2313" y="18569"/>
                  <a:pt x="2312" y="18606"/>
                </a:cubicBezTo>
                <a:cubicBezTo>
                  <a:pt x="2311" y="18686"/>
                  <a:pt x="2225" y="18723"/>
                  <a:pt x="3511" y="18090"/>
                </a:cubicBezTo>
                <a:cubicBezTo>
                  <a:pt x="4484" y="17611"/>
                  <a:pt x="4596" y="17545"/>
                  <a:pt x="4608" y="17434"/>
                </a:cubicBezTo>
                <a:cubicBezTo>
                  <a:pt x="4621" y="17324"/>
                  <a:pt x="4716" y="17263"/>
                  <a:pt x="5439" y="16903"/>
                </a:cubicBezTo>
                <a:cubicBezTo>
                  <a:pt x="6083" y="16581"/>
                  <a:pt x="6272" y="16505"/>
                  <a:pt x="6334" y="16544"/>
                </a:cubicBezTo>
                <a:cubicBezTo>
                  <a:pt x="6395" y="16583"/>
                  <a:pt x="6632" y="16488"/>
                  <a:pt x="7454" y="16092"/>
                </a:cubicBezTo>
                <a:cubicBezTo>
                  <a:pt x="8027" y="15815"/>
                  <a:pt x="8527" y="15581"/>
                  <a:pt x="8565" y="15572"/>
                </a:cubicBezTo>
                <a:cubicBezTo>
                  <a:pt x="8612" y="15562"/>
                  <a:pt x="8641" y="15608"/>
                  <a:pt x="8658" y="15721"/>
                </a:cubicBezTo>
                <a:cubicBezTo>
                  <a:pt x="8681" y="15872"/>
                  <a:pt x="8717" y="15903"/>
                  <a:pt x="9104" y="16109"/>
                </a:cubicBezTo>
                <a:lnTo>
                  <a:pt x="9524" y="16334"/>
                </a:lnTo>
                <a:lnTo>
                  <a:pt x="9524" y="17841"/>
                </a:lnTo>
                <a:lnTo>
                  <a:pt x="9524" y="19348"/>
                </a:lnTo>
                <a:lnTo>
                  <a:pt x="9652" y="19362"/>
                </a:lnTo>
                <a:cubicBezTo>
                  <a:pt x="9723" y="19370"/>
                  <a:pt x="9781" y="19357"/>
                  <a:pt x="9781" y="19333"/>
                </a:cubicBezTo>
                <a:cubicBezTo>
                  <a:pt x="9781" y="19309"/>
                  <a:pt x="9911" y="19208"/>
                  <a:pt x="10072" y="19108"/>
                </a:cubicBezTo>
                <a:cubicBezTo>
                  <a:pt x="10799" y="18656"/>
                  <a:pt x="11676" y="18073"/>
                  <a:pt x="11730" y="18004"/>
                </a:cubicBezTo>
                <a:cubicBezTo>
                  <a:pt x="11763" y="17963"/>
                  <a:pt x="11781" y="17904"/>
                  <a:pt x="11770" y="17875"/>
                </a:cubicBezTo>
                <a:cubicBezTo>
                  <a:pt x="11758" y="17846"/>
                  <a:pt x="11811" y="17763"/>
                  <a:pt x="11886" y="17691"/>
                </a:cubicBezTo>
                <a:cubicBezTo>
                  <a:pt x="11961" y="17619"/>
                  <a:pt x="12017" y="17528"/>
                  <a:pt x="12010" y="17487"/>
                </a:cubicBezTo>
                <a:cubicBezTo>
                  <a:pt x="11995" y="17401"/>
                  <a:pt x="12237" y="17315"/>
                  <a:pt x="12283" y="17390"/>
                </a:cubicBezTo>
                <a:cubicBezTo>
                  <a:pt x="12299" y="17417"/>
                  <a:pt x="12230" y="17559"/>
                  <a:pt x="12128" y="17706"/>
                </a:cubicBezTo>
                <a:cubicBezTo>
                  <a:pt x="12027" y="17853"/>
                  <a:pt x="11848" y="18155"/>
                  <a:pt x="11730" y="18376"/>
                </a:cubicBezTo>
                <a:cubicBezTo>
                  <a:pt x="11457" y="18888"/>
                  <a:pt x="11303" y="19035"/>
                  <a:pt x="10771" y="19298"/>
                </a:cubicBezTo>
                <a:cubicBezTo>
                  <a:pt x="10534" y="19415"/>
                  <a:pt x="10341" y="19523"/>
                  <a:pt x="10341" y="19538"/>
                </a:cubicBezTo>
                <a:cubicBezTo>
                  <a:pt x="10341" y="19554"/>
                  <a:pt x="10364" y="19610"/>
                  <a:pt x="10392" y="19664"/>
                </a:cubicBezTo>
                <a:cubicBezTo>
                  <a:pt x="10440" y="19755"/>
                  <a:pt x="10470" y="19761"/>
                  <a:pt x="10844" y="19730"/>
                </a:cubicBezTo>
                <a:cubicBezTo>
                  <a:pt x="11285" y="19694"/>
                  <a:pt x="11535" y="19609"/>
                  <a:pt x="11636" y="19464"/>
                </a:cubicBezTo>
                <a:cubicBezTo>
                  <a:pt x="11701" y="19369"/>
                  <a:pt x="11701" y="19369"/>
                  <a:pt x="11822" y="19466"/>
                </a:cubicBezTo>
                <a:cubicBezTo>
                  <a:pt x="11932" y="19553"/>
                  <a:pt x="11985" y="19560"/>
                  <a:pt x="12368" y="19532"/>
                </a:cubicBezTo>
                <a:cubicBezTo>
                  <a:pt x="12845" y="19496"/>
                  <a:pt x="12935" y="19464"/>
                  <a:pt x="12980" y="19312"/>
                </a:cubicBezTo>
                <a:cubicBezTo>
                  <a:pt x="12997" y="19253"/>
                  <a:pt x="13086" y="19126"/>
                  <a:pt x="13176" y="19030"/>
                </a:cubicBezTo>
                <a:lnTo>
                  <a:pt x="13342" y="18855"/>
                </a:lnTo>
                <a:lnTo>
                  <a:pt x="13564" y="18970"/>
                </a:lnTo>
                <a:cubicBezTo>
                  <a:pt x="13686" y="19033"/>
                  <a:pt x="13948" y="19112"/>
                  <a:pt x="14144" y="19145"/>
                </a:cubicBezTo>
                <a:lnTo>
                  <a:pt x="14501" y="19205"/>
                </a:lnTo>
                <a:lnTo>
                  <a:pt x="14497" y="20402"/>
                </a:lnTo>
                <a:lnTo>
                  <a:pt x="14492" y="21598"/>
                </a:lnTo>
                <a:lnTo>
                  <a:pt x="14728" y="21598"/>
                </a:lnTo>
                <a:lnTo>
                  <a:pt x="14734" y="20828"/>
                </a:lnTo>
                <a:cubicBezTo>
                  <a:pt x="14737" y="20405"/>
                  <a:pt x="14747" y="19866"/>
                  <a:pt x="14756" y="19632"/>
                </a:cubicBezTo>
                <a:lnTo>
                  <a:pt x="14771" y="19205"/>
                </a:lnTo>
                <a:lnTo>
                  <a:pt x="15133" y="19144"/>
                </a:lnTo>
                <a:cubicBezTo>
                  <a:pt x="15615" y="19062"/>
                  <a:pt x="15961" y="18876"/>
                  <a:pt x="15982" y="18687"/>
                </a:cubicBezTo>
                <a:cubicBezTo>
                  <a:pt x="15994" y="18576"/>
                  <a:pt x="15963" y="18520"/>
                  <a:pt x="15826" y="18403"/>
                </a:cubicBezTo>
                <a:lnTo>
                  <a:pt x="15656" y="18257"/>
                </a:lnTo>
                <a:lnTo>
                  <a:pt x="15771" y="17855"/>
                </a:lnTo>
                <a:cubicBezTo>
                  <a:pt x="15932" y="17292"/>
                  <a:pt x="16000" y="16662"/>
                  <a:pt x="15982" y="15904"/>
                </a:cubicBezTo>
                <a:cubicBezTo>
                  <a:pt x="15967" y="15309"/>
                  <a:pt x="15957" y="15246"/>
                  <a:pt x="15861" y="15142"/>
                </a:cubicBezTo>
                <a:cubicBezTo>
                  <a:pt x="15791" y="15067"/>
                  <a:pt x="15756" y="14971"/>
                  <a:pt x="15756" y="14853"/>
                </a:cubicBezTo>
                <a:cubicBezTo>
                  <a:pt x="15756" y="14696"/>
                  <a:pt x="15773" y="14667"/>
                  <a:pt x="15917" y="14607"/>
                </a:cubicBezTo>
                <a:cubicBezTo>
                  <a:pt x="16589" y="14322"/>
                  <a:pt x="16745" y="13512"/>
                  <a:pt x="16208" y="13096"/>
                </a:cubicBezTo>
                <a:cubicBezTo>
                  <a:pt x="15728" y="12725"/>
                  <a:pt x="14906" y="12749"/>
                  <a:pt x="14515" y="13146"/>
                </a:cubicBezTo>
                <a:cubicBezTo>
                  <a:pt x="14429" y="13234"/>
                  <a:pt x="14337" y="13305"/>
                  <a:pt x="14312" y="13305"/>
                </a:cubicBezTo>
                <a:cubicBezTo>
                  <a:pt x="14143" y="13305"/>
                  <a:pt x="14057" y="13802"/>
                  <a:pt x="14200" y="13948"/>
                </a:cubicBezTo>
                <a:cubicBezTo>
                  <a:pt x="14244" y="13992"/>
                  <a:pt x="14315" y="14095"/>
                  <a:pt x="14357" y="14177"/>
                </a:cubicBezTo>
                <a:cubicBezTo>
                  <a:pt x="14461" y="14374"/>
                  <a:pt x="14751" y="14577"/>
                  <a:pt x="15035" y="14650"/>
                </a:cubicBezTo>
                <a:cubicBezTo>
                  <a:pt x="15254" y="14706"/>
                  <a:pt x="15267" y="14718"/>
                  <a:pt x="15280" y="14882"/>
                </a:cubicBezTo>
                <a:cubicBezTo>
                  <a:pt x="15294" y="15046"/>
                  <a:pt x="15283" y="15060"/>
                  <a:pt x="15070" y="15164"/>
                </a:cubicBezTo>
                <a:cubicBezTo>
                  <a:pt x="14897" y="15247"/>
                  <a:pt x="14817" y="15325"/>
                  <a:pt x="14725" y="15499"/>
                </a:cubicBezTo>
                <a:cubicBezTo>
                  <a:pt x="14544" y="15840"/>
                  <a:pt x="14536" y="15843"/>
                  <a:pt x="14298" y="15659"/>
                </a:cubicBezTo>
                <a:cubicBezTo>
                  <a:pt x="14019" y="15443"/>
                  <a:pt x="13951" y="15410"/>
                  <a:pt x="13702" y="15372"/>
                </a:cubicBezTo>
                <a:cubicBezTo>
                  <a:pt x="13421" y="15329"/>
                  <a:pt x="13048" y="14974"/>
                  <a:pt x="13048" y="14750"/>
                </a:cubicBezTo>
                <a:cubicBezTo>
                  <a:pt x="13048" y="14629"/>
                  <a:pt x="13019" y="14589"/>
                  <a:pt x="12887" y="14525"/>
                </a:cubicBezTo>
                <a:lnTo>
                  <a:pt x="12727" y="14447"/>
                </a:lnTo>
                <a:lnTo>
                  <a:pt x="12740" y="14014"/>
                </a:lnTo>
                <a:lnTo>
                  <a:pt x="12754" y="13581"/>
                </a:lnTo>
                <a:lnTo>
                  <a:pt x="12905" y="13506"/>
                </a:lnTo>
                <a:cubicBezTo>
                  <a:pt x="13054" y="13433"/>
                  <a:pt x="13133" y="13329"/>
                  <a:pt x="13080" y="13275"/>
                </a:cubicBezTo>
                <a:cubicBezTo>
                  <a:pt x="13065" y="13261"/>
                  <a:pt x="12989" y="13294"/>
                  <a:pt x="12911" y="13351"/>
                </a:cubicBezTo>
                <a:cubicBezTo>
                  <a:pt x="12832" y="13408"/>
                  <a:pt x="12766" y="13437"/>
                  <a:pt x="12764" y="13416"/>
                </a:cubicBezTo>
                <a:cubicBezTo>
                  <a:pt x="12762" y="13394"/>
                  <a:pt x="12763" y="13127"/>
                  <a:pt x="12767" y="12822"/>
                </a:cubicBezTo>
                <a:lnTo>
                  <a:pt x="12775" y="12267"/>
                </a:lnTo>
                <a:lnTo>
                  <a:pt x="12643" y="12237"/>
                </a:lnTo>
                <a:cubicBezTo>
                  <a:pt x="12571" y="12221"/>
                  <a:pt x="12438" y="12188"/>
                  <a:pt x="12348" y="12165"/>
                </a:cubicBezTo>
                <a:cubicBezTo>
                  <a:pt x="12258" y="12141"/>
                  <a:pt x="12127" y="12121"/>
                  <a:pt x="12056" y="12121"/>
                </a:cubicBezTo>
                <a:cubicBezTo>
                  <a:pt x="11985" y="12121"/>
                  <a:pt x="11441" y="12361"/>
                  <a:pt x="10849" y="12653"/>
                </a:cubicBezTo>
                <a:lnTo>
                  <a:pt x="9771" y="13183"/>
                </a:lnTo>
                <a:lnTo>
                  <a:pt x="9286" y="14169"/>
                </a:lnTo>
                <a:cubicBezTo>
                  <a:pt x="8994" y="14761"/>
                  <a:pt x="8773" y="15154"/>
                  <a:pt x="8733" y="15154"/>
                </a:cubicBezTo>
                <a:cubicBezTo>
                  <a:pt x="8696" y="15154"/>
                  <a:pt x="8660" y="15208"/>
                  <a:pt x="8652" y="15273"/>
                </a:cubicBezTo>
                <a:cubicBezTo>
                  <a:pt x="8639" y="15377"/>
                  <a:pt x="8510" y="15452"/>
                  <a:pt x="7612" y="15890"/>
                </a:cubicBezTo>
                <a:cubicBezTo>
                  <a:pt x="7049" y="16164"/>
                  <a:pt x="6559" y="16378"/>
                  <a:pt x="6523" y="16364"/>
                </a:cubicBezTo>
                <a:cubicBezTo>
                  <a:pt x="6469" y="16343"/>
                  <a:pt x="6461" y="15984"/>
                  <a:pt x="6474" y="14135"/>
                </a:cubicBezTo>
                <a:lnTo>
                  <a:pt x="6489" y="11932"/>
                </a:lnTo>
                <a:lnTo>
                  <a:pt x="6364" y="11932"/>
                </a:lnTo>
                <a:close/>
                <a:moveTo>
                  <a:pt x="18439" y="12293"/>
                </a:moveTo>
                <a:cubicBezTo>
                  <a:pt x="18341" y="12300"/>
                  <a:pt x="18251" y="12326"/>
                  <a:pt x="18195" y="12371"/>
                </a:cubicBezTo>
                <a:cubicBezTo>
                  <a:pt x="18088" y="12456"/>
                  <a:pt x="18126" y="12631"/>
                  <a:pt x="18264" y="12685"/>
                </a:cubicBezTo>
                <a:cubicBezTo>
                  <a:pt x="18419" y="12745"/>
                  <a:pt x="18721" y="12721"/>
                  <a:pt x="18815" y="12642"/>
                </a:cubicBezTo>
                <a:cubicBezTo>
                  <a:pt x="18936" y="12540"/>
                  <a:pt x="18896" y="12406"/>
                  <a:pt x="18723" y="12333"/>
                </a:cubicBezTo>
                <a:cubicBezTo>
                  <a:pt x="18641" y="12298"/>
                  <a:pt x="18537" y="12286"/>
                  <a:pt x="18439" y="12293"/>
                </a:cubicBezTo>
                <a:close/>
                <a:moveTo>
                  <a:pt x="17491" y="13211"/>
                </a:moveTo>
                <a:cubicBezTo>
                  <a:pt x="17148" y="13211"/>
                  <a:pt x="17032" y="13566"/>
                  <a:pt x="17341" y="13667"/>
                </a:cubicBezTo>
                <a:cubicBezTo>
                  <a:pt x="17490" y="13716"/>
                  <a:pt x="17681" y="13695"/>
                  <a:pt x="17808" y="13615"/>
                </a:cubicBezTo>
                <a:cubicBezTo>
                  <a:pt x="17834" y="13599"/>
                  <a:pt x="17856" y="13525"/>
                  <a:pt x="17856" y="13452"/>
                </a:cubicBezTo>
                <a:cubicBezTo>
                  <a:pt x="17856" y="13306"/>
                  <a:pt x="17713" y="13211"/>
                  <a:pt x="17491" y="13211"/>
                </a:cubicBezTo>
                <a:close/>
              </a:path>
            </a:pathLst>
          </a:cu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3" name="Footer Placeholder 2">
            <a:extLst>
              <a:ext uri="{FF2B5EF4-FFF2-40B4-BE49-F238E27FC236}">
                <a16:creationId xmlns:a16="http://schemas.microsoft.com/office/drawing/2014/main" id="{CED3A076-9A13-4583-AEA5-D0586EF838C2}"/>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292516399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070"/>
            <a:ext cx="9144000" cy="514357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a:solidFill>
                <a:schemeClr val="accent6"/>
              </a:solidFill>
            </a:endParaRPr>
          </a:p>
        </p:txBody>
      </p:sp>
      <p:sp>
        <p:nvSpPr>
          <p:cNvPr id="15" name="Title 14"/>
          <p:cNvSpPr>
            <a:spLocks noGrp="1"/>
          </p:cNvSpPr>
          <p:nvPr>
            <p:ph type="title"/>
          </p:nvPr>
        </p:nvSpPr>
        <p:spPr/>
        <p:txBody>
          <a:bodyPr/>
          <a:lstStyle/>
          <a:p>
            <a:r>
              <a:rPr lang="en-US" dirty="0" err="1"/>
              <a:t>Protovis</a:t>
            </a:r>
            <a:r>
              <a:rPr lang="en-US" dirty="0"/>
              <a:t> vs. D3</a:t>
            </a:r>
          </a:p>
        </p:txBody>
      </p:sp>
      <p:sp>
        <p:nvSpPr>
          <p:cNvPr id="8" name="object 8"/>
          <p:cNvSpPr txBox="1"/>
          <p:nvPr/>
        </p:nvSpPr>
        <p:spPr>
          <a:xfrm>
            <a:off x="374271" y="1474121"/>
            <a:ext cx="3732035" cy="5118704"/>
          </a:xfrm>
          <a:prstGeom prst="rect">
            <a:avLst/>
          </a:prstGeom>
        </p:spPr>
        <p:txBody>
          <a:bodyPr vert="horz" wrap="square" lIns="0" tIns="83180" rIns="0" bIns="0" rtlCol="0">
            <a:spAutoFit/>
          </a:bodyPr>
          <a:lstStyle/>
          <a:p>
            <a:pPr marL="5776">
              <a:spcBef>
                <a:spcPts val="655"/>
              </a:spcBef>
            </a:pPr>
            <a:r>
              <a:rPr lang="en-US" sz="3200" b="1" spc="139" dirty="0" err="1">
                <a:latin typeface="Arial"/>
                <a:cs typeface="Arial"/>
              </a:rPr>
              <a:t>Protovis</a:t>
            </a:r>
            <a:br>
              <a:rPr lang="en-US" sz="3200" b="1" spc="139" dirty="0">
                <a:latin typeface="Arial"/>
                <a:cs typeface="Arial"/>
              </a:rPr>
            </a:br>
            <a:r>
              <a:rPr sz="2400" i="1" spc="14" dirty="0">
                <a:latin typeface="Arial"/>
                <a:cs typeface="Arial"/>
              </a:rPr>
              <a:t>Specialized mark</a:t>
            </a:r>
            <a:r>
              <a:rPr sz="2400" i="1" spc="-121" dirty="0">
                <a:latin typeface="Arial"/>
                <a:cs typeface="Arial"/>
              </a:rPr>
              <a:t> </a:t>
            </a:r>
            <a:r>
              <a:rPr sz="2400" i="1" spc="18" dirty="0">
                <a:latin typeface="Arial"/>
                <a:cs typeface="Arial"/>
              </a:rPr>
              <a:t>types</a:t>
            </a:r>
            <a:endParaRPr sz="2400" dirty="0">
              <a:latin typeface="Arial"/>
              <a:cs typeface="Arial"/>
            </a:endParaRPr>
          </a:p>
          <a:p>
            <a:pPr marL="65268">
              <a:spcBef>
                <a:spcPts val="612"/>
              </a:spcBef>
            </a:pPr>
            <a:r>
              <a:rPr sz="2400" b="1" spc="159" dirty="0">
                <a:latin typeface="Arial"/>
                <a:cs typeface="Arial"/>
              </a:rPr>
              <a:t>+ </a:t>
            </a:r>
            <a:r>
              <a:rPr sz="2400" spc="30" dirty="0">
                <a:latin typeface="Arial"/>
                <a:cs typeface="Arial"/>
              </a:rPr>
              <a:t>Streamlined</a:t>
            </a:r>
            <a:r>
              <a:rPr sz="2400" spc="-264" dirty="0">
                <a:latin typeface="Arial"/>
                <a:cs typeface="Arial"/>
              </a:rPr>
              <a:t> </a:t>
            </a:r>
            <a:r>
              <a:rPr sz="2400" spc="57" dirty="0">
                <a:latin typeface="Arial"/>
                <a:cs typeface="Arial"/>
              </a:rPr>
              <a:t>design</a:t>
            </a:r>
            <a:endParaRPr sz="2400" dirty="0">
              <a:latin typeface="Arial"/>
              <a:cs typeface="Arial"/>
            </a:endParaRPr>
          </a:p>
          <a:p>
            <a:pPr marL="201003" indent="-136024">
              <a:spcBef>
                <a:spcPts val="314"/>
              </a:spcBef>
              <a:buFont typeface="Arial"/>
              <a:buChar char="-"/>
              <a:tabLst>
                <a:tab pos="201292" algn="l"/>
              </a:tabLst>
            </a:pPr>
            <a:r>
              <a:rPr sz="2400" spc="16" dirty="0">
                <a:latin typeface="Arial"/>
                <a:cs typeface="Arial"/>
              </a:rPr>
              <a:t>Limits</a:t>
            </a:r>
            <a:r>
              <a:rPr sz="2400" spc="-57" dirty="0">
                <a:latin typeface="Arial"/>
                <a:cs typeface="Arial"/>
              </a:rPr>
              <a:t> </a:t>
            </a:r>
            <a:r>
              <a:rPr sz="2400" spc="-2" dirty="0">
                <a:latin typeface="Arial"/>
                <a:cs typeface="Arial"/>
              </a:rPr>
              <a:t>expressiveness</a:t>
            </a:r>
            <a:endParaRPr sz="2400" dirty="0">
              <a:latin typeface="Arial"/>
              <a:cs typeface="Arial"/>
            </a:endParaRPr>
          </a:p>
          <a:p>
            <a:pPr marL="201003" indent="-136024">
              <a:spcBef>
                <a:spcPts val="312"/>
              </a:spcBef>
              <a:buFont typeface="Arial"/>
              <a:buChar char="-"/>
              <a:tabLst>
                <a:tab pos="201292" algn="l"/>
              </a:tabLst>
            </a:pPr>
            <a:r>
              <a:rPr sz="2400" spc="66" dirty="0">
                <a:latin typeface="Arial"/>
                <a:cs typeface="Arial"/>
              </a:rPr>
              <a:t>More </a:t>
            </a:r>
            <a:r>
              <a:rPr sz="2400" spc="48" dirty="0">
                <a:latin typeface="Arial"/>
                <a:cs typeface="Arial"/>
              </a:rPr>
              <a:t>overhead</a:t>
            </a:r>
            <a:r>
              <a:rPr sz="2400" spc="-202" dirty="0">
                <a:latin typeface="Arial"/>
                <a:cs typeface="Arial"/>
              </a:rPr>
              <a:t> </a:t>
            </a:r>
            <a:r>
              <a:rPr sz="2400" spc="11" dirty="0">
                <a:latin typeface="Arial"/>
                <a:cs typeface="Arial"/>
              </a:rPr>
              <a:t>(slower)</a:t>
            </a:r>
            <a:endParaRPr sz="2400" dirty="0">
              <a:latin typeface="Arial"/>
              <a:cs typeface="Arial"/>
            </a:endParaRPr>
          </a:p>
          <a:p>
            <a:pPr marL="201003" indent="-136024">
              <a:spcBef>
                <a:spcPts val="312"/>
              </a:spcBef>
              <a:buFont typeface="Arial"/>
              <a:buChar char="-"/>
              <a:tabLst>
                <a:tab pos="201292" algn="l"/>
              </a:tabLst>
            </a:pPr>
            <a:r>
              <a:rPr sz="2400" spc="36" dirty="0">
                <a:latin typeface="Arial"/>
                <a:cs typeface="Arial"/>
              </a:rPr>
              <a:t>Harder </a:t>
            </a:r>
            <a:r>
              <a:rPr sz="2400" spc="91" dirty="0">
                <a:latin typeface="Arial"/>
                <a:cs typeface="Arial"/>
              </a:rPr>
              <a:t>to</a:t>
            </a:r>
            <a:r>
              <a:rPr sz="2400" spc="-141" dirty="0">
                <a:latin typeface="Arial"/>
                <a:cs typeface="Arial"/>
              </a:rPr>
              <a:t> </a:t>
            </a:r>
            <a:r>
              <a:rPr sz="2400" spc="109" dirty="0">
                <a:latin typeface="Arial"/>
                <a:cs typeface="Arial"/>
              </a:rPr>
              <a:t>debug</a:t>
            </a:r>
            <a:endParaRPr sz="2400" dirty="0">
              <a:latin typeface="Arial"/>
              <a:cs typeface="Arial"/>
            </a:endParaRPr>
          </a:p>
          <a:p>
            <a:pPr marL="201003" indent="-136024">
              <a:spcBef>
                <a:spcPts val="312"/>
              </a:spcBef>
              <a:buFont typeface="Arial"/>
              <a:buChar char="-"/>
              <a:tabLst>
                <a:tab pos="201292" algn="l"/>
              </a:tabLst>
            </a:pPr>
            <a:r>
              <a:rPr sz="2400" spc="30" dirty="0">
                <a:latin typeface="Arial"/>
                <a:cs typeface="Arial"/>
              </a:rPr>
              <a:t>Self-contained</a:t>
            </a:r>
            <a:r>
              <a:rPr sz="2400" spc="-57" dirty="0">
                <a:latin typeface="Arial"/>
                <a:cs typeface="Arial"/>
              </a:rPr>
              <a:t> </a:t>
            </a:r>
            <a:r>
              <a:rPr sz="2400" spc="91" dirty="0">
                <a:latin typeface="Arial"/>
                <a:cs typeface="Arial"/>
              </a:rPr>
              <a:t>model</a:t>
            </a:r>
            <a:endParaRPr sz="2400" dirty="0">
              <a:latin typeface="Arial"/>
              <a:cs typeface="Arial"/>
            </a:endParaRPr>
          </a:p>
          <a:p>
            <a:pPr marL="5776">
              <a:spcBef>
                <a:spcPts val="764"/>
              </a:spcBef>
            </a:pPr>
            <a:r>
              <a:rPr sz="2400" i="1" spc="5" dirty="0">
                <a:latin typeface="Arial"/>
                <a:cs typeface="Arial"/>
              </a:rPr>
              <a:t>Specify </a:t>
            </a:r>
            <a:r>
              <a:rPr sz="2400" i="1" spc="-36" dirty="0">
                <a:latin typeface="Arial"/>
                <a:cs typeface="Arial"/>
              </a:rPr>
              <a:t>a </a:t>
            </a:r>
            <a:r>
              <a:rPr sz="2400" i="1" spc="-2" dirty="0">
                <a:latin typeface="Arial"/>
                <a:cs typeface="Arial"/>
              </a:rPr>
              <a:t>scene</a:t>
            </a:r>
            <a:r>
              <a:rPr sz="2400" i="1" spc="-123" dirty="0">
                <a:latin typeface="Arial"/>
                <a:cs typeface="Arial"/>
              </a:rPr>
              <a:t> </a:t>
            </a:r>
            <a:r>
              <a:rPr sz="2400" i="1" spc="-2" dirty="0">
                <a:latin typeface="Arial"/>
                <a:cs typeface="Arial"/>
              </a:rPr>
              <a:t>(nouns)</a:t>
            </a:r>
            <a:endParaRPr sz="2400" dirty="0">
              <a:latin typeface="Arial"/>
              <a:cs typeface="Arial"/>
            </a:endParaRPr>
          </a:p>
          <a:p>
            <a:pPr marL="65268">
              <a:spcBef>
                <a:spcPts val="612"/>
              </a:spcBef>
            </a:pPr>
            <a:r>
              <a:rPr sz="2400" b="1" spc="159" dirty="0">
                <a:latin typeface="Arial"/>
                <a:cs typeface="Arial"/>
              </a:rPr>
              <a:t>+</a:t>
            </a:r>
            <a:r>
              <a:rPr sz="2400" b="1" spc="-334" dirty="0">
                <a:latin typeface="Arial"/>
                <a:cs typeface="Arial"/>
              </a:rPr>
              <a:t> </a:t>
            </a:r>
            <a:r>
              <a:rPr sz="2400" spc="52" dirty="0">
                <a:latin typeface="Arial"/>
                <a:cs typeface="Arial"/>
              </a:rPr>
              <a:t>Quick </a:t>
            </a:r>
            <a:r>
              <a:rPr sz="2400" spc="64" dirty="0">
                <a:latin typeface="Arial"/>
                <a:cs typeface="Arial"/>
              </a:rPr>
              <a:t>for </a:t>
            </a:r>
            <a:r>
              <a:rPr sz="2400" spc="9" dirty="0">
                <a:latin typeface="Arial"/>
                <a:cs typeface="Arial"/>
              </a:rPr>
              <a:t>static </a:t>
            </a:r>
            <a:r>
              <a:rPr sz="2400" spc="-23" dirty="0">
                <a:latin typeface="Arial"/>
                <a:cs typeface="Arial"/>
              </a:rPr>
              <a:t>vis</a:t>
            </a:r>
            <a:endParaRPr sz="2400" dirty="0">
              <a:latin typeface="Arial"/>
              <a:cs typeface="Arial"/>
            </a:endParaRPr>
          </a:p>
          <a:p>
            <a:pPr marL="201003" indent="-136024">
              <a:spcBef>
                <a:spcPts val="312"/>
              </a:spcBef>
              <a:buFont typeface="Arial"/>
              <a:buChar char="-"/>
              <a:tabLst>
                <a:tab pos="201292" algn="l"/>
              </a:tabLst>
            </a:pPr>
            <a:r>
              <a:rPr sz="2400" spc="43" dirty="0">
                <a:latin typeface="Arial"/>
                <a:cs typeface="Arial"/>
              </a:rPr>
              <a:t>Delayed</a:t>
            </a:r>
            <a:r>
              <a:rPr sz="2400" spc="-55" dirty="0">
                <a:latin typeface="Arial"/>
                <a:cs typeface="Arial"/>
              </a:rPr>
              <a:t> </a:t>
            </a:r>
            <a:r>
              <a:rPr sz="2400" spc="32" dirty="0">
                <a:latin typeface="Arial"/>
                <a:cs typeface="Arial"/>
              </a:rPr>
              <a:t>evaluation</a:t>
            </a:r>
            <a:endParaRPr sz="2400" dirty="0">
              <a:latin typeface="Arial"/>
              <a:cs typeface="Arial"/>
            </a:endParaRPr>
          </a:p>
          <a:p>
            <a:pPr marL="224685" marR="85195" indent="-159705">
              <a:lnSpc>
                <a:spcPts val="2551"/>
              </a:lnSpc>
              <a:spcBef>
                <a:spcPts val="136"/>
              </a:spcBef>
              <a:buFont typeface="Arial"/>
              <a:buChar char="-"/>
              <a:tabLst>
                <a:tab pos="196960" algn="l"/>
              </a:tabLst>
            </a:pPr>
            <a:r>
              <a:rPr sz="2400" spc="48" dirty="0">
                <a:latin typeface="Arial"/>
                <a:cs typeface="Arial"/>
              </a:rPr>
              <a:t>Animation, </a:t>
            </a:r>
            <a:r>
              <a:rPr sz="2400" spc="45" dirty="0">
                <a:latin typeface="Arial"/>
                <a:cs typeface="Arial"/>
              </a:rPr>
              <a:t>interaction  </a:t>
            </a:r>
            <a:r>
              <a:rPr sz="2400" spc="5" dirty="0">
                <a:latin typeface="Arial"/>
                <a:cs typeface="Arial"/>
              </a:rPr>
              <a:t>are </a:t>
            </a:r>
            <a:r>
              <a:rPr sz="2400" spc="66" dirty="0">
                <a:latin typeface="Arial"/>
                <a:cs typeface="Arial"/>
              </a:rPr>
              <a:t>more</a:t>
            </a:r>
            <a:r>
              <a:rPr sz="2400" spc="-136" dirty="0">
                <a:latin typeface="Arial"/>
                <a:cs typeface="Arial"/>
              </a:rPr>
              <a:t> </a:t>
            </a:r>
            <a:r>
              <a:rPr sz="2400" spc="55" dirty="0">
                <a:latin typeface="Arial"/>
                <a:cs typeface="Arial"/>
              </a:rPr>
              <a:t>cumbersome</a:t>
            </a:r>
            <a:endParaRPr sz="2400" dirty="0">
              <a:latin typeface="Arial"/>
              <a:cs typeface="Arial"/>
            </a:endParaRPr>
          </a:p>
        </p:txBody>
      </p:sp>
      <p:sp>
        <p:nvSpPr>
          <p:cNvPr id="9" name="object 9"/>
          <p:cNvSpPr txBox="1"/>
          <p:nvPr/>
        </p:nvSpPr>
        <p:spPr>
          <a:xfrm>
            <a:off x="4791781" y="1474121"/>
            <a:ext cx="3666743" cy="4952818"/>
          </a:xfrm>
          <a:prstGeom prst="rect">
            <a:avLst/>
          </a:prstGeom>
        </p:spPr>
        <p:txBody>
          <a:bodyPr vert="horz" wrap="square" lIns="0" tIns="7798" rIns="0" bIns="0" rtlCol="0">
            <a:spAutoFit/>
          </a:bodyPr>
          <a:lstStyle/>
          <a:p>
            <a:pPr marL="5776">
              <a:spcBef>
                <a:spcPts val="61"/>
              </a:spcBef>
            </a:pPr>
            <a:r>
              <a:rPr sz="3200" b="1" spc="139" dirty="0">
                <a:latin typeface="Arial"/>
                <a:cs typeface="Arial"/>
              </a:rPr>
              <a:t>D3</a:t>
            </a:r>
            <a:br>
              <a:rPr lang="en-US" sz="3200" dirty="0">
                <a:latin typeface="Arial"/>
                <a:cs typeface="Arial"/>
              </a:rPr>
            </a:br>
            <a:r>
              <a:rPr sz="2400" i="1" spc="36" dirty="0">
                <a:latin typeface="Arial"/>
                <a:cs typeface="Arial"/>
              </a:rPr>
              <a:t>Bind </a:t>
            </a:r>
            <a:r>
              <a:rPr sz="2400" i="1" spc="23" dirty="0">
                <a:latin typeface="Arial"/>
                <a:cs typeface="Arial"/>
              </a:rPr>
              <a:t>data </a:t>
            </a:r>
            <a:r>
              <a:rPr sz="2400" i="1" spc="68" dirty="0">
                <a:latin typeface="Arial"/>
                <a:cs typeface="Arial"/>
              </a:rPr>
              <a:t>to</a:t>
            </a:r>
            <a:r>
              <a:rPr sz="2400" i="1" spc="-218" dirty="0">
                <a:latin typeface="Arial"/>
                <a:cs typeface="Arial"/>
              </a:rPr>
              <a:t> </a:t>
            </a:r>
            <a:r>
              <a:rPr sz="2400" i="1" spc="98" dirty="0">
                <a:latin typeface="Arial"/>
                <a:cs typeface="Arial"/>
              </a:rPr>
              <a:t>DOM</a:t>
            </a:r>
            <a:endParaRPr sz="2400" dirty="0">
              <a:latin typeface="Arial"/>
              <a:cs typeface="Arial"/>
            </a:endParaRPr>
          </a:p>
          <a:p>
            <a:pPr marL="201003" indent="-136024">
              <a:spcBef>
                <a:spcPts val="612"/>
              </a:spcBef>
              <a:buFont typeface="Arial"/>
              <a:buChar char="-"/>
              <a:tabLst>
                <a:tab pos="201292" algn="l"/>
              </a:tabLst>
            </a:pPr>
            <a:r>
              <a:rPr sz="2400" spc="-9" dirty="0">
                <a:latin typeface="Arial"/>
                <a:cs typeface="Arial"/>
              </a:rPr>
              <a:t>Exposes</a:t>
            </a:r>
            <a:r>
              <a:rPr sz="2400" spc="-59" dirty="0">
                <a:latin typeface="Arial"/>
                <a:cs typeface="Arial"/>
              </a:rPr>
              <a:t> </a:t>
            </a:r>
            <a:r>
              <a:rPr sz="2400" spc="-34" dirty="0">
                <a:latin typeface="Arial"/>
                <a:cs typeface="Arial"/>
              </a:rPr>
              <a:t>SVG/CSS/…</a:t>
            </a:r>
            <a:endParaRPr sz="2400" dirty="0">
              <a:latin typeface="Arial"/>
              <a:cs typeface="Arial"/>
            </a:endParaRPr>
          </a:p>
          <a:p>
            <a:pPr marL="65268">
              <a:spcBef>
                <a:spcPts val="314"/>
              </a:spcBef>
            </a:pPr>
            <a:r>
              <a:rPr sz="2400" b="1" spc="159" dirty="0">
                <a:latin typeface="Arial"/>
                <a:cs typeface="Arial"/>
              </a:rPr>
              <a:t>+ </a:t>
            </a:r>
            <a:r>
              <a:rPr sz="2400" spc="-9" dirty="0">
                <a:latin typeface="Arial"/>
                <a:cs typeface="Arial"/>
              </a:rPr>
              <a:t>Exposes</a:t>
            </a:r>
            <a:r>
              <a:rPr sz="2400" spc="-277" dirty="0">
                <a:latin typeface="Arial"/>
                <a:cs typeface="Arial"/>
              </a:rPr>
              <a:t> </a:t>
            </a:r>
            <a:r>
              <a:rPr sz="2400" spc="-34" dirty="0">
                <a:latin typeface="Arial"/>
                <a:cs typeface="Arial"/>
              </a:rPr>
              <a:t>SVG/CSS/…</a:t>
            </a:r>
            <a:endParaRPr sz="2400" dirty="0">
              <a:latin typeface="Arial"/>
              <a:cs typeface="Arial"/>
            </a:endParaRPr>
          </a:p>
          <a:p>
            <a:pPr marL="65268">
              <a:spcBef>
                <a:spcPts val="312"/>
              </a:spcBef>
            </a:pPr>
            <a:r>
              <a:rPr sz="2400" b="1" spc="159" dirty="0">
                <a:latin typeface="Arial"/>
                <a:cs typeface="Arial"/>
              </a:rPr>
              <a:t>+ </a:t>
            </a:r>
            <a:r>
              <a:rPr sz="2400" spc="-70" dirty="0">
                <a:latin typeface="Arial"/>
                <a:cs typeface="Arial"/>
              </a:rPr>
              <a:t>Less </a:t>
            </a:r>
            <a:r>
              <a:rPr sz="2400" spc="48" dirty="0">
                <a:latin typeface="Arial"/>
                <a:cs typeface="Arial"/>
              </a:rPr>
              <a:t>overhead</a:t>
            </a:r>
            <a:r>
              <a:rPr sz="2400" spc="-266" dirty="0">
                <a:latin typeface="Arial"/>
                <a:cs typeface="Arial"/>
              </a:rPr>
              <a:t> </a:t>
            </a:r>
            <a:r>
              <a:rPr sz="2400" spc="-7" dirty="0">
                <a:latin typeface="Arial"/>
                <a:cs typeface="Arial"/>
              </a:rPr>
              <a:t>(faster)</a:t>
            </a:r>
            <a:endParaRPr sz="2400" dirty="0">
              <a:latin typeface="Arial"/>
              <a:cs typeface="Arial"/>
            </a:endParaRPr>
          </a:p>
          <a:p>
            <a:pPr marL="65268">
              <a:spcBef>
                <a:spcPts val="312"/>
              </a:spcBef>
            </a:pPr>
            <a:r>
              <a:rPr sz="2400" b="1" spc="159" dirty="0">
                <a:latin typeface="Arial"/>
                <a:cs typeface="Arial"/>
              </a:rPr>
              <a:t>+ </a:t>
            </a:r>
            <a:r>
              <a:rPr sz="2400" spc="91" dirty="0">
                <a:latin typeface="Arial"/>
                <a:cs typeface="Arial"/>
              </a:rPr>
              <a:t>Debug</a:t>
            </a:r>
            <a:r>
              <a:rPr sz="2400" spc="-368" dirty="0">
                <a:latin typeface="Arial"/>
                <a:cs typeface="Arial"/>
              </a:rPr>
              <a:t> </a:t>
            </a:r>
            <a:r>
              <a:rPr sz="2400" spc="52" dirty="0">
                <a:latin typeface="Arial"/>
                <a:cs typeface="Arial"/>
              </a:rPr>
              <a:t>in </a:t>
            </a:r>
            <a:r>
              <a:rPr sz="2400" spc="45" dirty="0">
                <a:latin typeface="Arial"/>
                <a:cs typeface="Arial"/>
              </a:rPr>
              <a:t>browser</a:t>
            </a:r>
            <a:endParaRPr sz="2400" dirty="0">
              <a:latin typeface="Arial"/>
              <a:cs typeface="Arial"/>
            </a:endParaRPr>
          </a:p>
          <a:p>
            <a:pPr marL="65268">
              <a:spcBef>
                <a:spcPts val="314"/>
              </a:spcBef>
            </a:pPr>
            <a:r>
              <a:rPr sz="2400" b="1" spc="159" dirty="0">
                <a:latin typeface="Arial"/>
                <a:cs typeface="Arial"/>
              </a:rPr>
              <a:t>+</a:t>
            </a:r>
            <a:r>
              <a:rPr sz="2400" b="1" spc="-316" dirty="0">
                <a:latin typeface="Arial"/>
                <a:cs typeface="Arial"/>
              </a:rPr>
              <a:t> </a:t>
            </a:r>
            <a:r>
              <a:rPr sz="2400" spc="-27" dirty="0">
                <a:latin typeface="Arial"/>
                <a:cs typeface="Arial"/>
              </a:rPr>
              <a:t>Use </a:t>
            </a:r>
            <a:r>
              <a:rPr sz="2400" spc="59" dirty="0">
                <a:latin typeface="Arial"/>
                <a:cs typeface="Arial"/>
              </a:rPr>
              <a:t>with </a:t>
            </a:r>
            <a:r>
              <a:rPr sz="2400" spc="66" dirty="0">
                <a:latin typeface="Arial"/>
                <a:cs typeface="Arial"/>
              </a:rPr>
              <a:t>other </a:t>
            </a:r>
            <a:r>
              <a:rPr sz="2400" spc="50" dirty="0">
                <a:latin typeface="Arial"/>
                <a:cs typeface="Arial"/>
              </a:rPr>
              <a:t>tools</a:t>
            </a:r>
            <a:endParaRPr sz="2400" dirty="0">
              <a:latin typeface="Arial"/>
              <a:cs typeface="Arial"/>
            </a:endParaRPr>
          </a:p>
          <a:p>
            <a:pPr marL="5776">
              <a:spcBef>
                <a:spcPts val="762"/>
              </a:spcBef>
            </a:pPr>
            <a:r>
              <a:rPr sz="2400" i="1" spc="-16" dirty="0">
                <a:latin typeface="Arial"/>
                <a:cs typeface="Arial"/>
              </a:rPr>
              <a:t>Transform </a:t>
            </a:r>
            <a:r>
              <a:rPr sz="2400" i="1" spc="-36" dirty="0">
                <a:latin typeface="Arial"/>
                <a:cs typeface="Arial"/>
              </a:rPr>
              <a:t>a </a:t>
            </a:r>
            <a:r>
              <a:rPr sz="2400" i="1" spc="-2" dirty="0">
                <a:latin typeface="Arial"/>
                <a:cs typeface="Arial"/>
              </a:rPr>
              <a:t>scene</a:t>
            </a:r>
            <a:r>
              <a:rPr sz="2400" i="1" spc="-118" dirty="0">
                <a:latin typeface="Arial"/>
                <a:cs typeface="Arial"/>
              </a:rPr>
              <a:t> </a:t>
            </a:r>
            <a:r>
              <a:rPr sz="2400" i="1" spc="-9" dirty="0">
                <a:latin typeface="Arial"/>
                <a:cs typeface="Arial"/>
              </a:rPr>
              <a:t>(verbs)</a:t>
            </a:r>
            <a:endParaRPr sz="2400" dirty="0">
              <a:latin typeface="Arial"/>
              <a:cs typeface="Arial"/>
            </a:endParaRPr>
          </a:p>
          <a:p>
            <a:pPr marL="201003" indent="-136024">
              <a:spcBef>
                <a:spcPts val="612"/>
              </a:spcBef>
              <a:buFont typeface="Arial"/>
              <a:buChar char="-"/>
              <a:tabLst>
                <a:tab pos="201292" algn="l"/>
              </a:tabLst>
            </a:pPr>
            <a:r>
              <a:rPr sz="2400" spc="66" dirty="0">
                <a:latin typeface="Arial"/>
                <a:cs typeface="Arial"/>
              </a:rPr>
              <a:t>More </a:t>
            </a:r>
            <a:r>
              <a:rPr sz="2400" spc="59" dirty="0">
                <a:latin typeface="Arial"/>
                <a:cs typeface="Arial"/>
              </a:rPr>
              <a:t>complex</a:t>
            </a:r>
            <a:r>
              <a:rPr sz="2400" spc="-186" dirty="0">
                <a:latin typeface="Arial"/>
                <a:cs typeface="Arial"/>
              </a:rPr>
              <a:t> </a:t>
            </a:r>
            <a:r>
              <a:rPr sz="2400" spc="91" dirty="0">
                <a:latin typeface="Arial"/>
                <a:cs typeface="Arial"/>
              </a:rPr>
              <a:t>model</a:t>
            </a:r>
            <a:endParaRPr sz="2400" dirty="0">
              <a:latin typeface="Arial"/>
              <a:cs typeface="Arial"/>
            </a:endParaRPr>
          </a:p>
          <a:p>
            <a:pPr marL="65268">
              <a:spcBef>
                <a:spcPts val="312"/>
              </a:spcBef>
            </a:pPr>
            <a:r>
              <a:rPr sz="2400" b="1" spc="159" dirty="0">
                <a:latin typeface="Arial"/>
                <a:cs typeface="Arial"/>
              </a:rPr>
              <a:t>+ </a:t>
            </a:r>
            <a:r>
              <a:rPr sz="2400" spc="52" dirty="0">
                <a:latin typeface="Arial"/>
                <a:cs typeface="Arial"/>
              </a:rPr>
              <a:t>Immediate</a:t>
            </a:r>
            <a:r>
              <a:rPr sz="2400" spc="-275" dirty="0">
                <a:latin typeface="Arial"/>
                <a:cs typeface="Arial"/>
              </a:rPr>
              <a:t> </a:t>
            </a:r>
            <a:r>
              <a:rPr sz="2400" spc="32" dirty="0">
                <a:latin typeface="Arial"/>
                <a:cs typeface="Arial"/>
              </a:rPr>
              <a:t>evaluation</a:t>
            </a:r>
            <a:endParaRPr sz="2400" dirty="0">
              <a:latin typeface="Arial"/>
              <a:cs typeface="Arial"/>
            </a:endParaRPr>
          </a:p>
          <a:p>
            <a:pPr marL="224685" marR="71622" indent="-159705">
              <a:lnSpc>
                <a:spcPts val="2551"/>
              </a:lnSpc>
              <a:spcBef>
                <a:spcPts val="136"/>
              </a:spcBef>
            </a:pPr>
            <a:r>
              <a:rPr sz="2400" b="1" spc="159" dirty="0">
                <a:latin typeface="Arial"/>
                <a:cs typeface="Arial"/>
              </a:rPr>
              <a:t>+ </a:t>
            </a:r>
            <a:r>
              <a:rPr sz="2400" spc="32" dirty="0">
                <a:latin typeface="Arial"/>
                <a:cs typeface="Arial"/>
              </a:rPr>
              <a:t>Dynamic </a:t>
            </a:r>
            <a:r>
              <a:rPr sz="2400" spc="20" dirty="0">
                <a:latin typeface="Arial"/>
                <a:cs typeface="Arial"/>
              </a:rPr>
              <a:t>data, </a:t>
            </a:r>
            <a:r>
              <a:rPr sz="2400" spc="27" dirty="0">
                <a:latin typeface="Arial"/>
                <a:cs typeface="Arial"/>
              </a:rPr>
              <a:t>anim,  </a:t>
            </a:r>
            <a:r>
              <a:rPr sz="2400" spc="57" dirty="0">
                <a:latin typeface="Arial"/>
                <a:cs typeface="Arial"/>
              </a:rPr>
              <a:t>and </a:t>
            </a:r>
            <a:r>
              <a:rPr sz="2400" spc="45" dirty="0">
                <a:latin typeface="Arial"/>
                <a:cs typeface="Arial"/>
              </a:rPr>
              <a:t>interaction</a:t>
            </a:r>
            <a:r>
              <a:rPr sz="2400" spc="-186" dirty="0">
                <a:latin typeface="Arial"/>
                <a:cs typeface="Arial"/>
              </a:rPr>
              <a:t> </a:t>
            </a:r>
            <a:r>
              <a:rPr sz="2400" spc="25" dirty="0">
                <a:latin typeface="Arial"/>
                <a:cs typeface="Arial"/>
              </a:rPr>
              <a:t>natural</a:t>
            </a:r>
            <a:endParaRPr sz="2400" dirty="0">
              <a:latin typeface="Arial"/>
              <a:cs typeface="Arial"/>
            </a:endParaRPr>
          </a:p>
        </p:txBody>
      </p:sp>
      <p:sp>
        <p:nvSpPr>
          <p:cNvPr id="19" name="Footer Placeholder 18"/>
          <p:cNvSpPr>
            <a:spLocks noGrp="1"/>
          </p:cNvSpPr>
          <p:nvPr>
            <p:ph type="ftr" sz="quarter" idx="11"/>
          </p:nvPr>
        </p:nvSpPr>
        <p:spPr>
          <a:xfrm>
            <a:off x="2971638" y="6553200"/>
            <a:ext cx="3200724" cy="304800"/>
          </a:xfrm>
        </p:spPr>
        <p:txBody>
          <a:bodyPr/>
          <a:lstStyle/>
          <a:p>
            <a:pPr>
              <a:defRPr/>
            </a:pPr>
            <a:r>
              <a:rPr lang="en-US" altLang="en-US"/>
              <a:t>© 2021 - Brad Myers and others</a:t>
            </a:r>
            <a:endParaRPr lang="en-US" altLang="en-US" dirty="0"/>
          </a:p>
        </p:txBody>
      </p:sp>
      <p:sp>
        <p:nvSpPr>
          <p:cNvPr id="20" name="Slide Number Placeholder 19"/>
          <p:cNvSpPr>
            <a:spLocks noGrp="1"/>
          </p:cNvSpPr>
          <p:nvPr>
            <p:ph type="sldNum" sz="quarter" idx="12"/>
          </p:nvPr>
        </p:nvSpPr>
        <p:spPr/>
        <p:txBody>
          <a:bodyPr/>
          <a:lstStyle/>
          <a:p>
            <a:pPr>
              <a:defRPr/>
            </a:pPr>
            <a:fld id="{13D8B6F1-B5F8-417B-BD46-79334345901A}" type="slidenum">
              <a:rPr lang="en-US" altLang="en-US" smtClean="0"/>
              <a:pPr>
                <a:defRPr/>
              </a:pPr>
              <a:t>50</a:t>
            </a:fld>
            <a:endParaRPr lang="en-US" altLang="en-US"/>
          </a:p>
        </p:txBody>
      </p:sp>
    </p:spTree>
    <p:extLst>
      <p:ext uri="{BB962C8B-B14F-4D97-AF65-F5344CB8AC3E}">
        <p14:creationId xmlns:p14="http://schemas.microsoft.com/office/powerpoint/2010/main" val="2280785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527934"/>
            <a:ext cx="8515350" cy="4411662"/>
          </a:xfrm>
        </p:spPr>
        <p:txBody>
          <a:bodyPr/>
          <a:lstStyle/>
          <a:p>
            <a:pPr marL="5776">
              <a:spcBef>
                <a:spcPts val="52"/>
              </a:spcBef>
            </a:pPr>
            <a:r>
              <a:rPr lang="en-US" sz="3200" spc="-9" dirty="0">
                <a:cs typeface="Arial"/>
              </a:rPr>
              <a:t>The</a:t>
            </a:r>
            <a:r>
              <a:rPr lang="en-US" sz="3200" spc="-57" dirty="0">
                <a:cs typeface="Arial"/>
              </a:rPr>
              <a:t> </a:t>
            </a:r>
            <a:r>
              <a:rPr lang="en-US" sz="3200" spc="43" dirty="0">
                <a:cs typeface="Arial"/>
              </a:rPr>
              <a:t>core</a:t>
            </a:r>
            <a:r>
              <a:rPr lang="en-US" sz="3200" spc="-57" dirty="0">
                <a:cs typeface="Arial"/>
              </a:rPr>
              <a:t> </a:t>
            </a:r>
            <a:r>
              <a:rPr lang="en-US" sz="3200" spc="36" dirty="0">
                <a:cs typeface="Arial"/>
              </a:rPr>
              <a:t>abstraction</a:t>
            </a:r>
            <a:r>
              <a:rPr lang="en-US" sz="3200" spc="-57" dirty="0">
                <a:cs typeface="Arial"/>
              </a:rPr>
              <a:t> </a:t>
            </a:r>
            <a:r>
              <a:rPr lang="en-US" sz="3200" spc="57" dirty="0">
                <a:cs typeface="Arial"/>
              </a:rPr>
              <a:t>in</a:t>
            </a:r>
            <a:r>
              <a:rPr lang="en-US" sz="3200" spc="-57" dirty="0">
                <a:cs typeface="Arial"/>
              </a:rPr>
              <a:t> </a:t>
            </a:r>
            <a:r>
              <a:rPr lang="en-US" sz="3200" spc="66" dirty="0">
                <a:cs typeface="Arial"/>
              </a:rPr>
              <a:t>D3</a:t>
            </a:r>
            <a:r>
              <a:rPr lang="en-US" sz="3200" spc="-57" dirty="0">
                <a:cs typeface="Arial"/>
              </a:rPr>
              <a:t> </a:t>
            </a:r>
            <a:r>
              <a:rPr lang="en-US" sz="3200" spc="-27" dirty="0">
                <a:cs typeface="Arial"/>
              </a:rPr>
              <a:t>is</a:t>
            </a:r>
            <a:r>
              <a:rPr lang="en-US" sz="3200" spc="-55" dirty="0">
                <a:cs typeface="Arial"/>
              </a:rPr>
              <a:t> </a:t>
            </a:r>
            <a:r>
              <a:rPr lang="en-US" sz="3200" spc="-43" dirty="0">
                <a:cs typeface="Arial"/>
              </a:rPr>
              <a:t>a</a:t>
            </a:r>
            <a:r>
              <a:rPr lang="en-US" sz="3200" spc="-57" dirty="0">
                <a:cs typeface="Arial"/>
              </a:rPr>
              <a:t> </a:t>
            </a:r>
            <a:r>
              <a:rPr lang="en-US" sz="3200" b="1" i="1" spc="-32" dirty="0">
                <a:latin typeface="Trebuchet MS"/>
                <a:cs typeface="Trebuchet MS"/>
              </a:rPr>
              <a:t>selection</a:t>
            </a:r>
            <a:r>
              <a:rPr lang="en-US" sz="3200" spc="-32" dirty="0">
                <a:cs typeface="Arial"/>
              </a:rPr>
              <a:t>.</a:t>
            </a:r>
            <a:endParaRPr lang="en-US" sz="3200" dirty="0">
              <a:cs typeface="Arial"/>
            </a:endParaRPr>
          </a:p>
          <a:p>
            <a:pPr marL="0" indent="0">
              <a:buNone/>
            </a:pPr>
            <a:endParaRPr lang="en-US" sz="1600" i="1" spc="9" dirty="0">
              <a:latin typeface="Courier New" panose="02070309020205020404" pitchFamily="49" charset="0"/>
              <a:cs typeface="Courier New" panose="02070309020205020404" pitchFamily="49" charset="0"/>
            </a:endParaRPr>
          </a:p>
          <a:p>
            <a:pPr marL="0" indent="0">
              <a:buNone/>
            </a:pPr>
            <a:r>
              <a:rPr lang="en-US" sz="1600" i="1" spc="9" dirty="0">
                <a:latin typeface="Courier New" panose="02070309020205020404" pitchFamily="49" charset="0"/>
                <a:cs typeface="Courier New" panose="02070309020205020404" pitchFamily="49" charset="0"/>
              </a:rPr>
              <a:t>// Add and configure an SVG element</a:t>
            </a:r>
          </a:p>
          <a:p>
            <a:pPr marL="0" indent="0">
              <a:spcBef>
                <a:spcPts val="382"/>
              </a:spcBef>
              <a:buNone/>
            </a:pPr>
            <a:r>
              <a:rPr lang="en-US" sz="2000" spc="-2" dirty="0" err="1">
                <a:latin typeface="Courier New" panose="02070309020205020404" pitchFamily="49" charset="0"/>
                <a:cs typeface="Courier New" panose="02070309020205020404" pitchFamily="49" charset="0"/>
              </a:rPr>
              <a:t>var</a:t>
            </a:r>
            <a:r>
              <a:rPr lang="en-US" sz="2000" spc="-2" dirty="0">
                <a:latin typeface="Courier New" panose="02070309020205020404" pitchFamily="49" charset="0"/>
                <a:cs typeface="Courier New" panose="02070309020205020404" pitchFamily="49" charset="0"/>
              </a:rPr>
              <a:t> </a:t>
            </a:r>
            <a:r>
              <a:rPr lang="en-US" sz="2000" spc="9" dirty="0" err="1">
                <a:latin typeface="Courier New" panose="02070309020205020404" pitchFamily="49" charset="0"/>
                <a:cs typeface="Courier New" panose="02070309020205020404" pitchFamily="49" charset="0"/>
              </a:rPr>
              <a:t>svg</a:t>
            </a:r>
            <a:r>
              <a:rPr lang="en-US" sz="2000" spc="9" dirty="0">
                <a:latin typeface="Courier New" panose="02070309020205020404" pitchFamily="49" charset="0"/>
                <a:cs typeface="Courier New" panose="02070309020205020404" pitchFamily="49" charset="0"/>
              </a:rPr>
              <a:t> </a:t>
            </a:r>
            <a:r>
              <a:rPr lang="en-US" sz="2000" spc="175" dirty="0">
                <a:latin typeface="Courier New" panose="02070309020205020404" pitchFamily="49" charset="0"/>
                <a:cs typeface="Courier New" panose="02070309020205020404" pitchFamily="49" charset="0"/>
              </a:rPr>
              <a:t>=</a:t>
            </a:r>
            <a:r>
              <a:rPr lang="en-US" sz="2000" spc="-205" dirty="0">
                <a:latin typeface="Courier New" panose="02070309020205020404" pitchFamily="49" charset="0"/>
                <a:cs typeface="Courier New" panose="02070309020205020404" pitchFamily="49" charset="0"/>
              </a:rPr>
              <a:t> </a:t>
            </a:r>
            <a:r>
              <a:rPr lang="en-US" sz="2000" spc="55" dirty="0">
                <a:latin typeface="Courier New" panose="02070309020205020404" pitchFamily="49" charset="0"/>
                <a:cs typeface="Courier New" panose="02070309020205020404" pitchFamily="49" charset="0"/>
              </a:rPr>
              <a:t>d3.append(“</a:t>
            </a:r>
            <a:r>
              <a:rPr lang="en-US" sz="2000" spc="55" dirty="0" err="1">
                <a:latin typeface="Courier New" panose="02070309020205020404" pitchFamily="49" charset="0"/>
                <a:cs typeface="Courier New" panose="02070309020205020404" pitchFamily="49" charset="0"/>
              </a:rPr>
              <a:t>svg</a:t>
            </a:r>
            <a:r>
              <a:rPr lang="en-US" sz="2000" spc="55" dirty="0">
                <a:latin typeface="Courier New" panose="02070309020205020404" pitchFamily="49" charset="0"/>
                <a:cs typeface="Courier New" panose="02070309020205020404" pitchFamily="49" charset="0"/>
              </a:rPr>
              <a:t>”)</a:t>
            </a:r>
            <a:endParaRPr lang="en-US" sz="2000" dirty="0">
              <a:latin typeface="Courier New" panose="02070309020205020404" pitchFamily="49" charset="0"/>
              <a:cs typeface="Courier New" panose="02070309020205020404" pitchFamily="49" charset="0"/>
            </a:endParaRPr>
          </a:p>
          <a:p>
            <a:pPr marL="0" indent="0">
              <a:spcBef>
                <a:spcPts val="339"/>
              </a:spcBef>
              <a:buNone/>
            </a:pPr>
            <a:r>
              <a:rPr lang="en-US" sz="2000" spc="27" dirty="0">
                <a:latin typeface="Courier New" panose="02070309020205020404" pitchFamily="49" charset="0"/>
                <a:cs typeface="Courier New" panose="02070309020205020404" pitchFamily="49" charset="0"/>
              </a:rPr>
              <a:t>  .</a:t>
            </a:r>
            <a:r>
              <a:rPr lang="en-US" sz="2000" spc="27" dirty="0" err="1">
                <a:latin typeface="Courier New" panose="02070309020205020404" pitchFamily="49" charset="0"/>
                <a:cs typeface="Courier New" panose="02070309020205020404" pitchFamily="49" charset="0"/>
              </a:rPr>
              <a:t>attr</a:t>
            </a:r>
            <a:r>
              <a:rPr lang="en-US" sz="2000" spc="27" dirty="0">
                <a:latin typeface="Courier New" panose="02070309020205020404" pitchFamily="49" charset="0"/>
                <a:cs typeface="Courier New" panose="02070309020205020404" pitchFamily="49" charset="0"/>
              </a:rPr>
              <a:t>(“width”,</a:t>
            </a:r>
            <a:r>
              <a:rPr lang="en-US" sz="2000" spc="-123" dirty="0">
                <a:latin typeface="Courier New" panose="02070309020205020404" pitchFamily="49" charset="0"/>
                <a:cs typeface="Courier New" panose="02070309020205020404" pitchFamily="49" charset="0"/>
              </a:rPr>
              <a:t> </a:t>
            </a:r>
            <a:r>
              <a:rPr lang="en-US" sz="2000" spc="23" dirty="0">
                <a:latin typeface="Courier New" panose="02070309020205020404" pitchFamily="49" charset="0"/>
                <a:cs typeface="Courier New" panose="02070309020205020404" pitchFamily="49" charset="0"/>
              </a:rPr>
              <a:t>500)</a:t>
            </a:r>
            <a:endParaRPr lang="en-US" sz="2000" dirty="0">
              <a:latin typeface="Courier New" panose="02070309020205020404" pitchFamily="49" charset="0"/>
              <a:cs typeface="Courier New" panose="02070309020205020404" pitchFamily="49" charset="0"/>
            </a:endParaRPr>
          </a:p>
          <a:p>
            <a:pPr marL="0" indent="0">
              <a:spcBef>
                <a:spcPts val="341"/>
              </a:spcBef>
              <a:buNone/>
            </a:pPr>
            <a:r>
              <a:rPr lang="en-US" sz="2000" spc="32" dirty="0">
                <a:latin typeface="Courier New" panose="02070309020205020404" pitchFamily="49" charset="0"/>
                <a:cs typeface="Courier New" panose="02070309020205020404" pitchFamily="49" charset="0"/>
              </a:rPr>
              <a:t>  .</a:t>
            </a:r>
            <a:r>
              <a:rPr lang="en-US" sz="2000" spc="32" dirty="0" err="1">
                <a:latin typeface="Courier New" panose="02070309020205020404" pitchFamily="49" charset="0"/>
                <a:cs typeface="Courier New" panose="02070309020205020404" pitchFamily="49" charset="0"/>
              </a:rPr>
              <a:t>attr</a:t>
            </a:r>
            <a:r>
              <a:rPr lang="en-US" sz="2000" spc="32" dirty="0">
                <a:latin typeface="Courier New" panose="02070309020205020404" pitchFamily="49" charset="0"/>
                <a:cs typeface="Courier New" panose="02070309020205020404" pitchFamily="49" charset="0"/>
              </a:rPr>
              <a:t>(“height”,</a:t>
            </a:r>
            <a:r>
              <a:rPr lang="en-US" sz="2000" spc="-123" dirty="0">
                <a:latin typeface="Courier New" panose="02070309020205020404" pitchFamily="49" charset="0"/>
                <a:cs typeface="Courier New" panose="02070309020205020404" pitchFamily="49" charset="0"/>
              </a:rPr>
              <a:t> </a:t>
            </a:r>
            <a:r>
              <a:rPr lang="en-US" sz="2000" spc="27" dirty="0">
                <a:latin typeface="Courier New" panose="02070309020205020404" pitchFamily="49" charset="0"/>
                <a:cs typeface="Courier New" panose="02070309020205020404" pitchFamily="49" charset="0"/>
              </a:rPr>
              <a:t>300);</a:t>
            </a:r>
            <a:endParaRPr lang="en-US" sz="2000" dirty="0">
              <a:latin typeface="Courier New" panose="02070309020205020404" pitchFamily="49" charset="0"/>
              <a:cs typeface="Courier New" panose="02070309020205020404" pitchFamily="49" charset="0"/>
            </a:endParaRPr>
          </a:p>
          <a:p>
            <a:pPr marL="0" indent="0">
              <a:buNone/>
            </a:pPr>
            <a:r>
              <a:rPr lang="en-US" sz="1600" i="1" spc="9" dirty="0">
                <a:latin typeface="Courier New" panose="02070309020205020404" pitchFamily="49" charset="0"/>
                <a:cs typeface="Courier New" panose="02070309020205020404" pitchFamily="49" charset="0"/>
              </a:rPr>
              <a:t>// Select &amp; update existing rectangles contained in the SVG element</a:t>
            </a:r>
          </a:p>
          <a:p>
            <a:pPr marL="0" indent="0">
              <a:buNone/>
            </a:pPr>
            <a:r>
              <a:rPr lang="en-US" sz="2000" spc="9" dirty="0" err="1">
                <a:latin typeface="Courier New" panose="02070309020205020404" pitchFamily="49" charset="0"/>
                <a:cs typeface="Courier New" panose="02070309020205020404" pitchFamily="49" charset="0"/>
              </a:rPr>
              <a:t>svg.selectAll</a:t>
            </a:r>
            <a:r>
              <a:rPr lang="en-US" sz="2000" spc="9" dirty="0">
                <a:latin typeface="Courier New" panose="02070309020205020404" pitchFamily="49" charset="0"/>
                <a:cs typeface="Courier New" panose="02070309020205020404" pitchFamily="49" charset="0"/>
              </a:rPr>
              <a:t>(“</a:t>
            </a:r>
            <a:r>
              <a:rPr lang="en-US" sz="2000" spc="9" dirty="0" err="1">
                <a:latin typeface="Courier New" panose="02070309020205020404" pitchFamily="49" charset="0"/>
                <a:cs typeface="Courier New" panose="02070309020205020404" pitchFamily="49" charset="0"/>
              </a:rPr>
              <a:t>rect</a:t>
            </a:r>
            <a:r>
              <a:rPr lang="en-US" sz="2000" spc="9" dirty="0">
                <a:latin typeface="Courier New" panose="02070309020205020404" pitchFamily="49" charset="0"/>
                <a:cs typeface="Courier New" panose="02070309020205020404" pitchFamily="49" charset="0"/>
              </a:rPr>
              <a:t>”)</a:t>
            </a:r>
          </a:p>
          <a:p>
            <a:pPr marL="0" indent="0">
              <a:buNone/>
            </a:pPr>
            <a:r>
              <a:rPr lang="en-US" sz="2000" spc="9" dirty="0">
                <a:latin typeface="Courier New" panose="02070309020205020404" pitchFamily="49" charset="0"/>
                <a:cs typeface="Courier New" panose="02070309020205020404" pitchFamily="49" charset="0"/>
              </a:rPr>
              <a:t>  .</a:t>
            </a:r>
            <a:r>
              <a:rPr lang="en-US" sz="2000" spc="9" dirty="0" err="1">
                <a:latin typeface="Courier New" panose="02070309020205020404" pitchFamily="49" charset="0"/>
                <a:cs typeface="Courier New" panose="02070309020205020404" pitchFamily="49" charset="0"/>
              </a:rPr>
              <a:t>attr</a:t>
            </a:r>
            <a:r>
              <a:rPr lang="en-US" sz="2000" spc="9" dirty="0">
                <a:latin typeface="Courier New" panose="02070309020205020404" pitchFamily="49" charset="0"/>
                <a:cs typeface="Courier New" panose="02070309020205020404" pitchFamily="49" charset="0"/>
              </a:rPr>
              <a:t>(“width”, 100)</a:t>
            </a:r>
          </a:p>
          <a:p>
            <a:pPr marL="0" indent="0">
              <a:buNone/>
            </a:pPr>
            <a:r>
              <a:rPr lang="en-US" sz="2000" spc="9" dirty="0">
                <a:latin typeface="Courier New" panose="02070309020205020404" pitchFamily="49" charset="0"/>
                <a:cs typeface="Courier New" panose="02070309020205020404" pitchFamily="49" charset="0"/>
              </a:rPr>
              <a:t>  .style(“fill”, “</a:t>
            </a:r>
            <a:r>
              <a:rPr lang="en-US" sz="2000" spc="9" dirty="0" err="1">
                <a:latin typeface="Courier New" panose="02070309020205020404" pitchFamily="49" charset="0"/>
                <a:cs typeface="Courier New" panose="02070309020205020404" pitchFamily="49" charset="0"/>
              </a:rPr>
              <a:t>steelblue</a:t>
            </a:r>
            <a:r>
              <a:rPr lang="en-US" sz="2000" spc="9" dirty="0">
                <a:latin typeface="Courier New" panose="02070309020205020404" pitchFamily="49" charset="0"/>
                <a:cs typeface="Courier New" panose="02070309020205020404" pitchFamily="49" charset="0"/>
              </a:rPr>
              <a:t>”);</a:t>
            </a:r>
          </a:p>
          <a:p>
            <a:pPr marL="0" indent="0">
              <a:buNone/>
            </a:pPr>
            <a:endParaRPr lang="en-US" sz="2000" spc="9" dirty="0">
              <a:latin typeface="Courier New" panose="02070309020205020404" pitchFamily="49" charset="0"/>
              <a:cs typeface="Courier New" panose="02070309020205020404" pitchFamily="49" charset="0"/>
            </a:endParaRPr>
          </a:p>
          <a:p>
            <a:pPr marL="0" indent="0">
              <a:buNone/>
            </a:pPr>
            <a:endParaRPr lang="en-US" dirty="0"/>
          </a:p>
        </p:txBody>
      </p:sp>
      <p:sp>
        <p:nvSpPr>
          <p:cNvPr id="2" name="object 2"/>
          <p:cNvSpPr/>
          <p:nvPr/>
        </p:nvSpPr>
        <p:spPr>
          <a:xfrm>
            <a:off x="0" y="796024"/>
            <a:ext cx="9144000" cy="514357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a:solidFill>
                <a:schemeClr val="tx2"/>
              </a:solidFill>
            </a:endParaRPr>
          </a:p>
        </p:txBody>
      </p:sp>
      <p:sp>
        <p:nvSpPr>
          <p:cNvPr id="9" name="object 9"/>
          <p:cNvSpPr txBox="1"/>
          <p:nvPr/>
        </p:nvSpPr>
        <p:spPr>
          <a:xfrm>
            <a:off x="5264226" y="2739868"/>
            <a:ext cx="2625073" cy="960814"/>
          </a:xfrm>
          <a:prstGeom prst="rect">
            <a:avLst/>
          </a:prstGeom>
        </p:spPr>
        <p:txBody>
          <a:bodyPr vert="horz" wrap="square" lIns="0" tIns="6642" rIns="0" bIns="0" rtlCol="0">
            <a:spAutoFit/>
          </a:bodyPr>
          <a:lstStyle/>
          <a:p>
            <a:pPr marL="28013">
              <a:spcBef>
                <a:spcPts val="52"/>
              </a:spcBef>
            </a:pPr>
            <a:r>
              <a:rPr sz="1400" spc="125" dirty="0">
                <a:latin typeface="Arial"/>
                <a:cs typeface="Arial"/>
              </a:rPr>
              <a:t>//</a:t>
            </a:r>
            <a:r>
              <a:rPr sz="1400" spc="-41" dirty="0">
                <a:latin typeface="Arial"/>
                <a:cs typeface="Arial"/>
              </a:rPr>
              <a:t> </a:t>
            </a:r>
            <a:r>
              <a:rPr sz="1400" spc="66" dirty="0">
                <a:latin typeface="Arial"/>
                <a:cs typeface="Arial"/>
              </a:rPr>
              <a:t>add</a:t>
            </a:r>
            <a:r>
              <a:rPr sz="1400" spc="-41" dirty="0">
                <a:latin typeface="Arial"/>
                <a:cs typeface="Arial"/>
              </a:rPr>
              <a:t> </a:t>
            </a:r>
            <a:r>
              <a:rPr sz="1400" spc="32" dirty="0">
                <a:latin typeface="Arial"/>
                <a:cs typeface="Arial"/>
              </a:rPr>
              <a:t>new</a:t>
            </a:r>
            <a:r>
              <a:rPr sz="1400" spc="-41" dirty="0">
                <a:latin typeface="Arial"/>
                <a:cs typeface="Arial"/>
              </a:rPr>
              <a:t> </a:t>
            </a:r>
            <a:r>
              <a:rPr sz="1400" spc="-73" dirty="0">
                <a:latin typeface="Arial"/>
                <a:cs typeface="Arial"/>
              </a:rPr>
              <a:t>SVG</a:t>
            </a:r>
            <a:r>
              <a:rPr sz="1400" spc="-39" dirty="0">
                <a:latin typeface="Arial"/>
                <a:cs typeface="Arial"/>
              </a:rPr>
              <a:t> </a:t>
            </a:r>
            <a:r>
              <a:rPr sz="1400" spc="66" dirty="0">
                <a:latin typeface="Arial"/>
                <a:cs typeface="Arial"/>
              </a:rPr>
              <a:t>to</a:t>
            </a:r>
            <a:r>
              <a:rPr sz="1400" spc="-41" dirty="0">
                <a:latin typeface="Arial"/>
                <a:cs typeface="Arial"/>
              </a:rPr>
              <a:t> </a:t>
            </a:r>
            <a:r>
              <a:rPr sz="1400" spc="55" dirty="0">
                <a:latin typeface="Arial"/>
                <a:cs typeface="Arial"/>
              </a:rPr>
              <a:t>page</a:t>
            </a:r>
            <a:r>
              <a:rPr sz="1400" spc="-41" dirty="0">
                <a:latin typeface="Arial"/>
                <a:cs typeface="Arial"/>
              </a:rPr>
              <a:t> </a:t>
            </a:r>
            <a:r>
              <a:rPr sz="1400" spc="73" dirty="0">
                <a:latin typeface="Arial"/>
                <a:cs typeface="Arial"/>
              </a:rPr>
              <a:t>body</a:t>
            </a:r>
            <a:endParaRPr sz="1400" dirty="0">
              <a:latin typeface="Arial"/>
              <a:cs typeface="Arial"/>
            </a:endParaRPr>
          </a:p>
          <a:p>
            <a:pPr marL="11552">
              <a:spcBef>
                <a:spcPts val="1242"/>
              </a:spcBef>
            </a:pPr>
            <a:r>
              <a:rPr sz="1400" spc="125" dirty="0">
                <a:latin typeface="Arial"/>
                <a:cs typeface="Arial"/>
              </a:rPr>
              <a:t>//</a:t>
            </a:r>
            <a:r>
              <a:rPr sz="1400" spc="-243" dirty="0">
                <a:latin typeface="Arial"/>
                <a:cs typeface="Arial"/>
              </a:rPr>
              <a:t> </a:t>
            </a:r>
            <a:r>
              <a:rPr sz="1400" spc="2" dirty="0">
                <a:latin typeface="Arial"/>
                <a:cs typeface="Arial"/>
              </a:rPr>
              <a:t>set </a:t>
            </a:r>
            <a:r>
              <a:rPr sz="1400" spc="-73" dirty="0">
                <a:latin typeface="Arial"/>
                <a:cs typeface="Arial"/>
              </a:rPr>
              <a:t>SVG </a:t>
            </a:r>
            <a:r>
              <a:rPr sz="1400" spc="57" dirty="0">
                <a:latin typeface="Arial"/>
                <a:cs typeface="Arial"/>
              </a:rPr>
              <a:t>width </a:t>
            </a:r>
            <a:r>
              <a:rPr sz="1400" spc="66" dirty="0">
                <a:latin typeface="Arial"/>
                <a:cs typeface="Arial"/>
              </a:rPr>
              <a:t>to </a:t>
            </a:r>
            <a:r>
              <a:rPr sz="1400" spc="39" dirty="0">
                <a:latin typeface="Arial"/>
                <a:cs typeface="Arial"/>
              </a:rPr>
              <a:t>500px</a:t>
            </a:r>
            <a:endParaRPr sz="1400" dirty="0">
              <a:latin typeface="Arial"/>
              <a:cs typeface="Arial"/>
            </a:endParaRPr>
          </a:p>
          <a:p>
            <a:pPr marL="5776">
              <a:spcBef>
                <a:spcPts val="1239"/>
              </a:spcBef>
            </a:pPr>
            <a:r>
              <a:rPr sz="1400" spc="125" dirty="0">
                <a:latin typeface="Arial"/>
                <a:cs typeface="Arial"/>
              </a:rPr>
              <a:t>//</a:t>
            </a:r>
            <a:r>
              <a:rPr sz="1400" spc="-234" dirty="0">
                <a:latin typeface="Arial"/>
                <a:cs typeface="Arial"/>
              </a:rPr>
              <a:t> </a:t>
            </a:r>
            <a:r>
              <a:rPr sz="1400" spc="2" dirty="0">
                <a:latin typeface="Arial"/>
                <a:cs typeface="Arial"/>
              </a:rPr>
              <a:t>set </a:t>
            </a:r>
            <a:r>
              <a:rPr sz="1400" spc="-73" dirty="0">
                <a:latin typeface="Arial"/>
                <a:cs typeface="Arial"/>
              </a:rPr>
              <a:t>SVG </a:t>
            </a:r>
            <a:r>
              <a:rPr sz="1400" spc="50" dirty="0">
                <a:latin typeface="Arial"/>
                <a:cs typeface="Arial"/>
              </a:rPr>
              <a:t>height </a:t>
            </a:r>
            <a:r>
              <a:rPr sz="1400" spc="66" dirty="0">
                <a:latin typeface="Arial"/>
                <a:cs typeface="Arial"/>
              </a:rPr>
              <a:t>to </a:t>
            </a:r>
            <a:r>
              <a:rPr sz="1400" spc="39" dirty="0">
                <a:latin typeface="Arial"/>
                <a:cs typeface="Arial"/>
              </a:rPr>
              <a:t>300px</a:t>
            </a:r>
            <a:endParaRPr sz="1400" dirty="0">
              <a:latin typeface="Arial"/>
              <a:cs typeface="Arial"/>
            </a:endParaRPr>
          </a:p>
        </p:txBody>
      </p:sp>
      <p:sp>
        <p:nvSpPr>
          <p:cNvPr id="12" name="object 12"/>
          <p:cNvSpPr txBox="1"/>
          <p:nvPr/>
        </p:nvSpPr>
        <p:spPr>
          <a:xfrm>
            <a:off x="5264226" y="4113933"/>
            <a:ext cx="2358710" cy="960814"/>
          </a:xfrm>
          <a:prstGeom prst="rect">
            <a:avLst/>
          </a:prstGeom>
        </p:spPr>
        <p:txBody>
          <a:bodyPr vert="horz" wrap="square" lIns="0" tIns="6642" rIns="0" bIns="0" rtlCol="0">
            <a:spAutoFit/>
          </a:bodyPr>
          <a:lstStyle/>
          <a:p>
            <a:pPr marL="35522">
              <a:spcBef>
                <a:spcPts val="52"/>
              </a:spcBef>
            </a:pPr>
            <a:r>
              <a:rPr sz="1400" spc="125" dirty="0">
                <a:latin typeface="Arial"/>
                <a:cs typeface="Arial"/>
              </a:rPr>
              <a:t>// </a:t>
            </a:r>
            <a:r>
              <a:rPr sz="1400" spc="14" dirty="0">
                <a:latin typeface="Arial"/>
                <a:cs typeface="Arial"/>
              </a:rPr>
              <a:t>select </a:t>
            </a:r>
            <a:r>
              <a:rPr sz="1400" spc="18" dirty="0">
                <a:latin typeface="Arial"/>
                <a:cs typeface="Arial"/>
              </a:rPr>
              <a:t>all</a:t>
            </a:r>
            <a:r>
              <a:rPr sz="1400" spc="-236" dirty="0">
                <a:latin typeface="Arial"/>
                <a:cs typeface="Arial"/>
              </a:rPr>
              <a:t> </a:t>
            </a:r>
            <a:r>
              <a:rPr sz="1400" spc="-73" dirty="0">
                <a:latin typeface="Arial"/>
                <a:cs typeface="Arial"/>
              </a:rPr>
              <a:t>SVG </a:t>
            </a:r>
            <a:r>
              <a:rPr sz="1400" spc="20" dirty="0">
                <a:latin typeface="Arial"/>
                <a:cs typeface="Arial"/>
              </a:rPr>
              <a:t>rectangles</a:t>
            </a:r>
            <a:endParaRPr sz="1400" dirty="0">
              <a:latin typeface="Arial"/>
              <a:cs typeface="Arial"/>
            </a:endParaRPr>
          </a:p>
          <a:p>
            <a:pPr marL="5776">
              <a:spcBef>
                <a:spcPts val="1242"/>
              </a:spcBef>
            </a:pPr>
            <a:r>
              <a:rPr sz="1400" spc="125" dirty="0">
                <a:latin typeface="Arial"/>
                <a:cs typeface="Arial"/>
              </a:rPr>
              <a:t>//</a:t>
            </a:r>
            <a:r>
              <a:rPr sz="1400" spc="-39" dirty="0">
                <a:latin typeface="Arial"/>
                <a:cs typeface="Arial"/>
              </a:rPr>
              <a:t> </a:t>
            </a:r>
            <a:r>
              <a:rPr sz="1400" spc="2" dirty="0">
                <a:latin typeface="Arial"/>
                <a:cs typeface="Arial"/>
              </a:rPr>
              <a:t>set</a:t>
            </a:r>
            <a:r>
              <a:rPr sz="1400" spc="-36" dirty="0">
                <a:latin typeface="Arial"/>
                <a:cs typeface="Arial"/>
              </a:rPr>
              <a:t> </a:t>
            </a:r>
            <a:r>
              <a:rPr sz="1400" spc="23" dirty="0">
                <a:latin typeface="Arial"/>
                <a:cs typeface="Arial"/>
              </a:rPr>
              <a:t>rect</a:t>
            </a:r>
            <a:r>
              <a:rPr sz="1400" spc="-39" dirty="0">
                <a:latin typeface="Arial"/>
                <a:cs typeface="Arial"/>
              </a:rPr>
              <a:t> </a:t>
            </a:r>
            <a:r>
              <a:rPr sz="1400" spc="34" dirty="0">
                <a:latin typeface="Arial"/>
                <a:cs typeface="Arial"/>
              </a:rPr>
              <a:t>widths</a:t>
            </a:r>
            <a:r>
              <a:rPr sz="1400" spc="-36" dirty="0">
                <a:latin typeface="Arial"/>
                <a:cs typeface="Arial"/>
              </a:rPr>
              <a:t> </a:t>
            </a:r>
            <a:r>
              <a:rPr sz="1400" spc="66" dirty="0">
                <a:latin typeface="Arial"/>
                <a:cs typeface="Arial"/>
              </a:rPr>
              <a:t>to</a:t>
            </a:r>
            <a:r>
              <a:rPr sz="1400" spc="-39" dirty="0">
                <a:latin typeface="Arial"/>
                <a:cs typeface="Arial"/>
              </a:rPr>
              <a:t> </a:t>
            </a:r>
            <a:r>
              <a:rPr sz="1400" spc="39" dirty="0">
                <a:latin typeface="Arial"/>
                <a:cs typeface="Arial"/>
              </a:rPr>
              <a:t>100px</a:t>
            </a:r>
            <a:endParaRPr sz="1400" dirty="0">
              <a:latin typeface="Arial"/>
              <a:cs typeface="Arial"/>
            </a:endParaRPr>
          </a:p>
          <a:p>
            <a:pPr marL="21949">
              <a:spcBef>
                <a:spcPts val="1239"/>
              </a:spcBef>
            </a:pPr>
            <a:r>
              <a:rPr sz="1400" spc="125" dirty="0">
                <a:latin typeface="Arial"/>
                <a:cs typeface="Arial"/>
              </a:rPr>
              <a:t>//</a:t>
            </a:r>
            <a:r>
              <a:rPr sz="1400" spc="-214" dirty="0">
                <a:latin typeface="Arial"/>
                <a:cs typeface="Arial"/>
              </a:rPr>
              <a:t> </a:t>
            </a:r>
            <a:r>
              <a:rPr sz="1400" spc="2" dirty="0">
                <a:latin typeface="Arial"/>
                <a:cs typeface="Arial"/>
              </a:rPr>
              <a:t>set </a:t>
            </a:r>
            <a:r>
              <a:rPr sz="1400" spc="23" dirty="0">
                <a:latin typeface="Arial"/>
                <a:cs typeface="Arial"/>
              </a:rPr>
              <a:t>rect </a:t>
            </a:r>
            <a:r>
              <a:rPr sz="1400" spc="36" dirty="0">
                <a:latin typeface="Arial"/>
                <a:cs typeface="Arial"/>
              </a:rPr>
              <a:t>fill </a:t>
            </a:r>
            <a:r>
              <a:rPr sz="1400" spc="27" dirty="0">
                <a:latin typeface="Arial"/>
                <a:cs typeface="Arial"/>
              </a:rPr>
              <a:t>colors</a:t>
            </a:r>
            <a:endParaRPr sz="1400" dirty="0">
              <a:latin typeface="Arial"/>
              <a:cs typeface="Arial"/>
            </a:endParaRPr>
          </a:p>
        </p:txBody>
      </p:sp>
      <p:sp>
        <p:nvSpPr>
          <p:cNvPr id="14" name="Title 13"/>
          <p:cNvSpPr>
            <a:spLocks noGrp="1"/>
          </p:cNvSpPr>
          <p:nvPr>
            <p:ph type="title"/>
          </p:nvPr>
        </p:nvSpPr>
        <p:spPr/>
        <p:txBody>
          <a:bodyPr/>
          <a:lstStyle/>
          <a:p>
            <a:r>
              <a:rPr lang="en-US" sz="4000" spc="141" dirty="0"/>
              <a:t>D3</a:t>
            </a:r>
            <a:r>
              <a:rPr lang="en-US" sz="4000" spc="-111" dirty="0"/>
              <a:t> </a:t>
            </a:r>
            <a:r>
              <a:rPr lang="en-US" sz="4000" spc="-86" dirty="0"/>
              <a:t>Selections</a:t>
            </a:r>
            <a:endParaRPr lang="en-US" dirty="0"/>
          </a:p>
        </p:txBody>
      </p:sp>
      <p:sp>
        <p:nvSpPr>
          <p:cNvPr id="16" name="Footer Placeholder 15"/>
          <p:cNvSpPr>
            <a:spLocks noGrp="1"/>
          </p:cNvSpPr>
          <p:nvPr>
            <p:ph type="ftr" sz="quarter" idx="11"/>
          </p:nvPr>
        </p:nvSpPr>
        <p:spPr/>
        <p:txBody>
          <a:bodyPr/>
          <a:lstStyle/>
          <a:p>
            <a:pPr>
              <a:defRPr/>
            </a:pPr>
            <a:r>
              <a:rPr lang="en-US" altLang="en-US"/>
              <a:t>© 2021 - Brad Myers and others</a:t>
            </a:r>
          </a:p>
        </p:txBody>
      </p:sp>
      <p:sp>
        <p:nvSpPr>
          <p:cNvPr id="17" name="Slide Number Placeholder 16"/>
          <p:cNvSpPr>
            <a:spLocks noGrp="1"/>
          </p:cNvSpPr>
          <p:nvPr>
            <p:ph type="sldNum" sz="quarter" idx="12"/>
          </p:nvPr>
        </p:nvSpPr>
        <p:spPr/>
        <p:txBody>
          <a:bodyPr/>
          <a:lstStyle/>
          <a:p>
            <a:pPr>
              <a:defRPr/>
            </a:pPr>
            <a:fld id="{A3B315BA-FF6E-4F83-822C-B6704CDD7611}" type="slidenum">
              <a:rPr lang="en-US" altLang="en-US" smtClean="0"/>
              <a:pPr>
                <a:defRPr/>
              </a:pPr>
              <a:t>51</a:t>
            </a:fld>
            <a:endParaRPr lang="en-US" altLang="en-US"/>
          </a:p>
        </p:txBody>
      </p:sp>
    </p:spTree>
    <p:extLst>
      <p:ext uri="{BB962C8B-B14F-4D97-AF65-F5344CB8AC3E}">
        <p14:creationId xmlns:p14="http://schemas.microsoft.com/office/powerpoint/2010/main" val="2254611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070"/>
            <a:ext cx="9144000" cy="514357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a:p>
        </p:txBody>
      </p:sp>
      <p:sp>
        <p:nvSpPr>
          <p:cNvPr id="7" name="object 7"/>
          <p:cNvSpPr txBox="1"/>
          <p:nvPr/>
        </p:nvSpPr>
        <p:spPr>
          <a:xfrm>
            <a:off x="494016" y="1738779"/>
            <a:ext cx="8444243" cy="3675392"/>
          </a:xfrm>
          <a:prstGeom prst="rect">
            <a:avLst/>
          </a:prstGeom>
        </p:spPr>
        <p:txBody>
          <a:bodyPr vert="horz" wrap="square" lIns="0" tIns="5488" rIns="0" bIns="0" rtlCol="0">
            <a:spAutoFit/>
          </a:bodyPr>
          <a:lstStyle/>
          <a:p>
            <a:pPr marL="5776" marR="2310">
              <a:lnSpc>
                <a:spcPct val="131400"/>
              </a:lnSpc>
              <a:spcBef>
                <a:spcPts val="43"/>
              </a:spcBef>
            </a:pPr>
            <a:r>
              <a:rPr sz="2400" spc="14" dirty="0">
                <a:latin typeface="Arial"/>
                <a:cs typeface="Arial"/>
              </a:rPr>
              <a:t>Selections </a:t>
            </a:r>
            <a:r>
              <a:rPr sz="2400" spc="5" dirty="0">
                <a:latin typeface="Arial"/>
                <a:cs typeface="Arial"/>
              </a:rPr>
              <a:t>can </a:t>
            </a:r>
            <a:r>
              <a:rPr sz="2400" b="1" i="1" spc="27" dirty="0">
                <a:latin typeface="Trebuchet MS"/>
                <a:cs typeface="Trebuchet MS"/>
              </a:rPr>
              <a:t>bind </a:t>
            </a:r>
            <a:r>
              <a:rPr sz="2400" b="1" spc="7" dirty="0">
                <a:latin typeface="Arial"/>
                <a:cs typeface="Arial"/>
              </a:rPr>
              <a:t>data </a:t>
            </a:r>
            <a:r>
              <a:rPr sz="2400" b="1" spc="-5" dirty="0">
                <a:latin typeface="Arial"/>
                <a:cs typeface="Arial"/>
              </a:rPr>
              <a:t>and </a:t>
            </a:r>
            <a:r>
              <a:rPr sz="2400" b="1" spc="146" dirty="0">
                <a:latin typeface="Arial"/>
                <a:cs typeface="Arial"/>
              </a:rPr>
              <a:t>DOM </a:t>
            </a:r>
            <a:r>
              <a:rPr sz="2400" b="1" spc="-23" dirty="0">
                <a:latin typeface="Arial"/>
                <a:cs typeface="Arial"/>
              </a:rPr>
              <a:t>elements</a:t>
            </a:r>
            <a:r>
              <a:rPr sz="2400" spc="-23" dirty="0">
                <a:latin typeface="Arial"/>
                <a:cs typeface="Arial"/>
              </a:rPr>
              <a:t>.</a:t>
            </a:r>
            <a:endParaRPr lang="en-US" sz="2400" spc="-23" dirty="0">
              <a:latin typeface="Arial"/>
              <a:cs typeface="Arial"/>
            </a:endParaRPr>
          </a:p>
          <a:p>
            <a:pPr marL="5776" marR="2310">
              <a:lnSpc>
                <a:spcPct val="131400"/>
              </a:lnSpc>
              <a:spcBef>
                <a:spcPts val="43"/>
              </a:spcBef>
            </a:pPr>
            <a:r>
              <a:rPr sz="2000" spc="-5" dirty="0" err="1">
                <a:latin typeface="Courier New" panose="02070309020205020404" pitchFamily="49" charset="0"/>
                <a:cs typeface="Courier New" panose="02070309020205020404" pitchFamily="49" charset="0"/>
              </a:rPr>
              <a:t>var</a:t>
            </a:r>
            <a:r>
              <a:rPr sz="2000" spc="-5" dirty="0">
                <a:latin typeface="Courier New" panose="02070309020205020404" pitchFamily="49" charset="0"/>
                <a:cs typeface="Courier New" panose="02070309020205020404" pitchFamily="49" charset="0"/>
              </a:rPr>
              <a:t> values = [ {…}, {…}, {…}, … ]; </a:t>
            </a:r>
            <a:r>
              <a:rPr sz="1400" spc="125" dirty="0">
                <a:latin typeface="Arial"/>
                <a:cs typeface="Arial"/>
              </a:rPr>
              <a:t>//</a:t>
            </a:r>
            <a:r>
              <a:rPr sz="1400" spc="-34" dirty="0">
                <a:latin typeface="Arial"/>
                <a:cs typeface="Arial"/>
              </a:rPr>
              <a:t> </a:t>
            </a:r>
            <a:r>
              <a:rPr sz="1400" spc="55" dirty="0">
                <a:latin typeface="Arial"/>
                <a:cs typeface="Arial"/>
              </a:rPr>
              <a:t>input</a:t>
            </a:r>
            <a:r>
              <a:rPr sz="1400" spc="-36" dirty="0">
                <a:latin typeface="Arial"/>
                <a:cs typeface="Arial"/>
              </a:rPr>
              <a:t> </a:t>
            </a:r>
            <a:r>
              <a:rPr sz="1400" spc="25" dirty="0">
                <a:latin typeface="Arial"/>
                <a:cs typeface="Arial"/>
              </a:rPr>
              <a:t>data</a:t>
            </a:r>
            <a:r>
              <a:rPr sz="1400" spc="-34" dirty="0">
                <a:latin typeface="Arial"/>
                <a:cs typeface="Arial"/>
              </a:rPr>
              <a:t> </a:t>
            </a:r>
            <a:r>
              <a:rPr sz="1400" spc="-50" dirty="0">
                <a:latin typeface="Arial"/>
                <a:cs typeface="Arial"/>
              </a:rPr>
              <a:t>as</a:t>
            </a:r>
            <a:r>
              <a:rPr sz="1400" spc="-52" dirty="0">
                <a:latin typeface="Arial"/>
                <a:cs typeface="Arial"/>
              </a:rPr>
              <a:t> </a:t>
            </a:r>
            <a:r>
              <a:rPr sz="1400" spc="-70" dirty="0">
                <a:latin typeface="Arial"/>
                <a:cs typeface="Arial"/>
              </a:rPr>
              <a:t>JS</a:t>
            </a:r>
            <a:r>
              <a:rPr sz="1400" spc="-34" dirty="0">
                <a:latin typeface="Arial"/>
                <a:cs typeface="Arial"/>
              </a:rPr>
              <a:t> </a:t>
            </a:r>
            <a:r>
              <a:rPr sz="1400" spc="34" dirty="0">
                <a:latin typeface="Arial"/>
                <a:cs typeface="Arial"/>
              </a:rPr>
              <a:t>objects</a:t>
            </a:r>
            <a:endParaRPr sz="1400" dirty="0">
              <a:latin typeface="Arial"/>
              <a:cs typeface="Arial"/>
            </a:endParaRPr>
          </a:p>
          <a:p>
            <a:pPr marL="5776">
              <a:spcBef>
                <a:spcPts val="1703"/>
              </a:spcBef>
            </a:pPr>
            <a:r>
              <a:rPr sz="1400" spc="55" dirty="0">
                <a:latin typeface="Arial"/>
                <a:cs typeface="Arial"/>
              </a:rPr>
              <a:t>// Select SVG rectangles and bind them to data values.</a:t>
            </a:r>
          </a:p>
          <a:p>
            <a:pPr marL="5776">
              <a:spcBef>
                <a:spcPts val="214"/>
              </a:spcBef>
            </a:pPr>
            <a:r>
              <a:rPr sz="2000" spc="-5" dirty="0">
                <a:latin typeface="Courier New" panose="02070309020205020404" pitchFamily="49" charset="0"/>
                <a:cs typeface="Courier New" panose="02070309020205020404" pitchFamily="49" charset="0"/>
              </a:rPr>
              <a:t>var bars = svg.selectAll(“rect.bars”).data(values);</a:t>
            </a:r>
            <a:endParaRPr sz="2400" spc="-5" dirty="0">
              <a:latin typeface="Courier New" panose="02070309020205020404" pitchFamily="49" charset="0"/>
              <a:cs typeface="Courier New" panose="02070309020205020404" pitchFamily="49" charset="0"/>
            </a:endParaRPr>
          </a:p>
          <a:p>
            <a:pPr marL="5776">
              <a:spcBef>
                <a:spcPts val="1703"/>
              </a:spcBef>
            </a:pPr>
            <a:r>
              <a:rPr sz="1400" spc="55" dirty="0">
                <a:latin typeface="Arial"/>
                <a:cs typeface="Arial"/>
              </a:rPr>
              <a:t>// What if the DOM elements don’t exist yet? The </a:t>
            </a:r>
            <a:r>
              <a:rPr sz="1400" b="1" spc="55" dirty="0">
                <a:latin typeface="Arial"/>
                <a:cs typeface="Arial"/>
              </a:rPr>
              <a:t>enter</a:t>
            </a:r>
            <a:r>
              <a:rPr sz="1400" spc="55" dirty="0">
                <a:latin typeface="Arial"/>
                <a:cs typeface="Arial"/>
              </a:rPr>
              <a:t> set represents data</a:t>
            </a:r>
          </a:p>
          <a:p>
            <a:pPr marL="5776">
              <a:spcBef>
                <a:spcPts val="227"/>
              </a:spcBef>
            </a:pPr>
            <a:r>
              <a:rPr sz="1400" spc="55" dirty="0">
                <a:latin typeface="Arial"/>
                <a:cs typeface="Arial"/>
              </a:rPr>
              <a:t>// values that do not yet have matching DOM elements.</a:t>
            </a:r>
          </a:p>
          <a:p>
            <a:pPr marL="5776">
              <a:spcBef>
                <a:spcPts val="214"/>
              </a:spcBef>
            </a:pPr>
            <a:r>
              <a:rPr sz="2000" spc="-5" dirty="0">
                <a:latin typeface="Courier New" panose="02070309020205020404" pitchFamily="49" charset="0"/>
                <a:cs typeface="Courier New" panose="02070309020205020404" pitchFamily="49" charset="0"/>
              </a:rPr>
              <a:t>bars.enter().append(“rect”).attr(“class”, “bars”);</a:t>
            </a:r>
          </a:p>
          <a:p>
            <a:pPr marL="5776">
              <a:spcBef>
                <a:spcPts val="1701"/>
              </a:spcBef>
            </a:pPr>
            <a:r>
              <a:rPr sz="1400" spc="55" dirty="0">
                <a:latin typeface="Arial"/>
                <a:cs typeface="Arial"/>
              </a:rPr>
              <a:t>// What if data values are removed? The exit set is a selection of existing</a:t>
            </a:r>
          </a:p>
          <a:p>
            <a:pPr marL="5776">
              <a:spcBef>
                <a:spcPts val="227"/>
              </a:spcBef>
            </a:pPr>
            <a:r>
              <a:rPr sz="1400" spc="55" dirty="0">
                <a:latin typeface="Arial"/>
                <a:cs typeface="Arial"/>
              </a:rPr>
              <a:t>// DOM elements who no longer have matching data values.</a:t>
            </a:r>
          </a:p>
          <a:p>
            <a:pPr marL="5776">
              <a:spcBef>
                <a:spcPts val="216"/>
              </a:spcBef>
            </a:pPr>
            <a:r>
              <a:rPr sz="2000" spc="-5" dirty="0">
                <a:latin typeface="Courier New" panose="02070309020205020404" pitchFamily="49" charset="0"/>
                <a:cs typeface="Courier New" panose="02070309020205020404" pitchFamily="49" charset="0"/>
              </a:rPr>
              <a:t>bars.exit().remove();</a:t>
            </a:r>
          </a:p>
        </p:txBody>
      </p:sp>
      <p:sp>
        <p:nvSpPr>
          <p:cNvPr id="9" name="Title 8"/>
          <p:cNvSpPr>
            <a:spLocks noGrp="1"/>
          </p:cNvSpPr>
          <p:nvPr>
            <p:ph type="title"/>
          </p:nvPr>
        </p:nvSpPr>
        <p:spPr/>
        <p:txBody>
          <a:bodyPr/>
          <a:lstStyle/>
          <a:p>
            <a:r>
              <a:rPr lang="en-US" dirty="0"/>
              <a:t>Data Binding</a:t>
            </a:r>
          </a:p>
        </p:txBody>
      </p:sp>
      <p:sp>
        <p:nvSpPr>
          <p:cNvPr id="11" name="Footer Placeholder 10"/>
          <p:cNvSpPr>
            <a:spLocks noGrp="1"/>
          </p:cNvSpPr>
          <p:nvPr>
            <p:ph type="ftr" sz="quarter" idx="11"/>
          </p:nvPr>
        </p:nvSpPr>
        <p:spPr/>
        <p:txBody>
          <a:bodyPr/>
          <a:lstStyle/>
          <a:p>
            <a:pPr>
              <a:defRPr/>
            </a:pPr>
            <a:r>
              <a:rPr lang="en-US" altLang="en-US"/>
              <a:t>© 2021 - Brad Myers and others</a:t>
            </a:r>
          </a:p>
        </p:txBody>
      </p:sp>
      <p:sp>
        <p:nvSpPr>
          <p:cNvPr id="12" name="Slide Number Placeholder 11"/>
          <p:cNvSpPr>
            <a:spLocks noGrp="1"/>
          </p:cNvSpPr>
          <p:nvPr>
            <p:ph type="sldNum" sz="quarter" idx="12"/>
          </p:nvPr>
        </p:nvSpPr>
        <p:spPr/>
        <p:txBody>
          <a:bodyPr/>
          <a:lstStyle/>
          <a:p>
            <a:pPr>
              <a:defRPr/>
            </a:pPr>
            <a:fld id="{A3B315BA-FF6E-4F83-822C-B6704CDD7611}" type="slidenum">
              <a:rPr lang="en-US" altLang="en-US" smtClean="0"/>
              <a:pPr>
                <a:defRPr/>
              </a:pPr>
              <a:t>52</a:t>
            </a:fld>
            <a:endParaRPr lang="en-US" altLang="en-US"/>
          </a:p>
        </p:txBody>
      </p:sp>
    </p:spTree>
    <p:extLst>
      <p:ext uri="{BB962C8B-B14F-4D97-AF65-F5344CB8AC3E}">
        <p14:creationId xmlns:p14="http://schemas.microsoft.com/office/powerpoint/2010/main" val="227039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070"/>
            <a:ext cx="9144000" cy="514357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a:p>
        </p:txBody>
      </p:sp>
      <p:sp>
        <p:nvSpPr>
          <p:cNvPr id="7" name="object 7"/>
          <p:cNvSpPr txBox="1"/>
          <p:nvPr/>
        </p:nvSpPr>
        <p:spPr>
          <a:xfrm>
            <a:off x="610844" y="1658165"/>
            <a:ext cx="6944386" cy="3541381"/>
          </a:xfrm>
          <a:prstGeom prst="rect">
            <a:avLst/>
          </a:prstGeom>
          <a:noFill/>
        </p:spPr>
        <p:txBody>
          <a:bodyPr vert="horz" wrap="square" lIns="0" tIns="5488" rIns="0" bIns="0" rtlCol="0">
            <a:spAutoFit/>
          </a:bodyPr>
          <a:lstStyle/>
          <a:p>
            <a:pPr marL="5776" marR="32923">
              <a:lnSpc>
                <a:spcPct val="119500"/>
              </a:lnSpc>
              <a:spcBef>
                <a:spcPts val="43"/>
              </a:spcBef>
            </a:pPr>
            <a:r>
              <a:rPr sz="2400" b="1" spc="16" dirty="0">
                <a:latin typeface="Arial"/>
                <a:cs typeface="Arial"/>
              </a:rPr>
              <a:t>Data </a:t>
            </a:r>
            <a:r>
              <a:rPr sz="2400" b="1" spc="-80" dirty="0">
                <a:latin typeface="Arial"/>
                <a:cs typeface="Arial"/>
              </a:rPr>
              <a:t>Parsing </a:t>
            </a:r>
            <a:r>
              <a:rPr sz="2400" b="1" spc="234" dirty="0">
                <a:latin typeface="Arial"/>
                <a:cs typeface="Arial"/>
              </a:rPr>
              <a:t>/ </a:t>
            </a:r>
            <a:r>
              <a:rPr sz="2400" b="1" spc="-27" dirty="0">
                <a:latin typeface="Arial"/>
                <a:cs typeface="Arial"/>
              </a:rPr>
              <a:t>Formatting </a:t>
            </a:r>
            <a:r>
              <a:rPr sz="2400" spc="-25" dirty="0">
                <a:latin typeface="Arial"/>
                <a:cs typeface="Arial"/>
              </a:rPr>
              <a:t>(JSON, </a:t>
            </a:r>
            <a:r>
              <a:rPr sz="2400" spc="-136" dirty="0">
                <a:latin typeface="Arial"/>
                <a:cs typeface="Arial"/>
              </a:rPr>
              <a:t>CSV, </a:t>
            </a:r>
            <a:r>
              <a:rPr sz="2400" spc="-30" dirty="0">
                <a:latin typeface="Arial"/>
                <a:cs typeface="Arial"/>
              </a:rPr>
              <a:t>…)  </a:t>
            </a:r>
            <a:r>
              <a:rPr sz="2400" b="1" spc="-32" dirty="0">
                <a:latin typeface="Arial"/>
                <a:cs typeface="Arial"/>
              </a:rPr>
              <a:t>Shape</a:t>
            </a:r>
            <a:r>
              <a:rPr sz="2400" b="1" spc="-61" dirty="0">
                <a:latin typeface="Arial"/>
                <a:cs typeface="Arial"/>
              </a:rPr>
              <a:t> </a:t>
            </a:r>
            <a:r>
              <a:rPr sz="2400" b="1" spc="-18" dirty="0">
                <a:latin typeface="Arial"/>
                <a:cs typeface="Arial"/>
              </a:rPr>
              <a:t>Helpers</a:t>
            </a:r>
            <a:r>
              <a:rPr sz="2400" b="1" spc="-61" dirty="0">
                <a:latin typeface="Arial"/>
                <a:cs typeface="Arial"/>
              </a:rPr>
              <a:t> </a:t>
            </a:r>
            <a:r>
              <a:rPr sz="2400" spc="-41" dirty="0">
                <a:latin typeface="Arial"/>
                <a:cs typeface="Arial"/>
              </a:rPr>
              <a:t>(arcs,</a:t>
            </a:r>
            <a:r>
              <a:rPr sz="2400" spc="-123" dirty="0">
                <a:latin typeface="Arial"/>
                <a:cs typeface="Arial"/>
              </a:rPr>
              <a:t> </a:t>
            </a:r>
            <a:r>
              <a:rPr sz="2400" spc="-2" dirty="0">
                <a:latin typeface="Arial"/>
                <a:cs typeface="Arial"/>
              </a:rPr>
              <a:t>curves,</a:t>
            </a:r>
            <a:r>
              <a:rPr sz="2400" spc="-123" dirty="0">
                <a:latin typeface="Arial"/>
                <a:cs typeface="Arial"/>
              </a:rPr>
              <a:t> </a:t>
            </a:r>
            <a:r>
              <a:rPr sz="2400" spc="-32" dirty="0">
                <a:latin typeface="Arial"/>
                <a:cs typeface="Arial"/>
              </a:rPr>
              <a:t>areas,</a:t>
            </a:r>
            <a:r>
              <a:rPr sz="2400" spc="-123" dirty="0">
                <a:latin typeface="Arial"/>
                <a:cs typeface="Arial"/>
              </a:rPr>
              <a:t> </a:t>
            </a:r>
            <a:r>
              <a:rPr sz="2400" spc="23" dirty="0">
                <a:latin typeface="Arial"/>
                <a:cs typeface="Arial"/>
              </a:rPr>
              <a:t>symbols,</a:t>
            </a:r>
            <a:r>
              <a:rPr sz="2400" spc="-125" dirty="0">
                <a:latin typeface="Arial"/>
                <a:cs typeface="Arial"/>
              </a:rPr>
              <a:t> </a:t>
            </a:r>
            <a:r>
              <a:rPr sz="2400" spc="-30" dirty="0">
                <a:latin typeface="Arial"/>
                <a:cs typeface="Arial"/>
              </a:rPr>
              <a:t>…)  </a:t>
            </a:r>
            <a:r>
              <a:rPr sz="2400" b="1" spc="-64" dirty="0">
                <a:latin typeface="Arial"/>
                <a:cs typeface="Arial"/>
              </a:rPr>
              <a:t>Scale </a:t>
            </a:r>
            <a:r>
              <a:rPr sz="2400" b="1" spc="-96" dirty="0">
                <a:latin typeface="Arial"/>
                <a:cs typeface="Arial"/>
              </a:rPr>
              <a:t>Transforms </a:t>
            </a:r>
            <a:r>
              <a:rPr sz="2400" dirty="0">
                <a:latin typeface="Arial"/>
                <a:cs typeface="Arial"/>
              </a:rPr>
              <a:t>(linear, </a:t>
            </a:r>
            <a:r>
              <a:rPr sz="2400" spc="77" dirty="0">
                <a:latin typeface="Arial"/>
                <a:cs typeface="Arial"/>
              </a:rPr>
              <a:t>log, </a:t>
            </a:r>
            <a:r>
              <a:rPr sz="2400" spc="50" dirty="0">
                <a:latin typeface="Arial"/>
                <a:cs typeface="Arial"/>
              </a:rPr>
              <a:t>ordinal,</a:t>
            </a:r>
            <a:r>
              <a:rPr sz="2400" spc="-441" dirty="0">
                <a:latin typeface="Arial"/>
                <a:cs typeface="Arial"/>
              </a:rPr>
              <a:t> </a:t>
            </a:r>
            <a:r>
              <a:rPr sz="2400" spc="-30" dirty="0">
                <a:latin typeface="Arial"/>
                <a:cs typeface="Arial"/>
              </a:rPr>
              <a:t>…)</a:t>
            </a:r>
            <a:endParaRPr sz="2400" dirty="0">
              <a:latin typeface="Arial"/>
              <a:cs typeface="Arial"/>
            </a:endParaRPr>
          </a:p>
          <a:p>
            <a:pPr marL="5776">
              <a:spcBef>
                <a:spcPts val="489"/>
              </a:spcBef>
            </a:pPr>
            <a:r>
              <a:rPr sz="2400" b="1" spc="-30" dirty="0">
                <a:latin typeface="Arial"/>
                <a:cs typeface="Arial"/>
              </a:rPr>
              <a:t>Color </a:t>
            </a:r>
            <a:r>
              <a:rPr sz="2400" b="1" spc="-80" dirty="0">
                <a:latin typeface="Arial"/>
                <a:cs typeface="Arial"/>
              </a:rPr>
              <a:t>Spaces </a:t>
            </a:r>
            <a:r>
              <a:rPr sz="2400" spc="-82" dirty="0">
                <a:latin typeface="Arial"/>
                <a:cs typeface="Arial"/>
              </a:rPr>
              <a:t>(RGB, </a:t>
            </a:r>
            <a:r>
              <a:rPr sz="2400" spc="-86" dirty="0">
                <a:latin typeface="Arial"/>
                <a:cs typeface="Arial"/>
              </a:rPr>
              <a:t>HSL, </a:t>
            </a:r>
            <a:r>
              <a:rPr sz="2400" spc="-30" dirty="0">
                <a:latin typeface="Arial"/>
                <a:cs typeface="Arial"/>
              </a:rPr>
              <a:t>LAB,</a:t>
            </a:r>
            <a:r>
              <a:rPr sz="2400" spc="-202" dirty="0">
                <a:latin typeface="Arial"/>
                <a:cs typeface="Arial"/>
              </a:rPr>
              <a:t> </a:t>
            </a:r>
            <a:r>
              <a:rPr sz="2400" spc="-30" dirty="0">
                <a:latin typeface="Arial"/>
                <a:cs typeface="Arial"/>
              </a:rPr>
              <a:t>…)</a:t>
            </a:r>
            <a:endParaRPr sz="2400" dirty="0">
              <a:latin typeface="Arial"/>
              <a:cs typeface="Arial"/>
            </a:endParaRPr>
          </a:p>
          <a:p>
            <a:pPr marL="5776" marR="2310">
              <a:lnSpc>
                <a:spcPct val="119500"/>
              </a:lnSpc>
            </a:pPr>
            <a:r>
              <a:rPr sz="2400" b="1" spc="-2" dirty="0">
                <a:latin typeface="Arial"/>
                <a:cs typeface="Arial"/>
              </a:rPr>
              <a:t>Animated </a:t>
            </a:r>
            <a:r>
              <a:rPr sz="2400" b="1" spc="-89" dirty="0">
                <a:latin typeface="Arial"/>
                <a:cs typeface="Arial"/>
              </a:rPr>
              <a:t>Transitions </a:t>
            </a:r>
            <a:r>
              <a:rPr sz="2400" spc="43" dirty="0">
                <a:latin typeface="Arial"/>
                <a:cs typeface="Arial"/>
              </a:rPr>
              <a:t>(tweening, </a:t>
            </a:r>
            <a:r>
              <a:rPr sz="2400" spc="16" dirty="0">
                <a:latin typeface="Arial"/>
                <a:cs typeface="Arial"/>
              </a:rPr>
              <a:t>easing, </a:t>
            </a:r>
            <a:r>
              <a:rPr sz="2400" spc="-30" dirty="0">
                <a:latin typeface="Arial"/>
                <a:cs typeface="Arial"/>
              </a:rPr>
              <a:t>…)  </a:t>
            </a:r>
            <a:r>
              <a:rPr sz="2400" b="1" spc="-16" dirty="0">
                <a:latin typeface="Arial"/>
                <a:cs typeface="Arial"/>
              </a:rPr>
              <a:t>Geographic </a:t>
            </a:r>
            <a:r>
              <a:rPr sz="2400" b="1" spc="36" dirty="0">
                <a:latin typeface="Arial"/>
                <a:cs typeface="Arial"/>
              </a:rPr>
              <a:t>Mapping </a:t>
            </a:r>
            <a:r>
              <a:rPr sz="2400" spc="39" dirty="0">
                <a:latin typeface="Arial"/>
                <a:cs typeface="Arial"/>
              </a:rPr>
              <a:t>(projections, </a:t>
            </a:r>
            <a:r>
              <a:rPr sz="2400" spc="77" dirty="0">
                <a:latin typeface="Arial"/>
                <a:cs typeface="Arial"/>
              </a:rPr>
              <a:t>clipping,</a:t>
            </a:r>
            <a:r>
              <a:rPr sz="2400" spc="-418" dirty="0">
                <a:latin typeface="Arial"/>
                <a:cs typeface="Arial"/>
              </a:rPr>
              <a:t> </a:t>
            </a:r>
            <a:r>
              <a:rPr sz="2400" spc="-30" dirty="0">
                <a:latin typeface="Arial"/>
                <a:cs typeface="Arial"/>
              </a:rPr>
              <a:t>…)  </a:t>
            </a:r>
            <a:r>
              <a:rPr sz="2400" b="1" spc="-57" dirty="0">
                <a:latin typeface="Arial"/>
                <a:cs typeface="Arial"/>
              </a:rPr>
              <a:t>Layout </a:t>
            </a:r>
            <a:r>
              <a:rPr sz="2400" b="1" spc="-34" dirty="0">
                <a:latin typeface="Arial"/>
                <a:cs typeface="Arial"/>
              </a:rPr>
              <a:t>Algorithms </a:t>
            </a:r>
            <a:r>
              <a:rPr sz="2400" spc="-23" dirty="0">
                <a:latin typeface="Arial"/>
                <a:cs typeface="Arial"/>
              </a:rPr>
              <a:t>(stack, </a:t>
            </a:r>
            <a:r>
              <a:rPr sz="2400" spc="57" dirty="0">
                <a:latin typeface="Arial"/>
                <a:cs typeface="Arial"/>
              </a:rPr>
              <a:t>pie, </a:t>
            </a:r>
            <a:r>
              <a:rPr sz="2400" spc="30" dirty="0">
                <a:latin typeface="Arial"/>
                <a:cs typeface="Arial"/>
              </a:rPr>
              <a:t>force, </a:t>
            </a:r>
            <a:r>
              <a:rPr sz="2400" spc="5" dirty="0">
                <a:latin typeface="Arial"/>
                <a:cs typeface="Arial"/>
              </a:rPr>
              <a:t>trees, </a:t>
            </a:r>
            <a:r>
              <a:rPr sz="2400" spc="-30" dirty="0">
                <a:latin typeface="Arial"/>
                <a:cs typeface="Arial"/>
              </a:rPr>
              <a:t>…)  </a:t>
            </a:r>
            <a:r>
              <a:rPr sz="2400" b="1" spc="-25" dirty="0">
                <a:latin typeface="Arial"/>
                <a:cs typeface="Arial"/>
              </a:rPr>
              <a:t>Interactive </a:t>
            </a:r>
            <a:r>
              <a:rPr sz="2400" b="1" spc="-64" dirty="0">
                <a:latin typeface="Arial"/>
                <a:cs typeface="Arial"/>
              </a:rPr>
              <a:t>Behaviors </a:t>
            </a:r>
            <a:r>
              <a:rPr sz="2400" spc="18" dirty="0">
                <a:latin typeface="Arial"/>
                <a:cs typeface="Arial"/>
              </a:rPr>
              <a:t>(brush, </a:t>
            </a:r>
            <a:r>
              <a:rPr sz="2400" spc="39" dirty="0">
                <a:latin typeface="Arial"/>
                <a:cs typeface="Arial"/>
              </a:rPr>
              <a:t>zoom, </a:t>
            </a:r>
            <a:r>
              <a:rPr sz="2400" spc="57" dirty="0">
                <a:latin typeface="Arial"/>
                <a:cs typeface="Arial"/>
              </a:rPr>
              <a:t>drag,</a:t>
            </a:r>
            <a:r>
              <a:rPr sz="2400" spc="-439" dirty="0">
                <a:latin typeface="Arial"/>
                <a:cs typeface="Arial"/>
              </a:rPr>
              <a:t> </a:t>
            </a:r>
            <a:r>
              <a:rPr sz="2400" spc="-30" dirty="0">
                <a:latin typeface="Arial"/>
                <a:cs typeface="Arial"/>
              </a:rPr>
              <a:t>…)</a:t>
            </a:r>
            <a:endParaRPr sz="2400" dirty="0">
              <a:latin typeface="Arial"/>
              <a:cs typeface="Arial"/>
            </a:endParaRPr>
          </a:p>
        </p:txBody>
      </p:sp>
      <p:sp>
        <p:nvSpPr>
          <p:cNvPr id="9" name="Title 8"/>
          <p:cNvSpPr>
            <a:spLocks noGrp="1"/>
          </p:cNvSpPr>
          <p:nvPr>
            <p:ph type="title"/>
          </p:nvPr>
        </p:nvSpPr>
        <p:spPr/>
        <p:txBody>
          <a:bodyPr/>
          <a:lstStyle/>
          <a:p>
            <a:r>
              <a:rPr lang="en-US" dirty="0"/>
              <a:t>D3 Modules</a:t>
            </a:r>
          </a:p>
        </p:txBody>
      </p:sp>
      <p:sp>
        <p:nvSpPr>
          <p:cNvPr id="11" name="Footer Placeholder 10"/>
          <p:cNvSpPr>
            <a:spLocks noGrp="1"/>
          </p:cNvSpPr>
          <p:nvPr>
            <p:ph type="ftr" sz="quarter" idx="11"/>
          </p:nvPr>
        </p:nvSpPr>
        <p:spPr/>
        <p:txBody>
          <a:bodyPr/>
          <a:lstStyle/>
          <a:p>
            <a:pPr>
              <a:defRPr/>
            </a:pPr>
            <a:r>
              <a:rPr lang="en-US" altLang="en-US"/>
              <a:t>© 2021 - Brad Myers and others</a:t>
            </a:r>
          </a:p>
        </p:txBody>
      </p:sp>
      <p:sp>
        <p:nvSpPr>
          <p:cNvPr id="12" name="Slide Number Placeholder 11"/>
          <p:cNvSpPr>
            <a:spLocks noGrp="1"/>
          </p:cNvSpPr>
          <p:nvPr>
            <p:ph type="sldNum" sz="quarter" idx="12"/>
          </p:nvPr>
        </p:nvSpPr>
        <p:spPr/>
        <p:txBody>
          <a:bodyPr/>
          <a:lstStyle/>
          <a:p>
            <a:pPr>
              <a:defRPr/>
            </a:pPr>
            <a:fld id="{A3B315BA-FF6E-4F83-822C-B6704CDD7611}" type="slidenum">
              <a:rPr lang="en-US" altLang="en-US" smtClean="0"/>
              <a:pPr>
                <a:defRPr/>
              </a:pPr>
              <a:t>53</a:t>
            </a:fld>
            <a:endParaRPr lang="en-US" altLang="en-US"/>
          </a:p>
        </p:txBody>
      </p:sp>
    </p:spTree>
    <p:extLst>
      <p:ext uri="{BB962C8B-B14F-4D97-AF65-F5344CB8AC3E}">
        <p14:creationId xmlns:p14="http://schemas.microsoft.com/office/powerpoint/2010/main" val="2137760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History"/>
          <p:cNvSpPr txBox="1">
            <a:spLocks noGrp="1"/>
          </p:cNvSpPr>
          <p:nvPr>
            <p:ph type="title"/>
          </p:nvPr>
        </p:nvSpPr>
        <p:spPr/>
        <p:txBody>
          <a:bodyPr/>
          <a:lstStyle>
            <a:lvl1pPr>
              <a:defRPr sz="8200"/>
            </a:lvl1pPr>
          </a:lstStyle>
          <a:p>
            <a:r>
              <a:rPr lang="en-US" sz="4000" dirty="0"/>
              <a:t>History</a:t>
            </a:r>
          </a:p>
        </p:txBody>
      </p:sp>
      <p:sp>
        <p:nvSpPr>
          <p:cNvPr id="162" name="Let computers facilitate formulative thinking as they now facilitate the solution of formulated problems…"/>
          <p:cNvSpPr txBox="1">
            <a:spLocks noGrp="1"/>
          </p:cNvSpPr>
          <p:nvPr>
            <p:ph type="body" sz="half" idx="1"/>
          </p:nvPr>
        </p:nvSpPr>
        <p:spPr>
          <a:xfrm>
            <a:off x="576943" y="1718242"/>
            <a:ext cx="8229600" cy="4411662"/>
          </a:xfrm>
        </p:spPr>
        <p:txBody>
          <a:bodyPr>
            <a:normAutofit fontScale="92500" lnSpcReduction="10000"/>
          </a:bodyPr>
          <a:lstStyle/>
          <a:p>
            <a:r>
              <a:rPr lang="en-US" dirty="0"/>
              <a:t>Let computers facilitate </a:t>
            </a:r>
            <a:r>
              <a:rPr lang="en-US" dirty="0" err="1"/>
              <a:t>formulative</a:t>
            </a:r>
            <a:r>
              <a:rPr lang="en-US" dirty="0"/>
              <a:t> thinking as they now facilitate the solution of formulated problems</a:t>
            </a:r>
          </a:p>
          <a:p>
            <a:r>
              <a:rPr lang="en-US" dirty="0"/>
              <a:t>Enable men and computers to cooperate in making decisions and controlling complex situations without inflexible dependence on predetermined programs.</a:t>
            </a:r>
          </a:p>
          <a:p>
            <a:r>
              <a:rPr lang="en-US" sz="3200" dirty="0"/>
              <a:t>“Man-Computer Symbiosis (1960): Cooperative interaction between</a:t>
            </a:r>
            <a:br>
              <a:rPr lang="en-US" sz="3200" dirty="0"/>
            </a:br>
            <a:r>
              <a:rPr lang="en-US" sz="3200" dirty="0"/>
              <a:t>men and electronic computers”</a:t>
            </a:r>
          </a:p>
          <a:p>
            <a:pPr marL="0" indent="0">
              <a:buNone/>
            </a:pPr>
            <a:endParaRPr lang="en-US" dirty="0"/>
          </a:p>
        </p:txBody>
      </p:sp>
      <p:sp>
        <p:nvSpPr>
          <p:cNvPr id="163" name="Man-Computer Symbiosis (1960): Cooperative interaction between men and electronic computers"/>
          <p:cNvSpPr txBox="1"/>
          <p:nvPr/>
        </p:nvSpPr>
        <p:spPr>
          <a:xfrm>
            <a:off x="1022474" y="2084056"/>
            <a:ext cx="7099053" cy="32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defTabSz="584200">
              <a:defRPr sz="5000" b="0"/>
            </a:lvl1pPr>
          </a:lstStyle>
          <a:p>
            <a:endParaRPr sz="1875" dirty="0"/>
          </a:p>
        </p:txBody>
      </p:sp>
      <p:pic>
        <p:nvPicPr>
          <p:cNvPr id="164" name="Image" descr="Image"/>
          <p:cNvPicPr>
            <a:picLocks noChangeAspect="1"/>
          </p:cNvPicPr>
          <p:nvPr/>
        </p:nvPicPr>
        <p:blipFill>
          <a:blip r:embed="rId3"/>
          <a:stretch>
            <a:fillRect/>
          </a:stretch>
        </p:blipFill>
        <p:spPr>
          <a:xfrm>
            <a:off x="8001000" y="4527976"/>
            <a:ext cx="923925" cy="1295400"/>
          </a:xfrm>
          <a:prstGeom prst="rect">
            <a:avLst/>
          </a:prstGeom>
          <a:ln w="12700">
            <a:miter lim="400000"/>
          </a:ln>
        </p:spPr>
      </p:pic>
      <p:sp>
        <p:nvSpPr>
          <p:cNvPr id="165" name="J. C. R. Licklider"/>
          <p:cNvSpPr txBox="1"/>
          <p:nvPr/>
        </p:nvSpPr>
        <p:spPr>
          <a:xfrm>
            <a:off x="7478486" y="5908930"/>
            <a:ext cx="1562283"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defTabSz="584200">
              <a:defRPr sz="2800" b="0"/>
            </a:lvl1pPr>
          </a:lstStyle>
          <a:p>
            <a:r>
              <a:rPr sz="1400" dirty="0"/>
              <a:t>J. C. R. </a:t>
            </a:r>
            <a:r>
              <a:rPr sz="1400" dirty="0" err="1"/>
              <a:t>Licklider</a:t>
            </a:r>
            <a:endParaRPr sz="1400" dirty="0"/>
          </a:p>
        </p:txBody>
      </p:sp>
      <p:sp>
        <p:nvSpPr>
          <p:cNvPr id="5" name="Slide Number Placeholder 4"/>
          <p:cNvSpPr>
            <a:spLocks noGrp="1"/>
          </p:cNvSpPr>
          <p:nvPr>
            <p:ph type="sldNum" sz="quarter" idx="2"/>
          </p:nvPr>
        </p:nvSpPr>
        <p:spPr/>
        <p:txBody>
          <a:bodyPr/>
          <a:lstStyle/>
          <a:p>
            <a:fld id="{86CB4B4D-7CA3-9044-876B-883B54F8677D}" type="slidenum">
              <a:rPr lang="en-US" smtClean="0"/>
              <a:t>6</a:t>
            </a:fld>
            <a:endParaRPr lang="en-US"/>
          </a:p>
        </p:txBody>
      </p:sp>
      <p:sp>
        <p:nvSpPr>
          <p:cNvPr id="2" name="Footer Placeholder 1">
            <a:extLst>
              <a:ext uri="{FF2B5EF4-FFF2-40B4-BE49-F238E27FC236}">
                <a16:creationId xmlns:a16="http://schemas.microsoft.com/office/drawing/2014/main" id="{F5D55AA6-6794-4B44-88FC-727CBD9ED461}"/>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2096932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Lots</a:t>
            </a:r>
            <a:r>
              <a:rPr lang="en-US" dirty="0"/>
              <a:t> of research and commercial attempts</a:t>
            </a:r>
            <a:endParaRPr lang="en-US" i="1" dirty="0"/>
          </a:p>
        </p:txBody>
      </p:sp>
      <p:sp>
        <p:nvSpPr>
          <p:cNvPr id="3" name="Text Placeholder 2"/>
          <p:cNvSpPr>
            <a:spLocks noGrp="1"/>
          </p:cNvSpPr>
          <p:nvPr>
            <p:ph type="body" idx="1"/>
          </p:nvPr>
        </p:nvSpPr>
        <p:spPr>
          <a:xfrm>
            <a:off x="293914" y="1566863"/>
            <a:ext cx="8229600" cy="4411662"/>
          </a:xfrm>
        </p:spPr>
        <p:txBody>
          <a:bodyPr>
            <a:normAutofit/>
          </a:bodyPr>
          <a:lstStyle/>
          <a:p>
            <a:r>
              <a:rPr lang="en-US" sz="2400" dirty="0"/>
              <a:t>Influential early </a:t>
            </a:r>
            <a:r>
              <a:rPr lang="en-US" sz="2400" i="1" dirty="0"/>
              <a:t>multi-modal </a:t>
            </a:r>
            <a:r>
              <a:rPr lang="en-US" sz="2400" dirty="0"/>
              <a:t>system: Put That There (1980)</a:t>
            </a:r>
          </a:p>
          <a:p>
            <a:pPr lvl="1"/>
            <a:r>
              <a:rPr lang="en-US" sz="2000" dirty="0"/>
              <a:t>Bolt, Richard A. “Put-that-there”: Voice and gesture at the graphics interface. </a:t>
            </a:r>
            <a:r>
              <a:rPr lang="en-US" sz="2000" i="1" dirty="0"/>
              <a:t>SIGGRAPH Computer Graphics</a:t>
            </a:r>
            <a:r>
              <a:rPr lang="en-US" sz="2000" dirty="0"/>
              <a:t>. Vol. 14. No. 3. ACM, 1980.</a:t>
            </a:r>
          </a:p>
          <a:p>
            <a:pPr lvl="1"/>
            <a:r>
              <a:rPr lang="en-US" sz="2000" dirty="0">
                <a:hlinkClick r:id="rId2"/>
              </a:rPr>
              <a:t>https://youtu.be/sC5Zg0fU2e8</a:t>
            </a:r>
            <a:r>
              <a:rPr lang="en-US" sz="2000" dirty="0"/>
              <a:t> (5:30)</a:t>
            </a:r>
          </a:p>
          <a:p>
            <a:pPr lvl="1"/>
            <a:endParaRPr lang="en-US" sz="2000" dirty="0"/>
          </a:p>
          <a:p>
            <a:pPr lvl="1"/>
            <a:endParaRPr lang="en-US" sz="2000" dirty="0"/>
          </a:p>
        </p:txBody>
      </p:sp>
      <p:pic>
        <p:nvPicPr>
          <p:cNvPr id="5" name="Picture 4"/>
          <p:cNvPicPr>
            <a:picLocks noChangeAspect="1"/>
          </p:cNvPicPr>
          <p:nvPr/>
        </p:nvPicPr>
        <p:blipFill>
          <a:blip r:embed="rId3"/>
          <a:stretch>
            <a:fillRect/>
          </a:stretch>
        </p:blipFill>
        <p:spPr>
          <a:xfrm>
            <a:off x="2484997" y="3995057"/>
            <a:ext cx="3847433" cy="2862943"/>
          </a:xfrm>
          <a:prstGeom prst="rect">
            <a:avLst/>
          </a:prstGeom>
        </p:spPr>
      </p:pic>
      <p:sp>
        <p:nvSpPr>
          <p:cNvPr id="7" name="Slide Number Placeholder 6"/>
          <p:cNvSpPr>
            <a:spLocks noGrp="1"/>
          </p:cNvSpPr>
          <p:nvPr>
            <p:ph type="sldNum" sz="quarter" idx="2"/>
          </p:nvPr>
        </p:nvSpPr>
        <p:spPr/>
        <p:txBody>
          <a:bodyPr/>
          <a:lstStyle/>
          <a:p>
            <a:fld id="{86CB4B4D-7CA3-9044-876B-883B54F8677D}" type="slidenum">
              <a:rPr lang="en-US" smtClean="0"/>
              <a:t>7</a:t>
            </a:fld>
            <a:endParaRPr lang="en-US"/>
          </a:p>
        </p:txBody>
      </p:sp>
      <p:sp>
        <p:nvSpPr>
          <p:cNvPr id="4" name="Footer Placeholder 3">
            <a:extLst>
              <a:ext uri="{FF2B5EF4-FFF2-40B4-BE49-F238E27FC236}">
                <a16:creationId xmlns:a16="http://schemas.microsoft.com/office/drawing/2014/main" id="{E5DDB75D-A185-47A3-BE49-015B90592449}"/>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32076890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Advantages of conversational interfaces"/>
          <p:cNvSpPr txBox="1">
            <a:spLocks noGrp="1"/>
          </p:cNvSpPr>
          <p:nvPr>
            <p:ph type="title"/>
          </p:nvPr>
        </p:nvSpPr>
        <p:spPr/>
        <p:txBody>
          <a:bodyPr/>
          <a:lstStyle>
            <a:lvl1pPr>
              <a:defRPr sz="8300"/>
            </a:lvl1pPr>
          </a:lstStyle>
          <a:p>
            <a:r>
              <a:rPr lang="en-US" sz="4000" dirty="0"/>
              <a:t>Advantages of conversational interfaces</a:t>
            </a:r>
          </a:p>
        </p:txBody>
      </p:sp>
      <p:sp>
        <p:nvSpPr>
          <p:cNvPr id="201" name="Hands-free: can handle situations where direct manipulation is not possible or convinient (e.g., far away, driving, users with accessibility needs)…"/>
          <p:cNvSpPr txBox="1">
            <a:spLocks noGrp="1"/>
          </p:cNvSpPr>
          <p:nvPr>
            <p:ph type="body" idx="1"/>
          </p:nvPr>
        </p:nvSpPr>
        <p:spPr>
          <a:xfrm>
            <a:off x="457200" y="1545771"/>
            <a:ext cx="8229600" cy="4617811"/>
          </a:xfrm>
        </p:spPr>
        <p:txBody>
          <a:bodyPr>
            <a:normAutofit fontScale="77500" lnSpcReduction="20000"/>
          </a:bodyPr>
          <a:lstStyle/>
          <a:p>
            <a:r>
              <a:rPr lang="en-US" b="1" dirty="0"/>
              <a:t>Hands-free</a:t>
            </a:r>
            <a:r>
              <a:rPr lang="en-US" dirty="0"/>
              <a:t>: can handle situations where direct manipulation is not possible or convenient (e.g., far away, driving, users with accessibility needs)</a:t>
            </a:r>
          </a:p>
          <a:p>
            <a:r>
              <a:rPr lang="en-US" b="1" dirty="0"/>
              <a:t>Screen size independence</a:t>
            </a:r>
            <a:r>
              <a:rPr lang="en-US" dirty="0"/>
              <a:t>: can operate on devices with small screens (e.g., wearable) and no screen.</a:t>
            </a:r>
          </a:p>
          <a:p>
            <a:r>
              <a:rPr lang="en-US" b="1" dirty="0"/>
              <a:t>Intuitive to use</a:t>
            </a:r>
            <a:r>
              <a:rPr lang="en-US" dirty="0"/>
              <a:t>: well-designed conversational interfaces should have low learning barriers to users.</a:t>
            </a:r>
          </a:p>
          <a:p>
            <a:r>
              <a:rPr lang="en-US" b="1" dirty="0"/>
              <a:t>Efficient</a:t>
            </a:r>
            <a:r>
              <a:rPr lang="en-US" dirty="0"/>
              <a:t>: takes less time and effort for *</a:t>
            </a:r>
            <a:r>
              <a:rPr lang="en-US" b="1" dirty="0"/>
              <a:t>some tasks</a:t>
            </a:r>
            <a:r>
              <a:rPr lang="en-US" dirty="0"/>
              <a:t>* that require a lot of text entry, or navigating complex menus.</a:t>
            </a:r>
          </a:p>
          <a:p>
            <a:pPr lvl="1"/>
            <a:r>
              <a:rPr lang="en-US" dirty="0"/>
              <a:t>Can be inefficient and hard-to-use in some situations too! E.g., when the prompts are too verbose, when the affordances are unclear (discoverability), or when the error handling mechanism is lacking.</a:t>
            </a:r>
          </a:p>
        </p:txBody>
      </p:sp>
      <p:sp>
        <p:nvSpPr>
          <p:cNvPr id="5" name="Slide Number Placeholder 4"/>
          <p:cNvSpPr>
            <a:spLocks noGrp="1"/>
          </p:cNvSpPr>
          <p:nvPr>
            <p:ph type="sldNum" sz="quarter" idx="2"/>
          </p:nvPr>
        </p:nvSpPr>
        <p:spPr/>
        <p:txBody>
          <a:bodyPr/>
          <a:lstStyle/>
          <a:p>
            <a:fld id="{86CB4B4D-7CA3-9044-876B-883B54F8677D}" type="slidenum">
              <a:rPr lang="en-US" smtClean="0"/>
              <a:t>8</a:t>
            </a:fld>
            <a:endParaRPr lang="en-US"/>
          </a:p>
        </p:txBody>
      </p:sp>
      <p:sp>
        <p:nvSpPr>
          <p:cNvPr id="2" name="Footer Placeholder 1">
            <a:extLst>
              <a:ext uri="{FF2B5EF4-FFF2-40B4-BE49-F238E27FC236}">
                <a16:creationId xmlns:a16="http://schemas.microsoft.com/office/drawing/2014/main" id="{36DE3337-59DE-4542-8F85-245C0EEBC0F8}"/>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29433348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wo classes of conversational systems"/>
          <p:cNvSpPr txBox="1">
            <a:spLocks noGrp="1"/>
          </p:cNvSpPr>
          <p:nvPr>
            <p:ph type="title"/>
          </p:nvPr>
        </p:nvSpPr>
        <p:spPr/>
        <p:txBody>
          <a:bodyPr/>
          <a:lstStyle>
            <a:lvl1pPr>
              <a:defRPr sz="8300"/>
            </a:lvl1pPr>
          </a:lstStyle>
          <a:p>
            <a:r>
              <a:rPr lang="en-US" sz="4000" dirty="0"/>
              <a:t>Two classes of conversational systems</a:t>
            </a:r>
          </a:p>
        </p:txBody>
      </p:sp>
      <p:sp>
        <p:nvSpPr>
          <p:cNvPr id="206" name="Task-oriented conversational agents       Purpose: help the user perform some specific tasks…"/>
          <p:cNvSpPr txBox="1">
            <a:spLocks noGrp="1"/>
          </p:cNvSpPr>
          <p:nvPr>
            <p:ph type="body" idx="1"/>
          </p:nvPr>
        </p:nvSpPr>
        <p:spPr/>
        <p:txBody>
          <a:bodyPr/>
          <a:lstStyle/>
          <a:p>
            <a:pPr marL="514350" indent="-514350">
              <a:buFont typeface="+mj-lt"/>
              <a:buAutoNum type="arabicPeriod"/>
            </a:pPr>
            <a:r>
              <a:rPr lang="en-US" dirty="0"/>
              <a:t> Task-oriented conversational agents</a:t>
            </a:r>
          </a:p>
          <a:p>
            <a:pPr lvl="1"/>
            <a:r>
              <a:rPr lang="en-US" dirty="0"/>
              <a:t>Purpose: help the user perform some specific tasks</a:t>
            </a:r>
          </a:p>
          <a:p>
            <a:pPr marL="514350" indent="-514350">
              <a:buFont typeface="+mj-lt"/>
              <a:buAutoNum type="arabicPeriod"/>
            </a:pPr>
            <a:r>
              <a:rPr lang="en-US" dirty="0"/>
              <a:t> Social </a:t>
            </a:r>
            <a:r>
              <a:rPr lang="en-US" dirty="0" err="1"/>
              <a:t>chatbots</a:t>
            </a:r>
            <a:r>
              <a:rPr lang="en-US" dirty="0"/>
              <a:t> (“chit-chat” bots)</a:t>
            </a:r>
          </a:p>
          <a:p>
            <a:pPr lvl="1"/>
            <a:r>
              <a:rPr lang="en-US" dirty="0"/>
              <a:t>Purpose: maintain realistic conversations with humans</a:t>
            </a:r>
          </a:p>
        </p:txBody>
      </p:sp>
      <p:sp>
        <p:nvSpPr>
          <p:cNvPr id="5" name="Slide Number Placeholder 4"/>
          <p:cNvSpPr>
            <a:spLocks noGrp="1"/>
          </p:cNvSpPr>
          <p:nvPr>
            <p:ph type="sldNum" sz="quarter" idx="2"/>
          </p:nvPr>
        </p:nvSpPr>
        <p:spPr/>
        <p:txBody>
          <a:bodyPr/>
          <a:lstStyle/>
          <a:p>
            <a:fld id="{86CB4B4D-7CA3-9044-876B-883B54F8677D}" type="slidenum">
              <a:rPr lang="en-US" smtClean="0"/>
              <a:t>9</a:t>
            </a:fld>
            <a:endParaRPr lang="en-US"/>
          </a:p>
        </p:txBody>
      </p:sp>
      <p:sp>
        <p:nvSpPr>
          <p:cNvPr id="2" name="Footer Placeholder 1">
            <a:extLst>
              <a:ext uri="{FF2B5EF4-FFF2-40B4-BE49-F238E27FC236}">
                <a16:creationId xmlns:a16="http://schemas.microsoft.com/office/drawing/2014/main" id="{50B795D4-2665-4B5D-AD31-7CEF6C4A1FF6}"/>
              </a:ext>
            </a:extLst>
          </p:cNvPr>
          <p:cNvSpPr>
            <a:spLocks noGrp="1"/>
          </p:cNvSpPr>
          <p:nvPr>
            <p:ph type="ftr" sz="quarter" idx="11"/>
          </p:nvPr>
        </p:nvSpPr>
        <p:spPr/>
        <p:txBody>
          <a:bodyPr/>
          <a:lstStyle/>
          <a:p>
            <a:pPr>
              <a:defRPr/>
            </a:pPr>
            <a:r>
              <a:rPr lang="en-US" altLang="en-US"/>
              <a:t>© 2021 - Brad Myers and others</a:t>
            </a:r>
            <a:endParaRPr lang="en-US" altLang="en-US" dirty="0"/>
          </a:p>
        </p:txBody>
      </p:sp>
    </p:spTree>
    <p:extLst>
      <p:ext uri="{BB962C8B-B14F-4D97-AF65-F5344CB8AC3E}">
        <p14:creationId xmlns:p14="http://schemas.microsoft.com/office/powerpoint/2010/main" val="3726996997"/>
      </p:ext>
    </p:extLst>
  </p:cSld>
  <p:clrMapOvr>
    <a:masterClrMapping/>
  </p:clrMapOvr>
  <p:transition spd="med"/>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90423</TotalTime>
  <Words>4444</Words>
  <Application>Microsoft Office PowerPoint</Application>
  <PresentationFormat>On-screen Show (4:3)</PresentationFormat>
  <Paragraphs>522</Paragraphs>
  <Slides>53</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Arial</vt:lpstr>
      <vt:lpstr>Calibri</vt:lpstr>
      <vt:lpstr>Courier</vt:lpstr>
      <vt:lpstr>Courier New</vt:lpstr>
      <vt:lpstr>Gill Sans MT</vt:lpstr>
      <vt:lpstr>Helvetica</vt:lpstr>
      <vt:lpstr>Helvetica Light</vt:lpstr>
      <vt:lpstr>Lucida Grande</vt:lpstr>
      <vt:lpstr>Lucida Sans</vt:lpstr>
      <vt:lpstr>Tahoma</vt:lpstr>
      <vt:lpstr>Times New Roman</vt:lpstr>
      <vt:lpstr>Trebuchet MS</vt:lpstr>
      <vt:lpstr>Wingdings</vt:lpstr>
      <vt:lpstr>lecture template_polo</vt:lpstr>
      <vt:lpstr>Lecture 20: Toolkits for building speech/conversational/chatbot User Interfaces, and Visualizations</vt:lpstr>
      <vt:lpstr>Logistics</vt:lpstr>
      <vt:lpstr>Based on: Toolkits for Creating Conversational Interfaces by Toby Jia-Jun Li http://toby.li/ 04/20/2020</vt:lpstr>
      <vt:lpstr>Conversational Interfaces</vt:lpstr>
      <vt:lpstr>History</vt:lpstr>
      <vt:lpstr>History</vt:lpstr>
      <vt:lpstr>Lots of research and commercial attempts</vt:lpstr>
      <vt:lpstr>Advantages of conversational interfaces</vt:lpstr>
      <vt:lpstr>Two classes of conversational systems</vt:lpstr>
      <vt:lpstr>Practical architectures for task-oriented dialog systems</vt:lpstr>
      <vt:lpstr>Practical architectures for task-oriented dialog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Dialogflow</vt:lpstr>
      <vt:lpstr>Other architectures for dialog systems</vt:lpstr>
      <vt:lpstr>Example: 05-830 project (Spring’20)</vt:lpstr>
      <vt:lpstr>Conversation Design in DialogFlow</vt:lpstr>
      <vt:lpstr>Conversation Design in DialogFlow</vt:lpstr>
      <vt:lpstr>Interface Design</vt:lpstr>
      <vt:lpstr>Issues Encountered</vt:lpstr>
      <vt:lpstr>Video demo of result</vt:lpstr>
      <vt:lpstr>Based on: Toolkits for Visualization and UIs in Data Science by Dominik Moritz, April 8, 2020 https://dig.cmu.edu</vt:lpstr>
      <vt:lpstr>Origins</vt:lpstr>
      <vt:lpstr>How do people create visualizations?</vt:lpstr>
      <vt:lpstr>Drawing Visualizations with Imperative Programs</vt:lpstr>
      <vt:lpstr>Example: processing. org</vt:lpstr>
      <vt:lpstr>Component Architectures</vt:lpstr>
      <vt:lpstr>PowerPoint Presentation</vt:lpstr>
      <vt:lpstr>Prefuse &amp; Flare</vt:lpstr>
      <vt:lpstr>Panopoly of visualizations</vt:lpstr>
      <vt:lpstr>Other extreme: Chart Typologies</vt:lpstr>
      <vt:lpstr>Select from Menus…</vt:lpstr>
      <vt:lpstr>Results:</vt:lpstr>
      <vt:lpstr>Visual Analysis Grammars</vt:lpstr>
      <vt:lpstr>Grammar examples</vt:lpstr>
      <vt:lpstr>PowerPoint Presentation</vt:lpstr>
      <vt:lpstr>PowerPoint Presentation</vt:lpstr>
      <vt:lpstr>Protovis: A Grammar for Visualization</vt:lpstr>
      <vt:lpstr>Visualization Grammar</vt:lpstr>
      <vt:lpstr>Visualization Grammar</vt:lpstr>
      <vt:lpstr>Properties of a “Mark”</vt:lpstr>
      <vt:lpstr>Minard 1869: Napoleon’s March, in ProtoViz</vt:lpstr>
      <vt:lpstr>d3.js: Data-Driven Documents</vt:lpstr>
      <vt:lpstr>Protovis vs. D3</vt:lpstr>
      <vt:lpstr>D3 Selections</vt:lpstr>
      <vt:lpstr>Data Binding</vt:lpstr>
      <vt:lpstr>D3 Modules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05-830 Lecture 1</dc:title>
  <dc:creator>Brad Myers</dc:creator>
  <cp:lastModifiedBy>Brad A Myers</cp:lastModifiedBy>
  <cp:revision>1887</cp:revision>
  <cp:lastPrinted>1601-01-01T00:00:00Z</cp:lastPrinted>
  <dcterms:created xsi:type="dcterms:W3CDTF">2001-06-15T20:03:27Z</dcterms:created>
  <dcterms:modified xsi:type="dcterms:W3CDTF">2021-11-07T21:01:23Z</dcterms:modified>
</cp:coreProperties>
</file>