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5"/>
  </p:notesMasterIdLst>
  <p:sldIdLst>
    <p:sldId id="282" r:id="rId2"/>
    <p:sldId id="304" r:id="rId3"/>
    <p:sldId id="317" r:id="rId4"/>
    <p:sldId id="318" r:id="rId5"/>
    <p:sldId id="319" r:id="rId6"/>
    <p:sldId id="320" r:id="rId7"/>
    <p:sldId id="321" r:id="rId8"/>
    <p:sldId id="340" r:id="rId9"/>
    <p:sldId id="322" r:id="rId10"/>
    <p:sldId id="336" r:id="rId11"/>
    <p:sldId id="337" r:id="rId12"/>
    <p:sldId id="323" r:id="rId13"/>
    <p:sldId id="324" r:id="rId14"/>
    <p:sldId id="338" r:id="rId15"/>
    <p:sldId id="325" r:id="rId16"/>
    <p:sldId id="339" r:id="rId17"/>
    <p:sldId id="327" r:id="rId18"/>
    <p:sldId id="328" r:id="rId19"/>
    <p:sldId id="329" r:id="rId20"/>
    <p:sldId id="330" r:id="rId21"/>
    <p:sldId id="331" r:id="rId22"/>
    <p:sldId id="332" r:id="rId23"/>
    <p:sldId id="333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E00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26" autoAdjust="0"/>
    <p:restoredTop sz="94237" autoAdjust="0"/>
  </p:normalViewPr>
  <p:slideViewPr>
    <p:cSldViewPr snapToGrid="0">
      <p:cViewPr varScale="1">
        <p:scale>
          <a:sx n="73" d="100"/>
          <a:sy n="73" d="100"/>
        </p:scale>
        <p:origin x="124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0.xml"/><Relationship Id="rId3" Type="http://schemas.openxmlformats.org/officeDocument/2006/relationships/slide" Target="slides/slide9.xml"/><Relationship Id="rId7" Type="http://schemas.openxmlformats.org/officeDocument/2006/relationships/slide" Target="slides/slide19.xml"/><Relationship Id="rId2" Type="http://schemas.openxmlformats.org/officeDocument/2006/relationships/slide" Target="slides/slide4.xml"/><Relationship Id="rId1" Type="http://schemas.openxmlformats.org/officeDocument/2006/relationships/slide" Target="slides/slide1.xml"/><Relationship Id="rId6" Type="http://schemas.openxmlformats.org/officeDocument/2006/relationships/slide" Target="slides/slide18.xml"/><Relationship Id="rId11" Type="http://schemas.openxmlformats.org/officeDocument/2006/relationships/slide" Target="slides/slide23.xml"/><Relationship Id="rId5" Type="http://schemas.openxmlformats.org/officeDocument/2006/relationships/slide" Target="slides/slide12.xml"/><Relationship Id="rId10" Type="http://schemas.openxmlformats.org/officeDocument/2006/relationships/slide" Target="slides/slide22.xml"/><Relationship Id="rId4" Type="http://schemas.openxmlformats.org/officeDocument/2006/relationships/slide" Target="slides/slide11.xml"/><Relationship Id="rId9" Type="http://schemas.openxmlformats.org/officeDocument/2006/relationships/slide" Target="slides/slide2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D291BB-4BC4-4E58-9FBD-0ECE43887956}" type="slidenum">
              <a:rPr lang="en-US"/>
              <a:pPr/>
              <a:t>2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63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-3072084" y="3072088"/>
            <a:ext cx="6858000" cy="713831"/>
            <a:chOff x="0" y="0"/>
            <a:chExt cx="5760" cy="128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41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83594" y="4425956"/>
            <a:ext cx="6750847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0806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Brad Myers</a:t>
            </a: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084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12" descr="red_hcii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505" y="391001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2790702" y="6432551"/>
            <a:ext cx="3562597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5974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5974"/>
            <a:ext cx="2895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5974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Brad Myers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1138"/>
            <a:ext cx="2895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Brad Myers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Brad Myers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6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37263" y="6248400"/>
            <a:ext cx="366947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/>
              <a:t>© 2021 Brad Myers</a:t>
            </a:r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2" descr="red_hcii_logo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J3MRifpaCOI?list=PL3856C8FlIWfr_tX8CMUhOJvl34ylClgb&amp;t=164" TargetMode="External"/><Relationship Id="rId2" Type="http://schemas.openxmlformats.org/officeDocument/2006/relationships/hyperlink" Target="https://youtu.be/wc8A0woo0X4?t=106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constraints.cs.washington.edu/ui/thinglab-tr.pdf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bm1x\Documents\amulet\bin\testanimators.ex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uides.emberjs.com/release/components/component-state-and-actions/" TargetMode="External"/><Relationship Id="rId2" Type="http://schemas.openxmlformats.org/officeDocument/2006/relationships/hyperlink" Target="http://emberjs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rom.so/Myers_et_al-UIST2012-ConstraintJS_Programming_Interactive_Behaviors_for_the_Web_by_Integrating_Constraints_and_States" TargetMode="External"/><Relationship Id="rId4" Type="http://schemas.openxmlformats.org/officeDocument/2006/relationships/hyperlink" Target="http://knockoutjs.com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ngular.io/guide/binding-syntax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angular.io/guide/architecture-components#data-binding" TargetMode="Externa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/>
              <a:t>Lecture 17:</a:t>
            </a:r>
            <a:br>
              <a:rPr lang="en-US" sz="2800" dirty="0"/>
            </a:br>
            <a:r>
              <a:rPr lang="en-US" dirty="0"/>
              <a:t>Constraints and Data Bindings, 1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05-431/631 Software Structures for User Interfaces (SSUI)</a:t>
            </a:r>
          </a:p>
          <a:p>
            <a:r>
              <a:rPr lang="en-US" dirty="0"/>
              <a:t>Fall, 2021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Brad Myers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flow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4858000"/>
          </a:xfrm>
        </p:spPr>
        <p:txBody>
          <a:bodyPr>
            <a:normAutofit/>
          </a:bodyPr>
          <a:lstStyle/>
          <a:p>
            <a:r>
              <a:rPr lang="en-US" dirty="0"/>
              <a:t>Nodes for variables (values) grouped into objects</a:t>
            </a:r>
          </a:p>
          <a:p>
            <a:r>
              <a:rPr lang="en-US" dirty="0"/>
              <a:t>Lines for data flow for the constraints</a:t>
            </a:r>
          </a:p>
          <a:p>
            <a:pPr lvl="1"/>
            <a:r>
              <a:rPr lang="en-US" dirty="0"/>
              <a:t>Reverse direction of lines for “dependencies”</a:t>
            </a:r>
          </a:p>
          <a:p>
            <a:pPr lvl="1"/>
            <a:r>
              <a:rPr lang="en-US" dirty="0"/>
              <a:t>E.g., A = B+5</a:t>
            </a:r>
          </a:p>
          <a:p>
            <a:pPr lvl="2"/>
            <a:r>
              <a:rPr lang="en-US" dirty="0"/>
              <a:t>B’s value flows to A</a:t>
            </a:r>
            <a:br>
              <a:rPr lang="en-US" dirty="0"/>
            </a:br>
            <a:endParaRPr lang="en-US" sz="1100" dirty="0"/>
          </a:p>
          <a:p>
            <a:pPr lvl="2"/>
            <a:r>
              <a:rPr lang="en-US" dirty="0"/>
              <a:t>A’s value </a:t>
            </a:r>
            <a:r>
              <a:rPr lang="en-US" dirty="0">
                <a:solidFill>
                  <a:srgbClr val="FF0000"/>
                </a:solidFill>
              </a:rPr>
              <a:t>depends on </a:t>
            </a:r>
            <a:r>
              <a:rPr lang="en-US" dirty="0"/>
              <a:t>B</a:t>
            </a:r>
          </a:p>
          <a:p>
            <a:r>
              <a:rPr lang="en-US" dirty="0"/>
              <a:t>Often need back-pointers too to clean up when change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4805860" y="4090549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A = 15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449550" y="4090549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B = 10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" name="Straight Arrow Connector 8"/>
          <p:cNvCxnSpPr>
            <a:stCxn id="7" idx="1"/>
            <a:endCxn id="6" idx="3"/>
          </p:cNvCxnSpPr>
          <p:nvPr/>
        </p:nvCxnSpPr>
        <p:spPr bwMode="auto">
          <a:xfrm flipH="1">
            <a:off x="5864638" y="4305509"/>
            <a:ext cx="58491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sp>
        <p:nvSpPr>
          <p:cNvPr id="10" name="Rounded Rectangle 9"/>
          <p:cNvSpPr/>
          <p:nvPr/>
        </p:nvSpPr>
        <p:spPr bwMode="auto">
          <a:xfrm>
            <a:off x="4805860" y="4735429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A = 15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6449550" y="4735429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B = 10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5864638" y="4950389"/>
            <a:ext cx="58491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828875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One Way Constraints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dirty="0">
                <a:latin typeface="Arial Unicode MS" pitchFamily="34" charset="-128"/>
              </a:rPr>
              <a:t>	</a:t>
            </a:r>
            <a:r>
              <a:rPr lang="en-US" dirty="0" err="1">
                <a:latin typeface="Arial Unicode MS" pitchFamily="34" charset="-128"/>
              </a:rPr>
              <a:t>CurrentSliderVal</a:t>
            </a:r>
            <a:r>
              <a:rPr lang="en-US" dirty="0">
                <a:latin typeface="Arial Unicode MS" pitchFamily="34" charset="-128"/>
              </a:rPr>
              <a:t> = </a:t>
            </a:r>
            <a:r>
              <a:rPr lang="en-US" dirty="0" err="1">
                <a:latin typeface="Arial Unicode MS" pitchFamily="34" charset="-128"/>
              </a:rPr>
              <a:t>mouse.X</a:t>
            </a:r>
            <a:r>
              <a:rPr lang="en-US" dirty="0">
                <a:latin typeface="Arial Unicode MS" pitchFamily="34" charset="-128"/>
              </a:rPr>
              <a:t> - </a:t>
            </a:r>
            <a:r>
              <a:rPr lang="en-US" dirty="0" err="1">
                <a:latin typeface="Arial Unicode MS" pitchFamily="34" charset="-128"/>
              </a:rPr>
              <a:t>scrollbar.left</a:t>
            </a:r>
            <a:r>
              <a:rPr lang="en-US" dirty="0">
                <a:latin typeface="Arial Unicode MS" pitchFamily="34" charset="-128"/>
              </a:rPr>
              <a:t> </a:t>
            </a:r>
            <a:r>
              <a:rPr lang="en-US" dirty="0" err="1">
                <a:latin typeface="Arial Unicode MS" pitchFamily="34" charset="-128"/>
              </a:rPr>
              <a:t>scrollbar.left</a:t>
            </a:r>
            <a:r>
              <a:rPr lang="en-US" dirty="0">
                <a:latin typeface="Arial Unicode MS" pitchFamily="34" charset="-128"/>
              </a:rPr>
              <a:t> = </a:t>
            </a:r>
            <a:r>
              <a:rPr lang="en-US" dirty="0" err="1">
                <a:latin typeface="Arial Unicode MS" pitchFamily="34" charset="-128"/>
              </a:rPr>
              <a:t>window.left</a:t>
            </a:r>
            <a:r>
              <a:rPr lang="en-US" dirty="0">
                <a:latin typeface="Arial Unicode MS" pitchFamily="34" charset="-128"/>
              </a:rPr>
              <a:t> + 200</a:t>
            </a:r>
            <a:br>
              <a:rPr lang="en-US" dirty="0">
                <a:latin typeface="Arial Unicode MS" pitchFamily="34" charset="-128"/>
              </a:rPr>
            </a:br>
            <a:r>
              <a:rPr lang="en-US" dirty="0" err="1">
                <a:latin typeface="Arial Unicode MS" pitchFamily="34" charset="-128"/>
              </a:rPr>
              <a:t>scrollbar.visible</a:t>
            </a:r>
            <a:r>
              <a:rPr lang="en-US" dirty="0">
                <a:latin typeface="Arial Unicode MS" pitchFamily="34" charset="-128"/>
              </a:rPr>
              <a:t> = </a:t>
            </a:r>
            <a:r>
              <a:rPr lang="en-US" dirty="0" err="1">
                <a:latin typeface="Arial Unicode MS" pitchFamily="34" charset="-128"/>
              </a:rPr>
              <a:t>window.has_focus</a:t>
            </a:r>
            <a:endParaRPr lang="en-US" dirty="0"/>
          </a:p>
        </p:txBody>
      </p:sp>
      <p:pic>
        <p:nvPicPr>
          <p:cNvPr id="614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93143" y="3058319"/>
            <a:ext cx="3871913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 bwMode="auto">
          <a:xfrm>
            <a:off x="6895222" y="4073296"/>
            <a:ext cx="2248777" cy="2359254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Window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b="1" dirty="0"/>
              <a:t>…</a:t>
            </a:r>
            <a:endParaRPr kumimoji="0" lang="en-US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7041607" y="4570790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left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50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7041607" y="5062058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top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5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4349168" y="4073296"/>
            <a:ext cx="2288770" cy="2359254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scrollbar</a:t>
            </a:r>
          </a:p>
          <a:p>
            <a:endParaRPr lang="en-US" dirty="0"/>
          </a:p>
          <a:p>
            <a:endParaRPr lang="en-US" dirty="0"/>
          </a:p>
          <a:p>
            <a:endParaRPr lang="en-US" sz="1200" dirty="0"/>
          </a:p>
          <a:p>
            <a:r>
              <a:rPr lang="en-US" sz="4000" b="1" dirty="0"/>
              <a:t>…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4495552" y="4570790"/>
            <a:ext cx="1669503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left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f3() = 250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4495553" y="5062058"/>
            <a:ext cx="1183352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top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835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7041606" y="5887871"/>
            <a:ext cx="1845719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/>
              <a:t>has_focus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true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4495553" y="5829384"/>
            <a:ext cx="2057647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visible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f2() = </a:t>
            </a:r>
            <a:r>
              <a:rPr kumimoji="0" 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true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2218389" y="4699127"/>
            <a:ext cx="1351546" cy="1553243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mouse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2364773" y="5196621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X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267</a:t>
            </a:r>
          </a:p>
        </p:txBody>
      </p:sp>
      <p:sp>
        <p:nvSpPr>
          <p:cNvPr id="19" name="Rounded Rectangle 18"/>
          <p:cNvSpPr/>
          <p:nvPr/>
        </p:nvSpPr>
        <p:spPr bwMode="auto">
          <a:xfrm>
            <a:off x="2364773" y="5687889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Y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840</a:t>
            </a:r>
          </a:p>
        </p:txBody>
      </p:sp>
      <p:sp>
        <p:nvSpPr>
          <p:cNvPr id="20" name="Rounded Rectangle 19"/>
          <p:cNvSpPr/>
          <p:nvPr/>
        </p:nvSpPr>
        <p:spPr bwMode="auto">
          <a:xfrm>
            <a:off x="172561" y="3925094"/>
            <a:ext cx="2924111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 err="1"/>
              <a:t>CurrentSliderVal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f1() =17</a:t>
            </a:r>
          </a:p>
        </p:txBody>
      </p:sp>
      <p:cxnSp>
        <p:nvCxnSpPr>
          <p:cNvPr id="21" name="Straight Arrow Connector 20"/>
          <p:cNvCxnSpPr>
            <a:stCxn id="18" idx="1"/>
            <a:endCxn id="20" idx="2"/>
          </p:cNvCxnSpPr>
          <p:nvPr/>
        </p:nvCxnSpPr>
        <p:spPr bwMode="auto">
          <a:xfrm flipH="1" flipV="1">
            <a:off x="1634617" y="4355014"/>
            <a:ext cx="730156" cy="105656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22" name="Straight Arrow Connector 21"/>
          <p:cNvCxnSpPr>
            <a:stCxn id="13" idx="1"/>
            <a:endCxn id="20" idx="3"/>
          </p:cNvCxnSpPr>
          <p:nvPr/>
        </p:nvCxnSpPr>
        <p:spPr bwMode="auto">
          <a:xfrm flipH="1" flipV="1">
            <a:off x="3096672" y="4140054"/>
            <a:ext cx="1398880" cy="64569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30" name="Straight Arrow Connector 29"/>
          <p:cNvCxnSpPr>
            <a:stCxn id="10" idx="1"/>
            <a:endCxn id="13" idx="3"/>
          </p:cNvCxnSpPr>
          <p:nvPr/>
        </p:nvCxnSpPr>
        <p:spPr bwMode="auto">
          <a:xfrm flipH="1">
            <a:off x="6165055" y="4785750"/>
            <a:ext cx="87655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33" name="Straight Arrow Connector 32"/>
          <p:cNvCxnSpPr>
            <a:stCxn id="15" idx="1"/>
            <a:endCxn id="16" idx="3"/>
          </p:cNvCxnSpPr>
          <p:nvPr/>
        </p:nvCxnSpPr>
        <p:spPr bwMode="auto">
          <a:xfrm flipH="1" flipV="1">
            <a:off x="6553200" y="6044344"/>
            <a:ext cx="488406" cy="5848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3374955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dirty="0"/>
              <a:t>One Way Constraints, cont.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Not just for numbers: </a:t>
            </a:r>
            <a:r>
              <a:rPr lang="en-US" dirty="0" err="1">
                <a:latin typeface="Arial Unicode MS" pitchFamily="34" charset="-128"/>
              </a:rPr>
              <a:t>mycolor</a:t>
            </a:r>
            <a:r>
              <a:rPr lang="en-US" dirty="0">
                <a:latin typeface="Arial Unicode MS" pitchFamily="34" charset="-128"/>
              </a:rPr>
              <a:t> = </a:t>
            </a:r>
            <a:r>
              <a:rPr lang="en-US" dirty="0" err="1">
                <a:latin typeface="Arial Unicode MS" pitchFamily="34" charset="-128"/>
              </a:rPr>
              <a:t>x.color</a:t>
            </a:r>
            <a:r>
              <a:rPr lang="en-US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Implementations: </a:t>
            </a:r>
          </a:p>
          <a:p>
            <a:pPr marL="912813" lvl="1" indent="-45561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chemeClr val="hlink"/>
                </a:solidFill>
              </a:rPr>
              <a:t>1. </a:t>
            </a:r>
            <a:r>
              <a:rPr lang="en-US" dirty="0"/>
              <a:t>Just re-evaluate all required equations every time a value is requested 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/>
              <a:t>least storage, least overhead 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/>
              <a:t>Equations may be re-evaluated many times when not changed. (</a:t>
            </a:r>
            <a:r>
              <a:rPr lang="en-US" dirty="0" err="1"/>
              <a:t>e.g</a:t>
            </a:r>
            <a:r>
              <a:rPr lang="en-US" dirty="0"/>
              <a:t>,</a:t>
            </a:r>
            <a:r>
              <a:rPr lang="en-US" dirty="0">
                <a:latin typeface="Arial Unicode MS" pitchFamily="34" charset="-128"/>
              </a:rPr>
              <a:t> </a:t>
            </a:r>
            <a:r>
              <a:rPr lang="en-US" dirty="0" err="1">
                <a:latin typeface="Arial Unicode MS" pitchFamily="34" charset="-128"/>
              </a:rPr>
              <a:t>scrollbar.left</a:t>
            </a:r>
            <a:r>
              <a:rPr lang="en-US" dirty="0">
                <a:latin typeface="Arial Unicode MS" pitchFamily="34" charset="-128"/>
              </a:rPr>
              <a:t> </a:t>
            </a:r>
            <a:r>
              <a:rPr lang="en-US" dirty="0"/>
              <a:t>when mouse moves) 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/>
              <a:t>cycles:</a:t>
            </a:r>
            <a:br>
              <a:rPr lang="en-US" dirty="0"/>
            </a:br>
            <a:r>
              <a:rPr lang="en-US" dirty="0" err="1">
                <a:latin typeface="Arial Unicode MS" pitchFamily="34" charset="-128"/>
              </a:rPr>
              <a:t>file_position</a:t>
            </a:r>
            <a:r>
              <a:rPr lang="en-US" dirty="0">
                <a:latin typeface="Arial Unicode MS" pitchFamily="34" charset="-128"/>
              </a:rPr>
              <a:t> = F1(</a:t>
            </a:r>
            <a:r>
              <a:rPr lang="en-US" dirty="0" err="1">
                <a:latin typeface="Arial Unicode MS" pitchFamily="34" charset="-128"/>
              </a:rPr>
              <a:t>scrollbar.Val</a:t>
            </a:r>
            <a:r>
              <a:rPr lang="en-US" dirty="0">
                <a:latin typeface="Arial Unicode MS" pitchFamily="34" charset="-128"/>
              </a:rPr>
              <a:t>)</a:t>
            </a:r>
            <a:br>
              <a:rPr lang="en-US" dirty="0">
                <a:latin typeface="Arial Unicode MS" pitchFamily="34" charset="-128"/>
              </a:rPr>
            </a:br>
            <a:r>
              <a:rPr lang="en-US" dirty="0" err="1">
                <a:latin typeface="Arial Unicode MS" pitchFamily="34" charset="-128"/>
              </a:rPr>
              <a:t>scrollbar.Val</a:t>
            </a:r>
            <a:r>
              <a:rPr lang="en-US" dirty="0">
                <a:latin typeface="Arial Unicode MS" pitchFamily="34" charset="-128"/>
              </a:rPr>
              <a:t> = F2(</a:t>
            </a:r>
            <a:r>
              <a:rPr lang="en-US" dirty="0" err="1">
                <a:latin typeface="Arial Unicode MS" pitchFamily="34" charset="-128"/>
              </a:rPr>
              <a:t>file_position</a:t>
            </a:r>
            <a:r>
              <a:rPr lang="en-US" dirty="0">
                <a:latin typeface="Arial Unicode MS" pitchFamily="34" charset="-128"/>
              </a:rPr>
              <a:t>)</a:t>
            </a:r>
            <a:r>
              <a:rPr lang="en-US" dirty="0"/>
              <a:t> 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/>
              <a:t>Objects may jitter – change X and then change Y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/>
              <a:t>Cannot detect when values change (to optimize redraw)</a:t>
            </a:r>
          </a:p>
          <a:p>
            <a:pPr marL="382588" indent="0" eaLnBrk="1" hangingPunct="1">
              <a:lnSpc>
                <a:spcPct val="90000"/>
              </a:lnSpc>
              <a:buNone/>
            </a:pPr>
            <a:r>
              <a:rPr lang="en-US" sz="2600" dirty="0">
                <a:solidFill>
                  <a:schemeClr val="hlink"/>
                </a:solidFill>
              </a:rPr>
              <a:t>2.</a:t>
            </a:r>
            <a:r>
              <a:rPr lang="en-US" dirty="0"/>
              <a:t> </a:t>
            </a:r>
            <a:r>
              <a:rPr lang="en-US"/>
              <a:t>More </a:t>
            </a:r>
            <a:r>
              <a:rPr lang="en-US" dirty="0"/>
              <a:t>efficient algorithms next lecture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2895600" cy="3048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0380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Garnet / Amulet</a:t>
            </a:r>
            <a:br>
              <a:rPr lang="en-US" dirty="0"/>
            </a:br>
            <a:r>
              <a:rPr lang="en-US" dirty="0"/>
              <a:t>Constraint Solving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703" y="1417638"/>
            <a:ext cx="8229600" cy="52879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Default: one-way, data flow constraints with variables in the dependencies, support for cycles, and multiple changes before solving</a:t>
            </a:r>
          </a:p>
          <a:p>
            <a:pPr lvl="1"/>
            <a:r>
              <a:rPr lang="en-US" dirty="0"/>
              <a:t>Efficient enough for ubiquitous use</a:t>
            </a:r>
          </a:p>
          <a:p>
            <a:pPr lvl="1"/>
            <a:r>
              <a:rPr lang="en-US" dirty="0"/>
              <a:t>Garnet text button widget contained 43 constraints internally, and the Lapidary graphical interface builder contained 16,700 constraints</a:t>
            </a:r>
          </a:p>
          <a:p>
            <a:r>
              <a:rPr lang="en-US" dirty="0"/>
              <a:t>Also can bring in alternative solvers</a:t>
            </a:r>
          </a:p>
          <a:p>
            <a:pPr lvl="1"/>
            <a:r>
              <a:rPr lang="en-US" dirty="0"/>
              <a:t>Brad Vander </a:t>
            </a:r>
            <a:r>
              <a:rPr lang="en-US" dirty="0" err="1"/>
              <a:t>Zanden’s</a:t>
            </a:r>
            <a:r>
              <a:rPr lang="en-US" dirty="0"/>
              <a:t> multi-way solver</a:t>
            </a:r>
            <a:br>
              <a:rPr lang="en-US" dirty="0"/>
            </a:br>
            <a:r>
              <a:rPr lang="en-US" dirty="0"/>
              <a:t>[Vander Zanden 1996]</a:t>
            </a:r>
          </a:p>
          <a:p>
            <a:pPr lvl="1"/>
            <a:r>
              <a:rPr lang="en-US" dirty="0"/>
              <a:t>“Animation Constraints” [Myers 1996]</a:t>
            </a:r>
          </a:p>
          <a:p>
            <a:r>
              <a:rPr lang="en-US" dirty="0"/>
              <a:t>Snippets of video for </a:t>
            </a:r>
            <a:r>
              <a:rPr lang="en-US" dirty="0">
                <a:hlinkClick r:id="rId2"/>
              </a:rPr>
              <a:t>Garnet</a:t>
            </a:r>
            <a:r>
              <a:rPr lang="en-US" dirty="0"/>
              <a:t> and </a:t>
            </a:r>
            <a:r>
              <a:rPr lang="en-US" dirty="0">
                <a:hlinkClick r:id="rId3"/>
              </a:rPr>
              <a:t>Amulet</a:t>
            </a:r>
            <a:r>
              <a:rPr lang="en-US" dirty="0"/>
              <a:t> constraints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202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Garnet / Amulet Default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610" y="1600994"/>
            <a:ext cx="8229600" cy="46482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400" dirty="0">
                <a:solidFill>
                  <a:srgbClr val="C00000"/>
                </a:solidFill>
              </a:rPr>
              <a:t>Variables</a:t>
            </a:r>
            <a:r>
              <a:rPr lang="en-US" sz="2400" dirty="0"/>
              <a:t> in the dependencies</a:t>
            </a:r>
          </a:p>
          <a:p>
            <a:pPr lvl="1" eaLnBrk="1" hangingPunct="1"/>
            <a:r>
              <a:rPr lang="en-US" sz="2000" dirty="0"/>
              <a:t>Example: </a:t>
            </a:r>
            <a:r>
              <a:rPr lang="en-US" sz="2000" dirty="0">
                <a:latin typeface="Arial Unicode MS" pitchFamily="34" charset="-128"/>
              </a:rPr>
              <a:t>D = </a:t>
            </a:r>
            <a:r>
              <a:rPr lang="en-US" sz="2000" dirty="0" err="1">
                <a:latin typeface="Arial Unicode MS" pitchFamily="34" charset="-128"/>
              </a:rPr>
              <a:t>p^.left</a:t>
            </a:r>
            <a:r>
              <a:rPr lang="en-US" sz="2000" dirty="0">
                <a:latin typeface="Arial Unicode MS" pitchFamily="34" charset="-128"/>
              </a:rPr>
              <a:t> + A</a:t>
            </a:r>
            <a:endParaRPr lang="en-US" sz="2000" dirty="0"/>
          </a:p>
          <a:p>
            <a:pPr lvl="1" eaLnBrk="1" hangingPunct="1"/>
            <a:r>
              <a:rPr lang="en-US" sz="2000" dirty="0"/>
              <a:t>Important innovation in Garnet we</a:t>
            </a:r>
            <a:br>
              <a:rPr lang="en-US" sz="2000" dirty="0"/>
            </a:br>
            <a:r>
              <a:rPr lang="en-US" sz="2000" dirty="0"/>
              <a:t>invented, now ubiquitous </a:t>
            </a:r>
          </a:p>
          <a:p>
            <a:pPr lvl="1" eaLnBrk="1" hangingPunct="1"/>
            <a:r>
              <a:rPr lang="en-US" sz="2000" dirty="0"/>
              <a:t>Supports feedback objects</a:t>
            </a:r>
          </a:p>
          <a:p>
            <a:pPr lvl="2" eaLnBrk="1" hangingPunct="1"/>
            <a:r>
              <a:rPr lang="en-US" sz="1700" dirty="0" err="1"/>
              <a:t>outlineRect.left</a:t>
            </a:r>
            <a:r>
              <a:rPr lang="en-US" sz="1700" dirty="0"/>
              <a:t> = </a:t>
            </a:r>
            <a:r>
              <a:rPr lang="en-US" sz="1700" dirty="0" err="1"/>
              <a:t>selectedObject</a:t>
            </a:r>
            <a:r>
              <a:rPr lang="en-US" sz="1700" dirty="0"/>
              <a:t>^.left …</a:t>
            </a:r>
            <a:br>
              <a:rPr lang="en-US" sz="1700" dirty="0"/>
            </a:br>
            <a:br>
              <a:rPr lang="en-US" sz="1700" dirty="0"/>
            </a:br>
            <a:r>
              <a:rPr lang="en-US" sz="1700" dirty="0"/>
              <a:t>circle1.object_over = rect34</a:t>
            </a:r>
            <a:br>
              <a:rPr lang="en-US" sz="1700" dirty="0"/>
            </a:br>
            <a:r>
              <a:rPr lang="en-US" sz="1700" dirty="0"/>
              <a:t>circle1.left = </a:t>
            </a:r>
            <a:r>
              <a:rPr lang="en-US" sz="1700" dirty="0" err="1"/>
              <a:t>self.object_over.right</a:t>
            </a:r>
            <a:r>
              <a:rPr lang="en-US" sz="1700" dirty="0"/>
              <a:t> + 10</a:t>
            </a:r>
          </a:p>
          <a:p>
            <a:pPr lvl="1" eaLnBrk="1" hangingPunct="1"/>
            <a:r>
              <a:rPr lang="en-US" sz="2000" dirty="0"/>
              <a:t>Supports loops: </a:t>
            </a:r>
            <a:r>
              <a:rPr lang="en-US" sz="2000" dirty="0">
                <a:latin typeface="Arial Unicode MS" pitchFamily="34" charset="-128"/>
              </a:rPr>
              <a:t>D = Max(components^)</a:t>
            </a:r>
            <a:endParaRPr lang="en-US" sz="2000" dirty="0"/>
          </a:p>
          <a:p>
            <a:pPr lvl="1" eaLnBrk="1" hangingPunct="1"/>
            <a:r>
              <a:rPr lang="en-US" sz="2000" dirty="0"/>
              <a:t>Only evaluates needed part of conditionals</a:t>
            </a:r>
            <a:br>
              <a:rPr lang="en-US" sz="2000" dirty="0"/>
            </a:br>
            <a:r>
              <a:rPr lang="en-US" sz="2000" dirty="0"/>
              <a:t>width = if </a:t>
            </a:r>
            <a:r>
              <a:rPr lang="en-US" sz="2000" dirty="0" err="1"/>
              <a:t>otherpart.value</a:t>
            </a:r>
            <a:r>
              <a:rPr lang="en-US" sz="2000" dirty="0"/>
              <a:t> &gt; tolerance </a:t>
            </a:r>
            <a:br>
              <a:rPr lang="en-US" sz="2000" dirty="0"/>
            </a:br>
            <a:r>
              <a:rPr lang="en-US" sz="2000" dirty="0"/>
              <a:t>	then </a:t>
            </a:r>
            <a:r>
              <a:rPr lang="en-US" sz="2000" i="1" dirty="0"/>
              <a:t>expensive computation</a:t>
            </a:r>
            <a:br>
              <a:rPr lang="en-US" sz="2000" dirty="0"/>
            </a:br>
            <a:r>
              <a:rPr lang="en-US" sz="2000" dirty="0"/>
              <a:t>	else </a:t>
            </a:r>
            <a:r>
              <a:rPr lang="en-US" sz="2000" dirty="0" err="1"/>
              <a:t>otherpart.width</a:t>
            </a:r>
            <a:endParaRPr lang="en-US" sz="2000" dirty="0"/>
          </a:p>
          <a:p>
            <a:pPr lvl="1" eaLnBrk="1" hangingPunct="1"/>
            <a:r>
              <a:rPr lang="en-US" sz="2000" dirty="0"/>
              <a:t>Requires the dependencies be dynamically determined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14</a:t>
            </a:fld>
            <a:endParaRPr lang="en-US" dirty="0"/>
          </a:p>
        </p:txBody>
      </p:sp>
      <p:sp>
        <p:nvSpPr>
          <p:cNvPr id="9" name="Rounded Rectangle 8"/>
          <p:cNvSpPr/>
          <p:nvPr/>
        </p:nvSpPr>
        <p:spPr bwMode="auto">
          <a:xfrm>
            <a:off x="5294521" y="1079396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D=f()=?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6942222" y="1079396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obj1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6942222" y="1692672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A = 15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6130092" y="2335413"/>
            <a:ext cx="1351546" cy="1553243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obj1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6276476" y="2832907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left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12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6276476" y="3324175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top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5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7786437" y="2335413"/>
            <a:ext cx="1351546" cy="1553243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obj2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7932821" y="2832907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left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22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7932821" y="3324175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top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15</a:t>
            </a:r>
          </a:p>
        </p:txBody>
      </p:sp>
    </p:spTree>
    <p:extLst>
      <p:ext uri="{BB962C8B-B14F-4D97-AF65-F5344CB8AC3E}">
        <p14:creationId xmlns:p14="http://schemas.microsoft.com/office/powerpoint/2010/main" val="2385545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Garnet / Amulet Default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610" y="1600994"/>
            <a:ext cx="8229600" cy="46482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400" dirty="0">
                <a:solidFill>
                  <a:srgbClr val="C00000"/>
                </a:solidFill>
              </a:rPr>
              <a:t>Variables</a:t>
            </a:r>
            <a:r>
              <a:rPr lang="en-US" sz="2400" dirty="0"/>
              <a:t> in the dependencies</a:t>
            </a:r>
          </a:p>
          <a:p>
            <a:pPr lvl="1" eaLnBrk="1" hangingPunct="1"/>
            <a:r>
              <a:rPr lang="en-US" sz="2000" dirty="0"/>
              <a:t>Example: </a:t>
            </a:r>
            <a:r>
              <a:rPr lang="en-US" sz="2000" dirty="0">
                <a:latin typeface="Arial Unicode MS" pitchFamily="34" charset="-128"/>
              </a:rPr>
              <a:t>D = </a:t>
            </a:r>
            <a:r>
              <a:rPr lang="en-US" sz="2000" dirty="0" err="1">
                <a:latin typeface="Arial Unicode MS" pitchFamily="34" charset="-128"/>
              </a:rPr>
              <a:t>p^.left</a:t>
            </a:r>
            <a:r>
              <a:rPr lang="en-US" sz="2000" dirty="0">
                <a:latin typeface="Arial Unicode MS" pitchFamily="34" charset="-128"/>
              </a:rPr>
              <a:t> + A</a:t>
            </a:r>
            <a:endParaRPr lang="en-US" sz="2000" dirty="0"/>
          </a:p>
          <a:p>
            <a:pPr lvl="1" eaLnBrk="1" hangingPunct="1"/>
            <a:r>
              <a:rPr lang="en-US" sz="2000" dirty="0"/>
              <a:t>Important innovation in Garnet we</a:t>
            </a:r>
            <a:br>
              <a:rPr lang="en-US" sz="2000" dirty="0"/>
            </a:br>
            <a:r>
              <a:rPr lang="en-US" sz="2000" dirty="0"/>
              <a:t>invented, now ubiquitous </a:t>
            </a:r>
          </a:p>
          <a:p>
            <a:pPr lvl="1" eaLnBrk="1" hangingPunct="1"/>
            <a:r>
              <a:rPr lang="en-US" sz="2000" dirty="0"/>
              <a:t>Supports feedback objects</a:t>
            </a:r>
          </a:p>
          <a:p>
            <a:pPr lvl="2" eaLnBrk="1" hangingPunct="1"/>
            <a:r>
              <a:rPr lang="en-US" sz="1700" dirty="0" err="1"/>
              <a:t>outlineRect.left</a:t>
            </a:r>
            <a:r>
              <a:rPr lang="en-US" sz="1700" dirty="0"/>
              <a:t> = </a:t>
            </a:r>
            <a:r>
              <a:rPr lang="en-US" sz="1700" dirty="0" err="1"/>
              <a:t>selectedObject</a:t>
            </a:r>
            <a:r>
              <a:rPr lang="en-US" sz="1700" dirty="0"/>
              <a:t>^.left …</a:t>
            </a:r>
            <a:br>
              <a:rPr lang="en-US" sz="1700" dirty="0"/>
            </a:br>
            <a:br>
              <a:rPr lang="en-US" sz="1700" dirty="0"/>
            </a:br>
            <a:r>
              <a:rPr lang="en-US" sz="1700" dirty="0"/>
              <a:t>circle1.object_over = rect34</a:t>
            </a:r>
            <a:br>
              <a:rPr lang="en-US" sz="1700" dirty="0"/>
            </a:br>
            <a:r>
              <a:rPr lang="en-US" sz="1700" dirty="0"/>
              <a:t>circle1.left = </a:t>
            </a:r>
            <a:r>
              <a:rPr lang="en-US" sz="1700" dirty="0" err="1"/>
              <a:t>self.object_over.right</a:t>
            </a:r>
            <a:r>
              <a:rPr lang="en-US" sz="1700" dirty="0"/>
              <a:t> + 10</a:t>
            </a:r>
          </a:p>
          <a:p>
            <a:pPr lvl="1" eaLnBrk="1" hangingPunct="1"/>
            <a:r>
              <a:rPr lang="en-US" sz="2000" dirty="0"/>
              <a:t>Supports loops: </a:t>
            </a:r>
            <a:r>
              <a:rPr lang="en-US" sz="2000" dirty="0">
                <a:latin typeface="Arial Unicode MS" pitchFamily="34" charset="-128"/>
              </a:rPr>
              <a:t>D = Max(components^)</a:t>
            </a:r>
            <a:endParaRPr lang="en-US" sz="2000" dirty="0"/>
          </a:p>
          <a:p>
            <a:pPr lvl="1" eaLnBrk="1" hangingPunct="1"/>
            <a:r>
              <a:rPr lang="en-US" sz="2000" dirty="0"/>
              <a:t>Only evaluates needed part of conditionals</a:t>
            </a:r>
            <a:br>
              <a:rPr lang="en-US" sz="2000" dirty="0"/>
            </a:br>
            <a:r>
              <a:rPr lang="en-US" sz="2000" dirty="0"/>
              <a:t>width = if </a:t>
            </a:r>
            <a:r>
              <a:rPr lang="en-US" sz="2000" dirty="0" err="1"/>
              <a:t>otherpart.value</a:t>
            </a:r>
            <a:r>
              <a:rPr lang="en-US" sz="2000" dirty="0"/>
              <a:t> &gt; tolerance </a:t>
            </a:r>
            <a:br>
              <a:rPr lang="en-US" sz="2000" dirty="0"/>
            </a:br>
            <a:r>
              <a:rPr lang="en-US" sz="2000" dirty="0"/>
              <a:t>	then </a:t>
            </a:r>
            <a:r>
              <a:rPr lang="en-US" sz="2000" i="1" dirty="0"/>
              <a:t>expensive computation</a:t>
            </a:r>
            <a:br>
              <a:rPr lang="en-US" sz="2000" dirty="0"/>
            </a:br>
            <a:r>
              <a:rPr lang="en-US" sz="2000" dirty="0"/>
              <a:t>	else </a:t>
            </a:r>
            <a:r>
              <a:rPr lang="en-US" sz="2000" dirty="0" err="1"/>
              <a:t>otherpart.width</a:t>
            </a:r>
            <a:endParaRPr lang="en-US" sz="2000" dirty="0"/>
          </a:p>
          <a:p>
            <a:pPr lvl="1" eaLnBrk="1" hangingPunct="1"/>
            <a:r>
              <a:rPr lang="en-US" sz="2000" dirty="0"/>
              <a:t>Requires the dependencies be dynamically determined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15</a:t>
            </a:fld>
            <a:endParaRPr lang="en-US" dirty="0"/>
          </a:p>
        </p:txBody>
      </p:sp>
      <p:sp>
        <p:nvSpPr>
          <p:cNvPr id="9" name="Rounded Rectangle 8"/>
          <p:cNvSpPr/>
          <p:nvPr/>
        </p:nvSpPr>
        <p:spPr bwMode="auto">
          <a:xfrm>
            <a:off x="5294521" y="1079396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D=f()=27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6942222" y="1079396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obj1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6942222" y="1692672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A = 15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6130092" y="2335413"/>
            <a:ext cx="1351546" cy="1553243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obj1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6276476" y="2832907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left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12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6276476" y="3324175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top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5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7786437" y="2335413"/>
            <a:ext cx="1351546" cy="1553243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obj2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7932821" y="2832907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left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22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7932821" y="3324175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top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15</a:t>
            </a:r>
          </a:p>
        </p:txBody>
      </p:sp>
      <p:cxnSp>
        <p:nvCxnSpPr>
          <p:cNvPr id="18" name="Straight Arrow Connector 17"/>
          <p:cNvCxnSpPr>
            <a:stCxn id="10" idx="1"/>
            <a:endCxn id="9" idx="3"/>
          </p:cNvCxnSpPr>
          <p:nvPr/>
        </p:nvCxnSpPr>
        <p:spPr bwMode="auto">
          <a:xfrm flipH="1">
            <a:off x="6353299" y="1294356"/>
            <a:ext cx="588923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21" name="Straight Arrow Connector 20"/>
          <p:cNvCxnSpPr>
            <a:stCxn id="11" idx="1"/>
            <a:endCxn id="9" idx="3"/>
          </p:cNvCxnSpPr>
          <p:nvPr/>
        </p:nvCxnSpPr>
        <p:spPr bwMode="auto">
          <a:xfrm flipH="1" flipV="1">
            <a:off x="6353299" y="1294356"/>
            <a:ext cx="588923" cy="61327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24" name="Straight Arrow Connector 23"/>
          <p:cNvCxnSpPr>
            <a:stCxn id="13" idx="1"/>
            <a:endCxn id="9" idx="2"/>
          </p:cNvCxnSpPr>
          <p:nvPr/>
        </p:nvCxnSpPr>
        <p:spPr bwMode="auto">
          <a:xfrm flipH="1" flipV="1">
            <a:off x="5823910" y="1509316"/>
            <a:ext cx="452566" cy="153855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1122122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Garnet / Amulet Default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610" y="1600994"/>
            <a:ext cx="8229600" cy="46482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400" dirty="0">
                <a:solidFill>
                  <a:srgbClr val="C00000"/>
                </a:solidFill>
              </a:rPr>
              <a:t>Variables</a:t>
            </a:r>
            <a:r>
              <a:rPr lang="en-US" sz="2400" dirty="0"/>
              <a:t> in the dependencies</a:t>
            </a:r>
          </a:p>
          <a:p>
            <a:pPr lvl="1" eaLnBrk="1" hangingPunct="1"/>
            <a:r>
              <a:rPr lang="en-US" sz="2000" dirty="0"/>
              <a:t>Example: </a:t>
            </a:r>
            <a:r>
              <a:rPr lang="en-US" sz="2000" dirty="0">
                <a:latin typeface="Arial Unicode MS" pitchFamily="34" charset="-128"/>
              </a:rPr>
              <a:t>D = </a:t>
            </a:r>
            <a:r>
              <a:rPr lang="en-US" sz="2000" dirty="0" err="1">
                <a:latin typeface="Arial Unicode MS" pitchFamily="34" charset="-128"/>
              </a:rPr>
              <a:t>p^.left</a:t>
            </a:r>
            <a:r>
              <a:rPr lang="en-US" sz="2000" dirty="0">
                <a:latin typeface="Arial Unicode MS" pitchFamily="34" charset="-128"/>
              </a:rPr>
              <a:t> + A</a:t>
            </a:r>
            <a:endParaRPr lang="en-US" sz="2000" dirty="0"/>
          </a:p>
          <a:p>
            <a:pPr lvl="1" eaLnBrk="1" hangingPunct="1"/>
            <a:r>
              <a:rPr lang="en-US" sz="2000" dirty="0"/>
              <a:t>Important innovation in Garnet we</a:t>
            </a:r>
            <a:br>
              <a:rPr lang="en-US" sz="2000" dirty="0"/>
            </a:br>
            <a:r>
              <a:rPr lang="en-US" sz="2000" dirty="0"/>
              <a:t>invented, now ubiquitous </a:t>
            </a:r>
          </a:p>
          <a:p>
            <a:pPr lvl="1" eaLnBrk="1" hangingPunct="1"/>
            <a:r>
              <a:rPr lang="en-US" sz="2000" dirty="0"/>
              <a:t>Supports feedback objects</a:t>
            </a:r>
          </a:p>
          <a:p>
            <a:pPr lvl="2" eaLnBrk="1" hangingPunct="1"/>
            <a:r>
              <a:rPr lang="en-US" sz="1700" dirty="0" err="1"/>
              <a:t>outlineRect.left</a:t>
            </a:r>
            <a:r>
              <a:rPr lang="en-US" sz="1700" dirty="0"/>
              <a:t> = </a:t>
            </a:r>
            <a:r>
              <a:rPr lang="en-US" sz="1700" dirty="0" err="1"/>
              <a:t>selectedObject</a:t>
            </a:r>
            <a:r>
              <a:rPr lang="en-US" sz="1700" dirty="0"/>
              <a:t>^.left …</a:t>
            </a:r>
            <a:br>
              <a:rPr lang="en-US" sz="1700" dirty="0"/>
            </a:br>
            <a:br>
              <a:rPr lang="en-US" sz="1700" dirty="0"/>
            </a:br>
            <a:r>
              <a:rPr lang="en-US" sz="1700" dirty="0"/>
              <a:t>circle1.object_over = rect34</a:t>
            </a:r>
            <a:br>
              <a:rPr lang="en-US" sz="1700" dirty="0"/>
            </a:br>
            <a:r>
              <a:rPr lang="en-US" sz="1700" dirty="0"/>
              <a:t>circle1.left = </a:t>
            </a:r>
            <a:r>
              <a:rPr lang="en-US" sz="1700" dirty="0" err="1"/>
              <a:t>self.object_over.right</a:t>
            </a:r>
            <a:r>
              <a:rPr lang="en-US" sz="1700" dirty="0"/>
              <a:t> + 10</a:t>
            </a:r>
          </a:p>
          <a:p>
            <a:pPr lvl="1" eaLnBrk="1" hangingPunct="1"/>
            <a:r>
              <a:rPr lang="en-US" sz="2000" dirty="0"/>
              <a:t>Supports loops: </a:t>
            </a:r>
            <a:r>
              <a:rPr lang="en-US" sz="2000" dirty="0">
                <a:latin typeface="Arial Unicode MS" pitchFamily="34" charset="-128"/>
              </a:rPr>
              <a:t>D = Max(components^)</a:t>
            </a:r>
            <a:endParaRPr lang="en-US" sz="2000" dirty="0"/>
          </a:p>
          <a:p>
            <a:pPr lvl="1" eaLnBrk="1" hangingPunct="1"/>
            <a:r>
              <a:rPr lang="en-US" sz="2000" dirty="0"/>
              <a:t>Only evaluates needed part of conditionals</a:t>
            </a:r>
            <a:br>
              <a:rPr lang="en-US" sz="2000" dirty="0"/>
            </a:br>
            <a:r>
              <a:rPr lang="en-US" sz="2000" dirty="0"/>
              <a:t>width = if </a:t>
            </a:r>
            <a:r>
              <a:rPr lang="en-US" sz="2000" dirty="0" err="1"/>
              <a:t>otherpart.value</a:t>
            </a:r>
            <a:r>
              <a:rPr lang="en-US" sz="2000" dirty="0"/>
              <a:t> &gt; tolerance </a:t>
            </a:r>
            <a:br>
              <a:rPr lang="en-US" sz="2000" dirty="0"/>
            </a:br>
            <a:r>
              <a:rPr lang="en-US" sz="2000" dirty="0"/>
              <a:t>	then </a:t>
            </a:r>
            <a:r>
              <a:rPr lang="en-US" sz="2000" i="1" dirty="0"/>
              <a:t>expensive computation</a:t>
            </a:r>
            <a:br>
              <a:rPr lang="en-US" sz="2000" dirty="0"/>
            </a:br>
            <a:r>
              <a:rPr lang="en-US" sz="2000" dirty="0"/>
              <a:t>	else </a:t>
            </a:r>
            <a:r>
              <a:rPr lang="en-US" sz="2000" dirty="0" err="1"/>
              <a:t>otherpart.width</a:t>
            </a:r>
            <a:endParaRPr lang="en-US" sz="2000" dirty="0"/>
          </a:p>
          <a:p>
            <a:pPr lvl="1" eaLnBrk="1" hangingPunct="1"/>
            <a:r>
              <a:rPr lang="en-US" sz="2000" dirty="0"/>
              <a:t>Requires the dependencies be dynamically determined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16</a:t>
            </a:fld>
            <a:endParaRPr lang="en-US" dirty="0"/>
          </a:p>
        </p:txBody>
      </p:sp>
      <p:sp>
        <p:nvSpPr>
          <p:cNvPr id="9" name="Rounded Rectangle 8"/>
          <p:cNvSpPr/>
          <p:nvPr/>
        </p:nvSpPr>
        <p:spPr bwMode="auto">
          <a:xfrm>
            <a:off x="5294521" y="1079396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D=f()=</a:t>
            </a:r>
            <a:r>
              <a:rPr lang="en-US" b="1" dirty="0">
                <a:solidFill>
                  <a:srgbClr val="00B0F0"/>
                </a:solidFill>
              </a:rPr>
              <a:t>37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6942222" y="1079396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Arial" charset="0"/>
              </a:rPr>
              <a:t>obj2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6942222" y="1692672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A = 15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6130092" y="2335413"/>
            <a:ext cx="1351546" cy="1553243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obj1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6276476" y="2832907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left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12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6276476" y="3324175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top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5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7786437" y="2335413"/>
            <a:ext cx="1351546" cy="1553243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obj2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7932821" y="2832907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left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22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7932821" y="3324175"/>
            <a:ext cx="1058778" cy="4299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top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15</a:t>
            </a:r>
          </a:p>
        </p:txBody>
      </p:sp>
      <p:cxnSp>
        <p:nvCxnSpPr>
          <p:cNvPr id="18" name="Straight Arrow Connector 17"/>
          <p:cNvCxnSpPr>
            <a:stCxn id="10" idx="1"/>
            <a:endCxn id="9" idx="3"/>
          </p:cNvCxnSpPr>
          <p:nvPr/>
        </p:nvCxnSpPr>
        <p:spPr bwMode="auto">
          <a:xfrm flipH="1">
            <a:off x="6353299" y="1294356"/>
            <a:ext cx="588923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21" name="Straight Arrow Connector 20"/>
          <p:cNvCxnSpPr>
            <a:stCxn id="11" idx="1"/>
            <a:endCxn id="9" idx="3"/>
          </p:cNvCxnSpPr>
          <p:nvPr/>
        </p:nvCxnSpPr>
        <p:spPr bwMode="auto">
          <a:xfrm flipH="1" flipV="1">
            <a:off x="6353299" y="1294356"/>
            <a:ext cx="588923" cy="61327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24" name="Straight Arrow Connector 23"/>
          <p:cNvCxnSpPr>
            <a:stCxn id="16" idx="1"/>
            <a:endCxn id="9" idx="2"/>
          </p:cNvCxnSpPr>
          <p:nvPr/>
        </p:nvCxnSpPr>
        <p:spPr bwMode="auto">
          <a:xfrm flipH="1" flipV="1">
            <a:off x="5823910" y="1509316"/>
            <a:ext cx="2108911" cy="153855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5006166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 sz="3200" dirty="0"/>
              <a:t>Examples of Expressing Constraints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508534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Garnet: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(create-instance NIL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opal:line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(:points '(340 318 365 358))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(:grow-p T)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(:x1 (o-formula (first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gvl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:points)))) 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(:y1 (o-formula (second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gvl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:points))))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(:x2 (o-formula (third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gvl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:points))))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(:y2 (o-formula (fourth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gvl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:points)))))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/>
              <a:t>Amulet: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Am_Define_Formula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height_of_layout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h =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Am_Height_Of_Parts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(self) + 2 * ((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self.Get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Am_TOP_OFFSET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));</a:t>
            </a:r>
          </a:p>
          <a:p>
            <a:pPr marL="0">
              <a:spcBef>
                <a:spcPts val="0"/>
              </a:spcBef>
              <a:buNone/>
            </a:pPr>
            <a:r>
              <a:rPr lang="pt-BR" sz="1600" dirty="0">
                <a:latin typeface="Courier New" pitchFamily="49" charset="0"/>
                <a:cs typeface="Courier New" pitchFamily="49" charset="0"/>
              </a:rPr>
              <a:t>  return h &lt; 75 ? 75 : h;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>
              <a:spcBef>
                <a:spcPts val="0"/>
              </a:spcBef>
              <a:buNone/>
            </a:pP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am_empty_dialog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Am_Window.Create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empty_dialog_window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")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.Set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Am_LEFT_OFFSET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5) // used in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width_of_layout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.Set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Am_TOP_OFFSET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5) // used in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height_of_layout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.Set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Am_WIDTH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width_of_layout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.Set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Am_HEIGHT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height_of_layout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...</a:t>
            </a:r>
          </a:p>
          <a:p>
            <a:pPr marL="0">
              <a:spcBef>
                <a:spcPts val="0"/>
              </a:spcBef>
              <a:buNone/>
            </a:pP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48981-71D1-4EEB-AF38-140300FEE0A8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0563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One-Way Variations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1"/>
            <a:ext cx="8229600" cy="4343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Multiple outputs</a:t>
            </a:r>
          </a:p>
          <a:p>
            <a:pPr lvl="1"/>
            <a:r>
              <a:rPr lang="en-US" dirty="0"/>
              <a:t>(D1, D2, ... </a:t>
            </a:r>
            <a:r>
              <a:rPr lang="en-US" dirty="0" err="1"/>
              <a:t>Dm</a:t>
            </a:r>
            <a:r>
              <a:rPr lang="en-US" dirty="0"/>
              <a:t>) = F(I1, I2, ... In) </a:t>
            </a:r>
          </a:p>
          <a:p>
            <a:r>
              <a:rPr lang="en-US" dirty="0"/>
              <a:t>Side-effects in the formulas </a:t>
            </a:r>
          </a:p>
          <a:p>
            <a:pPr lvl="1"/>
            <a:r>
              <a:rPr lang="en-US" dirty="0"/>
              <a:t>useful for creating objects </a:t>
            </a:r>
          </a:p>
          <a:p>
            <a:pPr lvl="1"/>
            <a:r>
              <a:rPr lang="en-US" dirty="0"/>
              <a:t>when happen? </a:t>
            </a:r>
          </a:p>
          <a:p>
            <a:pPr lvl="1"/>
            <a:r>
              <a:rPr lang="en-US" dirty="0"/>
              <a:t>what if create new objects with new constraints </a:t>
            </a:r>
          </a:p>
          <a:p>
            <a:pPr lvl="1"/>
            <a:r>
              <a:rPr lang="en-US" dirty="0"/>
              <a:t>cycles cannot be detected </a:t>
            </a:r>
          </a:p>
          <a:p>
            <a:r>
              <a:rPr lang="en-US" dirty="0"/>
              <a:t>Constant formula elimination </a:t>
            </a:r>
          </a:p>
          <a:p>
            <a:pPr lvl="1"/>
            <a:r>
              <a:rPr lang="en-US" dirty="0"/>
              <a:t>To decrease the size used by constraints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2021 Brad Myers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48981-71D1-4EEB-AF38-140300FEE0A8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7921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0844"/>
          </a:xfrm>
        </p:spPr>
        <p:txBody>
          <a:bodyPr/>
          <a:lstStyle/>
          <a:p>
            <a:pPr eaLnBrk="1" hangingPunct="1"/>
            <a:r>
              <a:rPr lang="en-US" sz="3600" dirty="0"/>
              <a:t>Two-Way (Multi-way) Constraints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82136" y="1126275"/>
            <a:ext cx="8650288" cy="506466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From </a:t>
            </a:r>
            <a:r>
              <a:rPr lang="en-US" sz="2800" dirty="0" err="1"/>
              <a:t>ThingLab</a:t>
            </a:r>
            <a:r>
              <a:rPr lang="en-US" sz="2800" dirty="0"/>
              <a:t> (~1979)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700" dirty="0"/>
              <a:t>Alan </a:t>
            </a:r>
            <a:r>
              <a:rPr lang="en-US" sz="1700" dirty="0" err="1"/>
              <a:t>Borning</a:t>
            </a:r>
            <a:r>
              <a:rPr lang="en-US" sz="1700" dirty="0"/>
              <a:t>.  “Defining Constraints Graphically,”</a:t>
            </a:r>
            <a:r>
              <a:rPr lang="en-US" sz="1700" i="1" dirty="0"/>
              <a:t> Human Factors in Computing Systems. Boston, MA,  Apr, 1986. pp. 137-143. Proceedings SIGCHI'86. </a:t>
            </a:r>
            <a:endParaRPr lang="en-US" sz="1700" dirty="0"/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Constraints are expressions with multiple variables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Any may be modified to get the right values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Example: </a:t>
            </a:r>
            <a:r>
              <a:rPr lang="en-US" sz="2800" dirty="0" err="1">
                <a:latin typeface="Arial Unicode MS" pitchFamily="34" charset="-128"/>
              </a:rPr>
              <a:t>A.right</a:t>
            </a:r>
            <a:r>
              <a:rPr lang="en-US" sz="2800" dirty="0">
                <a:latin typeface="Arial Unicode MS" pitchFamily="34" charset="-128"/>
              </a:rPr>
              <a:t> = </a:t>
            </a:r>
            <a:r>
              <a:rPr lang="en-US" sz="2800" dirty="0" err="1">
                <a:latin typeface="Arial Unicode MS" pitchFamily="34" charset="-128"/>
              </a:rPr>
              <a:t>A.left</a:t>
            </a:r>
            <a:r>
              <a:rPr lang="en-US" sz="2800" dirty="0">
                <a:latin typeface="Arial Unicode MS" pitchFamily="34" charset="-128"/>
              </a:rPr>
              <a:t> + </a:t>
            </a:r>
            <a:r>
              <a:rPr lang="en-US" sz="2800" dirty="0" err="1">
                <a:latin typeface="Arial Unicode MS" pitchFamily="34" charset="-128"/>
              </a:rPr>
              <a:t>A.width</a:t>
            </a:r>
            <a:r>
              <a:rPr lang="en-US" sz="2800" dirty="0">
                <a:latin typeface="Arial Unicode MS" pitchFamily="34" charset="-128"/>
              </a:rPr>
              <a:t> - 1</a:t>
            </a:r>
            <a:r>
              <a:rPr lang="en-US" sz="2800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Often requires programmer</a:t>
            </a:r>
            <a:br>
              <a:rPr lang="en-US" sz="2800" dirty="0"/>
            </a:br>
            <a:r>
              <a:rPr lang="en-US" sz="2800" dirty="0"/>
              <a:t>to provide methods for</a:t>
            </a:r>
            <a:br>
              <a:rPr lang="en-US" sz="2800" dirty="0"/>
            </a:br>
            <a:r>
              <a:rPr lang="en-US" sz="2800" dirty="0"/>
              <a:t>solving the constraint in</a:t>
            </a:r>
            <a:br>
              <a:rPr lang="en-US" sz="2800" dirty="0"/>
            </a:br>
            <a:r>
              <a:rPr lang="en-US" sz="2800" dirty="0"/>
              <a:t>each direction:</a:t>
            </a:r>
            <a:br>
              <a:rPr lang="en-US" sz="2800" dirty="0"/>
            </a:br>
            <a:r>
              <a:rPr lang="en-US" sz="2800" dirty="0" err="1">
                <a:latin typeface="Arial Unicode MS" pitchFamily="34" charset="-128"/>
              </a:rPr>
              <a:t>A.left</a:t>
            </a:r>
            <a:r>
              <a:rPr lang="en-US" sz="2800" dirty="0">
                <a:latin typeface="Arial Unicode MS" pitchFamily="34" charset="-128"/>
              </a:rPr>
              <a:t> = </a:t>
            </a:r>
            <a:r>
              <a:rPr lang="en-US" sz="2800" dirty="0" err="1">
                <a:latin typeface="Arial Unicode MS" pitchFamily="34" charset="-128"/>
              </a:rPr>
              <a:t>A.right</a:t>
            </a:r>
            <a:r>
              <a:rPr lang="en-US" sz="2800" dirty="0">
                <a:latin typeface="Arial Unicode MS" pitchFamily="34" charset="-128"/>
              </a:rPr>
              <a:t> - </a:t>
            </a:r>
            <a:r>
              <a:rPr lang="en-US" sz="2800" dirty="0" err="1">
                <a:latin typeface="Arial Unicode MS" pitchFamily="34" charset="-128"/>
              </a:rPr>
              <a:t>A.width</a:t>
            </a:r>
            <a:r>
              <a:rPr lang="en-US" sz="2800" dirty="0">
                <a:latin typeface="Arial Unicode MS" pitchFamily="34" charset="-128"/>
              </a:rPr>
              <a:t> + 1</a:t>
            </a:r>
            <a:br>
              <a:rPr lang="en-US" sz="2800" dirty="0">
                <a:latin typeface="Arial Unicode MS" pitchFamily="34" charset="-128"/>
              </a:rPr>
            </a:br>
            <a:r>
              <a:rPr lang="en-US" sz="2800" dirty="0" err="1">
                <a:latin typeface="Arial Unicode MS" pitchFamily="34" charset="-128"/>
              </a:rPr>
              <a:t>A.width</a:t>
            </a:r>
            <a:r>
              <a:rPr lang="en-US" sz="2800" dirty="0">
                <a:latin typeface="Arial Unicode MS" pitchFamily="34" charset="-128"/>
              </a:rPr>
              <a:t> = </a:t>
            </a:r>
            <a:r>
              <a:rPr lang="en-US" sz="2800" dirty="0" err="1">
                <a:latin typeface="Arial Unicode MS" pitchFamily="34" charset="-128"/>
              </a:rPr>
              <a:t>A.right</a:t>
            </a:r>
            <a:r>
              <a:rPr lang="en-US" sz="2800" dirty="0">
                <a:latin typeface="Arial Unicode MS" pitchFamily="34" charset="-128"/>
              </a:rPr>
              <a:t> - </a:t>
            </a:r>
            <a:r>
              <a:rPr lang="en-US" sz="2800" dirty="0" err="1">
                <a:latin typeface="Arial Unicode MS" pitchFamily="34" charset="-128"/>
              </a:rPr>
              <a:t>A.left</a:t>
            </a:r>
            <a:r>
              <a:rPr lang="en-US" sz="2800" dirty="0">
                <a:latin typeface="Arial Unicode MS" pitchFamily="34" charset="-128"/>
              </a:rPr>
              <a:t> + 1</a:t>
            </a:r>
            <a:r>
              <a:rPr lang="en-US" sz="2800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Useful if mouse expressed</a:t>
            </a:r>
            <a:br>
              <a:rPr lang="en-US" sz="2800" dirty="0"/>
            </a:br>
            <a:r>
              <a:rPr lang="en-US" sz="2800" dirty="0"/>
              <a:t>as a constraint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839" y="3118795"/>
            <a:ext cx="4215161" cy="3676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041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Happy Halloween!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233624" y="5765800"/>
            <a:ext cx="8229600" cy="79692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Take some candies!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  <a:p>
            <a:pPr lvl="1"/>
            <a:r>
              <a:rPr lang="en-US" dirty="0"/>
              <a:t>But don’t eat them here </a:t>
            </a:r>
            <a:r>
              <a:rPr lang="en-US" dirty="0">
                <a:sym typeface="Wingdings" panose="05000000000000000000" pitchFamily="2" charset="2"/>
              </a:rPr>
              <a:t></a:t>
            </a:r>
            <a:endParaRPr lang="en-US" dirty="0"/>
          </a:p>
        </p:txBody>
      </p:sp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A6865-2F3A-4590-A837-E7F2F61EDC5F}" type="slidenum">
              <a:rPr lang="en-US" altLang="en-US" smtClean="0"/>
              <a:pPr/>
              <a:t>2</a:t>
            </a:fld>
            <a:endParaRPr lang="en-US" altLang="en-US"/>
          </a:p>
        </p:txBody>
      </p:sp>
      <p:pic>
        <p:nvPicPr>
          <p:cNvPr id="4100" name="Picture 5" descr="trick-or-tre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762000"/>
            <a:ext cx="4191000" cy="500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6" descr="MCj0436113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7400" y="1676400"/>
            <a:ext cx="18637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7" descr="MCj0398663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895600"/>
            <a:ext cx="2667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8" descr="MCj0409889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67000" y="3810000"/>
            <a:ext cx="18161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6DF3989-284D-4162-B850-0558374A8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Brad Myers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pPr eaLnBrk="1" hangingPunct="1"/>
            <a:r>
              <a:rPr lang="en-US" dirty="0"/>
              <a:t>Two-Way implementations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95400"/>
            <a:ext cx="8650288" cy="5257800"/>
          </a:xfrm>
        </p:spPr>
        <p:txBody>
          <a:bodyPr/>
          <a:lstStyle/>
          <a:p>
            <a:pPr eaLnBrk="1" hangingPunct="1"/>
            <a:r>
              <a:rPr lang="en-US" sz="2400" dirty="0"/>
              <a:t>Requires a </a:t>
            </a:r>
            <a:r>
              <a:rPr lang="en-US" sz="2400" i="1" dirty="0"/>
              <a:t>planning</a:t>
            </a:r>
            <a:r>
              <a:rPr lang="en-US" sz="2400" dirty="0"/>
              <a:t> step to decide which way to solve </a:t>
            </a:r>
          </a:p>
          <a:p>
            <a:pPr lvl="1" eaLnBrk="1" hangingPunct="1"/>
            <a:r>
              <a:rPr lang="en-US" sz="2000" dirty="0"/>
              <a:t>Many systems compute plans and save them around since usually change same variable repeatedly </a:t>
            </a:r>
          </a:p>
          <a:p>
            <a:pPr eaLnBrk="1" hangingPunct="1"/>
            <a:r>
              <a:rPr lang="en-US" sz="2400" dirty="0"/>
              <a:t>In general, have a graph of dependencies, find a path through the graph </a:t>
            </a:r>
          </a:p>
          <a:p>
            <a:pPr eaLnBrk="1" hangingPunct="1"/>
            <a:r>
              <a:rPr lang="en-US" sz="2400" dirty="0"/>
              <a:t>How control which direction is solved?</a:t>
            </a:r>
            <a:br>
              <a:rPr lang="en-US" sz="2400" dirty="0"/>
            </a:br>
            <a:r>
              <a:rPr lang="en-US" sz="2400" dirty="0" err="1">
                <a:latin typeface="Arial Unicode MS" pitchFamily="34" charset="-128"/>
              </a:rPr>
              <a:t>CurrentSliderVal</a:t>
            </a:r>
            <a:r>
              <a:rPr lang="en-US" sz="2400" dirty="0">
                <a:latin typeface="Arial Unicode MS" pitchFamily="34" charset="-128"/>
              </a:rPr>
              <a:t> = </a:t>
            </a:r>
            <a:r>
              <a:rPr lang="en-US" sz="2400" dirty="0" err="1">
                <a:latin typeface="Arial Unicode MS" pitchFamily="34" charset="-128"/>
              </a:rPr>
              <a:t>mouseX</a:t>
            </a:r>
            <a:r>
              <a:rPr lang="en-US" sz="2400" dirty="0">
                <a:latin typeface="Arial Unicode MS" pitchFamily="34" charset="-128"/>
              </a:rPr>
              <a:t> - </a:t>
            </a:r>
            <a:r>
              <a:rPr lang="en-US" sz="2400" dirty="0" err="1">
                <a:latin typeface="Arial Unicode MS" pitchFamily="34" charset="-128"/>
              </a:rPr>
              <a:t>scrollbar.left</a:t>
            </a:r>
            <a:r>
              <a:rPr lang="en-US" sz="2400" dirty="0"/>
              <a:t> </a:t>
            </a:r>
          </a:p>
          <a:p>
            <a:pPr lvl="1" eaLnBrk="1" hangingPunct="1"/>
            <a:r>
              <a:rPr lang="en-US" sz="2000" dirty="0"/>
              <a:t>"Constraint hierarchies" = priorities </a:t>
            </a:r>
          </a:p>
          <a:p>
            <a:pPr lvl="2" eaLnBrk="1" hangingPunct="1"/>
            <a:r>
              <a:rPr lang="en-US" sz="1800" dirty="0"/>
              <a:t>constants, interaction use "stay" constraints with high priority </a:t>
            </a:r>
          </a:p>
          <a:p>
            <a:pPr lvl="1" eaLnBrk="1" hangingPunct="1"/>
            <a:r>
              <a:rPr lang="en-US" sz="2000" dirty="0"/>
              <a:t>Dynamically add and remove constraints </a:t>
            </a:r>
          </a:p>
          <a:p>
            <a:pPr eaLnBrk="1" hangingPunct="1"/>
            <a:r>
              <a:rPr lang="en-US" sz="2400" dirty="0"/>
              <a:t>Brad Vander </a:t>
            </a:r>
            <a:r>
              <a:rPr lang="en-US" sz="2400" dirty="0" err="1"/>
              <a:t>Zanden's</a:t>
            </a:r>
            <a:r>
              <a:rPr lang="en-US" sz="2400" dirty="0"/>
              <a:t> "</a:t>
            </a:r>
            <a:r>
              <a:rPr lang="en-US" sz="2400" dirty="0" err="1"/>
              <a:t>QuickPlan</a:t>
            </a:r>
            <a:r>
              <a:rPr lang="en-US" sz="2400" dirty="0"/>
              <a:t>" solver </a:t>
            </a:r>
          </a:p>
          <a:p>
            <a:pPr lvl="1" eaLnBrk="1" hangingPunct="1"/>
            <a:r>
              <a:rPr lang="en-US" sz="2000" dirty="0"/>
              <a:t>Handles multi-output, multi-way cyclic constraints in O(n</a:t>
            </a:r>
            <a:r>
              <a:rPr lang="en-US" sz="2000" baseline="30000" dirty="0"/>
              <a:t>2</a:t>
            </a:r>
            <a:r>
              <a:rPr lang="en-US" sz="2000" dirty="0"/>
              <a:t>) time instead of exponential like previous algorithms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4889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Simultaneous Equations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38150" y="1455738"/>
            <a:ext cx="8229600" cy="4411662"/>
          </a:xfrm>
        </p:spPr>
        <p:txBody>
          <a:bodyPr/>
          <a:lstStyle/>
          <a:p>
            <a:pPr eaLnBrk="1" hangingPunct="1"/>
            <a:r>
              <a:rPr lang="en-US" dirty="0"/>
              <a:t>Required for parallel, perpendicular lines; tangency, etc. </a:t>
            </a:r>
          </a:p>
          <a:p>
            <a:pPr eaLnBrk="1" hangingPunct="1"/>
            <a:r>
              <a:rPr lang="en-US" dirty="0"/>
              <a:t>Also for aggregate's size </a:t>
            </a:r>
          </a:p>
          <a:p>
            <a:pPr eaLnBrk="1" hangingPunct="1"/>
            <a:r>
              <a:rPr lang="en-US" dirty="0"/>
              <a:t>Numerical (relaxation)</a:t>
            </a:r>
            <a:br>
              <a:rPr lang="en-US" dirty="0"/>
            </a:br>
            <a:r>
              <a:rPr lang="en-US" dirty="0"/>
              <a:t>or symbolic techniques</a:t>
            </a:r>
          </a:p>
          <a:p>
            <a:pPr lvl="1" eaLnBrk="1" hangingPunct="1"/>
            <a:r>
              <a:rPr lang="en-US" dirty="0" err="1"/>
              <a:t>Thinglab</a:t>
            </a:r>
            <a:r>
              <a:rPr lang="en-US" dirty="0"/>
              <a:t> bridge (1979)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>
                <a:hlinkClick r:id="rId2"/>
              </a:rPr>
              <a:t>cite</a:t>
            </a:r>
            <a:r>
              <a:rPr lang="en-US" dirty="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428" y="3048000"/>
            <a:ext cx="3650072" cy="3702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0187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25977"/>
          </a:xfrm>
        </p:spPr>
        <p:txBody>
          <a:bodyPr/>
          <a:lstStyle/>
          <a:p>
            <a:pPr eaLnBrk="1" hangingPunct="1"/>
            <a:r>
              <a:rPr lang="en-US" dirty="0"/>
              <a:t>Incremental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245327" y="1317818"/>
            <a:ext cx="8229600" cy="5114731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Michael </a:t>
            </a:r>
            <a:r>
              <a:rPr lang="en-US" dirty="0" err="1"/>
              <a:t>Gleicher's</a:t>
            </a:r>
            <a:r>
              <a:rPr lang="en-US" dirty="0"/>
              <a:t> PhD thesis, 1994 </a:t>
            </a:r>
          </a:p>
          <a:p>
            <a:pPr eaLnBrk="1" hangingPunct="1"/>
            <a:r>
              <a:rPr lang="en-US" dirty="0"/>
              <a:t>Only express forward computations </a:t>
            </a:r>
          </a:p>
          <a:p>
            <a:pPr eaLnBrk="1" hangingPunct="1"/>
            <a:r>
              <a:rPr lang="en-US" dirty="0"/>
              <a:t>Tries to get reverse by incrementally changing the forward computation in the right direction using</a:t>
            </a:r>
            <a:br>
              <a:rPr lang="en-US" dirty="0"/>
            </a:br>
            <a:r>
              <a:rPr lang="en-US" dirty="0"/>
              <a:t>derivatives. </a:t>
            </a:r>
          </a:p>
          <a:p>
            <a:pPr eaLnBrk="1" hangingPunct="1"/>
            <a:r>
              <a:rPr lang="en-US" dirty="0"/>
              <a:t>Supports interactions</a:t>
            </a:r>
            <a:br>
              <a:rPr lang="en-US" dirty="0"/>
            </a:br>
            <a:r>
              <a:rPr lang="en-US" dirty="0"/>
              <a:t>otherwise not possible </a:t>
            </a:r>
          </a:p>
          <a:p>
            <a:pPr eaLnBrk="1" hangingPunct="1"/>
            <a:r>
              <a:rPr lang="en-US" dirty="0"/>
              <a:t>Produces smooth</a:t>
            </a:r>
            <a:br>
              <a:rPr lang="en-US" dirty="0"/>
            </a:br>
            <a:r>
              <a:rPr lang="en-US" dirty="0"/>
              <a:t>animations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8907" y="3538205"/>
            <a:ext cx="4505093" cy="3319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266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Animation Constraints in Amulet</a:t>
            </a:r>
            <a:r>
              <a:rPr lang="en-US" sz="4000" i="1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650288" cy="5029200"/>
          </a:xfrm>
        </p:spPr>
        <p:txBody>
          <a:bodyPr/>
          <a:lstStyle/>
          <a:p>
            <a:pPr eaLnBrk="1" hangingPunct="1"/>
            <a:r>
              <a:rPr lang="en-US" dirty="0"/>
              <a:t>Implemented using Amulet's constraint mechanism </a:t>
            </a:r>
          </a:p>
          <a:p>
            <a:pPr eaLnBrk="1" hangingPunct="1"/>
            <a:r>
              <a:rPr lang="en-US" dirty="0"/>
              <a:t>When slot set with a new value, restores old value, and animates from old to new value </a:t>
            </a:r>
          </a:p>
          <a:p>
            <a:pPr eaLnBrk="1" hangingPunct="1"/>
            <a:r>
              <a:rPr lang="en-US" dirty="0"/>
              <a:t>Usually, linear interpolation </a:t>
            </a:r>
          </a:p>
          <a:p>
            <a:pPr eaLnBrk="1" hangingPunct="1"/>
            <a:r>
              <a:rPr lang="en-US" dirty="0"/>
              <a:t>For colors, through either HSV or RGB space </a:t>
            </a:r>
          </a:p>
          <a:p>
            <a:pPr eaLnBrk="1" hangingPunct="1"/>
            <a:r>
              <a:rPr lang="en-US" dirty="0"/>
              <a:t>For visibility, various special effects between TRUE and FALSE </a:t>
            </a:r>
          </a:p>
          <a:p>
            <a:pPr eaLnBrk="1" hangingPunct="1"/>
            <a:r>
              <a:rPr lang="en-US" i="1" dirty="0">
                <a:hlinkClick r:id="rId2" action="ppaction://hlinkfile"/>
              </a:rPr>
              <a:t>Demo</a:t>
            </a:r>
            <a:endParaRPr lang="en-US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488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22350"/>
          </a:xfrm>
        </p:spPr>
        <p:txBody>
          <a:bodyPr/>
          <a:lstStyle/>
          <a:p>
            <a:r>
              <a:rPr lang="en-US" dirty="0"/>
              <a:t>Logistics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14912"/>
          </a:xfrm>
        </p:spPr>
        <p:txBody>
          <a:bodyPr>
            <a:normAutofit/>
          </a:bodyPr>
          <a:lstStyle/>
          <a:p>
            <a:r>
              <a:rPr lang="en-US" dirty="0"/>
              <a:t>Last lecture audio didn’t work at all </a:t>
            </a:r>
            <a:r>
              <a:rPr lang="en-US" dirty="0">
                <a:sym typeface="Wingdings" panose="05000000000000000000" pitchFamily="2" charset="2"/>
              </a:rPr>
              <a:t></a:t>
            </a:r>
            <a:r>
              <a:rPr lang="en-US" dirty="0"/>
              <a:t> – sorry!</a:t>
            </a:r>
          </a:p>
          <a:p>
            <a:pPr lvl="1"/>
            <a:r>
              <a:rPr lang="en-US" dirty="0"/>
              <a:t>Let </a:t>
            </a:r>
            <a:r>
              <a:rPr lang="en-US"/>
              <a:t>me know if you need it fixed.</a:t>
            </a:r>
            <a:endParaRPr lang="en-US" dirty="0"/>
          </a:p>
          <a:p>
            <a:endParaRPr lang="en-US" dirty="0"/>
          </a:p>
          <a:p>
            <a:r>
              <a:rPr lang="en-US" dirty="0"/>
              <a:t>Try narrow format for slides, so don’t have to worry about the video window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6970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543800" cy="838200"/>
          </a:xfrm>
        </p:spPr>
        <p:txBody>
          <a:bodyPr/>
          <a:lstStyle/>
          <a:p>
            <a:pPr eaLnBrk="1" hangingPunct="1"/>
            <a:r>
              <a:rPr lang="en-US" dirty="0"/>
              <a:t>Constraints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096962"/>
            <a:ext cx="8650288" cy="5105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Relationships defined once and maintained by the system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Useful for keeping parts of the graphics together.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Also for passing values around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Typically expressed as arithmetic or code relationships among variables.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Variables are often the properties of objects (left, color)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Types: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"Dataflow" constraints;  Choices: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/>
              <a:t>Single-Output vs. Multi-output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/>
              <a:t>Types: One-way, Multi-way, Simultaneous equations, Incremental, Special purpose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/>
              <a:t>Cycles: supported or not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Others: AI systems, scheduling systems, etc.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908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141078"/>
          </a:xfrm>
        </p:spPr>
        <p:txBody>
          <a:bodyPr/>
          <a:lstStyle/>
          <a:p>
            <a:pPr eaLnBrk="1" hangingPunct="1"/>
            <a:r>
              <a:rPr lang="en-US" sz="3600" dirty="0"/>
              <a:t>Historical Note: “Active Values”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411662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/>
              <a:t>Old Lisp systems had active values</a:t>
            </a:r>
          </a:p>
          <a:p>
            <a:pPr lvl="1" eaLnBrk="1" hangingPunct="1"/>
            <a:r>
              <a:rPr lang="en-US" dirty="0"/>
              <a:t>Attach procedures to be called when changed</a:t>
            </a:r>
          </a:p>
          <a:p>
            <a:pPr eaLnBrk="1" hangingPunct="1"/>
            <a:r>
              <a:rPr lang="en-US" dirty="0"/>
              <a:t>Similar to today’s “Listeners” or “Observer pattern”</a:t>
            </a:r>
          </a:p>
          <a:p>
            <a:pPr eaLnBrk="1" hangingPunct="1"/>
            <a:r>
              <a:rPr lang="en-US" dirty="0"/>
              <a:t>Like the “inverse” of constraints</a:t>
            </a:r>
          </a:p>
          <a:p>
            <a:pPr lvl="1" eaLnBrk="1" hangingPunct="1"/>
            <a:r>
              <a:rPr lang="en-US" dirty="0"/>
              <a:t>Procedures are attached to values which change instead of values where needed</a:t>
            </a:r>
          </a:p>
          <a:p>
            <a:pPr lvl="1" eaLnBrk="1" hangingPunct="1"/>
            <a:r>
              <a:rPr lang="en-US" dirty="0"/>
              <a:t>Push vs. Pull</a:t>
            </a:r>
          </a:p>
          <a:p>
            <a:pPr eaLnBrk="1" hangingPunct="1"/>
            <a:r>
              <a:rPr lang="en-US" dirty="0"/>
              <a:t>Inefficient because all downstream values are re-evaluated, possibly many times</a:t>
            </a:r>
          </a:p>
          <a:p>
            <a:pPr lvl="1" eaLnBrk="1" hangingPunct="1"/>
            <a:r>
              <a:rPr lang="en-US" dirty="0"/>
              <a:t>E.g., when x and y values change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384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Historical</a:t>
            </a:r>
            <a:br>
              <a:rPr lang="en-US" dirty="0"/>
            </a:br>
            <a:r>
              <a:rPr lang="en-US" dirty="0"/>
              <a:t>Constraint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6688"/>
            <a:ext cx="8229600" cy="441166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Alan </a:t>
            </a:r>
            <a:r>
              <a:rPr lang="en-US" dirty="0" err="1"/>
              <a:t>Borning’s</a:t>
            </a:r>
            <a:r>
              <a:rPr lang="en-US" dirty="0"/>
              <a:t> </a:t>
            </a:r>
            <a:r>
              <a:rPr lang="en-US" dirty="0" err="1"/>
              <a:t>ThingLab</a:t>
            </a:r>
            <a:r>
              <a:rPr lang="en-US" dirty="0"/>
              <a:t> (1979)</a:t>
            </a:r>
          </a:p>
          <a:p>
            <a:r>
              <a:rPr lang="en-US" dirty="0"/>
              <a:t>Spreadsheets (~1979)</a:t>
            </a:r>
          </a:p>
          <a:p>
            <a:r>
              <a:rPr lang="en-US" dirty="0" err="1"/>
              <a:t>Peridot</a:t>
            </a:r>
            <a:r>
              <a:rPr lang="en-US" dirty="0"/>
              <a:t> (1987) (Myers)</a:t>
            </a:r>
          </a:p>
          <a:p>
            <a:r>
              <a:rPr lang="en-US" dirty="0"/>
              <a:t>Garnet &amp; Amulet (1989, 1994) (Myers) </a:t>
            </a:r>
          </a:p>
          <a:p>
            <a:pPr lvl="1"/>
            <a:r>
              <a:rPr lang="en-US" dirty="0"/>
              <a:t>Graphics </a:t>
            </a:r>
            <a:r>
              <a:rPr lang="en-US" i="1" dirty="0"/>
              <a:t>and</a:t>
            </a:r>
            <a:r>
              <a:rPr lang="en-US" dirty="0"/>
              <a:t> “data bindings”</a:t>
            </a:r>
          </a:p>
          <a:p>
            <a:r>
              <a:rPr lang="en-US" dirty="0" err="1"/>
              <a:t>DeltaBlue</a:t>
            </a:r>
            <a:r>
              <a:rPr lang="en-US" dirty="0"/>
              <a:t> (1990) (Freemen-Benson)</a:t>
            </a:r>
          </a:p>
          <a:p>
            <a:pPr lvl="1"/>
            <a:r>
              <a:rPr lang="en-US" dirty="0" err="1"/>
              <a:t>SkyBlue</a:t>
            </a:r>
            <a:r>
              <a:rPr lang="en-US" dirty="0"/>
              <a:t> (1994) (Michael </a:t>
            </a:r>
            <a:r>
              <a:rPr lang="en-US" dirty="0" err="1"/>
              <a:t>Sannella</a:t>
            </a:r>
            <a:r>
              <a:rPr lang="en-US" dirty="0"/>
              <a:t>)</a:t>
            </a:r>
          </a:p>
          <a:p>
            <a:r>
              <a:rPr lang="en-US" dirty="0"/>
              <a:t>subarctic (Hudson) (1991)</a:t>
            </a:r>
          </a:p>
          <a:p>
            <a:r>
              <a:rPr lang="en-US" dirty="0" err="1"/>
              <a:t>Gleicher’s</a:t>
            </a:r>
            <a:r>
              <a:rPr lang="en-US" dirty="0"/>
              <a:t> (1993)</a:t>
            </a:r>
          </a:p>
          <a:p>
            <a:r>
              <a:rPr lang="en-US" dirty="0"/>
              <a:t>…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369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077200" cy="1020762"/>
          </a:xfrm>
        </p:spPr>
        <p:txBody>
          <a:bodyPr/>
          <a:lstStyle/>
          <a:p>
            <a:r>
              <a:rPr lang="en-US" dirty="0"/>
              <a:t>Some Constraint Systems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8955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Apple constraints for “Auto Layout”</a:t>
            </a:r>
          </a:p>
          <a:p>
            <a:r>
              <a:rPr lang="en-US" dirty="0"/>
              <a:t>Toolkit and windows “layout managers”/”geometry managers” (lecture 10)</a:t>
            </a:r>
          </a:p>
          <a:p>
            <a:r>
              <a:rPr lang="en-US" dirty="0"/>
              <a:t>“data bindings”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Adobe Flex, AngularJS</a:t>
            </a:r>
          </a:p>
          <a:p>
            <a:r>
              <a:rPr lang="en-US" dirty="0"/>
              <a:t>Google’s AngularJS (before v2)</a:t>
            </a:r>
          </a:p>
          <a:p>
            <a:r>
              <a:rPr lang="en-US" dirty="0"/>
              <a:t>Most </a:t>
            </a:r>
            <a:r>
              <a:rPr lang="en-US" dirty="0" err="1"/>
              <a:t>AutoDesk</a:t>
            </a:r>
            <a:r>
              <a:rPr lang="en-US" dirty="0"/>
              <a:t> (CAD) products, e.g., Fusion 360 for 2D &amp; geometric</a:t>
            </a:r>
            <a:endParaRPr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Ember.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2"/>
              </a:rPr>
              <a:t>http://emberjs.com/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lvl="1"/>
            <a:r>
              <a:rPr lang="en-US" dirty="0">
                <a:ea typeface="+mn-ea"/>
                <a:cs typeface="+mn-cs"/>
              </a:rPr>
              <a:t>MVC, “</a:t>
            </a:r>
            <a:r>
              <a:rPr lang="en-US" dirty="0">
                <a:ea typeface="+mn-ea"/>
                <a:cs typeface="+mn-cs"/>
                <a:hlinkClick r:id="rId3"/>
              </a:rPr>
              <a:t>Computed Values” of properties</a:t>
            </a:r>
            <a:endParaRPr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KnockoutJS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/>
              </a:rPr>
              <a:t>http://knockoutjs.com/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lvl="1"/>
            <a:r>
              <a:rPr lang="en-US" dirty="0">
                <a:ea typeface="+mn-ea"/>
                <a:cs typeface="+mn-cs"/>
              </a:rPr>
              <a:t>“Declarative Bindings”, “Dependency Tracking”</a:t>
            </a:r>
            <a:endParaRPr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/>
              <a:t>Research: Stephen </a:t>
            </a:r>
            <a:r>
              <a:rPr lang="en-US" dirty="0" err="1"/>
              <a:t>Oney’s</a:t>
            </a:r>
            <a:r>
              <a:rPr lang="en-US" dirty="0"/>
              <a:t> </a:t>
            </a:r>
            <a:r>
              <a:rPr lang="en-US" dirty="0" err="1"/>
              <a:t>ConstraintJS</a:t>
            </a:r>
            <a:r>
              <a:rPr lang="en-US" dirty="0"/>
              <a:t> </a:t>
            </a:r>
            <a:r>
              <a:rPr lang="en-US" dirty="0">
                <a:hlinkClick r:id="rId5"/>
              </a:rPr>
              <a:t>https://from.so/</a:t>
            </a:r>
            <a:r>
              <a:rPr lang="en-US" dirty="0"/>
              <a:t> (2012)</a:t>
            </a:r>
            <a:endParaRPr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776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5E29D-EFB6-449A-A7A9-6FECD6B77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69950"/>
          </a:xfrm>
        </p:spPr>
        <p:txBody>
          <a:bodyPr/>
          <a:lstStyle/>
          <a:p>
            <a:r>
              <a:rPr lang="en-US" dirty="0"/>
              <a:t>Angular Data Bindings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3E7F0-2229-472B-A431-4F669A287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" y="1031186"/>
            <a:ext cx="8229600" cy="4411662"/>
          </a:xfrm>
        </p:spPr>
        <p:txBody>
          <a:bodyPr>
            <a:normAutofit/>
          </a:bodyPr>
          <a:lstStyle/>
          <a:p>
            <a:r>
              <a:rPr lang="en-US" sz="2800" dirty="0"/>
              <a:t>Tie DOM properties to other values</a:t>
            </a:r>
          </a:p>
          <a:p>
            <a:r>
              <a:rPr lang="en-US" sz="2800" dirty="0"/>
              <a:t>Can be one-way or two-way</a:t>
            </a:r>
          </a:p>
          <a:p>
            <a:pPr lvl="1"/>
            <a:r>
              <a:rPr lang="en-US" sz="2400" dirty="0"/>
              <a:t>Use [] to bind from source to view.</a:t>
            </a:r>
          </a:p>
          <a:p>
            <a:pPr lvl="1"/>
            <a:r>
              <a:rPr lang="en-US" sz="2400" dirty="0"/>
              <a:t>Use () to bind from view to source.</a:t>
            </a:r>
          </a:p>
          <a:p>
            <a:pPr lvl="1"/>
            <a:r>
              <a:rPr lang="en-US" sz="2400" dirty="0"/>
              <a:t>Use [()] to bind</a:t>
            </a:r>
            <a:br>
              <a:rPr lang="en-US" sz="2400" dirty="0"/>
            </a:br>
            <a:r>
              <a:rPr lang="en-US" sz="2400" dirty="0"/>
              <a:t>in a two way</a:t>
            </a:r>
            <a:br>
              <a:rPr lang="en-US" sz="2400" dirty="0"/>
            </a:br>
            <a:r>
              <a:rPr lang="en-US" sz="2400" dirty="0"/>
              <a:t>sequence of</a:t>
            </a:r>
            <a:br>
              <a:rPr lang="en-US" sz="2400" dirty="0"/>
            </a:br>
            <a:r>
              <a:rPr lang="en-US" sz="2400" dirty="0"/>
              <a:t>view to source</a:t>
            </a:r>
            <a:br>
              <a:rPr lang="en-US" sz="2400" dirty="0"/>
            </a:br>
            <a:r>
              <a:rPr lang="en-US" sz="2400" dirty="0"/>
              <a:t>to view.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0B5A2C-C6E8-4C94-A62A-41218DD74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Brad Myers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74D36A-7D73-43D4-894F-451416A30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569367-A98D-43AC-B715-7866CD04A7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930" y="3056709"/>
            <a:ext cx="5830070" cy="380129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D4C1CBF-3E75-4296-9FC5-92E6C47EC02B}"/>
              </a:ext>
            </a:extLst>
          </p:cNvPr>
          <p:cNvSpPr txBox="1"/>
          <p:nvPr/>
        </p:nvSpPr>
        <p:spPr>
          <a:xfrm>
            <a:off x="1785575" y="5910820"/>
            <a:ext cx="152835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hlinkClick r:id="rId3"/>
              </a:rPr>
              <a:t>https://angular.io/guide/binding-syntax</a:t>
            </a:r>
            <a:r>
              <a:rPr lang="en-US" sz="1400" dirty="0"/>
              <a:t>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5B6BC5F-EE94-43E5-BD86-836AEEA9A2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8613" y="122238"/>
            <a:ext cx="2646457" cy="246649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A0A125C-8D5D-4DC7-BD58-3CB8648A60F5}"/>
              </a:ext>
            </a:extLst>
          </p:cNvPr>
          <p:cNvSpPr txBox="1"/>
          <p:nvPr/>
        </p:nvSpPr>
        <p:spPr>
          <a:xfrm>
            <a:off x="6768935" y="2490840"/>
            <a:ext cx="246413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hlinkClick r:id="rId5"/>
              </a:rPr>
              <a:t>https://angular.io/guide/architecture-components#data-binding</a:t>
            </a:r>
            <a:r>
              <a:rPr lang="en-US" sz="11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42498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One Way Constraints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Simplest form of constraints </a:t>
            </a:r>
          </a:p>
          <a:p>
            <a:pPr eaLnBrk="1" hangingPunct="1"/>
            <a:r>
              <a:rPr lang="en-US" dirty="0">
                <a:latin typeface="Arial Unicode MS" pitchFamily="34" charset="-128"/>
              </a:rPr>
              <a:t>D = F(I1, I2, ... In)</a:t>
            </a:r>
            <a:r>
              <a:rPr lang="en-US" dirty="0"/>
              <a:t> </a:t>
            </a:r>
          </a:p>
          <a:p>
            <a:pPr eaLnBrk="1" hangingPunct="1"/>
            <a:r>
              <a:rPr lang="en-US" dirty="0"/>
              <a:t>Often called </a:t>
            </a:r>
            <a:r>
              <a:rPr lang="en-US" i="1" dirty="0"/>
              <a:t>formulas</a:t>
            </a:r>
            <a:r>
              <a:rPr lang="en-US" dirty="0"/>
              <a:t> since like spreadsheets </a:t>
            </a:r>
          </a:p>
          <a:p>
            <a:pPr eaLnBrk="1" hangingPunct="1"/>
            <a:r>
              <a:rPr lang="en-US" dirty="0"/>
              <a:t>Can be other dependencies on D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>
                <a:latin typeface="Arial Unicode MS" pitchFamily="34" charset="-128"/>
              </a:rPr>
              <a:t>	</a:t>
            </a:r>
            <a:r>
              <a:rPr lang="en-US" dirty="0" err="1">
                <a:latin typeface="Arial Unicode MS" pitchFamily="34" charset="-128"/>
              </a:rPr>
              <a:t>CurrentSliderVal</a:t>
            </a:r>
            <a:r>
              <a:rPr lang="en-US" dirty="0">
                <a:latin typeface="Arial Unicode MS" pitchFamily="34" charset="-128"/>
              </a:rPr>
              <a:t> = </a:t>
            </a:r>
            <a:r>
              <a:rPr lang="en-US" dirty="0" err="1">
                <a:latin typeface="Arial Unicode MS" pitchFamily="34" charset="-128"/>
              </a:rPr>
              <a:t>mouse.X</a:t>
            </a:r>
            <a:r>
              <a:rPr lang="en-US" dirty="0">
                <a:latin typeface="Arial Unicode MS" pitchFamily="34" charset="-128"/>
              </a:rPr>
              <a:t> - </a:t>
            </a:r>
            <a:r>
              <a:rPr lang="en-US" dirty="0" err="1">
                <a:latin typeface="Arial Unicode MS" pitchFamily="34" charset="-128"/>
              </a:rPr>
              <a:t>scrollbar.left</a:t>
            </a:r>
            <a:r>
              <a:rPr lang="en-US" dirty="0">
                <a:latin typeface="Arial Unicode MS" pitchFamily="34" charset="-128"/>
              </a:rPr>
              <a:t> </a:t>
            </a:r>
            <a:r>
              <a:rPr lang="en-US" dirty="0" err="1">
                <a:latin typeface="Arial Unicode MS" pitchFamily="34" charset="-128"/>
              </a:rPr>
              <a:t>scrollbar.left</a:t>
            </a:r>
            <a:r>
              <a:rPr lang="en-US" dirty="0">
                <a:latin typeface="Arial Unicode MS" pitchFamily="34" charset="-128"/>
              </a:rPr>
              <a:t> = </a:t>
            </a:r>
            <a:r>
              <a:rPr lang="en-US" dirty="0" err="1">
                <a:latin typeface="Arial Unicode MS" pitchFamily="34" charset="-128"/>
              </a:rPr>
              <a:t>window.left</a:t>
            </a:r>
            <a:r>
              <a:rPr lang="en-US" dirty="0">
                <a:latin typeface="Arial Unicode MS" pitchFamily="34" charset="-128"/>
              </a:rPr>
              <a:t> + 200</a:t>
            </a:r>
            <a:br>
              <a:rPr lang="en-US" dirty="0">
                <a:latin typeface="Arial Unicode MS" pitchFamily="34" charset="-128"/>
              </a:rPr>
            </a:br>
            <a:r>
              <a:rPr lang="en-US" dirty="0" err="1">
                <a:latin typeface="Arial Unicode MS" pitchFamily="34" charset="-128"/>
              </a:rPr>
              <a:t>scrollbar.visible</a:t>
            </a:r>
            <a:r>
              <a:rPr lang="en-US" dirty="0">
                <a:latin typeface="Arial Unicode MS" pitchFamily="34" charset="-128"/>
              </a:rPr>
              <a:t> = </a:t>
            </a:r>
            <a:r>
              <a:rPr lang="en-US" dirty="0" err="1">
                <a:latin typeface="Arial Unicode MS" pitchFamily="34" charset="-128"/>
              </a:rPr>
              <a:t>window.has_focus</a:t>
            </a:r>
            <a:endParaRPr lang="en-US" dirty="0"/>
          </a:p>
        </p:txBody>
      </p:sp>
      <p:pic>
        <p:nvPicPr>
          <p:cNvPr id="614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5250" y="5486400"/>
            <a:ext cx="3871913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/>
              <a:t>© 2021 Brad Myers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396193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80497</TotalTime>
  <Words>1998</Words>
  <Application>Microsoft Office PowerPoint</Application>
  <PresentationFormat>On-screen Show (4:3)</PresentationFormat>
  <Paragraphs>294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Arial Unicode MS</vt:lpstr>
      <vt:lpstr>Courier New</vt:lpstr>
      <vt:lpstr>Tahoma</vt:lpstr>
      <vt:lpstr>Wingdings</vt:lpstr>
      <vt:lpstr>lecture template_polo</vt:lpstr>
      <vt:lpstr>Lecture 17: Constraints and Data Bindings, 1</vt:lpstr>
      <vt:lpstr>Happy Halloween!</vt:lpstr>
      <vt:lpstr>Logistics</vt:lpstr>
      <vt:lpstr>Constraints</vt:lpstr>
      <vt:lpstr>Historical Note: “Active Values”</vt:lpstr>
      <vt:lpstr>Important Historical Constraint Systems</vt:lpstr>
      <vt:lpstr>Some Constraint Systems Today</vt:lpstr>
      <vt:lpstr>Angular Data Bindings</vt:lpstr>
      <vt:lpstr>One Way Constraints</vt:lpstr>
      <vt:lpstr>Data flow graph</vt:lpstr>
      <vt:lpstr>One Way Constraints</vt:lpstr>
      <vt:lpstr>One Way Constraints, cont.</vt:lpstr>
      <vt:lpstr>Garnet / Amulet Constraint Solving</vt:lpstr>
      <vt:lpstr>Garnet / Amulet Default Algorithm</vt:lpstr>
      <vt:lpstr>Garnet / Amulet Default Algorithm</vt:lpstr>
      <vt:lpstr>Garnet / Amulet Default Algorithm</vt:lpstr>
      <vt:lpstr>Examples of Expressing Constraints</vt:lpstr>
      <vt:lpstr>Other One-Way Variations</vt:lpstr>
      <vt:lpstr>Two-Way (Multi-way) Constraints </vt:lpstr>
      <vt:lpstr>Two-Way implementations</vt:lpstr>
      <vt:lpstr>Simultaneous Equations </vt:lpstr>
      <vt:lpstr>Incremental</vt:lpstr>
      <vt:lpstr>Animation Constraints in Amulet 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A Myers</cp:lastModifiedBy>
  <cp:revision>1405</cp:revision>
  <cp:lastPrinted>1601-01-01T00:00:00Z</cp:lastPrinted>
  <dcterms:created xsi:type="dcterms:W3CDTF">2001-06-15T20:03:27Z</dcterms:created>
  <dcterms:modified xsi:type="dcterms:W3CDTF">2021-10-29T13:02:30Z</dcterms:modified>
</cp:coreProperties>
</file>